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9" r:id="rId2"/>
    <p:sldId id="260" r:id="rId3"/>
    <p:sldId id="261" r:id="rId4"/>
    <p:sldId id="281" r:id="rId5"/>
    <p:sldId id="285" r:id="rId6"/>
    <p:sldId id="257" r:id="rId7"/>
    <p:sldId id="263" r:id="rId8"/>
    <p:sldId id="269" r:id="rId9"/>
    <p:sldId id="268" r:id="rId10"/>
    <p:sldId id="270" r:id="rId11"/>
    <p:sldId id="271" r:id="rId12"/>
    <p:sldId id="264" r:id="rId13"/>
    <p:sldId id="272" r:id="rId14"/>
    <p:sldId id="279" r:id="rId15"/>
    <p:sldId id="284" r:id="rId16"/>
    <p:sldId id="283" r:id="rId17"/>
    <p:sldId id="278" r:id="rId18"/>
    <p:sldId id="273" r:id="rId19"/>
    <p:sldId id="274" r:id="rId20"/>
    <p:sldId id="277" r:id="rId21"/>
    <p:sldId id="276" r:id="rId22"/>
    <p:sldId id="280"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8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23"/>
    <p:restoredTop sz="89118"/>
  </p:normalViewPr>
  <p:slideViewPr>
    <p:cSldViewPr snapToGrid="0" snapToObjects="1">
      <p:cViewPr varScale="1">
        <p:scale>
          <a:sx n="76" d="100"/>
          <a:sy n="76" d="100"/>
        </p:scale>
        <p:origin x="216" y="28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62799-ED15-40F0-A0B1-6575DA12EC40}" type="doc">
      <dgm:prSet loTypeId="urn:microsoft.com/office/officeart/2005/8/layout/bProcess3" loCatId="process" qsTypeId="urn:microsoft.com/office/officeart/2005/8/quickstyle/simple1" qsCatId="simple" csTypeId="urn:microsoft.com/office/officeart/2005/8/colors/accent1_2" csCatId="accent1" phldr="1"/>
      <dgm:spPr/>
    </dgm:pt>
    <dgm:pt modelId="{8A4FC975-6F91-46F3-8F4F-C2AED0096268}">
      <dgm:prSet phldrT="[Text]"/>
      <dgm:spPr>
        <a:solidFill>
          <a:schemeClr val="tx1"/>
        </a:solidFill>
      </dgm:spPr>
      <dgm:t>
        <a:bodyPr/>
        <a:lstStyle/>
        <a:p>
          <a:r>
            <a:rPr lang="en-US" dirty="0"/>
            <a:t>Bill Introduction Deadline</a:t>
          </a:r>
        </a:p>
        <a:p>
          <a:r>
            <a:rPr lang="en-US" dirty="0"/>
            <a:t>(February)</a:t>
          </a:r>
        </a:p>
      </dgm:t>
    </dgm:pt>
    <dgm:pt modelId="{F586FA7B-6554-4B2E-AE09-03835491CC28}" type="parTrans" cxnId="{1C55FAAF-AF45-4E5D-B646-D102C924288F}">
      <dgm:prSet/>
      <dgm:spPr/>
      <dgm:t>
        <a:bodyPr/>
        <a:lstStyle/>
        <a:p>
          <a:endParaRPr lang="en-US"/>
        </a:p>
      </dgm:t>
    </dgm:pt>
    <dgm:pt modelId="{6365F0A1-5937-4F76-B2E2-C3D1C9035728}" type="sibTrans" cxnId="{1C55FAAF-AF45-4E5D-B646-D102C924288F}">
      <dgm:prSet/>
      <dgm:spPr/>
      <dgm:t>
        <a:bodyPr/>
        <a:lstStyle/>
        <a:p>
          <a:endParaRPr lang="en-US" dirty="0"/>
        </a:p>
      </dgm:t>
    </dgm:pt>
    <dgm:pt modelId="{28AA1F80-1B04-4069-BADC-A7283CB10579}">
      <dgm:prSet phldrT="[Text]"/>
      <dgm:spPr/>
      <dgm:t>
        <a:bodyPr/>
        <a:lstStyle/>
        <a:p>
          <a:r>
            <a:rPr lang="en-US" dirty="0"/>
            <a:t>1st House Floor Vote Deadline</a:t>
          </a:r>
        </a:p>
        <a:p>
          <a:r>
            <a:rPr lang="en-US" dirty="0"/>
            <a:t>(May)</a:t>
          </a:r>
        </a:p>
      </dgm:t>
    </dgm:pt>
    <dgm:pt modelId="{40EED61F-5731-4860-95EF-44D4FA438A18}" type="parTrans" cxnId="{1BD494E5-226C-409F-9920-41DC4B47C5B7}">
      <dgm:prSet/>
      <dgm:spPr/>
      <dgm:t>
        <a:bodyPr/>
        <a:lstStyle/>
        <a:p>
          <a:endParaRPr lang="en-US"/>
        </a:p>
      </dgm:t>
    </dgm:pt>
    <dgm:pt modelId="{2F8F5958-3D6A-4CF2-A2A4-19411936EF53}" type="sibTrans" cxnId="{1BD494E5-226C-409F-9920-41DC4B47C5B7}">
      <dgm:prSet/>
      <dgm:spPr/>
      <dgm:t>
        <a:bodyPr/>
        <a:lstStyle/>
        <a:p>
          <a:endParaRPr lang="en-US" dirty="0"/>
        </a:p>
      </dgm:t>
    </dgm:pt>
    <dgm:pt modelId="{AECA2D6E-7AC1-460A-85DD-779B3CA2CD2D}">
      <dgm:prSet phldrT="[Text]"/>
      <dgm:spPr/>
      <dgm:t>
        <a:bodyPr/>
        <a:lstStyle/>
        <a:p>
          <a:r>
            <a:rPr lang="en-US" dirty="0"/>
            <a:t>Legislative Deadline</a:t>
          </a:r>
        </a:p>
        <a:p>
          <a:r>
            <a:rPr lang="en-US" dirty="0"/>
            <a:t>(September) </a:t>
          </a:r>
        </a:p>
      </dgm:t>
    </dgm:pt>
    <dgm:pt modelId="{D0468C88-2C37-4B46-9032-8A431F62A782}" type="parTrans" cxnId="{10B5C2C5-066B-4A70-BAC1-803ABBF3D7D3}">
      <dgm:prSet/>
      <dgm:spPr/>
      <dgm:t>
        <a:bodyPr/>
        <a:lstStyle/>
        <a:p>
          <a:endParaRPr lang="en-US"/>
        </a:p>
      </dgm:t>
    </dgm:pt>
    <dgm:pt modelId="{4EE92D74-0ADB-4C6A-80D3-70C231E095D4}" type="sibTrans" cxnId="{10B5C2C5-066B-4A70-BAC1-803ABBF3D7D3}">
      <dgm:prSet/>
      <dgm:spPr/>
      <dgm:t>
        <a:bodyPr/>
        <a:lstStyle/>
        <a:p>
          <a:endParaRPr lang="en-US" dirty="0"/>
        </a:p>
      </dgm:t>
    </dgm:pt>
    <dgm:pt modelId="{A8DC7E46-3F65-4C46-AA2D-59C3B0B12AAC}">
      <dgm:prSet phldrT="[Text]"/>
      <dgm:spPr/>
      <dgm:t>
        <a:bodyPr/>
        <a:lstStyle/>
        <a:p>
          <a:r>
            <a:rPr lang="en-US" dirty="0"/>
            <a:t>Governor’s Final Actions</a:t>
          </a:r>
        </a:p>
        <a:p>
          <a:r>
            <a:rPr lang="en-US" dirty="0"/>
            <a:t>(October)</a:t>
          </a:r>
        </a:p>
      </dgm:t>
    </dgm:pt>
    <dgm:pt modelId="{62C80865-A394-4B20-A53B-5B0AD7BB88CD}" type="parTrans" cxnId="{FDD4B072-7916-46A3-8D9F-47695B5B7B8B}">
      <dgm:prSet/>
      <dgm:spPr/>
      <dgm:t>
        <a:bodyPr/>
        <a:lstStyle/>
        <a:p>
          <a:endParaRPr lang="en-US"/>
        </a:p>
      </dgm:t>
    </dgm:pt>
    <dgm:pt modelId="{1730C093-FA38-4311-9131-DAB50E86EE23}" type="sibTrans" cxnId="{FDD4B072-7916-46A3-8D9F-47695B5B7B8B}">
      <dgm:prSet/>
      <dgm:spPr/>
      <dgm:t>
        <a:bodyPr/>
        <a:lstStyle/>
        <a:p>
          <a:endParaRPr lang="en-US"/>
        </a:p>
      </dgm:t>
    </dgm:pt>
    <dgm:pt modelId="{3A782D21-5774-48C3-B0BF-E330DA938C99}">
      <dgm:prSet phldrT="[Text]"/>
      <dgm:spPr/>
      <dgm:t>
        <a:bodyPr/>
        <a:lstStyle/>
        <a:p>
          <a:r>
            <a:rPr lang="en-US" dirty="0"/>
            <a:t>Effective Date of Statutes</a:t>
          </a:r>
        </a:p>
        <a:p>
          <a:r>
            <a:rPr lang="en-US" dirty="0"/>
            <a:t>(January 1)</a:t>
          </a:r>
        </a:p>
      </dgm:t>
    </dgm:pt>
    <dgm:pt modelId="{BFEC862A-C05E-4500-972B-09A2E393D42F}" type="parTrans" cxnId="{EC7F007C-60B1-4C01-9D79-CEBE18BC67B0}">
      <dgm:prSet/>
      <dgm:spPr/>
      <dgm:t>
        <a:bodyPr/>
        <a:lstStyle/>
        <a:p>
          <a:endParaRPr lang="en-US"/>
        </a:p>
      </dgm:t>
    </dgm:pt>
    <dgm:pt modelId="{E9D8EA82-AC9F-42A8-A14F-AC0F881C798A}" type="sibTrans" cxnId="{EC7F007C-60B1-4C01-9D79-CEBE18BC67B0}">
      <dgm:prSet/>
      <dgm:spPr/>
      <dgm:t>
        <a:bodyPr/>
        <a:lstStyle/>
        <a:p>
          <a:endParaRPr lang="en-US"/>
        </a:p>
      </dgm:t>
    </dgm:pt>
    <dgm:pt modelId="{3143F7C2-26DA-4445-8AA7-98A11B357861}">
      <dgm:prSet phldrT="[Text]"/>
      <dgm:spPr>
        <a:solidFill>
          <a:schemeClr val="tx1"/>
        </a:solidFill>
      </dgm:spPr>
      <dgm:t>
        <a:bodyPr/>
        <a:lstStyle/>
        <a:p>
          <a:r>
            <a:rPr lang="en-US" dirty="0"/>
            <a:t>New Requests</a:t>
          </a:r>
        </a:p>
      </dgm:t>
    </dgm:pt>
    <dgm:pt modelId="{53705C27-290F-433C-908D-75E745B77E0C}" type="parTrans" cxnId="{9FFEF705-19E3-4C52-9F0C-04633BE53256}">
      <dgm:prSet/>
      <dgm:spPr/>
      <dgm:t>
        <a:bodyPr/>
        <a:lstStyle/>
        <a:p>
          <a:endParaRPr lang="en-US"/>
        </a:p>
      </dgm:t>
    </dgm:pt>
    <dgm:pt modelId="{3439A7A2-A500-49EF-A146-66D8E835A9F0}" type="sibTrans" cxnId="{9FFEF705-19E3-4C52-9F0C-04633BE53256}">
      <dgm:prSet/>
      <dgm:spPr/>
      <dgm:t>
        <a:bodyPr/>
        <a:lstStyle/>
        <a:p>
          <a:endParaRPr lang="en-US"/>
        </a:p>
      </dgm:t>
    </dgm:pt>
    <dgm:pt modelId="{01C65D42-304F-4DEC-AC24-94C5C101C511}">
      <dgm:prSet phldrT="[Text]"/>
      <dgm:spPr>
        <a:solidFill>
          <a:schemeClr val="accent1"/>
        </a:solidFill>
      </dgm:spPr>
      <dgm:t>
        <a:bodyPr/>
        <a:lstStyle/>
        <a:p>
          <a:r>
            <a:rPr lang="en-US" dirty="0"/>
            <a:t>1st House Committee Hearings (March-May)</a:t>
          </a:r>
        </a:p>
      </dgm:t>
    </dgm:pt>
    <dgm:pt modelId="{7F9B7FFF-887A-4BCB-9CD0-608D766C9FBB}" type="parTrans" cxnId="{655A19F7-BAEB-477A-9F44-B27151159C94}">
      <dgm:prSet/>
      <dgm:spPr/>
      <dgm:t>
        <a:bodyPr/>
        <a:lstStyle/>
        <a:p>
          <a:endParaRPr lang="en-US"/>
        </a:p>
      </dgm:t>
    </dgm:pt>
    <dgm:pt modelId="{C65DB2EE-0C74-4D58-886E-B51AE7D56412}" type="sibTrans" cxnId="{655A19F7-BAEB-477A-9F44-B27151159C94}">
      <dgm:prSet/>
      <dgm:spPr/>
      <dgm:t>
        <a:bodyPr/>
        <a:lstStyle/>
        <a:p>
          <a:endParaRPr lang="en-US"/>
        </a:p>
      </dgm:t>
    </dgm:pt>
    <dgm:pt modelId="{E9BBBFDC-814E-4611-92AE-7C3827A2F89C}">
      <dgm:prSet phldrT="[Text]"/>
      <dgm:spPr>
        <a:solidFill>
          <a:schemeClr val="accent2"/>
        </a:solidFill>
      </dgm:spPr>
      <dgm:t>
        <a:bodyPr/>
        <a:lstStyle/>
        <a:p>
          <a:r>
            <a:rPr lang="en-US" dirty="0"/>
            <a:t>2nd House Committee Hearings (June-August)</a:t>
          </a:r>
        </a:p>
      </dgm:t>
    </dgm:pt>
    <dgm:pt modelId="{DC1B13C0-044E-41D3-8A9C-8040BCE4FBD5}" type="parTrans" cxnId="{FD7EB52A-0E45-4C9F-9E74-FF7CE0EE5DBA}">
      <dgm:prSet/>
      <dgm:spPr/>
      <dgm:t>
        <a:bodyPr/>
        <a:lstStyle/>
        <a:p>
          <a:endParaRPr lang="en-US"/>
        </a:p>
      </dgm:t>
    </dgm:pt>
    <dgm:pt modelId="{C45E2AE7-582D-4937-A90B-5FC84768D0FA}" type="sibTrans" cxnId="{FD7EB52A-0E45-4C9F-9E74-FF7CE0EE5DBA}">
      <dgm:prSet/>
      <dgm:spPr/>
      <dgm:t>
        <a:bodyPr/>
        <a:lstStyle/>
        <a:p>
          <a:endParaRPr lang="en-US"/>
        </a:p>
      </dgm:t>
    </dgm:pt>
    <dgm:pt modelId="{5D4C4F85-62F5-B34D-B463-A0494F5DE7D0}" type="pres">
      <dgm:prSet presAssocID="{0F962799-ED15-40F0-A0B1-6575DA12EC40}" presName="Name0" presStyleCnt="0">
        <dgm:presLayoutVars>
          <dgm:dir/>
          <dgm:resizeHandles val="exact"/>
        </dgm:presLayoutVars>
      </dgm:prSet>
      <dgm:spPr/>
    </dgm:pt>
    <dgm:pt modelId="{46B2ABB4-DBE9-4760-85DF-BDD49AC7972F}" type="pres">
      <dgm:prSet presAssocID="{3143F7C2-26DA-4445-8AA7-98A11B357861}" presName="node" presStyleLbl="node1" presStyleIdx="0" presStyleCnt="8">
        <dgm:presLayoutVars>
          <dgm:bulletEnabled val="1"/>
        </dgm:presLayoutVars>
      </dgm:prSet>
      <dgm:spPr/>
    </dgm:pt>
    <dgm:pt modelId="{D3D07AF5-77A8-477B-A4E3-4EE6ADB6A137}" type="pres">
      <dgm:prSet presAssocID="{3439A7A2-A500-49EF-A146-66D8E835A9F0}" presName="sibTrans" presStyleLbl="sibTrans1D1" presStyleIdx="0" presStyleCnt="7"/>
      <dgm:spPr/>
    </dgm:pt>
    <dgm:pt modelId="{6A554285-1F62-4E06-8AED-AA4BC93CC5D4}" type="pres">
      <dgm:prSet presAssocID="{3439A7A2-A500-49EF-A146-66D8E835A9F0}" presName="connectorText" presStyleLbl="sibTrans1D1" presStyleIdx="0" presStyleCnt="7"/>
      <dgm:spPr/>
    </dgm:pt>
    <dgm:pt modelId="{B9857959-084D-5A47-8570-5000E52CCA7A}" type="pres">
      <dgm:prSet presAssocID="{8A4FC975-6F91-46F3-8F4F-C2AED0096268}" presName="node" presStyleLbl="node1" presStyleIdx="1" presStyleCnt="8">
        <dgm:presLayoutVars>
          <dgm:bulletEnabled val="1"/>
        </dgm:presLayoutVars>
      </dgm:prSet>
      <dgm:spPr/>
    </dgm:pt>
    <dgm:pt modelId="{C042F065-10C4-8E43-ADA8-09EB23471956}" type="pres">
      <dgm:prSet presAssocID="{6365F0A1-5937-4F76-B2E2-C3D1C9035728}" presName="sibTrans" presStyleLbl="sibTrans1D1" presStyleIdx="1" presStyleCnt="7"/>
      <dgm:spPr/>
    </dgm:pt>
    <dgm:pt modelId="{D242908D-774C-1547-9035-604416A59F59}" type="pres">
      <dgm:prSet presAssocID="{6365F0A1-5937-4F76-B2E2-C3D1C9035728}" presName="connectorText" presStyleLbl="sibTrans1D1" presStyleIdx="1" presStyleCnt="7"/>
      <dgm:spPr/>
    </dgm:pt>
    <dgm:pt modelId="{B231D45E-7318-48A9-83BC-38167290A02A}" type="pres">
      <dgm:prSet presAssocID="{01C65D42-304F-4DEC-AC24-94C5C101C511}" presName="node" presStyleLbl="node1" presStyleIdx="2" presStyleCnt="8">
        <dgm:presLayoutVars>
          <dgm:bulletEnabled val="1"/>
        </dgm:presLayoutVars>
      </dgm:prSet>
      <dgm:spPr/>
    </dgm:pt>
    <dgm:pt modelId="{8FB5BDBD-6F4C-4A42-A4BA-AA6D6A4E447B}" type="pres">
      <dgm:prSet presAssocID="{C65DB2EE-0C74-4D58-886E-B51AE7D56412}" presName="sibTrans" presStyleLbl="sibTrans1D1" presStyleIdx="2" presStyleCnt="7"/>
      <dgm:spPr/>
    </dgm:pt>
    <dgm:pt modelId="{AF0D8FFF-1902-4E42-B74C-E4F234982EDE}" type="pres">
      <dgm:prSet presAssocID="{C65DB2EE-0C74-4D58-886E-B51AE7D56412}" presName="connectorText" presStyleLbl="sibTrans1D1" presStyleIdx="2" presStyleCnt="7"/>
      <dgm:spPr/>
    </dgm:pt>
    <dgm:pt modelId="{7ECAC1AB-311B-984E-98A0-F61679B98C5B}" type="pres">
      <dgm:prSet presAssocID="{28AA1F80-1B04-4069-BADC-A7283CB10579}" presName="node" presStyleLbl="node1" presStyleIdx="3" presStyleCnt="8">
        <dgm:presLayoutVars>
          <dgm:bulletEnabled val="1"/>
        </dgm:presLayoutVars>
      </dgm:prSet>
      <dgm:spPr/>
    </dgm:pt>
    <dgm:pt modelId="{15D608A3-646B-774F-9297-CD86CCF447ED}" type="pres">
      <dgm:prSet presAssocID="{2F8F5958-3D6A-4CF2-A2A4-19411936EF53}" presName="sibTrans" presStyleLbl="sibTrans1D1" presStyleIdx="3" presStyleCnt="7"/>
      <dgm:spPr/>
    </dgm:pt>
    <dgm:pt modelId="{EA4478F0-C4B5-6B42-9FAB-6DCF9EFE8B33}" type="pres">
      <dgm:prSet presAssocID="{2F8F5958-3D6A-4CF2-A2A4-19411936EF53}" presName="connectorText" presStyleLbl="sibTrans1D1" presStyleIdx="3" presStyleCnt="7"/>
      <dgm:spPr/>
    </dgm:pt>
    <dgm:pt modelId="{C982C3D7-E5C1-4B83-85AF-6784F331F714}" type="pres">
      <dgm:prSet presAssocID="{E9BBBFDC-814E-4611-92AE-7C3827A2F89C}" presName="node" presStyleLbl="node1" presStyleIdx="4" presStyleCnt="8">
        <dgm:presLayoutVars>
          <dgm:bulletEnabled val="1"/>
        </dgm:presLayoutVars>
      </dgm:prSet>
      <dgm:spPr/>
    </dgm:pt>
    <dgm:pt modelId="{E2E5DCB1-A7B6-4C05-BA10-BAADBCB233E2}" type="pres">
      <dgm:prSet presAssocID="{C45E2AE7-582D-4937-A90B-5FC84768D0FA}" presName="sibTrans" presStyleLbl="sibTrans1D1" presStyleIdx="4" presStyleCnt="7"/>
      <dgm:spPr/>
    </dgm:pt>
    <dgm:pt modelId="{415D7C10-DB1C-453A-8F7A-4599A12FF487}" type="pres">
      <dgm:prSet presAssocID="{C45E2AE7-582D-4937-A90B-5FC84768D0FA}" presName="connectorText" presStyleLbl="sibTrans1D1" presStyleIdx="4" presStyleCnt="7"/>
      <dgm:spPr/>
    </dgm:pt>
    <dgm:pt modelId="{1E0FE97C-F15D-8547-9A29-13966505238E}" type="pres">
      <dgm:prSet presAssocID="{AECA2D6E-7AC1-460A-85DD-779B3CA2CD2D}" presName="node" presStyleLbl="node1" presStyleIdx="5" presStyleCnt="8">
        <dgm:presLayoutVars>
          <dgm:bulletEnabled val="1"/>
        </dgm:presLayoutVars>
      </dgm:prSet>
      <dgm:spPr/>
    </dgm:pt>
    <dgm:pt modelId="{5DF38D7D-F644-BB4A-9A17-42334351650C}" type="pres">
      <dgm:prSet presAssocID="{4EE92D74-0ADB-4C6A-80D3-70C231E095D4}" presName="sibTrans" presStyleLbl="sibTrans1D1" presStyleIdx="5" presStyleCnt="7"/>
      <dgm:spPr/>
    </dgm:pt>
    <dgm:pt modelId="{DA8119E3-FCD2-8046-8811-BB6B115424DC}" type="pres">
      <dgm:prSet presAssocID="{4EE92D74-0ADB-4C6A-80D3-70C231E095D4}" presName="connectorText" presStyleLbl="sibTrans1D1" presStyleIdx="5" presStyleCnt="7"/>
      <dgm:spPr/>
    </dgm:pt>
    <dgm:pt modelId="{DC1BA39C-2EBD-9E4D-AB44-06C00AA2726E}" type="pres">
      <dgm:prSet presAssocID="{A8DC7E46-3F65-4C46-AA2D-59C3B0B12AAC}" presName="node" presStyleLbl="node1" presStyleIdx="6" presStyleCnt="8">
        <dgm:presLayoutVars>
          <dgm:bulletEnabled val="1"/>
        </dgm:presLayoutVars>
      </dgm:prSet>
      <dgm:spPr/>
    </dgm:pt>
    <dgm:pt modelId="{A2CA7FD6-84DA-456B-9EE2-D636B8A3FF02}" type="pres">
      <dgm:prSet presAssocID="{1730C093-FA38-4311-9131-DAB50E86EE23}" presName="sibTrans" presStyleLbl="sibTrans1D1" presStyleIdx="6" presStyleCnt="7"/>
      <dgm:spPr/>
    </dgm:pt>
    <dgm:pt modelId="{5E4A66EF-6B97-494D-A3A7-22C88467973E}" type="pres">
      <dgm:prSet presAssocID="{1730C093-FA38-4311-9131-DAB50E86EE23}" presName="connectorText" presStyleLbl="sibTrans1D1" presStyleIdx="6" presStyleCnt="7"/>
      <dgm:spPr/>
    </dgm:pt>
    <dgm:pt modelId="{619CF272-A0DC-4F88-8E3D-421C617761E8}" type="pres">
      <dgm:prSet presAssocID="{3A782D21-5774-48C3-B0BF-E330DA938C99}" presName="node" presStyleLbl="node1" presStyleIdx="7" presStyleCnt="8">
        <dgm:presLayoutVars>
          <dgm:bulletEnabled val="1"/>
        </dgm:presLayoutVars>
      </dgm:prSet>
      <dgm:spPr/>
    </dgm:pt>
  </dgm:ptLst>
  <dgm:cxnLst>
    <dgm:cxn modelId="{9FFEF705-19E3-4C52-9F0C-04633BE53256}" srcId="{0F962799-ED15-40F0-A0B1-6575DA12EC40}" destId="{3143F7C2-26DA-4445-8AA7-98A11B357861}" srcOrd="0" destOrd="0" parTransId="{53705C27-290F-433C-908D-75E745B77E0C}" sibTransId="{3439A7A2-A500-49EF-A146-66D8E835A9F0}"/>
    <dgm:cxn modelId="{60FC090C-3BEB-1742-A0D1-3491B132F0DC}" type="presOf" srcId="{AECA2D6E-7AC1-460A-85DD-779B3CA2CD2D}" destId="{1E0FE97C-F15D-8547-9A29-13966505238E}" srcOrd="0" destOrd="0" presId="urn:microsoft.com/office/officeart/2005/8/layout/bProcess3"/>
    <dgm:cxn modelId="{D190C20E-E3DF-4394-BC79-35EB9449608F}" type="presOf" srcId="{C45E2AE7-582D-4937-A90B-5FC84768D0FA}" destId="{415D7C10-DB1C-453A-8F7A-4599A12FF487}" srcOrd="1" destOrd="0" presId="urn:microsoft.com/office/officeart/2005/8/layout/bProcess3"/>
    <dgm:cxn modelId="{657CDA0E-6072-44EF-8A4D-00A25E7ABE12}" type="presOf" srcId="{C45E2AE7-582D-4937-A90B-5FC84768D0FA}" destId="{E2E5DCB1-A7B6-4C05-BA10-BAADBCB233E2}" srcOrd="0" destOrd="0" presId="urn:microsoft.com/office/officeart/2005/8/layout/bProcess3"/>
    <dgm:cxn modelId="{14EF0719-E10F-0241-B7D9-C8D94DC39625}" type="presOf" srcId="{6365F0A1-5937-4F76-B2E2-C3D1C9035728}" destId="{D242908D-774C-1547-9035-604416A59F59}" srcOrd="1" destOrd="0" presId="urn:microsoft.com/office/officeart/2005/8/layout/bProcess3"/>
    <dgm:cxn modelId="{B75E811F-09D0-4FCE-9C18-F9991550D714}" type="presOf" srcId="{3A782D21-5774-48C3-B0BF-E330DA938C99}" destId="{619CF272-A0DC-4F88-8E3D-421C617761E8}" srcOrd="0" destOrd="0" presId="urn:microsoft.com/office/officeart/2005/8/layout/bProcess3"/>
    <dgm:cxn modelId="{E1EE0422-C977-324E-8CF3-7E13EB3D355A}" type="presOf" srcId="{6365F0A1-5937-4F76-B2E2-C3D1C9035728}" destId="{C042F065-10C4-8E43-ADA8-09EB23471956}" srcOrd="0" destOrd="0" presId="urn:microsoft.com/office/officeart/2005/8/layout/bProcess3"/>
    <dgm:cxn modelId="{606E9124-BDAD-4F6E-B3F1-D2259A312AA7}" type="presOf" srcId="{01C65D42-304F-4DEC-AC24-94C5C101C511}" destId="{B231D45E-7318-48A9-83BC-38167290A02A}" srcOrd="0" destOrd="0" presId="urn:microsoft.com/office/officeart/2005/8/layout/bProcess3"/>
    <dgm:cxn modelId="{1D939F25-AFFA-4E13-AC48-42BDCB96D693}" type="presOf" srcId="{3143F7C2-26DA-4445-8AA7-98A11B357861}" destId="{46B2ABB4-DBE9-4760-85DF-BDD49AC7972F}" srcOrd="0" destOrd="0" presId="urn:microsoft.com/office/officeart/2005/8/layout/bProcess3"/>
    <dgm:cxn modelId="{FD7EB52A-0E45-4C9F-9E74-FF7CE0EE5DBA}" srcId="{0F962799-ED15-40F0-A0B1-6575DA12EC40}" destId="{E9BBBFDC-814E-4611-92AE-7C3827A2F89C}" srcOrd="4" destOrd="0" parTransId="{DC1B13C0-044E-41D3-8A9C-8040BCE4FBD5}" sibTransId="{C45E2AE7-582D-4937-A90B-5FC84768D0FA}"/>
    <dgm:cxn modelId="{A63E0335-B4FC-B14A-B5A5-A50CD86AC8CB}" type="presOf" srcId="{4EE92D74-0ADB-4C6A-80D3-70C231E095D4}" destId="{5DF38D7D-F644-BB4A-9A17-42334351650C}" srcOrd="0" destOrd="0" presId="urn:microsoft.com/office/officeart/2005/8/layout/bProcess3"/>
    <dgm:cxn modelId="{1F0E2768-9320-48F6-8C54-0F55A22506B9}" type="presOf" srcId="{3439A7A2-A500-49EF-A146-66D8E835A9F0}" destId="{6A554285-1F62-4E06-8AED-AA4BC93CC5D4}" srcOrd="1" destOrd="0" presId="urn:microsoft.com/office/officeart/2005/8/layout/bProcess3"/>
    <dgm:cxn modelId="{02726569-CC7A-4933-8B18-B6DDF83C20D0}" type="presOf" srcId="{C65DB2EE-0C74-4D58-886E-B51AE7D56412}" destId="{AF0D8FFF-1902-4E42-B74C-E4F234982EDE}" srcOrd="1" destOrd="0" presId="urn:microsoft.com/office/officeart/2005/8/layout/bProcess3"/>
    <dgm:cxn modelId="{FDD4B072-7916-46A3-8D9F-47695B5B7B8B}" srcId="{0F962799-ED15-40F0-A0B1-6575DA12EC40}" destId="{A8DC7E46-3F65-4C46-AA2D-59C3B0B12AAC}" srcOrd="6" destOrd="0" parTransId="{62C80865-A394-4B20-A53B-5B0AD7BB88CD}" sibTransId="{1730C093-FA38-4311-9131-DAB50E86EE23}"/>
    <dgm:cxn modelId="{EC7F007C-60B1-4C01-9D79-CEBE18BC67B0}" srcId="{0F962799-ED15-40F0-A0B1-6575DA12EC40}" destId="{3A782D21-5774-48C3-B0BF-E330DA938C99}" srcOrd="7" destOrd="0" parTransId="{BFEC862A-C05E-4500-972B-09A2E393D42F}" sibTransId="{E9D8EA82-AC9F-42A8-A14F-AC0F881C798A}"/>
    <dgm:cxn modelId="{0ADFFC8E-4EC0-1845-AEAB-FE2EFCFE9B70}" type="presOf" srcId="{8A4FC975-6F91-46F3-8F4F-C2AED0096268}" destId="{B9857959-084D-5A47-8570-5000E52CCA7A}" srcOrd="0" destOrd="0" presId="urn:microsoft.com/office/officeart/2005/8/layout/bProcess3"/>
    <dgm:cxn modelId="{77B65B9A-025E-0F4E-B472-835742133C42}" type="presOf" srcId="{2F8F5958-3D6A-4CF2-A2A4-19411936EF53}" destId="{15D608A3-646B-774F-9297-CD86CCF447ED}" srcOrd="0" destOrd="0" presId="urn:microsoft.com/office/officeart/2005/8/layout/bProcess3"/>
    <dgm:cxn modelId="{3701289C-F4C9-4325-B62B-D03C384D86E6}" type="presOf" srcId="{C65DB2EE-0C74-4D58-886E-B51AE7D56412}" destId="{8FB5BDBD-6F4C-4A42-A4BA-AA6D6A4E447B}" srcOrd="0" destOrd="0" presId="urn:microsoft.com/office/officeart/2005/8/layout/bProcess3"/>
    <dgm:cxn modelId="{39D3E09C-D15C-4758-8E96-1C56781A0843}" type="presOf" srcId="{E9BBBFDC-814E-4611-92AE-7C3827A2F89C}" destId="{C982C3D7-E5C1-4B83-85AF-6784F331F714}" srcOrd="0" destOrd="0" presId="urn:microsoft.com/office/officeart/2005/8/layout/bProcess3"/>
    <dgm:cxn modelId="{80F9B8A2-998A-DF42-BA88-3F39E725C61C}" type="presOf" srcId="{A8DC7E46-3F65-4C46-AA2D-59C3B0B12AAC}" destId="{DC1BA39C-2EBD-9E4D-AB44-06C00AA2726E}" srcOrd="0" destOrd="0" presId="urn:microsoft.com/office/officeart/2005/8/layout/bProcess3"/>
    <dgm:cxn modelId="{6784AAAF-88F5-D043-9B11-FF07B4AE78D2}" type="presOf" srcId="{4EE92D74-0ADB-4C6A-80D3-70C231E095D4}" destId="{DA8119E3-FCD2-8046-8811-BB6B115424DC}" srcOrd="1" destOrd="0" presId="urn:microsoft.com/office/officeart/2005/8/layout/bProcess3"/>
    <dgm:cxn modelId="{1C55FAAF-AF45-4E5D-B646-D102C924288F}" srcId="{0F962799-ED15-40F0-A0B1-6575DA12EC40}" destId="{8A4FC975-6F91-46F3-8F4F-C2AED0096268}" srcOrd="1" destOrd="0" parTransId="{F586FA7B-6554-4B2E-AE09-03835491CC28}" sibTransId="{6365F0A1-5937-4F76-B2E2-C3D1C9035728}"/>
    <dgm:cxn modelId="{34BE91BA-FA6C-FD41-96A4-36E41F4D2742}" type="presOf" srcId="{2F8F5958-3D6A-4CF2-A2A4-19411936EF53}" destId="{EA4478F0-C4B5-6B42-9FAB-6DCF9EFE8B33}" srcOrd="1" destOrd="0" presId="urn:microsoft.com/office/officeart/2005/8/layout/bProcess3"/>
    <dgm:cxn modelId="{D2DE70BB-AC9E-4028-8778-4BC948286607}" type="presOf" srcId="{1730C093-FA38-4311-9131-DAB50E86EE23}" destId="{5E4A66EF-6B97-494D-A3A7-22C88467973E}" srcOrd="1" destOrd="0" presId="urn:microsoft.com/office/officeart/2005/8/layout/bProcess3"/>
    <dgm:cxn modelId="{DBA8C4BE-0490-3C4B-BAFC-128FA78302CB}" type="presOf" srcId="{28AA1F80-1B04-4069-BADC-A7283CB10579}" destId="{7ECAC1AB-311B-984E-98A0-F61679B98C5B}" srcOrd="0" destOrd="0" presId="urn:microsoft.com/office/officeart/2005/8/layout/bProcess3"/>
    <dgm:cxn modelId="{10B5C2C5-066B-4A70-BAC1-803ABBF3D7D3}" srcId="{0F962799-ED15-40F0-A0B1-6575DA12EC40}" destId="{AECA2D6E-7AC1-460A-85DD-779B3CA2CD2D}" srcOrd="5" destOrd="0" parTransId="{D0468C88-2C37-4B46-9032-8A431F62A782}" sibTransId="{4EE92D74-0ADB-4C6A-80D3-70C231E095D4}"/>
    <dgm:cxn modelId="{1BD494E5-226C-409F-9920-41DC4B47C5B7}" srcId="{0F962799-ED15-40F0-A0B1-6575DA12EC40}" destId="{28AA1F80-1B04-4069-BADC-A7283CB10579}" srcOrd="3" destOrd="0" parTransId="{40EED61F-5731-4860-95EF-44D4FA438A18}" sibTransId="{2F8F5958-3D6A-4CF2-A2A4-19411936EF53}"/>
    <dgm:cxn modelId="{D6550CEE-22F7-4041-ABB2-FC392C0FFEE2}" type="presOf" srcId="{3439A7A2-A500-49EF-A146-66D8E835A9F0}" destId="{D3D07AF5-77A8-477B-A4E3-4EE6ADB6A137}" srcOrd="0" destOrd="0" presId="urn:microsoft.com/office/officeart/2005/8/layout/bProcess3"/>
    <dgm:cxn modelId="{F82261EF-704F-4624-9F92-1BD2C2410C3A}" type="presOf" srcId="{1730C093-FA38-4311-9131-DAB50E86EE23}" destId="{A2CA7FD6-84DA-456B-9EE2-D636B8A3FF02}" srcOrd="0" destOrd="0" presId="urn:microsoft.com/office/officeart/2005/8/layout/bProcess3"/>
    <dgm:cxn modelId="{655A19F7-BAEB-477A-9F44-B27151159C94}" srcId="{0F962799-ED15-40F0-A0B1-6575DA12EC40}" destId="{01C65D42-304F-4DEC-AC24-94C5C101C511}" srcOrd="2" destOrd="0" parTransId="{7F9B7FFF-887A-4BCB-9CD0-608D766C9FBB}" sibTransId="{C65DB2EE-0C74-4D58-886E-B51AE7D56412}"/>
    <dgm:cxn modelId="{FE0F1CF8-490D-5945-87FE-1974BC06700D}" type="presOf" srcId="{0F962799-ED15-40F0-A0B1-6575DA12EC40}" destId="{5D4C4F85-62F5-B34D-B463-A0494F5DE7D0}" srcOrd="0" destOrd="0" presId="urn:microsoft.com/office/officeart/2005/8/layout/bProcess3"/>
    <dgm:cxn modelId="{A895F503-4F61-41C8-8F4C-4AA0F7B8BA5A}" type="presParOf" srcId="{5D4C4F85-62F5-B34D-B463-A0494F5DE7D0}" destId="{46B2ABB4-DBE9-4760-85DF-BDD49AC7972F}" srcOrd="0" destOrd="0" presId="urn:microsoft.com/office/officeart/2005/8/layout/bProcess3"/>
    <dgm:cxn modelId="{6C7E6F26-2829-4FEF-9D89-2F11724BD83A}" type="presParOf" srcId="{5D4C4F85-62F5-B34D-B463-A0494F5DE7D0}" destId="{D3D07AF5-77A8-477B-A4E3-4EE6ADB6A137}" srcOrd="1" destOrd="0" presId="urn:microsoft.com/office/officeart/2005/8/layout/bProcess3"/>
    <dgm:cxn modelId="{F21E31F2-5F63-410C-9E67-E94A58C38E15}" type="presParOf" srcId="{D3D07AF5-77A8-477B-A4E3-4EE6ADB6A137}" destId="{6A554285-1F62-4E06-8AED-AA4BC93CC5D4}" srcOrd="0" destOrd="0" presId="urn:microsoft.com/office/officeart/2005/8/layout/bProcess3"/>
    <dgm:cxn modelId="{C5B58585-0153-4F4B-92BE-344D10F0CF9C}" type="presParOf" srcId="{5D4C4F85-62F5-B34D-B463-A0494F5DE7D0}" destId="{B9857959-084D-5A47-8570-5000E52CCA7A}" srcOrd="2" destOrd="0" presId="urn:microsoft.com/office/officeart/2005/8/layout/bProcess3"/>
    <dgm:cxn modelId="{94249610-10DA-0A45-9815-FB4335B4239D}" type="presParOf" srcId="{5D4C4F85-62F5-B34D-B463-A0494F5DE7D0}" destId="{C042F065-10C4-8E43-ADA8-09EB23471956}" srcOrd="3" destOrd="0" presId="urn:microsoft.com/office/officeart/2005/8/layout/bProcess3"/>
    <dgm:cxn modelId="{B500A811-9A0B-214E-9E38-05F26E0F1824}" type="presParOf" srcId="{C042F065-10C4-8E43-ADA8-09EB23471956}" destId="{D242908D-774C-1547-9035-604416A59F59}" srcOrd="0" destOrd="0" presId="urn:microsoft.com/office/officeart/2005/8/layout/bProcess3"/>
    <dgm:cxn modelId="{9427760E-9AD4-48C2-B018-BBDF55C3DB7C}" type="presParOf" srcId="{5D4C4F85-62F5-B34D-B463-A0494F5DE7D0}" destId="{B231D45E-7318-48A9-83BC-38167290A02A}" srcOrd="4" destOrd="0" presId="urn:microsoft.com/office/officeart/2005/8/layout/bProcess3"/>
    <dgm:cxn modelId="{B5ABAEB8-CFD5-4EB8-9270-181FE67874A8}" type="presParOf" srcId="{5D4C4F85-62F5-B34D-B463-A0494F5DE7D0}" destId="{8FB5BDBD-6F4C-4A42-A4BA-AA6D6A4E447B}" srcOrd="5" destOrd="0" presId="urn:microsoft.com/office/officeart/2005/8/layout/bProcess3"/>
    <dgm:cxn modelId="{5C46B377-15F1-4F7D-98EC-C8E19DBC51F9}" type="presParOf" srcId="{8FB5BDBD-6F4C-4A42-A4BA-AA6D6A4E447B}" destId="{AF0D8FFF-1902-4E42-B74C-E4F234982EDE}" srcOrd="0" destOrd="0" presId="urn:microsoft.com/office/officeart/2005/8/layout/bProcess3"/>
    <dgm:cxn modelId="{5D1B205C-F9AE-624F-8CB0-43DDE4DD34A8}" type="presParOf" srcId="{5D4C4F85-62F5-B34D-B463-A0494F5DE7D0}" destId="{7ECAC1AB-311B-984E-98A0-F61679B98C5B}" srcOrd="6" destOrd="0" presId="urn:microsoft.com/office/officeart/2005/8/layout/bProcess3"/>
    <dgm:cxn modelId="{1BE248BF-DC55-4040-9628-86F9A0931463}" type="presParOf" srcId="{5D4C4F85-62F5-B34D-B463-A0494F5DE7D0}" destId="{15D608A3-646B-774F-9297-CD86CCF447ED}" srcOrd="7" destOrd="0" presId="urn:microsoft.com/office/officeart/2005/8/layout/bProcess3"/>
    <dgm:cxn modelId="{451D0914-0319-764C-9C78-0D8A3C0A692A}" type="presParOf" srcId="{15D608A3-646B-774F-9297-CD86CCF447ED}" destId="{EA4478F0-C4B5-6B42-9FAB-6DCF9EFE8B33}" srcOrd="0" destOrd="0" presId="urn:microsoft.com/office/officeart/2005/8/layout/bProcess3"/>
    <dgm:cxn modelId="{B24BD04F-D046-4C37-9F7C-3D2D2570BDA5}" type="presParOf" srcId="{5D4C4F85-62F5-B34D-B463-A0494F5DE7D0}" destId="{C982C3D7-E5C1-4B83-85AF-6784F331F714}" srcOrd="8" destOrd="0" presId="urn:microsoft.com/office/officeart/2005/8/layout/bProcess3"/>
    <dgm:cxn modelId="{40B93D09-3A4E-43A9-8CDF-08BEF746DAA6}" type="presParOf" srcId="{5D4C4F85-62F5-B34D-B463-A0494F5DE7D0}" destId="{E2E5DCB1-A7B6-4C05-BA10-BAADBCB233E2}" srcOrd="9" destOrd="0" presId="urn:microsoft.com/office/officeart/2005/8/layout/bProcess3"/>
    <dgm:cxn modelId="{96CC1764-8782-4514-9C93-6092F14D6EA7}" type="presParOf" srcId="{E2E5DCB1-A7B6-4C05-BA10-BAADBCB233E2}" destId="{415D7C10-DB1C-453A-8F7A-4599A12FF487}" srcOrd="0" destOrd="0" presId="urn:microsoft.com/office/officeart/2005/8/layout/bProcess3"/>
    <dgm:cxn modelId="{9B58348F-8316-2A42-9A64-D33493E6EA98}" type="presParOf" srcId="{5D4C4F85-62F5-B34D-B463-A0494F5DE7D0}" destId="{1E0FE97C-F15D-8547-9A29-13966505238E}" srcOrd="10" destOrd="0" presId="urn:microsoft.com/office/officeart/2005/8/layout/bProcess3"/>
    <dgm:cxn modelId="{56E01F05-0331-2641-9F3B-8EFFF388151A}" type="presParOf" srcId="{5D4C4F85-62F5-B34D-B463-A0494F5DE7D0}" destId="{5DF38D7D-F644-BB4A-9A17-42334351650C}" srcOrd="11" destOrd="0" presId="urn:microsoft.com/office/officeart/2005/8/layout/bProcess3"/>
    <dgm:cxn modelId="{ABDCEB9C-E583-084B-B1A5-85A0E0F4626E}" type="presParOf" srcId="{5DF38D7D-F644-BB4A-9A17-42334351650C}" destId="{DA8119E3-FCD2-8046-8811-BB6B115424DC}" srcOrd="0" destOrd="0" presId="urn:microsoft.com/office/officeart/2005/8/layout/bProcess3"/>
    <dgm:cxn modelId="{9F0053C8-A051-A14C-A5B7-E69ED48FABEF}" type="presParOf" srcId="{5D4C4F85-62F5-B34D-B463-A0494F5DE7D0}" destId="{DC1BA39C-2EBD-9E4D-AB44-06C00AA2726E}" srcOrd="12" destOrd="0" presId="urn:microsoft.com/office/officeart/2005/8/layout/bProcess3"/>
    <dgm:cxn modelId="{F783DEF4-7A42-48B5-B533-A538DDD18C19}" type="presParOf" srcId="{5D4C4F85-62F5-B34D-B463-A0494F5DE7D0}" destId="{A2CA7FD6-84DA-456B-9EE2-D636B8A3FF02}" srcOrd="13" destOrd="0" presId="urn:microsoft.com/office/officeart/2005/8/layout/bProcess3"/>
    <dgm:cxn modelId="{9F6040BC-23ED-4309-A796-A271B01F2E6A}" type="presParOf" srcId="{A2CA7FD6-84DA-456B-9EE2-D636B8A3FF02}" destId="{5E4A66EF-6B97-494D-A3A7-22C88467973E}" srcOrd="0" destOrd="0" presId="urn:microsoft.com/office/officeart/2005/8/layout/bProcess3"/>
    <dgm:cxn modelId="{B551D657-3DB0-49BE-9273-D617CFD873CC}" type="presParOf" srcId="{5D4C4F85-62F5-B34D-B463-A0494F5DE7D0}" destId="{619CF272-A0DC-4F88-8E3D-421C617761E8}"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07AF5-77A8-477B-A4E3-4EE6ADB6A137}">
      <dsp:nvSpPr>
        <dsp:cNvPr id="0" name=""/>
        <dsp:cNvSpPr/>
      </dsp:nvSpPr>
      <dsp:spPr>
        <a:xfrm>
          <a:off x="1613169" y="493514"/>
          <a:ext cx="339858" cy="91440"/>
        </a:xfrm>
        <a:custGeom>
          <a:avLst/>
          <a:gdLst/>
          <a:ahLst/>
          <a:cxnLst/>
          <a:rect l="0" t="0" r="0" b="0"/>
          <a:pathLst>
            <a:path>
              <a:moveTo>
                <a:pt x="0" y="45720"/>
              </a:moveTo>
              <a:lnTo>
                <a:pt x="3398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73837" y="537382"/>
        <a:ext cx="18522" cy="3704"/>
      </dsp:txXfrm>
    </dsp:sp>
    <dsp:sp modelId="{46B2ABB4-DBE9-4760-85DF-BDD49AC7972F}">
      <dsp:nvSpPr>
        <dsp:cNvPr id="0" name=""/>
        <dsp:cNvSpPr/>
      </dsp:nvSpPr>
      <dsp:spPr>
        <a:xfrm>
          <a:off x="4278" y="56027"/>
          <a:ext cx="1610690" cy="9664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New Requests</a:t>
          </a:r>
        </a:p>
      </dsp:txBody>
      <dsp:txXfrm>
        <a:off x="4278" y="56027"/>
        <a:ext cx="1610690" cy="966414"/>
      </dsp:txXfrm>
    </dsp:sp>
    <dsp:sp modelId="{C042F065-10C4-8E43-ADA8-09EB23471956}">
      <dsp:nvSpPr>
        <dsp:cNvPr id="0" name=""/>
        <dsp:cNvSpPr/>
      </dsp:nvSpPr>
      <dsp:spPr>
        <a:xfrm>
          <a:off x="3594318" y="493514"/>
          <a:ext cx="339858" cy="91440"/>
        </a:xfrm>
        <a:custGeom>
          <a:avLst/>
          <a:gdLst/>
          <a:ahLst/>
          <a:cxnLst/>
          <a:rect l="0" t="0" r="0" b="0"/>
          <a:pathLst>
            <a:path>
              <a:moveTo>
                <a:pt x="0" y="45720"/>
              </a:moveTo>
              <a:lnTo>
                <a:pt x="3398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54986" y="537382"/>
        <a:ext cx="18522" cy="3704"/>
      </dsp:txXfrm>
    </dsp:sp>
    <dsp:sp modelId="{B9857959-084D-5A47-8570-5000E52CCA7A}">
      <dsp:nvSpPr>
        <dsp:cNvPr id="0" name=""/>
        <dsp:cNvSpPr/>
      </dsp:nvSpPr>
      <dsp:spPr>
        <a:xfrm>
          <a:off x="1985427" y="56027"/>
          <a:ext cx="1610690" cy="9664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Bill Introduction Deadline</a:t>
          </a:r>
        </a:p>
        <a:p>
          <a:pPr marL="0" lvl="0" indent="0" algn="ctr" defTabSz="622300">
            <a:lnSpc>
              <a:spcPct val="90000"/>
            </a:lnSpc>
            <a:spcBef>
              <a:spcPct val="0"/>
            </a:spcBef>
            <a:spcAft>
              <a:spcPct val="35000"/>
            </a:spcAft>
            <a:buNone/>
          </a:pPr>
          <a:r>
            <a:rPr lang="en-US" sz="1400" kern="1200" dirty="0"/>
            <a:t>(February)</a:t>
          </a:r>
        </a:p>
      </dsp:txBody>
      <dsp:txXfrm>
        <a:off x="1985427" y="56027"/>
        <a:ext cx="1610690" cy="966414"/>
      </dsp:txXfrm>
    </dsp:sp>
    <dsp:sp modelId="{8FB5BDBD-6F4C-4A42-A4BA-AA6D6A4E447B}">
      <dsp:nvSpPr>
        <dsp:cNvPr id="0" name=""/>
        <dsp:cNvSpPr/>
      </dsp:nvSpPr>
      <dsp:spPr>
        <a:xfrm>
          <a:off x="809623" y="1020641"/>
          <a:ext cx="3962298" cy="339858"/>
        </a:xfrm>
        <a:custGeom>
          <a:avLst/>
          <a:gdLst/>
          <a:ahLst/>
          <a:cxnLst/>
          <a:rect l="0" t="0" r="0" b="0"/>
          <a:pathLst>
            <a:path>
              <a:moveTo>
                <a:pt x="3962298" y="0"/>
              </a:moveTo>
              <a:lnTo>
                <a:pt x="3962298" y="187029"/>
              </a:lnTo>
              <a:lnTo>
                <a:pt x="0" y="187029"/>
              </a:lnTo>
              <a:lnTo>
                <a:pt x="0" y="33985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1283" y="1188718"/>
        <a:ext cx="198978" cy="3704"/>
      </dsp:txXfrm>
    </dsp:sp>
    <dsp:sp modelId="{B231D45E-7318-48A9-83BC-38167290A02A}">
      <dsp:nvSpPr>
        <dsp:cNvPr id="0" name=""/>
        <dsp:cNvSpPr/>
      </dsp:nvSpPr>
      <dsp:spPr>
        <a:xfrm>
          <a:off x="3966576" y="56027"/>
          <a:ext cx="1610690" cy="96641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1st House Committee Hearings (March-May)</a:t>
          </a:r>
        </a:p>
      </dsp:txBody>
      <dsp:txXfrm>
        <a:off x="3966576" y="56027"/>
        <a:ext cx="1610690" cy="966414"/>
      </dsp:txXfrm>
    </dsp:sp>
    <dsp:sp modelId="{15D608A3-646B-774F-9297-CD86CCF447ED}">
      <dsp:nvSpPr>
        <dsp:cNvPr id="0" name=""/>
        <dsp:cNvSpPr/>
      </dsp:nvSpPr>
      <dsp:spPr>
        <a:xfrm>
          <a:off x="1613169" y="1830387"/>
          <a:ext cx="339858" cy="91440"/>
        </a:xfrm>
        <a:custGeom>
          <a:avLst/>
          <a:gdLst/>
          <a:ahLst/>
          <a:cxnLst/>
          <a:rect l="0" t="0" r="0" b="0"/>
          <a:pathLst>
            <a:path>
              <a:moveTo>
                <a:pt x="0" y="45720"/>
              </a:moveTo>
              <a:lnTo>
                <a:pt x="3398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773837" y="1874255"/>
        <a:ext cx="18522" cy="3704"/>
      </dsp:txXfrm>
    </dsp:sp>
    <dsp:sp modelId="{7ECAC1AB-311B-984E-98A0-F61679B98C5B}">
      <dsp:nvSpPr>
        <dsp:cNvPr id="0" name=""/>
        <dsp:cNvSpPr/>
      </dsp:nvSpPr>
      <dsp:spPr>
        <a:xfrm>
          <a:off x="4278" y="1392900"/>
          <a:ext cx="1610690" cy="966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1st House Floor Vote Deadline</a:t>
          </a:r>
        </a:p>
        <a:p>
          <a:pPr marL="0" lvl="0" indent="0" algn="ctr" defTabSz="622300">
            <a:lnSpc>
              <a:spcPct val="90000"/>
            </a:lnSpc>
            <a:spcBef>
              <a:spcPct val="0"/>
            </a:spcBef>
            <a:spcAft>
              <a:spcPct val="35000"/>
            </a:spcAft>
            <a:buNone/>
          </a:pPr>
          <a:r>
            <a:rPr lang="en-US" sz="1400" kern="1200" dirty="0"/>
            <a:t>(May)</a:t>
          </a:r>
        </a:p>
      </dsp:txBody>
      <dsp:txXfrm>
        <a:off x="4278" y="1392900"/>
        <a:ext cx="1610690" cy="966414"/>
      </dsp:txXfrm>
    </dsp:sp>
    <dsp:sp modelId="{E2E5DCB1-A7B6-4C05-BA10-BAADBCB233E2}">
      <dsp:nvSpPr>
        <dsp:cNvPr id="0" name=""/>
        <dsp:cNvSpPr/>
      </dsp:nvSpPr>
      <dsp:spPr>
        <a:xfrm>
          <a:off x="3594318" y="1830387"/>
          <a:ext cx="339858" cy="91440"/>
        </a:xfrm>
        <a:custGeom>
          <a:avLst/>
          <a:gdLst/>
          <a:ahLst/>
          <a:cxnLst/>
          <a:rect l="0" t="0" r="0" b="0"/>
          <a:pathLst>
            <a:path>
              <a:moveTo>
                <a:pt x="0" y="45720"/>
              </a:moveTo>
              <a:lnTo>
                <a:pt x="3398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54986" y="1874255"/>
        <a:ext cx="18522" cy="3704"/>
      </dsp:txXfrm>
    </dsp:sp>
    <dsp:sp modelId="{C982C3D7-E5C1-4B83-85AF-6784F331F714}">
      <dsp:nvSpPr>
        <dsp:cNvPr id="0" name=""/>
        <dsp:cNvSpPr/>
      </dsp:nvSpPr>
      <dsp:spPr>
        <a:xfrm>
          <a:off x="1985427" y="1392900"/>
          <a:ext cx="1610690" cy="96641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2nd House Committee Hearings (June-August)</a:t>
          </a:r>
        </a:p>
      </dsp:txBody>
      <dsp:txXfrm>
        <a:off x="1985427" y="1392900"/>
        <a:ext cx="1610690" cy="966414"/>
      </dsp:txXfrm>
    </dsp:sp>
    <dsp:sp modelId="{5DF38D7D-F644-BB4A-9A17-42334351650C}">
      <dsp:nvSpPr>
        <dsp:cNvPr id="0" name=""/>
        <dsp:cNvSpPr/>
      </dsp:nvSpPr>
      <dsp:spPr>
        <a:xfrm>
          <a:off x="809623" y="2357514"/>
          <a:ext cx="3962298" cy="339858"/>
        </a:xfrm>
        <a:custGeom>
          <a:avLst/>
          <a:gdLst/>
          <a:ahLst/>
          <a:cxnLst/>
          <a:rect l="0" t="0" r="0" b="0"/>
          <a:pathLst>
            <a:path>
              <a:moveTo>
                <a:pt x="3962298" y="0"/>
              </a:moveTo>
              <a:lnTo>
                <a:pt x="3962298" y="187029"/>
              </a:lnTo>
              <a:lnTo>
                <a:pt x="0" y="187029"/>
              </a:lnTo>
              <a:lnTo>
                <a:pt x="0" y="33985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91283" y="2525591"/>
        <a:ext cx="198978" cy="3704"/>
      </dsp:txXfrm>
    </dsp:sp>
    <dsp:sp modelId="{1E0FE97C-F15D-8547-9A29-13966505238E}">
      <dsp:nvSpPr>
        <dsp:cNvPr id="0" name=""/>
        <dsp:cNvSpPr/>
      </dsp:nvSpPr>
      <dsp:spPr>
        <a:xfrm>
          <a:off x="3966576" y="1392900"/>
          <a:ext cx="1610690" cy="966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Legislative Deadline</a:t>
          </a:r>
        </a:p>
        <a:p>
          <a:pPr marL="0" lvl="0" indent="0" algn="ctr" defTabSz="622300">
            <a:lnSpc>
              <a:spcPct val="90000"/>
            </a:lnSpc>
            <a:spcBef>
              <a:spcPct val="0"/>
            </a:spcBef>
            <a:spcAft>
              <a:spcPct val="35000"/>
            </a:spcAft>
            <a:buNone/>
          </a:pPr>
          <a:r>
            <a:rPr lang="en-US" sz="1400" kern="1200" dirty="0"/>
            <a:t>(September) </a:t>
          </a:r>
        </a:p>
      </dsp:txBody>
      <dsp:txXfrm>
        <a:off x="3966576" y="1392900"/>
        <a:ext cx="1610690" cy="966414"/>
      </dsp:txXfrm>
    </dsp:sp>
    <dsp:sp modelId="{A2CA7FD6-84DA-456B-9EE2-D636B8A3FF02}">
      <dsp:nvSpPr>
        <dsp:cNvPr id="0" name=""/>
        <dsp:cNvSpPr/>
      </dsp:nvSpPr>
      <dsp:spPr>
        <a:xfrm>
          <a:off x="1613169" y="3167260"/>
          <a:ext cx="339858" cy="91440"/>
        </a:xfrm>
        <a:custGeom>
          <a:avLst/>
          <a:gdLst/>
          <a:ahLst/>
          <a:cxnLst/>
          <a:rect l="0" t="0" r="0" b="0"/>
          <a:pathLst>
            <a:path>
              <a:moveTo>
                <a:pt x="0" y="45720"/>
              </a:moveTo>
              <a:lnTo>
                <a:pt x="3398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73837" y="3211128"/>
        <a:ext cx="18522" cy="3704"/>
      </dsp:txXfrm>
    </dsp:sp>
    <dsp:sp modelId="{DC1BA39C-2EBD-9E4D-AB44-06C00AA2726E}">
      <dsp:nvSpPr>
        <dsp:cNvPr id="0" name=""/>
        <dsp:cNvSpPr/>
      </dsp:nvSpPr>
      <dsp:spPr>
        <a:xfrm>
          <a:off x="4278" y="2729773"/>
          <a:ext cx="1610690" cy="966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Governor’s Final Actions</a:t>
          </a:r>
        </a:p>
        <a:p>
          <a:pPr marL="0" lvl="0" indent="0" algn="ctr" defTabSz="622300">
            <a:lnSpc>
              <a:spcPct val="90000"/>
            </a:lnSpc>
            <a:spcBef>
              <a:spcPct val="0"/>
            </a:spcBef>
            <a:spcAft>
              <a:spcPct val="35000"/>
            </a:spcAft>
            <a:buNone/>
          </a:pPr>
          <a:r>
            <a:rPr lang="en-US" sz="1400" kern="1200" dirty="0"/>
            <a:t>(October)</a:t>
          </a:r>
        </a:p>
      </dsp:txBody>
      <dsp:txXfrm>
        <a:off x="4278" y="2729773"/>
        <a:ext cx="1610690" cy="966414"/>
      </dsp:txXfrm>
    </dsp:sp>
    <dsp:sp modelId="{619CF272-A0DC-4F88-8E3D-421C617761E8}">
      <dsp:nvSpPr>
        <dsp:cNvPr id="0" name=""/>
        <dsp:cNvSpPr/>
      </dsp:nvSpPr>
      <dsp:spPr>
        <a:xfrm>
          <a:off x="1985427" y="2729773"/>
          <a:ext cx="1610690" cy="966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Effective Date of Statutes</a:t>
          </a:r>
        </a:p>
        <a:p>
          <a:pPr marL="0" lvl="0" indent="0" algn="ctr" defTabSz="622300">
            <a:lnSpc>
              <a:spcPct val="90000"/>
            </a:lnSpc>
            <a:spcBef>
              <a:spcPct val="0"/>
            </a:spcBef>
            <a:spcAft>
              <a:spcPct val="35000"/>
            </a:spcAft>
            <a:buNone/>
          </a:pPr>
          <a:r>
            <a:rPr lang="en-US" sz="1400" kern="1200" dirty="0"/>
            <a:t>(January 1)</a:t>
          </a:r>
        </a:p>
      </dsp:txBody>
      <dsp:txXfrm>
        <a:off x="1985427" y="2729773"/>
        <a:ext cx="1610690" cy="96641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ED13F-7B5B-B64E-B268-649281A15D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C4E529C-2B6B-9846-A76B-069F8F40B9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37CFD3-B615-654B-96C4-E6679D00810D}" type="datetimeFigureOut">
              <a:rPr lang="en-US"/>
              <a:pPr>
                <a:defRPr/>
              </a:pPr>
              <a:t>7/6/21</a:t>
            </a:fld>
            <a:endParaRPr lang="en-US"/>
          </a:p>
        </p:txBody>
      </p:sp>
      <p:sp>
        <p:nvSpPr>
          <p:cNvPr id="4" name="Footer Placeholder 3">
            <a:extLst>
              <a:ext uri="{FF2B5EF4-FFF2-40B4-BE49-F238E27FC236}">
                <a16:creationId xmlns:a16="http://schemas.microsoft.com/office/drawing/2014/main" id="{3ED40F45-4B5C-8B46-BB3E-39DFAB4FB2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49BE1EF-50EE-BE4D-8728-C8054C20C76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0440B4-8FE3-B94E-A305-3CDBED3B15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90B755-1679-DF42-8D94-35B853AFFA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4E773F8-A50E-8343-9357-5B0C78B5A4D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FC41751-0418-494E-9D87-ADB1224D6EE9}" type="datetimeFigureOut">
              <a:rPr lang="en-US"/>
              <a:pPr>
                <a:defRPr/>
              </a:pPr>
              <a:t>7/6/21</a:t>
            </a:fld>
            <a:endParaRPr lang="en-US"/>
          </a:p>
        </p:txBody>
      </p:sp>
      <p:sp>
        <p:nvSpPr>
          <p:cNvPr id="4" name="Slide Image Placeholder 3">
            <a:extLst>
              <a:ext uri="{FF2B5EF4-FFF2-40B4-BE49-F238E27FC236}">
                <a16:creationId xmlns:a16="http://schemas.microsoft.com/office/drawing/2014/main" id="{019EB082-8491-DD4F-AF7B-E6C9B5D20FB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F2BBDE-D1E9-5F4B-8D94-D6C8CEC13B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365C928-1AEB-E14B-AFF9-6BB22651B04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EF019825-2B41-1E4F-956E-5B98263476E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27B832-DDD6-BE44-884F-42302AB9E0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a:t>
            </a:fld>
            <a:endParaRPr lang="en-US" altLang="en-US"/>
          </a:p>
        </p:txBody>
      </p:sp>
    </p:spTree>
    <p:extLst>
      <p:ext uri="{BB962C8B-B14F-4D97-AF65-F5344CB8AC3E}">
        <p14:creationId xmlns:p14="http://schemas.microsoft.com/office/powerpoint/2010/main" val="3096411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a:p>
            <a:r>
              <a:rPr lang="en-US" dirty="0"/>
              <a:t>SB 450 was sponsored by the student organization – ASCCC and CO worked closely with students bill eventually passed as a “junk bill”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10</a:t>
            </a:fld>
            <a:endParaRPr lang="en-US" altLang="en-US"/>
          </a:p>
        </p:txBody>
      </p:sp>
    </p:spTree>
    <p:extLst>
      <p:ext uri="{BB962C8B-B14F-4D97-AF65-F5344CB8AC3E}">
        <p14:creationId xmlns:p14="http://schemas.microsoft.com/office/powerpoint/2010/main" val="354522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11</a:t>
            </a:fld>
            <a:endParaRPr lang="en-US" altLang="en-US"/>
          </a:p>
        </p:txBody>
      </p:sp>
    </p:spTree>
    <p:extLst>
      <p:ext uri="{BB962C8B-B14F-4D97-AF65-F5344CB8AC3E}">
        <p14:creationId xmlns:p14="http://schemas.microsoft.com/office/powerpoint/2010/main" val="238536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Wendy, and David</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12</a:t>
            </a:fld>
            <a:endParaRPr lang="en-US" altLang="en-US"/>
          </a:p>
        </p:txBody>
      </p:sp>
    </p:spTree>
    <p:extLst>
      <p:ext uri="{BB962C8B-B14F-4D97-AF65-F5344CB8AC3E}">
        <p14:creationId xmlns:p14="http://schemas.microsoft.com/office/powerpoint/2010/main" val="1812485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13</a:t>
            </a:fld>
            <a:endParaRPr lang="en-US" altLang="en-US"/>
          </a:p>
        </p:txBody>
      </p:sp>
    </p:spTree>
    <p:extLst>
      <p:ext uri="{BB962C8B-B14F-4D97-AF65-F5344CB8AC3E}">
        <p14:creationId xmlns:p14="http://schemas.microsoft.com/office/powerpoint/2010/main" val="238602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14</a:t>
            </a:fld>
            <a:endParaRPr lang="en-US" altLang="en-US"/>
          </a:p>
        </p:txBody>
      </p:sp>
    </p:spTree>
    <p:extLst>
      <p:ext uri="{BB962C8B-B14F-4D97-AF65-F5344CB8AC3E}">
        <p14:creationId xmlns:p14="http://schemas.microsoft.com/office/powerpoint/2010/main" val="686570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15</a:t>
            </a:fld>
            <a:endParaRPr lang="en-US" altLang="en-US"/>
          </a:p>
        </p:txBody>
      </p:sp>
    </p:spTree>
    <p:extLst>
      <p:ext uri="{BB962C8B-B14F-4D97-AF65-F5344CB8AC3E}">
        <p14:creationId xmlns:p14="http://schemas.microsoft.com/office/powerpoint/2010/main" val="2502005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16</a:t>
            </a:fld>
            <a:endParaRPr lang="en-US" altLang="en-US"/>
          </a:p>
        </p:txBody>
      </p:sp>
    </p:spTree>
    <p:extLst>
      <p:ext uri="{BB962C8B-B14F-4D97-AF65-F5344CB8AC3E}">
        <p14:creationId xmlns:p14="http://schemas.microsoft.com/office/powerpoint/2010/main" val="163702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and 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17</a:t>
            </a:fld>
            <a:endParaRPr lang="en-US" altLang="en-US"/>
          </a:p>
        </p:txBody>
      </p:sp>
    </p:spTree>
    <p:extLst>
      <p:ext uri="{BB962C8B-B14F-4D97-AF65-F5344CB8AC3E}">
        <p14:creationId xmlns:p14="http://schemas.microsoft.com/office/powerpoint/2010/main" val="1259733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18</a:t>
            </a:fld>
            <a:endParaRPr lang="en-US" altLang="en-US"/>
          </a:p>
        </p:txBody>
      </p:sp>
    </p:spTree>
    <p:extLst>
      <p:ext uri="{BB962C8B-B14F-4D97-AF65-F5344CB8AC3E}">
        <p14:creationId xmlns:p14="http://schemas.microsoft.com/office/powerpoint/2010/main" val="29595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19</a:t>
            </a:fld>
            <a:endParaRPr lang="en-US" altLang="en-US"/>
          </a:p>
        </p:txBody>
      </p:sp>
    </p:spTree>
    <p:extLst>
      <p:ext uri="{BB962C8B-B14F-4D97-AF65-F5344CB8AC3E}">
        <p14:creationId xmlns:p14="http://schemas.microsoft.com/office/powerpoint/2010/main" val="293891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ourselves: </a:t>
            </a:r>
            <a:r>
              <a:rPr lang="en-US" dirty="0" err="1"/>
              <a:t>Ginni</a:t>
            </a:r>
            <a:r>
              <a:rPr lang="en-US" dirty="0"/>
              <a:t>, then Wendy, then David</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a:t>
            </a:fld>
            <a:endParaRPr lang="en-US" altLang="en-US"/>
          </a:p>
        </p:txBody>
      </p:sp>
    </p:spTree>
    <p:extLst>
      <p:ext uri="{BB962C8B-B14F-4D97-AF65-F5344CB8AC3E}">
        <p14:creationId xmlns:p14="http://schemas.microsoft.com/office/powerpoint/2010/main" val="332489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20</a:t>
            </a:fld>
            <a:endParaRPr lang="en-US" altLang="en-US"/>
          </a:p>
        </p:txBody>
      </p:sp>
    </p:spTree>
    <p:extLst>
      <p:ext uri="{BB962C8B-B14F-4D97-AF65-F5344CB8AC3E}">
        <p14:creationId xmlns:p14="http://schemas.microsoft.com/office/powerpoint/2010/main" val="37905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21</a:t>
            </a:fld>
            <a:endParaRPr lang="en-US" altLang="en-US"/>
          </a:p>
        </p:txBody>
      </p:sp>
    </p:spTree>
    <p:extLst>
      <p:ext uri="{BB962C8B-B14F-4D97-AF65-F5344CB8AC3E}">
        <p14:creationId xmlns:p14="http://schemas.microsoft.com/office/powerpoint/2010/main" val="2437736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22</a:t>
            </a:fld>
            <a:endParaRPr lang="en-US" altLang="en-US"/>
          </a:p>
        </p:txBody>
      </p:sp>
    </p:spTree>
    <p:extLst>
      <p:ext uri="{BB962C8B-B14F-4D97-AF65-F5344CB8AC3E}">
        <p14:creationId xmlns:p14="http://schemas.microsoft.com/office/powerpoint/2010/main" val="191854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3</a:t>
            </a:fld>
            <a:endParaRPr lang="en-US" altLang="en-US"/>
          </a:p>
        </p:txBody>
      </p:sp>
    </p:spTree>
    <p:extLst>
      <p:ext uri="{BB962C8B-B14F-4D97-AF65-F5344CB8AC3E}">
        <p14:creationId xmlns:p14="http://schemas.microsoft.com/office/powerpoint/2010/main" val="203855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4</a:t>
            </a:fld>
            <a:endParaRPr lang="en-US" altLang="en-US"/>
          </a:p>
        </p:txBody>
      </p:sp>
    </p:spTree>
    <p:extLst>
      <p:ext uri="{BB962C8B-B14F-4D97-AF65-F5344CB8AC3E}">
        <p14:creationId xmlns:p14="http://schemas.microsoft.com/office/powerpoint/2010/main" val="54398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5</a:t>
            </a:fld>
            <a:endParaRPr lang="en-US" altLang="en-US"/>
          </a:p>
        </p:txBody>
      </p:sp>
    </p:spTree>
    <p:extLst>
      <p:ext uri="{BB962C8B-B14F-4D97-AF65-F5344CB8AC3E}">
        <p14:creationId xmlns:p14="http://schemas.microsoft.com/office/powerpoint/2010/main" val="374128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a:t>David</a:t>
            </a:r>
          </a:p>
          <a:p>
            <a:pPr marL="171450" indent="-171450">
              <a:buFont typeface="Arial" panose="020B0604020202020204" pitchFamily="34" charset="0"/>
              <a:buChar char="•"/>
            </a:pPr>
            <a:r>
              <a:rPr lang="en-US" baseline="0" dirty="0"/>
              <a:t>Pending legislation and budget proposals will enact policy changes that will affect the community colleges</a:t>
            </a:r>
          </a:p>
          <a:p>
            <a:pPr marL="171450" indent="-171450">
              <a:buFont typeface="Arial" panose="020B0604020202020204" pitchFamily="34" charset="0"/>
              <a:buChar char="•"/>
            </a:pPr>
            <a:r>
              <a:rPr lang="en-US" baseline="0" dirty="0"/>
              <a:t>On the legislative side, all bills with fiscal implications must pass the respective fiscal committee in each house by </a:t>
            </a:r>
            <a:r>
              <a:rPr lang="en-US" b="1" baseline="0" dirty="0"/>
              <a:t>May 21</a:t>
            </a:r>
            <a:r>
              <a:rPr lang="en-US" b="1" baseline="30000" dirty="0"/>
              <a:t>st</a:t>
            </a:r>
          </a:p>
          <a:p>
            <a:pPr marL="171450" indent="-171450">
              <a:buFont typeface="Arial" panose="020B0604020202020204" pitchFamily="34" charset="0"/>
              <a:buChar char="•"/>
            </a:pPr>
            <a:r>
              <a:rPr lang="en-US" baseline="0" dirty="0"/>
              <a:t>On the budget side, the Governor will release the annual May Revise later today, which is an updated version of the January plan based on update revenue projections and new policy priorities</a:t>
            </a:r>
          </a:p>
          <a:p>
            <a:pPr marL="171450" indent="-171450">
              <a:buFont typeface="Arial" panose="020B0604020202020204" pitchFamily="34" charset="0"/>
              <a:buChar char="•"/>
            </a:pPr>
            <a:r>
              <a:rPr lang="en-US" b="0" baseline="0" dirty="0"/>
              <a:t>The final budget must be signed into law by </a:t>
            </a:r>
            <a:r>
              <a:rPr lang="en-US" b="1" baseline="0" dirty="0"/>
              <a:t>June 30</a:t>
            </a:r>
            <a:r>
              <a:rPr lang="en-US" b="1" baseline="30000" dirty="0"/>
              <a:t>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The next few slides will highlight high-priority bills the Chancellor’s Office is supporting or monitoring</a:t>
            </a:r>
          </a:p>
          <a:p>
            <a:pPr marL="171450" indent="-171450">
              <a:buFont typeface="Arial" panose="020B0604020202020204" pitchFamily="34" charset="0"/>
              <a:buChar char="•"/>
            </a:pP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25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then Wendy</a:t>
            </a:r>
          </a:p>
          <a:p>
            <a:r>
              <a:rPr lang="en-US" dirty="0"/>
              <a:t>Best place for curriculum requirements is Title 5 over Ed Code – both have the strength of law</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7</a:t>
            </a:fld>
            <a:endParaRPr lang="en-US" altLang="en-US"/>
          </a:p>
        </p:txBody>
      </p:sp>
    </p:spTree>
    <p:extLst>
      <p:ext uri="{BB962C8B-B14F-4D97-AF65-F5344CB8AC3E}">
        <p14:creationId xmlns:p14="http://schemas.microsoft.com/office/powerpoint/2010/main" val="291053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2009 died after being gutted and amended as a bill on alcoholic beverages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 in title 5, but in the PCAH</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8</a:t>
            </a:fld>
            <a:endParaRPr lang="en-US" altLang="en-US"/>
          </a:p>
        </p:txBody>
      </p:sp>
    </p:spTree>
    <p:extLst>
      <p:ext uri="{BB962C8B-B14F-4D97-AF65-F5344CB8AC3E}">
        <p14:creationId xmlns:p14="http://schemas.microsoft.com/office/powerpoint/2010/main" val="121326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705 Title 5 Regulations were written after CO guidelines, it is usually the other way around</a:t>
            </a:r>
          </a:p>
          <a:p>
            <a:r>
              <a:rPr lang="en-US" dirty="0"/>
              <a:t>CSU approved changes to CSU Title 5, then AB 1460 was signed into law with stricter requirements – Ed Code always </a:t>
            </a:r>
            <a:r>
              <a:rPr lang="en-US" dirty="0" err="1"/>
              <a:t>supercedes</a:t>
            </a:r>
            <a:r>
              <a:rPr lang="en-US" dirty="0"/>
              <a:t> Title 5</a:t>
            </a:r>
          </a:p>
          <a:p>
            <a:r>
              <a:rPr lang="en-US" dirty="0"/>
              <a:t>AB 3310 died</a:t>
            </a:r>
          </a:p>
          <a:p>
            <a:r>
              <a:rPr lang="en-US" dirty="0"/>
              <a:t>AB 1040 – consulted with ASCCC, author is waiting to see what happens with Title 5 </a:t>
            </a:r>
            <a:r>
              <a:rPr lang="en-US" dirty="0" err="1"/>
              <a:t>regs</a:t>
            </a:r>
            <a:r>
              <a:rPr lang="en-US" dirty="0"/>
              <a:t> at </a:t>
            </a:r>
            <a:r>
              <a:rPr lang="en-US" dirty="0" err="1"/>
              <a:t>BoG</a:t>
            </a:r>
            <a:endParaRPr lang="en-US" dirty="0"/>
          </a:p>
          <a:p>
            <a:r>
              <a:rPr lang="en-US" dirty="0"/>
              <a:t>AB 928 – currently includes a requirement for CSU and UC to have a singular GE pathway…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9</a:t>
            </a:fld>
            <a:endParaRPr lang="en-US" altLang="en-US"/>
          </a:p>
        </p:txBody>
      </p:sp>
    </p:spTree>
    <p:extLst>
      <p:ext uri="{BB962C8B-B14F-4D97-AF65-F5344CB8AC3E}">
        <p14:creationId xmlns:p14="http://schemas.microsoft.com/office/powerpoint/2010/main" val="4210468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530353" y="502920"/>
            <a:ext cx="4267199" cy="5852160"/>
          </a:xfrm>
        </p:spPr>
        <p:txBody>
          <a:bodyPr>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64616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CA61-1970-C842-A88C-1816B7ED8529}"/>
              </a:ext>
            </a:extLst>
          </p:cNvPr>
          <p:cNvPicPr>
            <a:picLocks noChangeAspect="1"/>
          </p:cNvPicPr>
          <p:nvPr userDrawn="1"/>
        </p:nvPicPr>
        <p:blipFill>
          <a:blip r:embed="rId2"/>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8E0144D8-A5C6-F24B-B49E-E299897CA5E8}"/>
              </a:ext>
            </a:extLst>
          </p:cNvPr>
          <p:cNvSpPr/>
          <p:nvPr userDrawn="1"/>
        </p:nvSpPr>
        <p:spPr>
          <a:xfrm>
            <a:off x="-22225" y="1130300"/>
            <a:ext cx="4071938" cy="4619625"/>
          </a:xfrm>
          <a:prstGeom prst="rect">
            <a:avLst/>
          </a:prstGeom>
          <a:solidFill>
            <a:schemeClr val="bg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28BF1D6F-4949-5449-86F4-05E4D18FDAFA}"/>
              </a:ext>
            </a:extLst>
          </p:cNvPr>
          <p:cNvSpPr/>
          <p:nvPr userDrawn="1"/>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BA4CD202-1A16-264C-A4F4-74B69A38B4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75824"/>
          </a:xfrm>
          <a:ln>
            <a:noFill/>
          </a:ln>
        </p:spPr>
        <p:txBody>
          <a:bodyPr>
            <a:normAutofit/>
          </a:bodyPr>
          <a:lstStyle>
            <a:lvl1pPr marL="0" indent="0" algn="ctr">
              <a:buNone/>
              <a:defRPr sz="2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id="{49B89725-CAA0-E944-A6F8-B328440C8550}"/>
              </a:ext>
            </a:extLst>
          </p:cNvPr>
          <p:cNvSpPr>
            <a:spLocks noGrp="1"/>
          </p:cNvSpPr>
          <p:nvPr>
            <p:ph type="sldNum" sz="quarter" idx="10"/>
          </p:nvPr>
        </p:nvSpPr>
        <p:spPr>
          <a:xfrm>
            <a:off x="9890125" y="6356350"/>
            <a:ext cx="1143000" cy="368300"/>
          </a:xfrm>
        </p:spPr>
        <p:txBody>
          <a:bodyPr/>
          <a:lstStyle>
            <a:lvl1pPr>
              <a:defRPr/>
            </a:lvl1pPr>
          </a:lstStyle>
          <a:p>
            <a:pPr>
              <a:defRPr/>
            </a:pPr>
            <a:fld id="{C8015428-05F8-DC41-B5EF-349301B1AAC7}" type="slidenum">
              <a:rPr lang="en-US" altLang="en-US"/>
              <a:pPr>
                <a:defRPr/>
              </a:pPr>
              <a:t>‹#›</a:t>
            </a:fld>
            <a:endParaRPr lang="en-US" altLang="en-US"/>
          </a:p>
        </p:txBody>
      </p:sp>
    </p:spTree>
    <p:extLst>
      <p:ext uri="{BB962C8B-B14F-4D97-AF65-F5344CB8AC3E}">
        <p14:creationId xmlns:p14="http://schemas.microsoft.com/office/powerpoint/2010/main" val="343756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2B0F1-78ED-E049-A368-5EE2016CC6E5}"/>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960F9CF9-716C-8B46-B5C9-FC58399C5B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EEDC3F7-62D3-F145-BD7B-1DDA10ACE36B}"/>
              </a:ext>
            </a:extLst>
          </p:cNvPr>
          <p:cNvSpPr>
            <a:spLocks noGrp="1"/>
          </p:cNvSpPr>
          <p:nvPr>
            <p:ph type="sldNum" sz="quarter" idx="10"/>
          </p:nvPr>
        </p:nvSpPr>
        <p:spPr/>
        <p:txBody>
          <a:bodyPr/>
          <a:lstStyle>
            <a:lvl1pPr>
              <a:defRPr/>
            </a:lvl1pPr>
          </a:lstStyle>
          <a:p>
            <a:pPr>
              <a:defRPr/>
            </a:pPr>
            <a:fld id="{19F883E1-6DB3-424C-AEDE-CC6629DEB65D}" type="slidenum">
              <a:rPr lang="en-US" altLang="en-US"/>
              <a:pPr>
                <a:defRPr/>
              </a:pPr>
              <a:t>‹#›</a:t>
            </a:fld>
            <a:endParaRPr lang="en-US" altLang="en-US"/>
          </a:p>
        </p:txBody>
      </p:sp>
    </p:spTree>
    <p:extLst>
      <p:ext uri="{BB962C8B-B14F-4D97-AF65-F5344CB8AC3E}">
        <p14:creationId xmlns:p14="http://schemas.microsoft.com/office/powerpoint/2010/main" val="255217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D267-5890-5643-9B37-8ED973301CC4}"/>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854653BF-5ED3-2D4A-96C7-A48937781A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C7080773-8B17-2C44-8297-3D4B3795AA2C}"/>
              </a:ext>
            </a:extLst>
          </p:cNvPr>
          <p:cNvSpPr>
            <a:spLocks noGrp="1"/>
          </p:cNvSpPr>
          <p:nvPr>
            <p:ph type="sldNum" sz="quarter" idx="10"/>
          </p:nvPr>
        </p:nvSpPr>
        <p:spPr/>
        <p:txBody>
          <a:bodyPr/>
          <a:lstStyle>
            <a:lvl1pPr>
              <a:defRPr/>
            </a:lvl1pPr>
          </a:lstStyle>
          <a:p>
            <a:pPr>
              <a:defRPr/>
            </a:pPr>
            <a:fld id="{FBEDD817-AB0B-A34C-9FCE-295985F01EC4}" type="slidenum">
              <a:rPr lang="en-US" altLang="en-US"/>
              <a:pPr>
                <a:defRPr/>
              </a:pPr>
              <a:t>‹#›</a:t>
            </a:fld>
            <a:endParaRPr lang="en-US" altLang="en-US"/>
          </a:p>
        </p:txBody>
      </p:sp>
    </p:spTree>
    <p:extLst>
      <p:ext uri="{BB962C8B-B14F-4D97-AF65-F5344CB8AC3E}">
        <p14:creationId xmlns:p14="http://schemas.microsoft.com/office/powerpoint/2010/main" val="159209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204A244-599B-4F47-8FD0-2D9BB7F2CB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E6F10426-30D0-0E46-9769-40E10D8FB057}"/>
              </a:ext>
            </a:extLst>
          </p:cNvPr>
          <p:cNvSpPr>
            <a:spLocks noGrp="1"/>
          </p:cNvSpPr>
          <p:nvPr>
            <p:ph type="sldNum" sz="quarter" idx="10"/>
          </p:nvPr>
        </p:nvSpPr>
        <p:spPr>
          <a:xfrm>
            <a:off x="10298113" y="6356350"/>
            <a:ext cx="1055687" cy="365125"/>
          </a:xfrm>
        </p:spPr>
        <p:txBody>
          <a:bodyPr/>
          <a:lstStyle>
            <a:lvl1pPr>
              <a:defRPr/>
            </a:lvl1pPr>
          </a:lstStyle>
          <a:p>
            <a:pPr>
              <a:defRPr/>
            </a:pPr>
            <a:fld id="{0E1EC533-BF5D-7D44-990C-8DCFA6D2FD1E}" type="slidenum">
              <a:rPr lang="en-US" altLang="en-US"/>
              <a:pPr>
                <a:defRPr/>
              </a:pPr>
              <a:t>‹#›</a:t>
            </a:fld>
            <a:endParaRPr lang="en-US" altLang="en-US"/>
          </a:p>
        </p:txBody>
      </p:sp>
    </p:spTree>
    <p:extLst>
      <p:ext uri="{BB962C8B-B14F-4D97-AF65-F5344CB8AC3E}">
        <p14:creationId xmlns:p14="http://schemas.microsoft.com/office/powerpoint/2010/main" val="18204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565967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E81E73-2704-314D-B362-279F5215333B}"/>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1E7D62-09AA-3B47-8AF1-FAF7373BC89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541FFCCE-4E25-CF4A-A377-CF6B33B576E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B05CE67-980C-AD49-8BA5-8779F96AB8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hf hdr="0" dt="0"/>
  <p:txStyles>
    <p:titleStyle>
      <a:lvl1pPr algn="l" rtl="0" eaLnBrk="1" fontAlgn="base" hangingPunct="1">
        <a:lnSpc>
          <a:spcPct val="90000"/>
        </a:lnSpc>
        <a:spcBef>
          <a:spcPct val="0"/>
        </a:spcBef>
        <a:spcAft>
          <a:spcPct val="0"/>
        </a:spcAft>
        <a:defRPr sz="4400" kern="1200">
          <a:solidFill>
            <a:srgbClr val="008C77"/>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ginfo.legislature.ca.gov/faces/billTextClient.xhtml?bill_id=200320040SB1415&amp;search_keywords=common+course+number"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files.eric.ed.gov/fulltext/ED254137.pdf" TargetMode="External"/><Relationship Id="rId5" Type="http://schemas.openxmlformats.org/officeDocument/2006/relationships/hyperlink" Target="https://www.asccc.org/sites/default/files/publications/CCNF95_0.pdf" TargetMode="External"/><Relationship Id="rId4" Type="http://schemas.openxmlformats.org/officeDocument/2006/relationships/hyperlink" Target="https://leginfo.legislature.ca.gov/faces/billNavClient.xhtml?bill_id=202120220AB111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927"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leginfo.legislature.ca.gov/faces/codes_displayText.xhtml?lawCode=EDC&amp;division=7.&amp;title=3.&amp;part=48.&amp;chapter=1.&amp;article=4." TargetMode="External"/><Relationship Id="rId4" Type="http://schemas.openxmlformats.org/officeDocument/2006/relationships/hyperlink" Target="https://esd.dof.ca.gov/dofpublic/public/trailerBill/pdf/40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cc.org/assets/docs/2021%20FACCCT%20Sheet.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asccc.org/legislative-liaiso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hyperlink" Target="mailto:info@asccc.org" TargetMode="External"/><Relationship Id="rId4" Type="http://schemas.openxmlformats.org/officeDocument/2006/relationships/hyperlink" Target="https://asccc.org/liais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leginfo.legislature.ca.gov/faces/billSearchClient.x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8" Type="http://schemas.openxmlformats.org/officeDocument/2006/relationships/hyperlink" Target="https://ccleague.org/advocacy/bill-tracking" TargetMode="External"/><Relationship Id="rId3" Type="http://schemas.openxmlformats.org/officeDocument/2006/relationships/hyperlink" Target="https://www.asccc.org/legislative-updates" TargetMode="External"/><Relationship Id="rId7" Type="http://schemas.openxmlformats.org/officeDocument/2006/relationships/hyperlink" Target="https://www.cccco.edu/About-Us/Chancellors-Office/Divisions/Governmental-Relations-Policy-in-Action/Policy-in-action/State-Relations/Tracked-Legislation"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cca4us.org/issuesandaction/legislationpoliticalaction/" TargetMode="External"/><Relationship Id="rId5" Type="http://schemas.openxmlformats.org/officeDocument/2006/relationships/hyperlink" Target="https://www.cft.org/legislative-advocacy" TargetMode="External"/><Relationship Id="rId4" Type="http://schemas.openxmlformats.org/officeDocument/2006/relationships/hyperlink" Target="https://www.faccc.org/advocacy" TargetMode="External"/><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ccco.edu/-/media/CCCCO-Website/Reports/CCCCO_Report_Program_Course_Approval-web-102819.pdf?la=en&amp;hash=06918DD585E9F8C0805334FEA3EB1E6872C22F1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leginfo.legislature.ca.gov/faces/billNavClient.xhtml?bill_id=200920100AB44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leginfo.legislature.ca.gov/faces/billNavClient.xhtml?bill_id=202120220AB928" TargetMode="External"/><Relationship Id="rId5" Type="http://schemas.openxmlformats.org/officeDocument/2006/relationships/hyperlink" Target="https://leginfo.legislature.ca.gov/faces/billNavClient.xhtml?bill_id=201320140SB440" TargetMode="External"/><Relationship Id="rId4" Type="http://schemas.openxmlformats.org/officeDocument/2006/relationships/hyperlink" Target="https://leginfo.legislature.ca.gov/faces/billNavClient.xhtml?bill_id=200920100SB14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eginfo.legislature.ca.gov/faces/billNavClient.xhtml?bill_id=201720180AB705" TargetMode="External"/><Relationship Id="rId7" Type="http://schemas.openxmlformats.org/officeDocument/2006/relationships/hyperlink" Target="https://leginfo.legislature.ca.gov/faces/billNavClient.xhtml?bill_id=202120220AB928"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leginfo.legislature.ca.gov/faces/billNavClient.xhtml?bill_id=202120220AB1040" TargetMode="External"/><Relationship Id="rId5" Type="http://schemas.openxmlformats.org/officeDocument/2006/relationships/hyperlink" Target="https://leginfo.legislature.ca.gov/faces/billNavClient.xhtml?bill_id=201920200AB3310" TargetMode="External"/><Relationship Id="rId4" Type="http://schemas.openxmlformats.org/officeDocument/2006/relationships/hyperlink" Target="https://leginfo.legislature.ca.gov/faces/billNavClient.xhtml?bill_id=201920200AB14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7DC56BC1-D73D-1B4C-8618-868C5CE48EB0}"/>
              </a:ext>
            </a:extLst>
          </p:cNvPr>
          <p:cNvSpPr>
            <a:spLocks noGrp="1" noChangeArrowheads="1"/>
          </p:cNvSpPr>
          <p:nvPr>
            <p:ph type="title"/>
          </p:nvPr>
        </p:nvSpPr>
        <p:spPr>
          <a:xfrm>
            <a:off x="7531099" y="524933"/>
            <a:ext cx="4440767" cy="5829830"/>
          </a:xfrm>
        </p:spPr>
        <p:txBody>
          <a:bodyPr/>
          <a:lstStyle/>
          <a:p>
            <a:r>
              <a:rPr lang="en-US" b="1" dirty="0"/>
              <a:t>Legislation and Curriculum:</a:t>
            </a:r>
            <a:br>
              <a:rPr lang="en-US" b="1" dirty="0"/>
            </a:br>
            <a:r>
              <a:rPr lang="en-US" b="1" dirty="0"/>
              <a:t>Keeping it Student-Centered</a:t>
            </a:r>
            <a:br>
              <a:rPr lang="en-US" b="1" dirty="0"/>
            </a:br>
            <a:br>
              <a:rPr lang="en-US" b="1" dirty="0"/>
            </a:br>
            <a:r>
              <a:rPr lang="en-US" sz="2000" b="1" dirty="0">
                <a:solidFill>
                  <a:schemeClr val="accent1">
                    <a:lumMod val="60000"/>
                    <a:lumOff val="40000"/>
                  </a:schemeClr>
                </a:solidFill>
              </a:rPr>
              <a:t>July 8, 1:00-2:30</a:t>
            </a:r>
            <a:br>
              <a:rPr lang="en-US" dirty="0"/>
            </a:b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F83E-EA6A-2644-8447-29F48B7744C5}"/>
              </a:ext>
            </a:extLst>
          </p:cNvPr>
          <p:cNvSpPr>
            <a:spLocks noGrp="1"/>
          </p:cNvSpPr>
          <p:nvPr>
            <p:ph type="title"/>
          </p:nvPr>
        </p:nvSpPr>
        <p:spPr>
          <a:xfrm>
            <a:off x="1277650" y="365126"/>
            <a:ext cx="10046043" cy="921808"/>
          </a:xfrm>
        </p:spPr>
        <p:txBody>
          <a:bodyPr anchor="ctr"/>
          <a:lstStyle/>
          <a:p>
            <a:pPr algn="ctr"/>
            <a:r>
              <a:rPr lang="en-US" b="1" dirty="0"/>
              <a:t>Common Course Numbering</a:t>
            </a:r>
          </a:p>
        </p:txBody>
      </p:sp>
      <p:sp>
        <p:nvSpPr>
          <p:cNvPr id="3" name="Content Placeholder 2">
            <a:extLst>
              <a:ext uri="{FF2B5EF4-FFF2-40B4-BE49-F238E27FC236}">
                <a16:creationId xmlns:a16="http://schemas.microsoft.com/office/drawing/2014/main" id="{2D1A69CF-E57B-304F-B2CF-AAEF83F40C6C}"/>
              </a:ext>
            </a:extLst>
          </p:cNvPr>
          <p:cNvSpPr>
            <a:spLocks noGrp="1"/>
          </p:cNvSpPr>
          <p:nvPr>
            <p:ph sz="half" idx="1"/>
          </p:nvPr>
        </p:nvSpPr>
        <p:spPr>
          <a:xfrm>
            <a:off x="1277650" y="1134533"/>
            <a:ext cx="10058400" cy="5083387"/>
          </a:xfrm>
        </p:spPr>
        <p:txBody>
          <a:bodyPr/>
          <a:lstStyle/>
          <a:p>
            <a:r>
              <a:rPr lang="en-US" dirty="0">
                <a:hlinkClick r:id="rId3"/>
              </a:rPr>
              <a:t>SB 1415 (Brulte, 2004) </a:t>
            </a:r>
            <a:r>
              <a:rPr lang="en-US" dirty="0"/>
              <a:t>– Postsecondary Education: Donahoe Higher Education Act: Common course numbering system</a:t>
            </a:r>
          </a:p>
          <a:p>
            <a:pPr lvl="1"/>
            <a:r>
              <a:rPr lang="en-US" dirty="0"/>
              <a:t>2007: C-ID Course Identification Numbering System</a:t>
            </a:r>
          </a:p>
          <a:p>
            <a:pPr marL="0" indent="0">
              <a:buNone/>
            </a:pPr>
            <a:endParaRPr lang="en-US" b="1" i="1" dirty="0">
              <a:solidFill>
                <a:srgbClr val="7030A0"/>
              </a:solidFill>
            </a:endParaRPr>
          </a:p>
          <a:p>
            <a:pPr marL="0" indent="0" algn="ctr">
              <a:buNone/>
            </a:pPr>
            <a:r>
              <a:rPr lang="en-US" b="1" i="1" dirty="0">
                <a:solidFill>
                  <a:srgbClr val="7030A0"/>
                </a:solidFill>
              </a:rPr>
              <a:t>Stay tuned to see what happens…</a:t>
            </a:r>
            <a:endParaRPr lang="en-US" dirty="0"/>
          </a:p>
          <a:p>
            <a:r>
              <a:rPr lang="en-US" u="sng" dirty="0">
                <a:hlinkClick r:id="rId4"/>
              </a:rPr>
              <a:t>AB 1111 (Berman, 2021)</a:t>
            </a:r>
            <a:r>
              <a:rPr lang="en-US" dirty="0"/>
              <a:t> – Postsecondary education: common course numbering system. </a:t>
            </a:r>
          </a:p>
          <a:p>
            <a:r>
              <a:rPr lang="en-US" dirty="0"/>
              <a:t>Trailer Bill Language California Budget 2021-22 </a:t>
            </a:r>
          </a:p>
          <a:p>
            <a:pPr marL="0" indent="0" algn="ctr">
              <a:buNone/>
            </a:pPr>
            <a:r>
              <a:rPr lang="en-US" b="1" i="1" dirty="0">
                <a:solidFill>
                  <a:schemeClr val="tx1">
                    <a:lumMod val="60000"/>
                    <a:lumOff val="40000"/>
                  </a:schemeClr>
                </a:solidFill>
              </a:rPr>
              <a:t>Archives</a:t>
            </a:r>
          </a:p>
          <a:p>
            <a:r>
              <a:rPr lang="en-US" dirty="0"/>
              <a:t>SB 450 (Solis, 1995) – </a:t>
            </a:r>
            <a:r>
              <a:rPr lang="en-US" i="1" dirty="0">
                <a:hlinkClick r:id="rId5"/>
              </a:rPr>
              <a:t>Towards a Common Course Numbering System</a:t>
            </a:r>
            <a:r>
              <a:rPr lang="en-US" dirty="0"/>
              <a:t>; ASCCC Paper adopted November 1995</a:t>
            </a:r>
          </a:p>
          <a:p>
            <a:r>
              <a:rPr lang="en-US" dirty="0"/>
              <a:t>SB 851 (1983) – </a:t>
            </a:r>
            <a:r>
              <a:rPr lang="en-US" dirty="0">
                <a:hlinkClick r:id="rId6"/>
              </a:rPr>
              <a:t>Common Course-Numbering Systems A Report to the Legislature in Response to SB 851 (1983) </a:t>
            </a:r>
            <a:endParaRPr lang="en-US" dirty="0"/>
          </a:p>
        </p:txBody>
      </p:sp>
      <p:sp>
        <p:nvSpPr>
          <p:cNvPr id="4" name="Slide Number Placeholder 3">
            <a:extLst>
              <a:ext uri="{FF2B5EF4-FFF2-40B4-BE49-F238E27FC236}">
                <a16:creationId xmlns:a16="http://schemas.microsoft.com/office/drawing/2014/main" id="{200AD111-FB36-DE42-9D09-B1B0D09BBE2D}"/>
              </a:ext>
            </a:extLst>
          </p:cNvPr>
          <p:cNvSpPr>
            <a:spLocks noGrp="1"/>
          </p:cNvSpPr>
          <p:nvPr>
            <p:ph type="sldNum" sz="quarter" idx="10"/>
          </p:nvPr>
        </p:nvSpPr>
        <p:spPr/>
        <p:txBody>
          <a:bodyPr/>
          <a:lstStyle/>
          <a:p>
            <a:pPr>
              <a:defRPr/>
            </a:pPr>
            <a:fld id="{FBEDD817-AB0B-A34C-9FCE-295985F01EC4}" type="slidenum">
              <a:rPr lang="en-US" altLang="en-US" smtClean="0"/>
              <a:pPr>
                <a:defRPr/>
              </a:pPr>
              <a:t>10</a:t>
            </a:fld>
            <a:endParaRPr lang="en-US" altLang="en-US"/>
          </a:p>
        </p:txBody>
      </p:sp>
    </p:spTree>
    <p:extLst>
      <p:ext uri="{BB962C8B-B14F-4D97-AF65-F5344CB8AC3E}">
        <p14:creationId xmlns:p14="http://schemas.microsoft.com/office/powerpoint/2010/main" val="394610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09B5-6805-D64B-8EE9-2C7A7C3AE86A}"/>
              </a:ext>
            </a:extLst>
          </p:cNvPr>
          <p:cNvSpPr>
            <a:spLocks noGrp="1"/>
          </p:cNvSpPr>
          <p:nvPr>
            <p:ph type="title"/>
          </p:nvPr>
        </p:nvSpPr>
        <p:spPr>
          <a:xfrm>
            <a:off x="1277650" y="365126"/>
            <a:ext cx="10046043" cy="769408"/>
          </a:xfrm>
        </p:spPr>
        <p:txBody>
          <a:bodyPr anchor="ctr"/>
          <a:lstStyle/>
          <a:p>
            <a:pPr algn="ctr"/>
            <a:r>
              <a:rPr lang="en-US" b="1" dirty="0"/>
              <a:t>Distance Education and More…</a:t>
            </a:r>
          </a:p>
        </p:txBody>
      </p:sp>
      <p:sp>
        <p:nvSpPr>
          <p:cNvPr id="3" name="Content Placeholder 2">
            <a:extLst>
              <a:ext uri="{FF2B5EF4-FFF2-40B4-BE49-F238E27FC236}">
                <a16:creationId xmlns:a16="http://schemas.microsoft.com/office/drawing/2014/main" id="{7043C724-A6BD-CF47-9DAE-638508494A55}"/>
              </a:ext>
            </a:extLst>
          </p:cNvPr>
          <p:cNvSpPr>
            <a:spLocks noGrp="1"/>
          </p:cNvSpPr>
          <p:nvPr>
            <p:ph sz="half" idx="1"/>
          </p:nvPr>
        </p:nvSpPr>
        <p:spPr>
          <a:xfrm>
            <a:off x="1277650" y="1286933"/>
            <a:ext cx="10058400" cy="4930987"/>
          </a:xfrm>
        </p:spPr>
        <p:txBody>
          <a:bodyPr/>
          <a:lstStyle/>
          <a:p>
            <a:r>
              <a:rPr lang="en-US" dirty="0"/>
              <a:t>Distance Education</a:t>
            </a:r>
          </a:p>
          <a:p>
            <a:pPr lvl="1"/>
            <a:r>
              <a:rPr lang="en-US" dirty="0"/>
              <a:t>Floor Report of the 2021-22 Budget (6-28-21) rejects governor’s proposal to tie increased funding to requirements to increase online course offerings for UC, CSU, and CCC</a:t>
            </a:r>
          </a:p>
          <a:p>
            <a:pPr marL="0" indent="0">
              <a:buNone/>
            </a:pPr>
            <a:endParaRPr lang="en-US" u="sng" dirty="0">
              <a:hlinkClick r:id="rId3"/>
            </a:endParaRPr>
          </a:p>
          <a:p>
            <a:r>
              <a:rPr lang="en-US" u="sng" dirty="0">
                <a:hlinkClick r:id="rId3"/>
              </a:rPr>
              <a:t>AB 927 (Medina, 2021)</a:t>
            </a:r>
            <a:r>
              <a:rPr lang="en-US" dirty="0"/>
              <a:t> – Public postsecondary education: community colleges: statewide baccalaureate degree pilot program.</a:t>
            </a:r>
          </a:p>
          <a:p>
            <a:pPr marL="0" indent="0">
              <a:buNone/>
            </a:pPr>
            <a:endParaRPr lang="en-US" dirty="0"/>
          </a:p>
          <a:p>
            <a:r>
              <a:rPr lang="en-US" u="sng" dirty="0">
                <a:hlinkClick r:id="rId4"/>
              </a:rPr>
              <a:t>Zero-Textbook-Cost Programs</a:t>
            </a:r>
            <a:r>
              <a:rPr lang="en-US" dirty="0">
                <a:hlinkClick r:id="rId4"/>
              </a:rPr>
              <a:t> </a:t>
            </a:r>
            <a:r>
              <a:rPr lang="en-US" dirty="0"/>
              <a:t>– Trailer Bill Language</a:t>
            </a:r>
          </a:p>
          <a:p>
            <a:pPr lvl="1"/>
            <a:r>
              <a:rPr lang="en-US" dirty="0"/>
              <a:t>Provides additional funds, extends program, permits some cost</a:t>
            </a:r>
          </a:p>
          <a:p>
            <a:pPr lvl="1"/>
            <a:r>
              <a:rPr lang="en-US" dirty="0"/>
              <a:t>Budget Act of 2016 allocated $5M one-time Prop 98 Funds to CCCCO</a:t>
            </a:r>
          </a:p>
          <a:p>
            <a:pPr lvl="1"/>
            <a:r>
              <a:rPr lang="en-US" dirty="0"/>
              <a:t>See </a:t>
            </a:r>
            <a:r>
              <a:rPr lang="en-US" dirty="0">
                <a:hlinkClick r:id="rId5"/>
              </a:rPr>
              <a:t>CA Ed Code §§ 78050-78052</a:t>
            </a:r>
            <a:endParaRPr lang="en-US" dirty="0"/>
          </a:p>
        </p:txBody>
      </p:sp>
      <p:sp>
        <p:nvSpPr>
          <p:cNvPr id="4" name="Slide Number Placeholder 3">
            <a:extLst>
              <a:ext uri="{FF2B5EF4-FFF2-40B4-BE49-F238E27FC236}">
                <a16:creationId xmlns:a16="http://schemas.microsoft.com/office/drawing/2014/main" id="{2BDD51CC-BD3B-7642-AFEB-68BC0D531AD6}"/>
              </a:ext>
            </a:extLst>
          </p:cNvPr>
          <p:cNvSpPr>
            <a:spLocks noGrp="1"/>
          </p:cNvSpPr>
          <p:nvPr>
            <p:ph type="sldNum" sz="quarter" idx="10"/>
          </p:nvPr>
        </p:nvSpPr>
        <p:spPr/>
        <p:txBody>
          <a:bodyPr/>
          <a:lstStyle/>
          <a:p>
            <a:pPr>
              <a:defRPr/>
            </a:pPr>
            <a:fld id="{FBEDD817-AB0B-A34C-9FCE-295985F01EC4}" type="slidenum">
              <a:rPr lang="en-US" altLang="en-US" smtClean="0"/>
              <a:pPr>
                <a:defRPr/>
              </a:pPr>
              <a:t>11</a:t>
            </a:fld>
            <a:endParaRPr lang="en-US" altLang="en-US"/>
          </a:p>
        </p:txBody>
      </p:sp>
    </p:spTree>
    <p:extLst>
      <p:ext uri="{BB962C8B-B14F-4D97-AF65-F5344CB8AC3E}">
        <p14:creationId xmlns:p14="http://schemas.microsoft.com/office/powerpoint/2010/main" val="157120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255F-A92E-DD40-8193-29D4BAADDAF9}"/>
              </a:ext>
            </a:extLst>
          </p:cNvPr>
          <p:cNvSpPr>
            <a:spLocks noGrp="1"/>
          </p:cNvSpPr>
          <p:nvPr>
            <p:ph type="title"/>
          </p:nvPr>
        </p:nvSpPr>
        <p:spPr/>
        <p:txBody>
          <a:bodyPr anchor="ctr"/>
          <a:lstStyle/>
          <a:p>
            <a:r>
              <a:rPr lang="en-US" b="1" dirty="0"/>
              <a:t>Opportunities and Challenges</a:t>
            </a:r>
          </a:p>
        </p:txBody>
      </p:sp>
      <p:sp>
        <p:nvSpPr>
          <p:cNvPr id="3" name="Content Placeholder 2">
            <a:extLst>
              <a:ext uri="{FF2B5EF4-FFF2-40B4-BE49-F238E27FC236}">
                <a16:creationId xmlns:a16="http://schemas.microsoft.com/office/drawing/2014/main" id="{526D016B-E49D-2146-A03D-CCB9B383BEB6}"/>
              </a:ext>
            </a:extLst>
          </p:cNvPr>
          <p:cNvSpPr>
            <a:spLocks noGrp="1"/>
          </p:cNvSpPr>
          <p:nvPr>
            <p:ph idx="1"/>
          </p:nvPr>
        </p:nvSpPr>
        <p:spPr/>
        <p:txBody>
          <a:bodyPr/>
          <a:lstStyle/>
          <a:p>
            <a:pPr algn="ctr"/>
            <a:r>
              <a:rPr lang="en-US" b="1" dirty="0">
                <a:solidFill>
                  <a:srgbClr val="7030A0"/>
                </a:solidFill>
              </a:rPr>
              <a:t>Opportunities</a:t>
            </a:r>
          </a:p>
          <a:p>
            <a:pPr marL="342900" indent="-342900">
              <a:buFont typeface="Arial" panose="020B0604020202020204" pitchFamily="34" charset="0"/>
              <a:buChar char="•"/>
            </a:pPr>
            <a:r>
              <a:rPr lang="en-US" dirty="0"/>
              <a:t>Can make change where there has been resistance or ongoing concerns</a:t>
            </a:r>
          </a:p>
          <a:p>
            <a:pPr marL="342900" indent="-342900">
              <a:buFont typeface="Arial" panose="020B0604020202020204" pitchFamily="34" charset="0"/>
              <a:buChar char="•"/>
            </a:pPr>
            <a:r>
              <a:rPr lang="en-US" dirty="0"/>
              <a:t>Build relationships with legislators/staff and ASCCC (or any organization) to increase awareness and understanding of the “10+1”</a:t>
            </a:r>
          </a:p>
          <a:p>
            <a:endParaRPr lang="en-US" dirty="0"/>
          </a:p>
          <a:p>
            <a:pPr algn="ctr"/>
            <a:r>
              <a:rPr lang="en-US" b="1" dirty="0">
                <a:solidFill>
                  <a:srgbClr val="7030A0"/>
                </a:solidFill>
              </a:rPr>
              <a:t>Challenges</a:t>
            </a:r>
          </a:p>
          <a:p>
            <a:pPr marL="342900" indent="-342900">
              <a:buFont typeface="Arial" panose="020B0604020202020204" pitchFamily="34" charset="0"/>
              <a:buChar char="•"/>
            </a:pPr>
            <a:r>
              <a:rPr lang="en-US" dirty="0"/>
              <a:t>Unintended consequences</a:t>
            </a:r>
          </a:p>
          <a:p>
            <a:pPr marL="342900" indent="-342900">
              <a:buFont typeface="Arial" panose="020B0604020202020204" pitchFamily="34" charset="0"/>
              <a:buChar char="•"/>
            </a:pPr>
            <a:r>
              <a:rPr lang="en-US" dirty="0"/>
              <a:t>Bill language can change through the process up until approval</a:t>
            </a:r>
          </a:p>
          <a:p>
            <a:pPr marL="342900" indent="-342900">
              <a:buFont typeface="Arial" panose="020B0604020202020204" pitchFamily="34" charset="0"/>
              <a:buChar char="•"/>
            </a:pPr>
            <a:r>
              <a:rPr lang="en-US" dirty="0"/>
              <a:t>Takes an act of law to change legislation</a:t>
            </a:r>
          </a:p>
        </p:txBody>
      </p:sp>
      <p:sp>
        <p:nvSpPr>
          <p:cNvPr id="4" name="Text Placeholder 3">
            <a:extLst>
              <a:ext uri="{FF2B5EF4-FFF2-40B4-BE49-F238E27FC236}">
                <a16:creationId xmlns:a16="http://schemas.microsoft.com/office/drawing/2014/main" id="{F62F9585-CD70-F441-8CB4-E95FD53E9327}"/>
              </a:ext>
            </a:extLst>
          </p:cNvPr>
          <p:cNvSpPr>
            <a:spLocks noGrp="1"/>
          </p:cNvSpPr>
          <p:nvPr>
            <p:ph type="body" sz="half" idx="2"/>
          </p:nvPr>
        </p:nvSpPr>
        <p:spPr/>
        <p:txBody>
          <a:bodyPr>
            <a:normAutofit/>
          </a:bodyPr>
          <a:lstStyle/>
          <a:p>
            <a:r>
              <a:rPr lang="en-US" sz="3200" b="1" dirty="0"/>
              <a:t>for Legislation in Regard to the “10+1”</a:t>
            </a:r>
          </a:p>
        </p:txBody>
      </p:sp>
      <p:sp>
        <p:nvSpPr>
          <p:cNvPr id="5" name="Slide Number Placeholder 4">
            <a:extLst>
              <a:ext uri="{FF2B5EF4-FFF2-40B4-BE49-F238E27FC236}">
                <a16:creationId xmlns:a16="http://schemas.microsoft.com/office/drawing/2014/main" id="{001D0D80-BD3D-1E41-9606-7F95DF776CBA}"/>
              </a:ext>
            </a:extLst>
          </p:cNvPr>
          <p:cNvSpPr>
            <a:spLocks noGrp="1"/>
          </p:cNvSpPr>
          <p:nvPr>
            <p:ph type="sldNum" sz="quarter" idx="10"/>
          </p:nvPr>
        </p:nvSpPr>
        <p:spPr/>
        <p:txBody>
          <a:bodyPr/>
          <a:lstStyle/>
          <a:p>
            <a:pPr>
              <a:defRPr/>
            </a:pPr>
            <a:fld id="{C8015428-05F8-DC41-B5EF-349301B1AAC7}" type="slidenum">
              <a:rPr lang="en-US" altLang="en-US" smtClean="0"/>
              <a:pPr>
                <a:defRPr/>
              </a:pPr>
              <a:t>12</a:t>
            </a:fld>
            <a:endParaRPr lang="en-US" altLang="en-US"/>
          </a:p>
        </p:txBody>
      </p:sp>
    </p:spTree>
    <p:extLst>
      <p:ext uri="{BB962C8B-B14F-4D97-AF65-F5344CB8AC3E}">
        <p14:creationId xmlns:p14="http://schemas.microsoft.com/office/powerpoint/2010/main" val="198196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95AC-0782-BB48-BD36-EA6B6749523B}"/>
              </a:ext>
            </a:extLst>
          </p:cNvPr>
          <p:cNvSpPr>
            <a:spLocks noGrp="1"/>
          </p:cNvSpPr>
          <p:nvPr>
            <p:ph type="title"/>
          </p:nvPr>
        </p:nvSpPr>
        <p:spPr/>
        <p:txBody>
          <a:bodyPr anchor="ctr"/>
          <a:lstStyle/>
          <a:p>
            <a:r>
              <a:rPr lang="en-US" b="1" dirty="0"/>
              <a:t>Roles</a:t>
            </a:r>
          </a:p>
        </p:txBody>
      </p:sp>
      <p:sp>
        <p:nvSpPr>
          <p:cNvPr id="3" name="Content Placeholder 2">
            <a:extLst>
              <a:ext uri="{FF2B5EF4-FFF2-40B4-BE49-F238E27FC236}">
                <a16:creationId xmlns:a16="http://schemas.microsoft.com/office/drawing/2014/main" id="{B6B996B6-4E65-1244-BACF-A6A42CA13EBA}"/>
              </a:ext>
            </a:extLst>
          </p:cNvPr>
          <p:cNvSpPr>
            <a:spLocks noGrp="1"/>
          </p:cNvSpPr>
          <p:nvPr>
            <p:ph idx="1"/>
          </p:nvPr>
        </p:nvSpPr>
        <p:spPr>
          <a:xfrm>
            <a:off x="4402667" y="355600"/>
            <a:ext cx="6630740" cy="6000750"/>
          </a:xfrm>
        </p:spPr>
        <p:txBody>
          <a:bodyPr/>
          <a:lstStyle/>
          <a:p>
            <a:r>
              <a:rPr lang="en-US" sz="2300" b="1" dirty="0"/>
              <a:t>ASCCC</a:t>
            </a:r>
            <a:r>
              <a:rPr lang="en-US" sz="2300" dirty="0"/>
              <a:t> – Statewide voice of faculty in academic and professional matters (10+1)</a:t>
            </a:r>
          </a:p>
          <a:p>
            <a:r>
              <a:rPr lang="en-US" sz="2300" b="1" dirty="0"/>
              <a:t>FACCC</a:t>
            </a:r>
            <a:r>
              <a:rPr lang="en-US" sz="2300" dirty="0"/>
              <a:t> – Statewide professional organization advocating on behalf of CCC faculty and students </a:t>
            </a:r>
          </a:p>
          <a:p>
            <a:r>
              <a:rPr lang="en-US" sz="2300" b="1" dirty="0"/>
              <a:t>CCA/CCCI/CFT Unions </a:t>
            </a:r>
            <a:r>
              <a:rPr lang="en-US" sz="2300" dirty="0"/>
              <a:t>– Representing faculty in the area of working conditions and compensation</a:t>
            </a:r>
          </a:p>
          <a:p>
            <a:r>
              <a:rPr lang="en-US" sz="2300" b="1" dirty="0"/>
              <a:t>CCCCO</a:t>
            </a:r>
            <a:r>
              <a:rPr lang="en-US" sz="2300" dirty="0"/>
              <a:t> – Systemwide leadership and oversight, as well as advocacy on behalf of system priorities</a:t>
            </a:r>
          </a:p>
          <a:p>
            <a:r>
              <a:rPr lang="en-US" sz="2300" b="1" dirty="0"/>
              <a:t>SSCCC</a:t>
            </a:r>
            <a:r>
              <a:rPr lang="en-US" sz="2300" dirty="0"/>
              <a:t> – statewide voice of students to pursue policies to improve student access, promote student success, engage and empower local student leaders, and enrich the collegiate experience </a:t>
            </a:r>
          </a:p>
          <a:p>
            <a:r>
              <a:rPr lang="en-US" sz="2300" b="1" dirty="0"/>
              <a:t>CCLC</a:t>
            </a:r>
            <a:r>
              <a:rPr lang="en-US" sz="2300" dirty="0"/>
              <a:t> – support locally elected trustees and community college CEOs serve their students and communities by advocating on their behalf at the state and federal levels</a:t>
            </a:r>
          </a:p>
        </p:txBody>
      </p:sp>
      <p:sp>
        <p:nvSpPr>
          <p:cNvPr id="4" name="Text Placeholder 3">
            <a:extLst>
              <a:ext uri="{FF2B5EF4-FFF2-40B4-BE49-F238E27FC236}">
                <a16:creationId xmlns:a16="http://schemas.microsoft.com/office/drawing/2014/main" id="{0F9E6D79-854E-BE4D-A73F-DB6B486E483F}"/>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37F73BCF-80F9-864E-9213-9418F7138BDE}"/>
              </a:ext>
            </a:extLst>
          </p:cNvPr>
          <p:cNvSpPr>
            <a:spLocks noGrp="1"/>
          </p:cNvSpPr>
          <p:nvPr>
            <p:ph type="sldNum" sz="quarter" idx="10"/>
          </p:nvPr>
        </p:nvSpPr>
        <p:spPr/>
        <p:txBody>
          <a:bodyPr/>
          <a:lstStyle/>
          <a:p>
            <a:pPr>
              <a:defRPr/>
            </a:pPr>
            <a:fld id="{C8015428-05F8-DC41-B5EF-349301B1AAC7}" type="slidenum">
              <a:rPr lang="en-US" altLang="en-US" smtClean="0"/>
              <a:pPr>
                <a:defRPr/>
              </a:pPr>
              <a:t>13</a:t>
            </a:fld>
            <a:endParaRPr lang="en-US" altLang="en-US"/>
          </a:p>
        </p:txBody>
      </p:sp>
      <p:pic>
        <p:nvPicPr>
          <p:cNvPr id="7" name="Picture 6" descr="A picture containing text, clipart, vector graphics&#10;&#10;Description automatically generated">
            <a:extLst>
              <a:ext uri="{FF2B5EF4-FFF2-40B4-BE49-F238E27FC236}">
                <a16:creationId xmlns:a16="http://schemas.microsoft.com/office/drawing/2014/main" id="{DD881EF1-1655-9A4F-8271-1FD91D1B245E}"/>
              </a:ext>
            </a:extLst>
          </p:cNvPr>
          <p:cNvPicPr>
            <a:picLocks noChangeAspect="1"/>
          </p:cNvPicPr>
          <p:nvPr/>
        </p:nvPicPr>
        <p:blipFill>
          <a:blip r:embed="rId3"/>
          <a:stretch>
            <a:fillRect/>
          </a:stretch>
        </p:blipFill>
        <p:spPr>
          <a:xfrm>
            <a:off x="292615" y="2748865"/>
            <a:ext cx="3492500" cy="2324100"/>
          </a:xfrm>
          <a:prstGeom prst="rect">
            <a:avLst/>
          </a:prstGeom>
        </p:spPr>
      </p:pic>
    </p:spTree>
    <p:extLst>
      <p:ext uri="{BB962C8B-B14F-4D97-AF65-F5344CB8AC3E}">
        <p14:creationId xmlns:p14="http://schemas.microsoft.com/office/powerpoint/2010/main" val="369104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D9433-BDBE-3541-A2A4-333D86C50C5D}"/>
              </a:ext>
            </a:extLst>
          </p:cNvPr>
          <p:cNvSpPr>
            <a:spLocks noGrp="1"/>
          </p:cNvSpPr>
          <p:nvPr>
            <p:ph type="title"/>
          </p:nvPr>
        </p:nvSpPr>
        <p:spPr/>
        <p:txBody>
          <a:bodyPr anchor="ctr"/>
          <a:lstStyle/>
          <a:p>
            <a:pPr algn="ctr"/>
            <a:r>
              <a:rPr lang="en-US" b="1" dirty="0"/>
              <a:t>ASCCC Advocacy</a:t>
            </a:r>
          </a:p>
        </p:txBody>
      </p:sp>
      <p:sp>
        <p:nvSpPr>
          <p:cNvPr id="3" name="Content Placeholder 2">
            <a:extLst>
              <a:ext uri="{FF2B5EF4-FFF2-40B4-BE49-F238E27FC236}">
                <a16:creationId xmlns:a16="http://schemas.microsoft.com/office/drawing/2014/main" id="{EC0CB6D5-81F8-064A-9229-1644CCBB39D5}"/>
              </a:ext>
            </a:extLst>
          </p:cNvPr>
          <p:cNvSpPr>
            <a:spLocks noGrp="1"/>
          </p:cNvSpPr>
          <p:nvPr>
            <p:ph sz="half" idx="2"/>
          </p:nvPr>
        </p:nvSpPr>
        <p:spPr>
          <a:xfrm>
            <a:off x="1277650" y="1592104"/>
            <a:ext cx="4922537" cy="4391343"/>
          </a:xfrm>
        </p:spPr>
        <p:txBody>
          <a:bodyPr/>
          <a:lstStyle/>
          <a:p>
            <a:pPr>
              <a:buClr>
                <a:schemeClr val="tx1">
                  <a:lumMod val="75000"/>
                </a:schemeClr>
              </a:buClr>
            </a:pPr>
            <a:r>
              <a:rPr lang="en-US" dirty="0"/>
              <a:t>Legislation and Advocacy Committee </a:t>
            </a:r>
          </a:p>
          <a:p>
            <a:pPr>
              <a:buClr>
                <a:schemeClr val="tx1">
                  <a:lumMod val="75000"/>
                </a:schemeClr>
              </a:buClr>
            </a:pPr>
            <a:r>
              <a:rPr lang="en-US" dirty="0"/>
              <a:t>Letters in Opposition or Support </a:t>
            </a:r>
          </a:p>
          <a:p>
            <a:pPr>
              <a:buClr>
                <a:schemeClr val="tx1">
                  <a:lumMod val="75000"/>
                </a:schemeClr>
              </a:buClr>
            </a:pPr>
            <a:r>
              <a:rPr lang="en-US" dirty="0"/>
              <a:t>Resolutions</a:t>
            </a:r>
          </a:p>
          <a:p>
            <a:endParaRPr lang="en-US" dirty="0"/>
          </a:p>
          <a:p>
            <a:endParaRPr lang="en-US" dirty="0"/>
          </a:p>
        </p:txBody>
      </p:sp>
      <p:sp>
        <p:nvSpPr>
          <p:cNvPr id="4" name="Content Placeholder 3">
            <a:extLst>
              <a:ext uri="{FF2B5EF4-FFF2-40B4-BE49-F238E27FC236}">
                <a16:creationId xmlns:a16="http://schemas.microsoft.com/office/drawing/2014/main" id="{F18F155D-9163-654C-9ECA-C282CE5967F5}"/>
              </a:ext>
            </a:extLst>
          </p:cNvPr>
          <p:cNvSpPr>
            <a:spLocks noGrp="1"/>
          </p:cNvSpPr>
          <p:nvPr>
            <p:ph sz="quarter" idx="4"/>
          </p:nvPr>
        </p:nvSpPr>
        <p:spPr>
          <a:xfrm>
            <a:off x="6374812" y="1493520"/>
            <a:ext cx="4948881" cy="4391343"/>
          </a:xfrm>
        </p:spPr>
        <p:txBody>
          <a:bodyPr/>
          <a:lstStyle/>
          <a:p>
            <a:pPr>
              <a:buClr>
                <a:schemeClr val="tx1">
                  <a:lumMod val="75000"/>
                </a:schemeClr>
              </a:buClr>
            </a:pPr>
            <a:r>
              <a:rPr lang="en-US" dirty="0"/>
              <a:t>Legislative Visits  </a:t>
            </a:r>
          </a:p>
          <a:p>
            <a:pPr>
              <a:buClr>
                <a:schemeClr val="tx1">
                  <a:lumMod val="75000"/>
                </a:schemeClr>
              </a:buClr>
            </a:pPr>
            <a:r>
              <a:rPr lang="en-US" dirty="0"/>
              <a:t>Legislative Advocacy Day </a:t>
            </a:r>
          </a:p>
          <a:p>
            <a:pPr>
              <a:buClr>
                <a:schemeClr val="tx1">
                  <a:lumMod val="75000"/>
                </a:schemeClr>
              </a:buClr>
            </a:pPr>
            <a:r>
              <a:rPr lang="en-US" dirty="0"/>
              <a:t>Intersegmental Committee of Academic Senates (ICAS) Advocacy Day </a:t>
            </a:r>
          </a:p>
          <a:p>
            <a:pPr>
              <a:buClr>
                <a:schemeClr val="tx1">
                  <a:lumMod val="75000"/>
                </a:schemeClr>
              </a:buClr>
            </a:pPr>
            <a:r>
              <a:rPr lang="en-US" dirty="0"/>
              <a:t>Information to Local Legislative Liaisons </a:t>
            </a:r>
          </a:p>
          <a:p>
            <a:pPr>
              <a:buClr>
                <a:schemeClr val="tx1">
                  <a:lumMod val="75000"/>
                </a:schemeClr>
              </a:buClr>
            </a:pPr>
            <a:r>
              <a:rPr lang="en-US" dirty="0"/>
              <a:t>ASCCC President, Executive Director, Vice President legislative visits</a:t>
            </a:r>
          </a:p>
          <a:p>
            <a:pPr>
              <a:buClr>
                <a:schemeClr val="tx1">
                  <a:lumMod val="75000"/>
                </a:schemeClr>
              </a:buClr>
            </a:pPr>
            <a:r>
              <a:rPr lang="en-US" dirty="0"/>
              <a:t>Collaboration with system partners (</a:t>
            </a:r>
            <a:r>
              <a:rPr lang="en-US" b="1" dirty="0">
                <a:solidFill>
                  <a:srgbClr val="7030A0"/>
                </a:solidFill>
              </a:rPr>
              <a:t>including students!)</a:t>
            </a:r>
          </a:p>
          <a:p>
            <a:endParaRPr lang="en-US" dirty="0"/>
          </a:p>
          <a:p>
            <a:endParaRPr lang="en-US" dirty="0"/>
          </a:p>
        </p:txBody>
      </p:sp>
      <p:sp>
        <p:nvSpPr>
          <p:cNvPr id="5" name="Slide Number Placeholder 4">
            <a:extLst>
              <a:ext uri="{FF2B5EF4-FFF2-40B4-BE49-F238E27FC236}">
                <a16:creationId xmlns:a16="http://schemas.microsoft.com/office/drawing/2014/main" id="{D9BEB35A-2615-4247-85CA-AD12E17855BA}"/>
              </a:ext>
            </a:extLst>
          </p:cNvPr>
          <p:cNvSpPr>
            <a:spLocks noGrp="1"/>
          </p:cNvSpPr>
          <p:nvPr>
            <p:ph type="sldNum" sz="quarter" idx="10"/>
          </p:nvPr>
        </p:nvSpPr>
        <p:spPr/>
        <p:txBody>
          <a:bodyPr/>
          <a:lstStyle/>
          <a:p>
            <a:pPr>
              <a:defRPr/>
            </a:pPr>
            <a:fld id="{19F883E1-6DB3-424C-AEDE-CC6629DEB65D}" type="slidenum">
              <a:rPr lang="en-US" altLang="en-US" smtClean="0"/>
              <a:pPr>
                <a:defRPr/>
              </a:pPr>
              <a:t>14</a:t>
            </a:fld>
            <a:endParaRPr lang="en-US" altLang="en-US"/>
          </a:p>
        </p:txBody>
      </p:sp>
      <p:pic>
        <p:nvPicPr>
          <p:cNvPr id="6" name="Picture 5">
            <a:extLst>
              <a:ext uri="{FF2B5EF4-FFF2-40B4-BE49-F238E27FC236}">
                <a16:creationId xmlns:a16="http://schemas.microsoft.com/office/drawing/2014/main" id="{056142F3-55A9-0B4E-A11A-61436BCABA62}"/>
              </a:ext>
            </a:extLst>
          </p:cNvPr>
          <p:cNvPicPr>
            <a:picLocks noChangeAspect="1"/>
          </p:cNvPicPr>
          <p:nvPr/>
        </p:nvPicPr>
        <p:blipFill>
          <a:blip r:embed="rId3"/>
          <a:stretch>
            <a:fillRect/>
          </a:stretch>
        </p:blipFill>
        <p:spPr>
          <a:xfrm>
            <a:off x="2651631" y="3864560"/>
            <a:ext cx="2205181" cy="2205181"/>
          </a:xfrm>
          <a:prstGeom prst="rect">
            <a:avLst/>
          </a:prstGeom>
        </p:spPr>
      </p:pic>
    </p:spTree>
    <p:extLst>
      <p:ext uri="{BB962C8B-B14F-4D97-AF65-F5344CB8AC3E}">
        <p14:creationId xmlns:p14="http://schemas.microsoft.com/office/powerpoint/2010/main" val="2677437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5A6D-0139-3541-B7FD-D5C46F144981}"/>
              </a:ext>
            </a:extLst>
          </p:cNvPr>
          <p:cNvSpPr>
            <a:spLocks noGrp="1"/>
          </p:cNvSpPr>
          <p:nvPr>
            <p:ph type="title"/>
          </p:nvPr>
        </p:nvSpPr>
        <p:spPr/>
        <p:txBody>
          <a:bodyPr anchor="ctr"/>
          <a:lstStyle/>
          <a:p>
            <a:pPr algn="ctr"/>
            <a:r>
              <a:rPr lang="en-US" b="1" dirty="0">
                <a:hlinkClick r:id="rId3"/>
              </a:rPr>
              <a:t>FACCC Advocacy </a:t>
            </a:r>
            <a:r>
              <a:rPr lang="en-US" b="1" dirty="0"/>
              <a:t>– 1953 to the present</a:t>
            </a:r>
          </a:p>
        </p:txBody>
      </p:sp>
      <p:sp>
        <p:nvSpPr>
          <p:cNvPr id="3" name="Content Placeholder 2">
            <a:extLst>
              <a:ext uri="{FF2B5EF4-FFF2-40B4-BE49-F238E27FC236}">
                <a16:creationId xmlns:a16="http://schemas.microsoft.com/office/drawing/2014/main" id="{C9D210F5-8631-2341-AE9D-E300314A10FD}"/>
              </a:ext>
            </a:extLst>
          </p:cNvPr>
          <p:cNvSpPr>
            <a:spLocks noGrp="1"/>
          </p:cNvSpPr>
          <p:nvPr>
            <p:ph sz="half" idx="1"/>
          </p:nvPr>
        </p:nvSpPr>
        <p:spPr>
          <a:xfrm>
            <a:off x="1277650" y="1435261"/>
            <a:ext cx="10058400" cy="4782659"/>
          </a:xfrm>
        </p:spPr>
        <p:txBody>
          <a:bodyPr/>
          <a:lstStyle/>
          <a:p>
            <a:pPr marL="0" indent="0">
              <a:buNone/>
            </a:pPr>
            <a:r>
              <a:rPr lang="en-US" sz="2000" b="1" dirty="0"/>
              <a:t>FACCC is faculty-driven and professionally managed. Its board of faculty professionals is dedicated to working cooperatively with your unions and academic senates to ensure that faculty voices are heard in the halls of government and across the state.</a:t>
            </a:r>
          </a:p>
          <a:p>
            <a:r>
              <a:rPr lang="en-US" sz="2000" dirty="0"/>
              <a:t>Sponsor legislation and advocate for budget priorities</a:t>
            </a:r>
          </a:p>
          <a:p>
            <a:r>
              <a:rPr lang="en-US" sz="2000" dirty="0"/>
              <a:t>Workshops and conferences for faculty and students in legislative advocacy such as the Advocacy and Policy Conference </a:t>
            </a:r>
          </a:p>
          <a:p>
            <a:r>
              <a:rPr lang="en-US" sz="2000" dirty="0"/>
              <a:t>Monthly Legislative Roundtable discussions of current bills and state budget development</a:t>
            </a:r>
          </a:p>
          <a:p>
            <a:r>
              <a:rPr lang="en-US" sz="2000" dirty="0"/>
              <a:t>Provide opportunities to faculty to meet with legislators and testify at the Capitol</a:t>
            </a:r>
          </a:p>
          <a:p>
            <a:r>
              <a:rPr lang="en-US" sz="2000" dirty="0"/>
              <a:t>Townhalls with legislators</a:t>
            </a:r>
          </a:p>
          <a:p>
            <a:r>
              <a:rPr lang="en-US" sz="2000" dirty="0"/>
              <a:t>Communications to members – The Weekly and FACCCTs</a:t>
            </a:r>
          </a:p>
          <a:p>
            <a:r>
              <a:rPr lang="en-US" sz="2000" dirty="0"/>
              <a:t>Coordinate with system partners in statewide efforts such as Undocumented Student Action Week</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910E7BA-7786-0544-96CA-1E024915215F}"/>
              </a:ext>
            </a:extLst>
          </p:cNvPr>
          <p:cNvSpPr>
            <a:spLocks noGrp="1"/>
          </p:cNvSpPr>
          <p:nvPr>
            <p:ph type="sldNum" sz="quarter" idx="10"/>
          </p:nvPr>
        </p:nvSpPr>
        <p:spPr/>
        <p:txBody>
          <a:bodyPr/>
          <a:lstStyle/>
          <a:p>
            <a:pPr>
              <a:defRPr/>
            </a:pPr>
            <a:fld id="{FBEDD817-AB0B-A34C-9FCE-295985F01EC4}" type="slidenum">
              <a:rPr lang="en-US" altLang="en-US" smtClean="0"/>
              <a:pPr>
                <a:defRPr/>
              </a:pPr>
              <a:t>15</a:t>
            </a:fld>
            <a:endParaRPr lang="en-US" altLang="en-US"/>
          </a:p>
        </p:txBody>
      </p:sp>
    </p:spTree>
    <p:extLst>
      <p:ext uri="{BB962C8B-B14F-4D97-AF65-F5344CB8AC3E}">
        <p14:creationId xmlns:p14="http://schemas.microsoft.com/office/powerpoint/2010/main" val="310123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4582-0BAA-4B47-8F4A-C5B9191BA27C}"/>
              </a:ext>
            </a:extLst>
          </p:cNvPr>
          <p:cNvSpPr>
            <a:spLocks noGrp="1"/>
          </p:cNvSpPr>
          <p:nvPr>
            <p:ph type="title"/>
          </p:nvPr>
        </p:nvSpPr>
        <p:spPr/>
        <p:txBody>
          <a:bodyPr anchor="ctr"/>
          <a:lstStyle/>
          <a:p>
            <a:pPr algn="ctr"/>
            <a:r>
              <a:rPr lang="en-US" b="1" dirty="0"/>
              <a:t>CCCCO Advocacy</a:t>
            </a:r>
          </a:p>
        </p:txBody>
      </p:sp>
      <p:sp>
        <p:nvSpPr>
          <p:cNvPr id="3" name="Content Placeholder 2">
            <a:extLst>
              <a:ext uri="{FF2B5EF4-FFF2-40B4-BE49-F238E27FC236}">
                <a16:creationId xmlns:a16="http://schemas.microsoft.com/office/drawing/2014/main" id="{B8D7BEE8-FB31-0E45-9ADF-FBC9C35C620A}"/>
              </a:ext>
            </a:extLst>
          </p:cNvPr>
          <p:cNvSpPr>
            <a:spLocks noGrp="1"/>
          </p:cNvSpPr>
          <p:nvPr>
            <p:ph sz="half" idx="1"/>
          </p:nvPr>
        </p:nvSpPr>
        <p:spPr/>
        <p:txBody>
          <a:bodyPr/>
          <a:lstStyle/>
          <a:p>
            <a:pPr>
              <a:spcBef>
                <a:spcPts val="600"/>
              </a:spcBef>
              <a:spcAft>
                <a:spcPts val="1200"/>
              </a:spcAft>
            </a:pPr>
            <a:r>
              <a:rPr lang="en-US" dirty="0"/>
              <a:t>System Budget and Legislative Request process</a:t>
            </a:r>
          </a:p>
          <a:p>
            <a:pPr lvl="1">
              <a:spcBef>
                <a:spcPts val="600"/>
              </a:spcBef>
              <a:spcAft>
                <a:spcPts val="1200"/>
              </a:spcAft>
            </a:pPr>
            <a:r>
              <a:rPr lang="en-US" dirty="0"/>
              <a:t>Government Relations (GR) and College Finance and Facilities Planning (CFFP) Divisions work together</a:t>
            </a:r>
          </a:p>
          <a:p>
            <a:pPr lvl="1">
              <a:spcBef>
                <a:spcPts val="600"/>
              </a:spcBef>
              <a:spcAft>
                <a:spcPts val="1200"/>
              </a:spcAft>
            </a:pPr>
            <a:r>
              <a:rPr lang="en-US" dirty="0"/>
              <a:t>Currently developing 2022-23 request; submissions due </a:t>
            </a:r>
            <a:r>
              <a:rPr lang="en-US" b="1" dirty="0"/>
              <a:t>July 16</a:t>
            </a:r>
            <a:r>
              <a:rPr lang="en-US" b="1" baseline="30000" dirty="0"/>
              <a:t>th</a:t>
            </a:r>
            <a:r>
              <a:rPr lang="en-US" b="1" dirty="0"/>
              <a:t> </a:t>
            </a:r>
            <a:endParaRPr lang="en-US" dirty="0"/>
          </a:p>
          <a:p>
            <a:pPr>
              <a:spcBef>
                <a:spcPts val="600"/>
              </a:spcBef>
              <a:spcAft>
                <a:spcPts val="1200"/>
              </a:spcAft>
            </a:pPr>
            <a:r>
              <a:rPr lang="en-US" dirty="0"/>
              <a:t>Consultation Council monthly meetings</a:t>
            </a:r>
          </a:p>
          <a:p>
            <a:pPr>
              <a:spcBef>
                <a:spcPts val="600"/>
              </a:spcBef>
              <a:spcAft>
                <a:spcPts val="1200"/>
              </a:spcAft>
            </a:pPr>
            <a:r>
              <a:rPr lang="en-US" dirty="0"/>
              <a:t>Government Relations policy and advocacy webinars</a:t>
            </a:r>
          </a:p>
          <a:p>
            <a:pPr>
              <a:spcBef>
                <a:spcPts val="600"/>
              </a:spcBef>
              <a:spcAft>
                <a:spcPts val="1200"/>
              </a:spcAft>
            </a:pPr>
            <a:r>
              <a:rPr lang="en-US" dirty="0"/>
              <a:t>Regular legislative visits and meetings (in-person and virtual)</a:t>
            </a:r>
          </a:p>
          <a:p>
            <a:endParaRPr lang="en-US" dirty="0"/>
          </a:p>
        </p:txBody>
      </p:sp>
      <p:sp>
        <p:nvSpPr>
          <p:cNvPr id="4" name="Slide Number Placeholder 3">
            <a:extLst>
              <a:ext uri="{FF2B5EF4-FFF2-40B4-BE49-F238E27FC236}">
                <a16:creationId xmlns:a16="http://schemas.microsoft.com/office/drawing/2014/main" id="{0E9D12C8-BDD0-2B48-B6D2-54E6FE1E914B}"/>
              </a:ext>
            </a:extLst>
          </p:cNvPr>
          <p:cNvSpPr>
            <a:spLocks noGrp="1"/>
          </p:cNvSpPr>
          <p:nvPr>
            <p:ph type="sldNum" sz="quarter" idx="10"/>
          </p:nvPr>
        </p:nvSpPr>
        <p:spPr/>
        <p:txBody>
          <a:bodyPr/>
          <a:lstStyle/>
          <a:p>
            <a:pPr>
              <a:defRPr/>
            </a:pPr>
            <a:fld id="{FBEDD817-AB0B-A34C-9FCE-295985F01EC4}" type="slidenum">
              <a:rPr lang="en-US" altLang="en-US" smtClean="0"/>
              <a:pPr>
                <a:defRPr/>
              </a:pPr>
              <a:t>16</a:t>
            </a:fld>
            <a:endParaRPr lang="en-US" altLang="en-US"/>
          </a:p>
        </p:txBody>
      </p:sp>
    </p:spTree>
    <p:extLst>
      <p:ext uri="{BB962C8B-B14F-4D97-AF65-F5344CB8AC3E}">
        <p14:creationId xmlns:p14="http://schemas.microsoft.com/office/powerpoint/2010/main" val="156692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AA2F-DB2F-4F43-B71B-396FF34270A7}"/>
              </a:ext>
            </a:extLst>
          </p:cNvPr>
          <p:cNvSpPr>
            <a:spLocks noGrp="1"/>
          </p:cNvSpPr>
          <p:nvPr>
            <p:ph type="title"/>
          </p:nvPr>
        </p:nvSpPr>
        <p:spPr/>
        <p:txBody>
          <a:bodyPr anchor="ctr"/>
          <a:lstStyle/>
          <a:p>
            <a:pPr algn="ctr"/>
            <a:r>
              <a:rPr lang="en-US" b="1" dirty="0"/>
              <a:t>Local Academic Senates/Curriculum Committees and Advocacy</a:t>
            </a:r>
          </a:p>
        </p:txBody>
      </p:sp>
      <p:sp>
        <p:nvSpPr>
          <p:cNvPr id="3" name="Content Placeholder 2">
            <a:extLst>
              <a:ext uri="{FF2B5EF4-FFF2-40B4-BE49-F238E27FC236}">
                <a16:creationId xmlns:a16="http://schemas.microsoft.com/office/drawing/2014/main" id="{A95E3EB6-9A28-FB47-AE61-BD9769BB120C}"/>
              </a:ext>
            </a:extLst>
          </p:cNvPr>
          <p:cNvSpPr>
            <a:spLocks noGrp="1"/>
          </p:cNvSpPr>
          <p:nvPr>
            <p:ph sz="half" idx="2"/>
          </p:nvPr>
        </p:nvSpPr>
        <p:spPr/>
        <p:txBody>
          <a:bodyPr/>
          <a:lstStyle/>
          <a:p>
            <a:pPr>
              <a:buClr>
                <a:schemeClr val="tx1">
                  <a:lumMod val="75000"/>
                </a:schemeClr>
              </a:buClr>
            </a:pPr>
            <a:r>
              <a:rPr lang="en-US" dirty="0">
                <a:solidFill>
                  <a:srgbClr val="160806"/>
                </a:solidFill>
              </a:rPr>
              <a:t>Be familiar with processes </a:t>
            </a:r>
          </a:p>
          <a:p>
            <a:pPr>
              <a:buClr>
                <a:schemeClr val="tx1">
                  <a:lumMod val="75000"/>
                </a:schemeClr>
              </a:buClr>
            </a:pPr>
            <a:r>
              <a:rPr lang="en-US" dirty="0">
                <a:solidFill>
                  <a:srgbClr val="160806"/>
                </a:solidFill>
              </a:rPr>
              <a:t>Meet with local legislators and others involved with budget </a:t>
            </a:r>
          </a:p>
          <a:p>
            <a:pPr>
              <a:buClr>
                <a:schemeClr val="tx1">
                  <a:lumMod val="75000"/>
                </a:schemeClr>
              </a:buClr>
            </a:pPr>
            <a:r>
              <a:rPr lang="en-US" dirty="0">
                <a:solidFill>
                  <a:srgbClr val="160806"/>
                </a:solidFill>
              </a:rPr>
              <a:t>Discuss legislative priorities with your Board of Trustees</a:t>
            </a:r>
          </a:p>
          <a:p>
            <a:pPr>
              <a:buClr>
                <a:schemeClr val="tx1">
                  <a:lumMod val="75000"/>
                </a:schemeClr>
              </a:buClr>
            </a:pPr>
            <a:r>
              <a:rPr lang="en-US" b="1" dirty="0">
                <a:solidFill>
                  <a:srgbClr val="7030A0"/>
                </a:solidFill>
              </a:rPr>
              <a:t>Talk to students!</a:t>
            </a:r>
          </a:p>
          <a:p>
            <a:pPr>
              <a:buClr>
                <a:srgbClr val="670D34"/>
              </a:buClr>
            </a:pPr>
            <a:r>
              <a:rPr lang="en-US" dirty="0">
                <a:solidFill>
                  <a:srgbClr val="160806"/>
                </a:solidFill>
                <a:ea typeface="+mj-lt"/>
                <a:cs typeface="+mj-lt"/>
              </a:rPr>
              <a:t>Make sure your academic senate has a </a:t>
            </a:r>
            <a:r>
              <a:rPr lang="en-US" dirty="0">
                <a:solidFill>
                  <a:schemeClr val="tx2"/>
                </a:solidFill>
                <a:ea typeface="+mj-lt"/>
                <a:cs typeface="+mj-lt"/>
                <a:hlinkClick r:id="rId3">
                  <a:extLst>
                    <a:ext uri="{A12FA001-AC4F-418D-AE19-62706E023703}">
                      <ahyp:hlinkClr xmlns:ahyp="http://schemas.microsoft.com/office/drawing/2018/hyperlinkcolor" val="tx"/>
                    </a:ext>
                  </a:extLst>
                </a:hlinkClick>
              </a:rPr>
              <a:t>Legislative Liaison</a:t>
            </a:r>
          </a:p>
          <a:p>
            <a:pPr>
              <a:buClr>
                <a:schemeClr val="tx1">
                  <a:lumMod val="75000"/>
                </a:schemeClr>
              </a:buClr>
            </a:pPr>
            <a:r>
              <a:rPr lang="en-US" dirty="0">
                <a:solidFill>
                  <a:schemeClr val="tx2"/>
                </a:solidFill>
                <a:cs typeface="Gill Sans"/>
                <a:hlinkClick r:id="rId4">
                  <a:extLst>
                    <a:ext uri="{A12FA001-AC4F-418D-AE19-62706E023703}">
                      <ahyp:hlinkClr xmlns:ahyp="http://schemas.microsoft.com/office/drawing/2018/hyperlinkcolor" val="tx"/>
                    </a:ext>
                  </a:extLst>
                </a:hlinkClick>
              </a:rPr>
              <a:t>Sign up</a:t>
            </a:r>
            <a:r>
              <a:rPr lang="en-US" dirty="0">
                <a:solidFill>
                  <a:schemeClr val="tx2"/>
                </a:solidFill>
                <a:cs typeface="Gill Sans"/>
              </a:rPr>
              <a:t> </a:t>
            </a:r>
            <a:r>
              <a:rPr lang="en-US" dirty="0">
                <a:solidFill>
                  <a:srgbClr val="160806"/>
                </a:solidFill>
                <a:cs typeface="Gill Sans"/>
              </a:rPr>
              <a:t>for the ASCCC legislative liaison listserv by emailing </a:t>
            </a:r>
            <a:r>
              <a:rPr lang="en-US" dirty="0">
                <a:solidFill>
                  <a:schemeClr val="tx2"/>
                </a:solidFill>
                <a:cs typeface="Gill Sans"/>
                <a:hlinkClick r:id="rId5">
                  <a:extLst>
                    <a:ext uri="{A12FA001-AC4F-418D-AE19-62706E023703}">
                      <ahyp:hlinkClr xmlns:ahyp="http://schemas.microsoft.com/office/drawing/2018/hyperlinkcolor" val="tx"/>
                    </a:ext>
                  </a:extLst>
                </a:hlinkClick>
              </a:rPr>
              <a:t>info@asccc.org</a:t>
            </a:r>
            <a:r>
              <a:rPr lang="en-US" dirty="0">
                <a:solidFill>
                  <a:schemeClr val="tx2"/>
                </a:solidFill>
                <a:cs typeface="Gill Sans"/>
              </a:rPr>
              <a:t> </a:t>
            </a:r>
            <a:endParaRPr lang="en-US" dirty="0">
              <a:solidFill>
                <a:schemeClr val="tx2"/>
              </a:solidFill>
            </a:endParaRPr>
          </a:p>
          <a:p>
            <a:endParaRPr lang="en-US" dirty="0"/>
          </a:p>
        </p:txBody>
      </p:sp>
      <p:pic>
        <p:nvPicPr>
          <p:cNvPr id="6" name="Content Placeholder 5">
            <a:extLst>
              <a:ext uri="{FF2B5EF4-FFF2-40B4-BE49-F238E27FC236}">
                <a16:creationId xmlns:a16="http://schemas.microsoft.com/office/drawing/2014/main" id="{282D956C-76AF-BF42-A227-0E7617C6AADE}"/>
              </a:ext>
            </a:extLst>
          </p:cNvPr>
          <p:cNvPicPr>
            <a:picLocks noGrp="1" noChangeAspect="1"/>
          </p:cNvPicPr>
          <p:nvPr>
            <p:ph sz="quarter" idx="4"/>
          </p:nvPr>
        </p:nvPicPr>
        <p:blipFill>
          <a:blip r:embed="rId6"/>
          <a:stretch>
            <a:fillRect/>
          </a:stretch>
        </p:blipFill>
        <p:spPr>
          <a:xfrm>
            <a:off x="7537978" y="2189057"/>
            <a:ext cx="3159181" cy="3274060"/>
          </a:xfrm>
        </p:spPr>
      </p:pic>
      <p:sp>
        <p:nvSpPr>
          <p:cNvPr id="5" name="Slide Number Placeholder 4">
            <a:extLst>
              <a:ext uri="{FF2B5EF4-FFF2-40B4-BE49-F238E27FC236}">
                <a16:creationId xmlns:a16="http://schemas.microsoft.com/office/drawing/2014/main" id="{1903CB2D-A862-074A-B5E7-BC3A2627E3BF}"/>
              </a:ext>
            </a:extLst>
          </p:cNvPr>
          <p:cNvSpPr>
            <a:spLocks noGrp="1"/>
          </p:cNvSpPr>
          <p:nvPr>
            <p:ph type="sldNum" sz="quarter" idx="10"/>
          </p:nvPr>
        </p:nvSpPr>
        <p:spPr/>
        <p:txBody>
          <a:bodyPr/>
          <a:lstStyle/>
          <a:p>
            <a:pPr>
              <a:defRPr/>
            </a:pPr>
            <a:fld id="{19F883E1-6DB3-424C-AEDE-CC6629DEB65D}" type="slidenum">
              <a:rPr lang="en-US" altLang="en-US" smtClean="0"/>
              <a:pPr>
                <a:defRPr/>
              </a:pPr>
              <a:t>17</a:t>
            </a:fld>
            <a:endParaRPr lang="en-US" altLang="en-US"/>
          </a:p>
        </p:txBody>
      </p:sp>
    </p:spTree>
    <p:extLst>
      <p:ext uri="{BB962C8B-B14F-4D97-AF65-F5344CB8AC3E}">
        <p14:creationId xmlns:p14="http://schemas.microsoft.com/office/powerpoint/2010/main" val="188157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95AC-0782-BB48-BD36-EA6B6749523B}"/>
              </a:ext>
            </a:extLst>
          </p:cNvPr>
          <p:cNvSpPr>
            <a:spLocks noGrp="1"/>
          </p:cNvSpPr>
          <p:nvPr>
            <p:ph type="title"/>
          </p:nvPr>
        </p:nvSpPr>
        <p:spPr/>
        <p:txBody>
          <a:bodyPr anchor="ctr"/>
          <a:lstStyle/>
          <a:p>
            <a:r>
              <a:rPr lang="en-US" b="1" dirty="0"/>
              <a:t>Staying Informed</a:t>
            </a:r>
          </a:p>
        </p:txBody>
      </p:sp>
      <p:pic>
        <p:nvPicPr>
          <p:cNvPr id="10" name="Content Placeholder 9" descr="Graphical user interface, text, application, email&#10;&#10;Description automatically generated">
            <a:extLst>
              <a:ext uri="{FF2B5EF4-FFF2-40B4-BE49-F238E27FC236}">
                <a16:creationId xmlns:a16="http://schemas.microsoft.com/office/drawing/2014/main" id="{38AF01D8-9819-7C4E-B02B-7AF4815B2A94}"/>
              </a:ext>
            </a:extLst>
          </p:cNvPr>
          <p:cNvPicPr>
            <a:picLocks noGrp="1" noChangeAspect="1"/>
          </p:cNvPicPr>
          <p:nvPr>
            <p:ph idx="1"/>
          </p:nvPr>
        </p:nvPicPr>
        <p:blipFill>
          <a:blip r:embed="rId3"/>
          <a:stretch>
            <a:fillRect/>
          </a:stretch>
        </p:blipFill>
        <p:spPr>
          <a:xfrm>
            <a:off x="4360863" y="1956312"/>
            <a:ext cx="6672262" cy="4167751"/>
          </a:xfrm>
        </p:spPr>
      </p:pic>
      <p:sp>
        <p:nvSpPr>
          <p:cNvPr id="5" name="Slide Number Placeholder 4">
            <a:extLst>
              <a:ext uri="{FF2B5EF4-FFF2-40B4-BE49-F238E27FC236}">
                <a16:creationId xmlns:a16="http://schemas.microsoft.com/office/drawing/2014/main" id="{37F73BCF-80F9-864E-9213-9418F7138BDE}"/>
              </a:ext>
            </a:extLst>
          </p:cNvPr>
          <p:cNvSpPr>
            <a:spLocks noGrp="1"/>
          </p:cNvSpPr>
          <p:nvPr>
            <p:ph type="sldNum" sz="quarter" idx="10"/>
          </p:nvPr>
        </p:nvSpPr>
        <p:spPr/>
        <p:txBody>
          <a:bodyPr/>
          <a:lstStyle/>
          <a:p>
            <a:pPr>
              <a:defRPr/>
            </a:pPr>
            <a:fld id="{C8015428-05F8-DC41-B5EF-349301B1AAC7}" type="slidenum">
              <a:rPr lang="en-US" altLang="en-US" smtClean="0"/>
              <a:pPr>
                <a:defRPr/>
              </a:pPr>
              <a:t>18</a:t>
            </a:fld>
            <a:endParaRPr lang="en-US" altLang="en-US"/>
          </a:p>
        </p:txBody>
      </p:sp>
      <p:sp>
        <p:nvSpPr>
          <p:cNvPr id="8" name="TextBox 7">
            <a:extLst>
              <a:ext uri="{FF2B5EF4-FFF2-40B4-BE49-F238E27FC236}">
                <a16:creationId xmlns:a16="http://schemas.microsoft.com/office/drawing/2014/main" id="{0023FF55-DF50-494D-BA5D-93F97F4C3894}"/>
              </a:ext>
            </a:extLst>
          </p:cNvPr>
          <p:cNvSpPr txBox="1"/>
          <p:nvPr/>
        </p:nvSpPr>
        <p:spPr>
          <a:xfrm>
            <a:off x="4360864" y="733937"/>
            <a:ext cx="6832070" cy="523220"/>
          </a:xfrm>
          <a:prstGeom prst="rect">
            <a:avLst/>
          </a:prstGeom>
          <a:noFill/>
        </p:spPr>
        <p:txBody>
          <a:bodyPr wrap="square" rtlCol="0">
            <a:spAutoFit/>
          </a:bodyPr>
          <a:lstStyle/>
          <a:p>
            <a:r>
              <a:rPr lang="en-US" sz="2800" b="1" dirty="0">
                <a:solidFill>
                  <a:schemeClr val="accent4"/>
                </a:solidFill>
                <a:latin typeface="Palatino" pitchFamily="2" charset="77"/>
                <a:ea typeface="Palatino" pitchFamily="2" charset="77"/>
              </a:rPr>
              <a:t>California Legislature – </a:t>
            </a:r>
            <a:r>
              <a:rPr lang="en-US" sz="2800" b="1" dirty="0">
                <a:solidFill>
                  <a:schemeClr val="accent4"/>
                </a:solidFill>
                <a:latin typeface="Palatino" pitchFamily="2" charset="77"/>
                <a:ea typeface="Palatino" pitchFamily="2" charset="77"/>
                <a:hlinkClick r:id="rId4">
                  <a:extLst>
                    <a:ext uri="{A12FA001-AC4F-418D-AE19-62706E023703}">
                      <ahyp:hlinkClr xmlns:ahyp="http://schemas.microsoft.com/office/drawing/2018/hyperlinkcolor" val="tx"/>
                    </a:ext>
                  </a:extLst>
                </a:hlinkClick>
              </a:rPr>
              <a:t>Bill Search Site</a:t>
            </a:r>
            <a:endParaRPr lang="en-US" sz="2800" b="1" dirty="0">
              <a:solidFill>
                <a:schemeClr val="accent4"/>
              </a:solidFill>
              <a:latin typeface="Palatino" pitchFamily="2" charset="77"/>
              <a:ea typeface="Palatino" pitchFamily="2" charset="77"/>
            </a:endParaRPr>
          </a:p>
        </p:txBody>
      </p:sp>
      <p:pic>
        <p:nvPicPr>
          <p:cNvPr id="12" name="Picture 11" descr="A model of a space ship&#10;&#10;Description automatically generated with medium confidence">
            <a:extLst>
              <a:ext uri="{FF2B5EF4-FFF2-40B4-BE49-F238E27FC236}">
                <a16:creationId xmlns:a16="http://schemas.microsoft.com/office/drawing/2014/main" id="{136BC9F6-BA6A-B44E-BBAE-5D1154A508D0}"/>
              </a:ext>
            </a:extLst>
          </p:cNvPr>
          <p:cNvPicPr>
            <a:picLocks noChangeAspect="1"/>
          </p:cNvPicPr>
          <p:nvPr/>
        </p:nvPicPr>
        <p:blipFill>
          <a:blip r:embed="rId5"/>
          <a:stretch>
            <a:fillRect/>
          </a:stretch>
        </p:blipFill>
        <p:spPr>
          <a:xfrm>
            <a:off x="592777" y="2695106"/>
            <a:ext cx="2832855" cy="3113028"/>
          </a:xfrm>
          <a:prstGeom prst="rect">
            <a:avLst/>
          </a:prstGeom>
        </p:spPr>
      </p:pic>
    </p:spTree>
    <p:extLst>
      <p:ext uri="{BB962C8B-B14F-4D97-AF65-F5344CB8AC3E}">
        <p14:creationId xmlns:p14="http://schemas.microsoft.com/office/powerpoint/2010/main" val="228587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DF89-7ACA-484C-A714-101CAB8FA3A0}"/>
              </a:ext>
            </a:extLst>
          </p:cNvPr>
          <p:cNvSpPr>
            <a:spLocks noGrp="1"/>
          </p:cNvSpPr>
          <p:nvPr>
            <p:ph type="title"/>
          </p:nvPr>
        </p:nvSpPr>
        <p:spPr>
          <a:xfrm>
            <a:off x="1277650" y="365126"/>
            <a:ext cx="10046043" cy="2056342"/>
          </a:xfrm>
        </p:spPr>
        <p:txBody>
          <a:bodyPr anchor="ctr">
            <a:normAutofit/>
          </a:bodyPr>
          <a:lstStyle/>
          <a:p>
            <a:pPr algn="ctr"/>
            <a:r>
              <a:rPr lang="en-US" b="1" dirty="0"/>
              <a:t>Staying Informed</a:t>
            </a:r>
            <a:br>
              <a:rPr lang="en-US" b="1" dirty="0"/>
            </a:br>
            <a:r>
              <a:rPr lang="en-US" sz="2700" dirty="0"/>
              <a:t>Assembly Members and Senators are limited to introducing fifty and forty bills (each, respectively) per two-year session. </a:t>
            </a:r>
            <a:br>
              <a:rPr lang="en-US" sz="2700" dirty="0"/>
            </a:br>
            <a:r>
              <a:rPr lang="en-US" sz="2700" dirty="0"/>
              <a:t>Possible 5,600 bills per two-year cycle</a:t>
            </a:r>
            <a:endParaRPr lang="en-US" b="1" dirty="0"/>
          </a:p>
        </p:txBody>
      </p:sp>
      <p:sp>
        <p:nvSpPr>
          <p:cNvPr id="3" name="Content Placeholder 2">
            <a:extLst>
              <a:ext uri="{FF2B5EF4-FFF2-40B4-BE49-F238E27FC236}">
                <a16:creationId xmlns:a16="http://schemas.microsoft.com/office/drawing/2014/main" id="{B326F7C5-EDF0-204B-853E-776D9D5329BB}"/>
              </a:ext>
            </a:extLst>
          </p:cNvPr>
          <p:cNvSpPr>
            <a:spLocks noGrp="1"/>
          </p:cNvSpPr>
          <p:nvPr>
            <p:ph sz="half" idx="2"/>
          </p:nvPr>
        </p:nvSpPr>
        <p:spPr>
          <a:xfrm>
            <a:off x="1277650" y="2421468"/>
            <a:ext cx="5093949" cy="3329264"/>
          </a:xfrm>
        </p:spPr>
        <p:txBody>
          <a:bodyPr/>
          <a:lstStyle/>
          <a:p>
            <a:pPr marL="0" indent="0">
              <a:buNone/>
            </a:pPr>
            <a:r>
              <a:rPr lang="en-US" sz="2200" b="1" dirty="0">
                <a:solidFill>
                  <a:schemeClr val="accent6"/>
                </a:solidFill>
                <a:latin typeface="Arial" panose="020B0604020202020204" pitchFamily="34" charset="0"/>
                <a:cs typeface="Arial" panose="020B0604020202020204" pitchFamily="34" charset="0"/>
              </a:rPr>
              <a:t>2019</a:t>
            </a:r>
            <a:endParaRPr lang="en-US" sz="2200" dirty="0">
              <a:solidFill>
                <a:schemeClr val="accent6"/>
              </a:solidFill>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2,625 Bills introduced in the state legislature </a:t>
            </a:r>
          </a:p>
          <a:p>
            <a:pPr lvl="1"/>
            <a:r>
              <a:rPr lang="en-US" dirty="0">
                <a:latin typeface="Arial" panose="020B0604020202020204" pitchFamily="34" charset="0"/>
                <a:cs typeface="Arial" panose="020B0604020202020204" pitchFamily="34" charset="0"/>
              </a:rPr>
              <a:t>166 bills introduced tracked by CCCCO Matrix</a:t>
            </a:r>
          </a:p>
          <a:p>
            <a:r>
              <a:rPr lang="en-US" sz="2200" dirty="0">
                <a:latin typeface="Arial" panose="020B0604020202020204" pitchFamily="34" charset="0"/>
                <a:cs typeface="Arial" panose="020B0604020202020204" pitchFamily="34" charset="0"/>
              </a:rPr>
              <a:t>1042 made it to the Governor’s desk</a:t>
            </a:r>
          </a:p>
          <a:p>
            <a:r>
              <a:rPr lang="en-US" sz="2200" dirty="0">
                <a:latin typeface="Arial" panose="020B0604020202020204" pitchFamily="34" charset="0"/>
                <a:cs typeface="Arial" panose="020B0604020202020204" pitchFamily="34" charset="0"/>
              </a:rPr>
              <a:t>870 became law, 172 vetoed</a:t>
            </a:r>
          </a:p>
          <a:p>
            <a:pPr lvl="1"/>
            <a:r>
              <a:rPr lang="en-US" dirty="0">
                <a:latin typeface="Arial" panose="020B0604020202020204" pitchFamily="34" charset="0"/>
                <a:cs typeface="Arial" panose="020B0604020202020204" pitchFamily="34" charset="0"/>
              </a:rPr>
              <a:t>85 of them pertinent to CCCs </a:t>
            </a:r>
          </a:p>
        </p:txBody>
      </p:sp>
      <p:sp>
        <p:nvSpPr>
          <p:cNvPr id="5" name="Slide Number Placeholder 4">
            <a:extLst>
              <a:ext uri="{FF2B5EF4-FFF2-40B4-BE49-F238E27FC236}">
                <a16:creationId xmlns:a16="http://schemas.microsoft.com/office/drawing/2014/main" id="{566339D4-C7B2-B449-8AA6-4593FEAAED22}"/>
              </a:ext>
            </a:extLst>
          </p:cNvPr>
          <p:cNvSpPr>
            <a:spLocks noGrp="1"/>
          </p:cNvSpPr>
          <p:nvPr>
            <p:ph type="sldNum" sz="quarter" idx="10"/>
          </p:nvPr>
        </p:nvSpPr>
        <p:spPr/>
        <p:txBody>
          <a:bodyPr/>
          <a:lstStyle/>
          <a:p>
            <a:pPr>
              <a:defRPr/>
            </a:pPr>
            <a:fld id="{C8015428-05F8-DC41-B5EF-349301B1AAC7}" type="slidenum">
              <a:rPr lang="en-US" altLang="en-US" smtClean="0"/>
              <a:pPr>
                <a:defRPr/>
              </a:pPr>
              <a:t>19</a:t>
            </a:fld>
            <a:endParaRPr lang="en-US" altLang="en-US"/>
          </a:p>
        </p:txBody>
      </p:sp>
      <p:sp>
        <p:nvSpPr>
          <p:cNvPr id="7" name="Content Placeholder 6">
            <a:extLst>
              <a:ext uri="{FF2B5EF4-FFF2-40B4-BE49-F238E27FC236}">
                <a16:creationId xmlns:a16="http://schemas.microsoft.com/office/drawing/2014/main" id="{97EF603C-C784-D648-93C0-6143DE68C5B8}"/>
              </a:ext>
            </a:extLst>
          </p:cNvPr>
          <p:cNvSpPr>
            <a:spLocks noGrp="1"/>
          </p:cNvSpPr>
          <p:nvPr>
            <p:ph sz="quarter" idx="4"/>
          </p:nvPr>
        </p:nvSpPr>
        <p:spPr>
          <a:xfrm>
            <a:off x="6374812" y="2421468"/>
            <a:ext cx="4948881" cy="3329265"/>
          </a:xfrm>
        </p:spPr>
        <p:txBody>
          <a:bodyPr/>
          <a:lstStyle/>
          <a:p>
            <a:pPr marL="0" indent="0">
              <a:buNone/>
            </a:pPr>
            <a:r>
              <a:rPr lang="en-US" sz="2200" b="1" dirty="0">
                <a:solidFill>
                  <a:schemeClr val="accent6"/>
                </a:solidFill>
                <a:latin typeface="Arial" panose="020B0604020202020204" pitchFamily="34" charset="0"/>
                <a:ea typeface="Palatino" pitchFamily="2" charset="77"/>
                <a:cs typeface="Arial" panose="020B0604020202020204" pitchFamily="34" charset="0"/>
              </a:rPr>
              <a:t>2020</a:t>
            </a:r>
            <a:r>
              <a:rPr lang="en-US" sz="2200" dirty="0">
                <a:latin typeface="Arial" panose="020B0604020202020204" pitchFamily="34" charset="0"/>
                <a:ea typeface="Palatino" pitchFamily="2" charset="77"/>
                <a:cs typeface="Arial" panose="020B0604020202020204" pitchFamily="34" charset="0"/>
              </a:rPr>
              <a:t>  </a:t>
            </a:r>
            <a:r>
              <a:rPr lang="en-US" sz="1800" dirty="0">
                <a:latin typeface="Arial" panose="020B0604020202020204" pitchFamily="34" charset="0"/>
                <a:ea typeface="Palatino" pitchFamily="2" charset="77"/>
                <a:cs typeface="Arial" panose="020B0604020202020204" pitchFamily="34" charset="0"/>
              </a:rPr>
              <a:t>Bills significantly reduced due to Covid</a:t>
            </a:r>
          </a:p>
          <a:p>
            <a:r>
              <a:rPr lang="en-US" sz="2200" dirty="0">
                <a:latin typeface="Arial" panose="020B0604020202020204" pitchFamily="34" charset="0"/>
                <a:ea typeface="Palatino" pitchFamily="2" charset="77"/>
                <a:cs typeface="Arial" panose="020B0604020202020204" pitchFamily="34" charset="0"/>
              </a:rPr>
              <a:t>2,390 Bills introduced in the state legislature </a:t>
            </a:r>
          </a:p>
          <a:p>
            <a:pPr lvl="1"/>
            <a:r>
              <a:rPr lang="en-US" dirty="0">
                <a:latin typeface="Arial" panose="020B0604020202020204" pitchFamily="34" charset="0"/>
                <a:ea typeface="Palatino" pitchFamily="2" charset="77"/>
                <a:cs typeface="Arial" panose="020B0604020202020204" pitchFamily="34" charset="0"/>
              </a:rPr>
              <a:t>231 bills introduced tracked by CCCCO Matrix</a:t>
            </a:r>
          </a:p>
          <a:p>
            <a:r>
              <a:rPr lang="en-US" sz="2200" dirty="0">
                <a:latin typeface="Arial" panose="020B0604020202020204" pitchFamily="34" charset="0"/>
                <a:ea typeface="Palatino" pitchFamily="2" charset="77"/>
                <a:cs typeface="Arial" panose="020B0604020202020204" pitchFamily="34" charset="0"/>
              </a:rPr>
              <a:t>513 made it to the Governor’s desk</a:t>
            </a:r>
          </a:p>
          <a:p>
            <a:r>
              <a:rPr lang="en-US" sz="2200" dirty="0">
                <a:latin typeface="Arial" panose="020B0604020202020204" pitchFamily="34" charset="0"/>
                <a:ea typeface="Palatino" pitchFamily="2" charset="77"/>
                <a:cs typeface="Arial" panose="020B0604020202020204" pitchFamily="34" charset="0"/>
              </a:rPr>
              <a:t>457 became law, 56 vetoed</a:t>
            </a:r>
          </a:p>
          <a:p>
            <a:pPr lvl="1"/>
            <a:r>
              <a:rPr lang="en-US" dirty="0">
                <a:latin typeface="Arial" panose="020B0604020202020204" pitchFamily="34" charset="0"/>
                <a:ea typeface="Palatino" pitchFamily="2" charset="77"/>
                <a:cs typeface="Arial" panose="020B0604020202020204" pitchFamily="34" charset="0"/>
              </a:rPr>
              <a:t>37 of them pertinent to CCCs</a:t>
            </a:r>
          </a:p>
          <a:p>
            <a:endParaRPr lang="en-US" dirty="0">
              <a:latin typeface="Palatino" pitchFamily="2" charset="77"/>
              <a:ea typeface="Palatino" pitchFamily="2" charset="77"/>
            </a:endParaRPr>
          </a:p>
        </p:txBody>
      </p:sp>
      <p:sp>
        <p:nvSpPr>
          <p:cNvPr id="6" name="Content Placeholder 2">
            <a:extLst>
              <a:ext uri="{FF2B5EF4-FFF2-40B4-BE49-F238E27FC236}">
                <a16:creationId xmlns:a16="http://schemas.microsoft.com/office/drawing/2014/main" id="{CF3FDFA4-484E-D641-929C-12C33511480E}"/>
              </a:ext>
            </a:extLst>
          </p:cNvPr>
          <p:cNvSpPr txBox="1">
            <a:spLocks/>
          </p:cNvSpPr>
          <p:nvPr/>
        </p:nvSpPr>
        <p:spPr bwMode="auto">
          <a:xfrm>
            <a:off x="2946400" y="5750731"/>
            <a:ext cx="7874000" cy="83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solidFill>
                <a:latin typeface="Arial" panose="020B0604020202020204" pitchFamily="34" charset="0"/>
                <a:cs typeface="Arial" panose="020B0604020202020204" pitchFamily="34" charset="0"/>
              </a:rPr>
              <a:t>2021</a:t>
            </a:r>
            <a:endParaRPr lang="en-US" sz="2200" dirty="0">
              <a:solidFill>
                <a:schemeClr val="accent6"/>
              </a:solidFill>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2,379 Bills introduced in the state legislature…</a:t>
            </a:r>
            <a:r>
              <a:rPr lang="en-US" sz="2200" b="1" dirty="0">
                <a:solidFill>
                  <a:srgbClr val="7030A0"/>
                </a:solidFill>
                <a:latin typeface="Arial" panose="020B0604020202020204" pitchFamily="34" charset="0"/>
                <a:cs typeface="Arial" panose="020B0604020202020204" pitchFamily="34" charset="0"/>
              </a:rPr>
              <a:t>stay-tuned!</a:t>
            </a: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8035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FF40-D3EE-FA42-AD71-F42E39880486}"/>
              </a:ext>
            </a:extLst>
          </p:cNvPr>
          <p:cNvSpPr>
            <a:spLocks noGrp="1"/>
          </p:cNvSpPr>
          <p:nvPr>
            <p:ph type="title"/>
          </p:nvPr>
        </p:nvSpPr>
        <p:spPr>
          <a:xfrm>
            <a:off x="247135" y="1335092"/>
            <a:ext cx="3583461" cy="815442"/>
          </a:xfrm>
        </p:spPr>
        <p:txBody>
          <a:bodyPr anchor="ctr"/>
          <a:lstStyle/>
          <a:p>
            <a:r>
              <a:rPr lang="en-US" dirty="0"/>
              <a:t>Presenters</a:t>
            </a:r>
          </a:p>
        </p:txBody>
      </p:sp>
      <p:sp>
        <p:nvSpPr>
          <p:cNvPr id="3" name="Content Placeholder 2">
            <a:extLst>
              <a:ext uri="{FF2B5EF4-FFF2-40B4-BE49-F238E27FC236}">
                <a16:creationId xmlns:a16="http://schemas.microsoft.com/office/drawing/2014/main" id="{2F9EE4D0-8557-F641-8638-B0241281D63C}"/>
              </a:ext>
            </a:extLst>
          </p:cNvPr>
          <p:cNvSpPr>
            <a:spLocks noGrp="1"/>
          </p:cNvSpPr>
          <p:nvPr>
            <p:ph idx="1"/>
          </p:nvPr>
        </p:nvSpPr>
        <p:spPr>
          <a:xfrm>
            <a:off x="4318000" y="423333"/>
            <a:ext cx="6715407" cy="5780519"/>
          </a:xfrm>
        </p:spPr>
        <p:txBody>
          <a:bodyPr/>
          <a:lstStyle/>
          <a:p>
            <a:r>
              <a:rPr lang="en-US" sz="1800" b="1" i="1" dirty="0"/>
              <a:t>Description</a:t>
            </a:r>
            <a:r>
              <a:rPr lang="en-US" sz="1800" dirty="0"/>
              <a:t>:</a:t>
            </a:r>
          </a:p>
          <a:p>
            <a:r>
              <a:rPr lang="en-US" sz="1800" dirty="0"/>
              <a:t>While often requirements in regard to curriculum reside in the California Code of Regulations, some changes are proposed and may be mandated through the legislative process. Some recent examples include associate degrees for transfer, assessment and placement, graduation requirements, general education patterns, course numbering, and distance education. The involvement of the legislature in curricular or more broadly, academic and professional matters (a.k.a. the 10+1) creates opportunities and challenges. Join us for an up-close look at the legislative and budget development processes, including past and currently proposed legislation. In addition, we will explore resources to will help you stay informed and venues to provide voice to support student-centered curricular requirements.</a:t>
            </a:r>
          </a:p>
        </p:txBody>
      </p:sp>
      <p:sp>
        <p:nvSpPr>
          <p:cNvPr id="4" name="Text Placeholder 3">
            <a:extLst>
              <a:ext uri="{FF2B5EF4-FFF2-40B4-BE49-F238E27FC236}">
                <a16:creationId xmlns:a16="http://schemas.microsoft.com/office/drawing/2014/main" id="{0FD3AE77-71B9-0B45-837D-0D960B35A078}"/>
              </a:ext>
            </a:extLst>
          </p:cNvPr>
          <p:cNvSpPr>
            <a:spLocks noGrp="1"/>
          </p:cNvSpPr>
          <p:nvPr>
            <p:ph type="body" sz="half" idx="2"/>
          </p:nvPr>
        </p:nvSpPr>
        <p:spPr>
          <a:xfrm>
            <a:off x="247135" y="2150534"/>
            <a:ext cx="3583461" cy="3372376"/>
          </a:xfrm>
        </p:spPr>
        <p:txBody>
          <a:bodyPr anchor="ctr">
            <a:normAutofit fontScale="92500"/>
          </a:bodyPr>
          <a:lstStyle/>
          <a:p>
            <a:r>
              <a:rPr lang="en-US" b="1" dirty="0"/>
              <a:t>Wendy Brill-Wynkoop</a:t>
            </a:r>
            <a:r>
              <a:rPr lang="en-US" dirty="0"/>
              <a:t>, FACCC President</a:t>
            </a:r>
          </a:p>
          <a:p>
            <a:r>
              <a:rPr lang="en-US" b="1" dirty="0" err="1"/>
              <a:t>Ginni</a:t>
            </a:r>
            <a:r>
              <a:rPr lang="en-US" b="1" dirty="0"/>
              <a:t> May</a:t>
            </a:r>
            <a:r>
              <a:rPr lang="en-US" dirty="0"/>
              <a:t>, ASCCC Vice President</a:t>
            </a:r>
          </a:p>
          <a:p>
            <a:r>
              <a:rPr lang="en-US" b="1" dirty="0"/>
              <a:t>David O’Brien</a:t>
            </a:r>
            <a:r>
              <a:rPr lang="en-US" dirty="0"/>
              <a:t>, CCCCO Vice Chancellor Governmental Relations</a:t>
            </a:r>
          </a:p>
        </p:txBody>
      </p:sp>
      <p:sp>
        <p:nvSpPr>
          <p:cNvPr id="5" name="Slide Number Placeholder 4">
            <a:extLst>
              <a:ext uri="{FF2B5EF4-FFF2-40B4-BE49-F238E27FC236}">
                <a16:creationId xmlns:a16="http://schemas.microsoft.com/office/drawing/2014/main" id="{90D80DF0-D19C-0947-A6B7-F6F7A35A62A3}"/>
              </a:ext>
            </a:extLst>
          </p:cNvPr>
          <p:cNvSpPr>
            <a:spLocks noGrp="1"/>
          </p:cNvSpPr>
          <p:nvPr>
            <p:ph type="sldNum" sz="quarter" idx="10"/>
          </p:nvPr>
        </p:nvSpPr>
        <p:spPr/>
        <p:txBody>
          <a:bodyPr/>
          <a:lstStyle/>
          <a:p>
            <a:pPr>
              <a:defRPr/>
            </a:pPr>
            <a:fld id="{C8015428-05F8-DC41-B5EF-349301B1AAC7}" type="slidenum">
              <a:rPr lang="en-US" altLang="en-US" smtClean="0"/>
              <a:pPr>
                <a:defRPr/>
              </a:pPr>
              <a:t>2</a:t>
            </a:fld>
            <a:endParaRPr lang="en-US" altLang="en-US"/>
          </a:p>
        </p:txBody>
      </p:sp>
      <p:pic>
        <p:nvPicPr>
          <p:cNvPr id="6" name="Picture 5">
            <a:extLst>
              <a:ext uri="{FF2B5EF4-FFF2-40B4-BE49-F238E27FC236}">
                <a16:creationId xmlns:a16="http://schemas.microsoft.com/office/drawing/2014/main" id="{AE8B82BB-7C1B-A944-8BA2-8549E4397570}"/>
              </a:ext>
            </a:extLst>
          </p:cNvPr>
          <p:cNvPicPr>
            <a:picLocks noChangeAspect="1"/>
          </p:cNvPicPr>
          <p:nvPr/>
        </p:nvPicPr>
        <p:blipFill>
          <a:blip r:embed="rId3"/>
          <a:stretch>
            <a:fillRect/>
          </a:stretch>
        </p:blipFill>
        <p:spPr>
          <a:xfrm>
            <a:off x="4673600" y="4199467"/>
            <a:ext cx="3655912" cy="913978"/>
          </a:xfrm>
          <a:prstGeom prst="rect">
            <a:avLst/>
          </a:prstGeom>
        </p:spPr>
      </p:pic>
      <p:pic>
        <p:nvPicPr>
          <p:cNvPr id="7" name="Picture 6">
            <a:extLst>
              <a:ext uri="{FF2B5EF4-FFF2-40B4-BE49-F238E27FC236}">
                <a16:creationId xmlns:a16="http://schemas.microsoft.com/office/drawing/2014/main" id="{D8BD85A7-32B6-1745-8EF4-EB4F9A4B4CF7}"/>
              </a:ext>
            </a:extLst>
          </p:cNvPr>
          <p:cNvPicPr>
            <a:picLocks noChangeAspect="1"/>
          </p:cNvPicPr>
          <p:nvPr/>
        </p:nvPicPr>
        <p:blipFill>
          <a:blip r:embed="rId4"/>
          <a:stretch>
            <a:fillRect/>
          </a:stretch>
        </p:blipFill>
        <p:spPr>
          <a:xfrm>
            <a:off x="8693420" y="4783667"/>
            <a:ext cx="1768205" cy="914399"/>
          </a:xfrm>
          <a:prstGeom prst="rect">
            <a:avLst/>
          </a:prstGeom>
        </p:spPr>
      </p:pic>
      <p:pic>
        <p:nvPicPr>
          <p:cNvPr id="8" name="Picture 7">
            <a:extLst>
              <a:ext uri="{FF2B5EF4-FFF2-40B4-BE49-F238E27FC236}">
                <a16:creationId xmlns:a16="http://schemas.microsoft.com/office/drawing/2014/main" id="{81F42B51-4194-F142-B8CB-B49905E726DA}"/>
              </a:ext>
            </a:extLst>
          </p:cNvPr>
          <p:cNvPicPr>
            <a:picLocks noChangeAspect="1"/>
          </p:cNvPicPr>
          <p:nvPr/>
        </p:nvPicPr>
        <p:blipFill>
          <a:blip r:embed="rId5"/>
          <a:stretch>
            <a:fillRect/>
          </a:stretch>
        </p:blipFill>
        <p:spPr>
          <a:xfrm>
            <a:off x="5893558" y="5469143"/>
            <a:ext cx="2312458" cy="836201"/>
          </a:xfrm>
          <a:prstGeom prst="rect">
            <a:avLst/>
          </a:prstGeom>
        </p:spPr>
      </p:pic>
    </p:spTree>
    <p:extLst>
      <p:ext uri="{BB962C8B-B14F-4D97-AF65-F5344CB8AC3E}">
        <p14:creationId xmlns:p14="http://schemas.microsoft.com/office/powerpoint/2010/main" val="384389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14B2-8634-B34D-B9F4-7DAA67B1246F}"/>
              </a:ext>
            </a:extLst>
          </p:cNvPr>
          <p:cNvSpPr>
            <a:spLocks noGrp="1"/>
          </p:cNvSpPr>
          <p:nvPr>
            <p:ph type="title"/>
          </p:nvPr>
        </p:nvSpPr>
        <p:spPr/>
        <p:txBody>
          <a:bodyPr anchor="ctr"/>
          <a:lstStyle/>
          <a:p>
            <a:pPr algn="ctr"/>
            <a:r>
              <a:rPr lang="en-US" b="1" dirty="0"/>
              <a:t>Staying Informed</a:t>
            </a:r>
          </a:p>
        </p:txBody>
      </p:sp>
      <p:sp>
        <p:nvSpPr>
          <p:cNvPr id="3" name="Content Placeholder 2">
            <a:extLst>
              <a:ext uri="{FF2B5EF4-FFF2-40B4-BE49-F238E27FC236}">
                <a16:creationId xmlns:a16="http://schemas.microsoft.com/office/drawing/2014/main" id="{311DE578-3E2E-FF42-B5DC-60B485A1F0F9}"/>
              </a:ext>
            </a:extLst>
          </p:cNvPr>
          <p:cNvSpPr>
            <a:spLocks noGrp="1"/>
          </p:cNvSpPr>
          <p:nvPr>
            <p:ph sz="half" idx="1"/>
          </p:nvPr>
        </p:nvSpPr>
        <p:spPr>
          <a:xfrm>
            <a:off x="1277650" y="1524000"/>
            <a:ext cx="5411017" cy="4832350"/>
          </a:xfrm>
        </p:spPr>
        <p:txBody>
          <a:bodyPr/>
          <a:lstStyle/>
          <a:p>
            <a:pPr marL="0" indent="0">
              <a:buNone/>
            </a:pPr>
            <a:r>
              <a:rPr lang="en-US" b="1" dirty="0">
                <a:solidFill>
                  <a:schemeClr val="accent4"/>
                </a:solidFill>
                <a:latin typeface="Palatino" pitchFamily="2" charset="77"/>
                <a:ea typeface="Palatino" pitchFamily="2" charset="77"/>
              </a:rPr>
              <a:t>Check Legislative Positions on System Partners’ Websites</a:t>
            </a:r>
            <a:endParaRPr lang="en-US" dirty="0"/>
          </a:p>
          <a:p>
            <a:pPr lvl="1">
              <a:lnSpc>
                <a:spcPct val="150000"/>
              </a:lnSpc>
            </a:pPr>
            <a:r>
              <a:rPr lang="en-US" b="1" dirty="0">
                <a:hlinkClick r:id="rId3"/>
              </a:rPr>
              <a:t>ASCCC</a:t>
            </a:r>
            <a:r>
              <a:rPr lang="en-US" b="1" dirty="0"/>
              <a:t> </a:t>
            </a:r>
            <a:endParaRPr lang="en-US" dirty="0"/>
          </a:p>
          <a:p>
            <a:pPr lvl="1">
              <a:lnSpc>
                <a:spcPct val="150000"/>
              </a:lnSpc>
            </a:pPr>
            <a:r>
              <a:rPr lang="en-US" b="1" dirty="0">
                <a:hlinkClick r:id="rId4"/>
              </a:rPr>
              <a:t>FACCC</a:t>
            </a:r>
            <a:endParaRPr lang="en-US" dirty="0"/>
          </a:p>
          <a:p>
            <a:pPr lvl="1">
              <a:lnSpc>
                <a:spcPct val="150000"/>
              </a:lnSpc>
            </a:pPr>
            <a:r>
              <a:rPr lang="en-US" b="1" dirty="0">
                <a:hlinkClick r:id="rId5"/>
              </a:rPr>
              <a:t>CFT</a:t>
            </a:r>
            <a:endParaRPr lang="en-US" dirty="0"/>
          </a:p>
          <a:p>
            <a:pPr lvl="1">
              <a:lnSpc>
                <a:spcPct val="150000"/>
              </a:lnSpc>
            </a:pPr>
            <a:r>
              <a:rPr lang="en-US" b="1" dirty="0">
                <a:hlinkClick r:id="rId6"/>
              </a:rPr>
              <a:t>CCA</a:t>
            </a:r>
            <a:endParaRPr lang="en-US" dirty="0"/>
          </a:p>
          <a:p>
            <a:pPr lvl="1">
              <a:lnSpc>
                <a:spcPct val="150000"/>
              </a:lnSpc>
            </a:pPr>
            <a:r>
              <a:rPr lang="en-US" b="1" dirty="0">
                <a:hlinkClick r:id="rId7"/>
              </a:rPr>
              <a:t>CCCCO</a:t>
            </a:r>
            <a:r>
              <a:rPr lang="en-US" dirty="0">
                <a:hlinkClick r:id="rId7"/>
              </a:rPr>
              <a:t> </a:t>
            </a:r>
            <a:endParaRPr lang="en-US" dirty="0"/>
          </a:p>
          <a:p>
            <a:pPr lvl="1">
              <a:lnSpc>
                <a:spcPct val="150000"/>
              </a:lnSpc>
            </a:pPr>
            <a:r>
              <a:rPr lang="en-US" b="1" dirty="0">
                <a:hlinkClick r:id="rId8"/>
              </a:rPr>
              <a:t>CCLC</a:t>
            </a:r>
            <a:endParaRPr lang="en-US" dirty="0"/>
          </a:p>
          <a:p>
            <a:endParaRPr lang="en-US" dirty="0"/>
          </a:p>
        </p:txBody>
      </p:sp>
      <p:sp>
        <p:nvSpPr>
          <p:cNvPr id="4" name="Slide Number Placeholder 3">
            <a:extLst>
              <a:ext uri="{FF2B5EF4-FFF2-40B4-BE49-F238E27FC236}">
                <a16:creationId xmlns:a16="http://schemas.microsoft.com/office/drawing/2014/main" id="{1C0985BF-BA84-9745-9FF2-3E737AD5E2C7}"/>
              </a:ext>
            </a:extLst>
          </p:cNvPr>
          <p:cNvSpPr>
            <a:spLocks noGrp="1"/>
          </p:cNvSpPr>
          <p:nvPr>
            <p:ph type="sldNum" sz="quarter" idx="10"/>
          </p:nvPr>
        </p:nvSpPr>
        <p:spPr/>
        <p:txBody>
          <a:bodyPr/>
          <a:lstStyle/>
          <a:p>
            <a:pPr>
              <a:defRPr/>
            </a:pPr>
            <a:fld id="{FBEDD817-AB0B-A34C-9FCE-295985F01EC4}" type="slidenum">
              <a:rPr lang="en-US" altLang="en-US" smtClean="0"/>
              <a:pPr>
                <a:defRPr/>
              </a:pPr>
              <a:t>20</a:t>
            </a:fld>
            <a:endParaRPr lang="en-US" altLang="en-US"/>
          </a:p>
        </p:txBody>
      </p:sp>
      <p:pic>
        <p:nvPicPr>
          <p:cNvPr id="5" name="Picture 4">
            <a:extLst>
              <a:ext uri="{FF2B5EF4-FFF2-40B4-BE49-F238E27FC236}">
                <a16:creationId xmlns:a16="http://schemas.microsoft.com/office/drawing/2014/main" id="{52278C4A-21BE-CA4E-8198-03B0E2C17B65}"/>
              </a:ext>
            </a:extLst>
          </p:cNvPr>
          <p:cNvPicPr>
            <a:picLocks noChangeAspect="1"/>
          </p:cNvPicPr>
          <p:nvPr/>
        </p:nvPicPr>
        <p:blipFill>
          <a:blip r:embed="rId9"/>
          <a:stretch>
            <a:fillRect/>
          </a:stretch>
        </p:blipFill>
        <p:spPr>
          <a:xfrm>
            <a:off x="6728611" y="1985286"/>
            <a:ext cx="3709202" cy="3738181"/>
          </a:xfrm>
          <a:prstGeom prst="rect">
            <a:avLst/>
          </a:prstGeom>
        </p:spPr>
      </p:pic>
    </p:spTree>
    <p:extLst>
      <p:ext uri="{BB962C8B-B14F-4D97-AF65-F5344CB8AC3E}">
        <p14:creationId xmlns:p14="http://schemas.microsoft.com/office/powerpoint/2010/main" val="231828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400F-70DA-6A47-964B-C7DC7E8ACB9E}"/>
              </a:ext>
            </a:extLst>
          </p:cNvPr>
          <p:cNvSpPr>
            <a:spLocks noGrp="1"/>
          </p:cNvSpPr>
          <p:nvPr>
            <p:ph type="title"/>
          </p:nvPr>
        </p:nvSpPr>
        <p:spPr/>
        <p:txBody>
          <a:bodyPr anchor="ctr"/>
          <a:lstStyle/>
          <a:p>
            <a:r>
              <a:rPr lang="en-US" b="1" dirty="0"/>
              <a:t>Looking to the Future…</a:t>
            </a:r>
          </a:p>
        </p:txBody>
      </p:sp>
      <p:sp>
        <p:nvSpPr>
          <p:cNvPr id="3" name="Content Placeholder 2">
            <a:extLst>
              <a:ext uri="{FF2B5EF4-FFF2-40B4-BE49-F238E27FC236}">
                <a16:creationId xmlns:a16="http://schemas.microsoft.com/office/drawing/2014/main" id="{411159C2-1B23-BE40-B819-45C8D3CD2908}"/>
              </a:ext>
            </a:extLst>
          </p:cNvPr>
          <p:cNvSpPr>
            <a:spLocks noGrp="1"/>
          </p:cNvSpPr>
          <p:nvPr>
            <p:ph idx="1"/>
          </p:nvPr>
        </p:nvSpPr>
        <p:spPr>
          <a:xfrm>
            <a:off x="4360477" y="1896533"/>
            <a:ext cx="6883256" cy="4307319"/>
          </a:xfrm>
        </p:spPr>
        <p:txBody>
          <a:bodyPr/>
          <a:lstStyle/>
          <a:p>
            <a:pPr marL="342900" indent="-342900">
              <a:buFont typeface="Arial" panose="020B0604020202020204" pitchFamily="34" charset="0"/>
              <a:buChar char="•"/>
            </a:pPr>
            <a:r>
              <a:rPr lang="en-US" dirty="0"/>
              <a:t>Academic Freedom</a:t>
            </a:r>
          </a:p>
          <a:p>
            <a:pPr marL="342900" indent="-342900">
              <a:buFont typeface="Arial" panose="020B0604020202020204" pitchFamily="34" charset="0"/>
              <a:buChar char="•"/>
            </a:pPr>
            <a:r>
              <a:rPr lang="en-US" dirty="0"/>
              <a:t>English, Mathematics, ESL Placement (AB 705)</a:t>
            </a:r>
          </a:p>
          <a:p>
            <a:pPr marL="342900" indent="-342900">
              <a:buFont typeface="Arial" panose="020B0604020202020204" pitchFamily="34" charset="0"/>
              <a:buChar char="•"/>
            </a:pPr>
            <a:r>
              <a:rPr lang="en-US" dirty="0"/>
              <a:t>Continued focus on transfer pathway</a:t>
            </a:r>
          </a:p>
          <a:p>
            <a:pPr marL="342900" indent="-342900">
              <a:buFont typeface="Arial" panose="020B0604020202020204" pitchFamily="34" charset="0"/>
              <a:buChar char="•"/>
            </a:pPr>
            <a:r>
              <a:rPr lang="en-US" dirty="0"/>
              <a:t>Common course numbering</a:t>
            </a:r>
          </a:p>
          <a:p>
            <a:pPr marL="342900" indent="-342900">
              <a:buFont typeface="Arial" panose="020B0604020202020204" pitchFamily="34" charset="0"/>
              <a:buChar char="•"/>
            </a:pPr>
            <a:r>
              <a:rPr lang="en-US" dirty="0"/>
              <a:t>General Education pathway</a:t>
            </a:r>
          </a:p>
          <a:p>
            <a:pPr marL="342900" indent="-342900">
              <a:buFont typeface="Arial" panose="020B0604020202020204" pitchFamily="34" charset="0"/>
              <a:buChar char="•"/>
            </a:pPr>
            <a:r>
              <a:rPr lang="en-US" dirty="0"/>
              <a:t>Baccalaureate Degrees at CCCs</a:t>
            </a:r>
          </a:p>
          <a:p>
            <a:endParaRPr lang="en-US" dirty="0"/>
          </a:p>
        </p:txBody>
      </p:sp>
      <p:sp>
        <p:nvSpPr>
          <p:cNvPr id="4" name="Text Placeholder 3">
            <a:extLst>
              <a:ext uri="{FF2B5EF4-FFF2-40B4-BE49-F238E27FC236}">
                <a16:creationId xmlns:a16="http://schemas.microsoft.com/office/drawing/2014/main" id="{69F77FCA-1742-C747-9953-15FF2C29F288}"/>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38470BB8-D564-7843-83DC-E45EFD1C381A}"/>
              </a:ext>
            </a:extLst>
          </p:cNvPr>
          <p:cNvSpPr>
            <a:spLocks noGrp="1"/>
          </p:cNvSpPr>
          <p:nvPr>
            <p:ph type="sldNum" sz="quarter" idx="10"/>
          </p:nvPr>
        </p:nvSpPr>
        <p:spPr/>
        <p:txBody>
          <a:bodyPr/>
          <a:lstStyle/>
          <a:p>
            <a:pPr>
              <a:defRPr/>
            </a:pPr>
            <a:fld id="{C8015428-05F8-DC41-B5EF-349301B1AAC7}" type="slidenum">
              <a:rPr lang="en-US" altLang="en-US" smtClean="0"/>
              <a:pPr>
                <a:defRPr/>
              </a:pPr>
              <a:t>21</a:t>
            </a:fld>
            <a:endParaRPr lang="en-US" altLang="en-US"/>
          </a:p>
        </p:txBody>
      </p:sp>
      <p:sp>
        <p:nvSpPr>
          <p:cNvPr id="6" name="TextBox 5">
            <a:extLst>
              <a:ext uri="{FF2B5EF4-FFF2-40B4-BE49-F238E27FC236}">
                <a16:creationId xmlns:a16="http://schemas.microsoft.com/office/drawing/2014/main" id="{B2EEAB86-1992-554A-A2B9-AE2F0E84C285}"/>
              </a:ext>
            </a:extLst>
          </p:cNvPr>
          <p:cNvSpPr txBox="1"/>
          <p:nvPr/>
        </p:nvSpPr>
        <p:spPr>
          <a:xfrm>
            <a:off x="4571085" y="811871"/>
            <a:ext cx="6672648" cy="523220"/>
          </a:xfrm>
          <a:prstGeom prst="rect">
            <a:avLst/>
          </a:prstGeom>
          <a:noFill/>
        </p:spPr>
        <p:txBody>
          <a:bodyPr wrap="square" rtlCol="0">
            <a:spAutoFit/>
          </a:bodyPr>
          <a:lstStyle/>
          <a:p>
            <a:pPr algn="ctr"/>
            <a:r>
              <a:rPr lang="en-US" sz="2800" b="1" dirty="0">
                <a:solidFill>
                  <a:schemeClr val="accent4"/>
                </a:solidFill>
                <a:latin typeface="Palatino" pitchFamily="2" charset="77"/>
                <a:ea typeface="Palatino" pitchFamily="2" charset="77"/>
              </a:rPr>
              <a:t>Possible Future Legislation?</a:t>
            </a:r>
          </a:p>
        </p:txBody>
      </p:sp>
      <p:pic>
        <p:nvPicPr>
          <p:cNvPr id="8" name="Picture 7" descr="A picture containing person, indoor&#10;&#10;Description automatically generated">
            <a:extLst>
              <a:ext uri="{FF2B5EF4-FFF2-40B4-BE49-F238E27FC236}">
                <a16:creationId xmlns:a16="http://schemas.microsoft.com/office/drawing/2014/main" id="{0E810299-1061-1E4C-B9D5-8648E61D3117}"/>
              </a:ext>
            </a:extLst>
          </p:cNvPr>
          <p:cNvPicPr>
            <a:picLocks noChangeAspect="1"/>
          </p:cNvPicPr>
          <p:nvPr/>
        </p:nvPicPr>
        <p:blipFill rotWithShape="1">
          <a:blip r:embed="rId3"/>
          <a:srcRect l="18481" r="16023"/>
          <a:stretch/>
        </p:blipFill>
        <p:spPr>
          <a:xfrm>
            <a:off x="469990" y="2794448"/>
            <a:ext cx="3137749" cy="2728461"/>
          </a:xfrm>
          <a:prstGeom prst="rect">
            <a:avLst/>
          </a:prstGeom>
        </p:spPr>
      </p:pic>
    </p:spTree>
    <p:extLst>
      <p:ext uri="{BB962C8B-B14F-4D97-AF65-F5344CB8AC3E}">
        <p14:creationId xmlns:p14="http://schemas.microsoft.com/office/powerpoint/2010/main" val="21000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CBE3-63DB-5445-A629-285E1E82448E}"/>
              </a:ext>
            </a:extLst>
          </p:cNvPr>
          <p:cNvSpPr>
            <a:spLocks noGrp="1"/>
          </p:cNvSpPr>
          <p:nvPr>
            <p:ph type="title"/>
          </p:nvPr>
        </p:nvSpPr>
        <p:spPr/>
        <p:txBody>
          <a:bodyPr anchor="ctr"/>
          <a:lstStyle/>
          <a:p>
            <a:r>
              <a:rPr lang="en-US" b="1" dirty="0"/>
              <a:t>Questions…</a:t>
            </a:r>
          </a:p>
        </p:txBody>
      </p:sp>
      <p:sp>
        <p:nvSpPr>
          <p:cNvPr id="3" name="Content Placeholder 2">
            <a:extLst>
              <a:ext uri="{FF2B5EF4-FFF2-40B4-BE49-F238E27FC236}">
                <a16:creationId xmlns:a16="http://schemas.microsoft.com/office/drawing/2014/main" id="{7F46EC72-EBA1-264F-AE21-23E99B71928B}"/>
              </a:ext>
            </a:extLst>
          </p:cNvPr>
          <p:cNvSpPr>
            <a:spLocks noGrp="1"/>
          </p:cNvSpPr>
          <p:nvPr>
            <p:ph idx="1"/>
          </p:nvPr>
        </p:nvSpPr>
        <p:spPr/>
        <p:txBody>
          <a:bodyPr anchor="ctr"/>
          <a:lstStyle/>
          <a:p>
            <a:pPr algn="ctr"/>
            <a:r>
              <a:rPr lang="en-US" sz="6800" b="1" dirty="0">
                <a:solidFill>
                  <a:srgbClr val="7030A0"/>
                </a:solidFill>
                <a:latin typeface="Gabriola" pitchFamily="82" charset="0"/>
              </a:rPr>
              <a:t>Thank You!</a:t>
            </a:r>
          </a:p>
        </p:txBody>
      </p:sp>
      <p:sp>
        <p:nvSpPr>
          <p:cNvPr id="4" name="Text Placeholder 3">
            <a:extLst>
              <a:ext uri="{FF2B5EF4-FFF2-40B4-BE49-F238E27FC236}">
                <a16:creationId xmlns:a16="http://schemas.microsoft.com/office/drawing/2014/main" id="{2F6E9933-8E43-B54E-969E-348BD4D7DFDA}"/>
              </a:ext>
            </a:extLst>
          </p:cNvPr>
          <p:cNvSpPr>
            <a:spLocks noGrp="1"/>
          </p:cNvSpPr>
          <p:nvPr>
            <p:ph type="body" sz="half" idx="2"/>
          </p:nvPr>
        </p:nvSpPr>
        <p:spPr/>
        <p:txBody>
          <a:bodyPr anchor="b">
            <a:normAutofit/>
          </a:bodyPr>
          <a:lstStyle/>
          <a:p>
            <a:r>
              <a:rPr lang="en-US" sz="3600" b="1" dirty="0"/>
              <a:t>…Comments</a:t>
            </a:r>
          </a:p>
        </p:txBody>
      </p:sp>
      <p:sp>
        <p:nvSpPr>
          <p:cNvPr id="5" name="Slide Number Placeholder 4">
            <a:extLst>
              <a:ext uri="{FF2B5EF4-FFF2-40B4-BE49-F238E27FC236}">
                <a16:creationId xmlns:a16="http://schemas.microsoft.com/office/drawing/2014/main" id="{16CBB610-B43B-E342-8A6B-01248435AC46}"/>
              </a:ext>
            </a:extLst>
          </p:cNvPr>
          <p:cNvSpPr>
            <a:spLocks noGrp="1"/>
          </p:cNvSpPr>
          <p:nvPr>
            <p:ph type="sldNum" sz="quarter" idx="10"/>
          </p:nvPr>
        </p:nvSpPr>
        <p:spPr/>
        <p:txBody>
          <a:bodyPr/>
          <a:lstStyle/>
          <a:p>
            <a:pPr>
              <a:defRPr/>
            </a:pPr>
            <a:fld id="{C8015428-05F8-DC41-B5EF-349301B1AAC7}" type="slidenum">
              <a:rPr lang="en-US" altLang="en-US" smtClean="0"/>
              <a:pPr>
                <a:defRPr/>
              </a:pPr>
              <a:t>22</a:t>
            </a:fld>
            <a:endParaRPr lang="en-US" altLang="en-US"/>
          </a:p>
        </p:txBody>
      </p:sp>
      <p:pic>
        <p:nvPicPr>
          <p:cNvPr id="8" name="Picture 7">
            <a:extLst>
              <a:ext uri="{FF2B5EF4-FFF2-40B4-BE49-F238E27FC236}">
                <a16:creationId xmlns:a16="http://schemas.microsoft.com/office/drawing/2014/main" id="{DC308C0C-A1FD-604E-8CDC-1574EF938CA6}"/>
              </a:ext>
            </a:extLst>
          </p:cNvPr>
          <p:cNvPicPr>
            <a:picLocks noChangeAspect="1"/>
          </p:cNvPicPr>
          <p:nvPr/>
        </p:nvPicPr>
        <p:blipFill>
          <a:blip r:embed="rId3"/>
          <a:stretch>
            <a:fillRect/>
          </a:stretch>
        </p:blipFill>
        <p:spPr>
          <a:xfrm>
            <a:off x="550924" y="2669640"/>
            <a:ext cx="2975882" cy="1976680"/>
          </a:xfrm>
          <a:prstGeom prst="rect">
            <a:avLst/>
          </a:prstGeom>
        </p:spPr>
      </p:pic>
    </p:spTree>
    <p:extLst>
      <p:ext uri="{BB962C8B-B14F-4D97-AF65-F5344CB8AC3E}">
        <p14:creationId xmlns:p14="http://schemas.microsoft.com/office/powerpoint/2010/main" val="124574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F6CE-E324-6C47-8529-B2F003560A8E}"/>
              </a:ext>
            </a:extLst>
          </p:cNvPr>
          <p:cNvSpPr>
            <a:spLocks noGrp="1"/>
          </p:cNvSpPr>
          <p:nvPr>
            <p:ph type="title"/>
          </p:nvPr>
        </p:nvSpPr>
        <p:spPr/>
        <p:txBody>
          <a:bodyPr anchor="ctr"/>
          <a:lstStyle/>
          <a:p>
            <a:pPr algn="ctr"/>
            <a:r>
              <a:rPr lang="en-US" b="1" dirty="0"/>
              <a:t>Overview</a:t>
            </a:r>
          </a:p>
        </p:txBody>
      </p:sp>
      <p:sp>
        <p:nvSpPr>
          <p:cNvPr id="3" name="Content Placeholder 2">
            <a:extLst>
              <a:ext uri="{FF2B5EF4-FFF2-40B4-BE49-F238E27FC236}">
                <a16:creationId xmlns:a16="http://schemas.microsoft.com/office/drawing/2014/main" id="{DFF5198A-0039-2F46-AA4A-39F0AEA1AFA7}"/>
              </a:ext>
            </a:extLst>
          </p:cNvPr>
          <p:cNvSpPr>
            <a:spLocks noGrp="1"/>
          </p:cNvSpPr>
          <p:nvPr>
            <p:ph sz="half" idx="2"/>
          </p:nvPr>
        </p:nvSpPr>
        <p:spPr>
          <a:xfrm>
            <a:off x="1277651" y="1422400"/>
            <a:ext cx="4919950" cy="4767263"/>
          </a:xfrm>
        </p:spPr>
        <p:txBody>
          <a:bodyPr/>
          <a:lstStyle/>
          <a:p>
            <a:r>
              <a:rPr lang="en-US" dirty="0"/>
              <a:t>The Process:</a:t>
            </a:r>
          </a:p>
          <a:p>
            <a:pPr lvl="1"/>
            <a:r>
              <a:rPr lang="en-US" dirty="0"/>
              <a:t>California Code of Regulations</a:t>
            </a:r>
          </a:p>
          <a:p>
            <a:pPr lvl="1"/>
            <a:r>
              <a:rPr lang="en-US" dirty="0"/>
              <a:t>California Education Code </a:t>
            </a:r>
          </a:p>
          <a:p>
            <a:pPr lvl="1"/>
            <a:r>
              <a:rPr lang="en-US" dirty="0"/>
              <a:t>Trailer Bill/Budget Bill Language</a:t>
            </a:r>
          </a:p>
          <a:p>
            <a:r>
              <a:rPr lang="en-US" dirty="0"/>
              <a:t>Curricular Requirements – Examples:</a:t>
            </a:r>
          </a:p>
          <a:p>
            <a:pPr lvl="1"/>
            <a:r>
              <a:rPr lang="en-US" dirty="0"/>
              <a:t>associate degrees for transfer, </a:t>
            </a:r>
          </a:p>
          <a:p>
            <a:pPr lvl="1"/>
            <a:r>
              <a:rPr lang="en-US" dirty="0"/>
              <a:t>assessment and placement, </a:t>
            </a:r>
          </a:p>
          <a:p>
            <a:pPr lvl="1"/>
            <a:r>
              <a:rPr lang="en-US" dirty="0"/>
              <a:t>graduation requirements, </a:t>
            </a:r>
          </a:p>
          <a:p>
            <a:pPr lvl="1"/>
            <a:r>
              <a:rPr lang="en-US" dirty="0"/>
              <a:t>general education patterns, </a:t>
            </a:r>
          </a:p>
          <a:p>
            <a:pPr lvl="1"/>
            <a:r>
              <a:rPr lang="en-US" dirty="0"/>
              <a:t>course numbering, </a:t>
            </a:r>
          </a:p>
          <a:p>
            <a:pPr lvl="1"/>
            <a:r>
              <a:rPr lang="en-US" dirty="0"/>
              <a:t>distance education, and </a:t>
            </a:r>
          </a:p>
          <a:p>
            <a:pPr lvl="1"/>
            <a:r>
              <a:rPr lang="en-US" dirty="0"/>
              <a:t>More... </a:t>
            </a:r>
          </a:p>
        </p:txBody>
      </p:sp>
      <p:sp>
        <p:nvSpPr>
          <p:cNvPr id="4" name="Content Placeholder 3">
            <a:extLst>
              <a:ext uri="{FF2B5EF4-FFF2-40B4-BE49-F238E27FC236}">
                <a16:creationId xmlns:a16="http://schemas.microsoft.com/office/drawing/2014/main" id="{B4DD1B3A-60CD-B94E-A8C0-0608DE97F532}"/>
              </a:ext>
            </a:extLst>
          </p:cNvPr>
          <p:cNvSpPr>
            <a:spLocks noGrp="1"/>
          </p:cNvSpPr>
          <p:nvPr>
            <p:ph sz="quarter" idx="4"/>
          </p:nvPr>
        </p:nvSpPr>
        <p:spPr>
          <a:xfrm>
            <a:off x="6333067" y="1422400"/>
            <a:ext cx="5004073" cy="4767263"/>
          </a:xfrm>
        </p:spPr>
        <p:txBody>
          <a:bodyPr/>
          <a:lstStyle/>
          <a:p>
            <a:r>
              <a:rPr lang="en-US" dirty="0"/>
              <a:t>Opportunities and challenges for legislation in regard to the 10+1</a:t>
            </a:r>
          </a:p>
          <a:p>
            <a:r>
              <a:rPr lang="en-US" dirty="0"/>
              <a:t>Roles of</a:t>
            </a:r>
          </a:p>
          <a:p>
            <a:pPr lvl="1"/>
            <a:r>
              <a:rPr lang="en-US" dirty="0"/>
              <a:t>Faculty: ASCCC, FACCC, bargaining agents</a:t>
            </a:r>
          </a:p>
          <a:p>
            <a:pPr lvl="1"/>
            <a:r>
              <a:rPr lang="en-US" dirty="0"/>
              <a:t>CCCCO</a:t>
            </a:r>
          </a:p>
          <a:p>
            <a:pPr lvl="1"/>
            <a:r>
              <a:rPr lang="en-US" dirty="0"/>
              <a:t>Locally: curriculum committees and academic senates</a:t>
            </a:r>
          </a:p>
          <a:p>
            <a:r>
              <a:rPr lang="en-US" dirty="0"/>
              <a:t>Staying informed</a:t>
            </a:r>
          </a:p>
          <a:p>
            <a:r>
              <a:rPr lang="en-US" dirty="0"/>
              <a:t>Looking at </a:t>
            </a:r>
            <a:r>
              <a:rPr lang="en-US"/>
              <a:t>the future…</a:t>
            </a:r>
            <a:endParaRPr lang="en-US" dirty="0"/>
          </a:p>
        </p:txBody>
      </p:sp>
      <p:sp>
        <p:nvSpPr>
          <p:cNvPr id="5" name="Slide Number Placeholder 4">
            <a:extLst>
              <a:ext uri="{FF2B5EF4-FFF2-40B4-BE49-F238E27FC236}">
                <a16:creationId xmlns:a16="http://schemas.microsoft.com/office/drawing/2014/main" id="{77F4C6B6-700E-F84F-8794-85F3E870177D}"/>
              </a:ext>
            </a:extLst>
          </p:cNvPr>
          <p:cNvSpPr>
            <a:spLocks noGrp="1"/>
          </p:cNvSpPr>
          <p:nvPr>
            <p:ph type="sldNum" sz="quarter" idx="10"/>
          </p:nvPr>
        </p:nvSpPr>
        <p:spPr/>
        <p:txBody>
          <a:bodyPr/>
          <a:lstStyle/>
          <a:p>
            <a:pPr>
              <a:defRPr/>
            </a:pPr>
            <a:fld id="{19F883E1-6DB3-424C-AEDE-CC6629DEB65D}" type="slidenum">
              <a:rPr lang="en-US" altLang="en-US" smtClean="0"/>
              <a:pPr>
                <a:defRPr/>
              </a:pPr>
              <a:t>3</a:t>
            </a:fld>
            <a:endParaRPr lang="en-US" altLang="en-US"/>
          </a:p>
        </p:txBody>
      </p:sp>
    </p:spTree>
    <p:extLst>
      <p:ext uri="{BB962C8B-B14F-4D97-AF65-F5344CB8AC3E}">
        <p14:creationId xmlns:p14="http://schemas.microsoft.com/office/powerpoint/2010/main" val="77465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95FD-1A65-5F41-B9BE-D4306D577BA8}"/>
              </a:ext>
            </a:extLst>
          </p:cNvPr>
          <p:cNvSpPr>
            <a:spLocks noGrp="1"/>
          </p:cNvSpPr>
          <p:nvPr>
            <p:ph type="title"/>
          </p:nvPr>
        </p:nvSpPr>
        <p:spPr>
          <a:xfrm>
            <a:off x="1277650" y="365125"/>
            <a:ext cx="10046043" cy="701675"/>
          </a:xfrm>
        </p:spPr>
        <p:txBody>
          <a:bodyPr anchor="ctr"/>
          <a:lstStyle/>
          <a:p>
            <a:pPr algn="ctr"/>
            <a:r>
              <a:rPr lang="en-US" b="1" dirty="0"/>
              <a:t>FYI…Acronym Tutorial</a:t>
            </a:r>
          </a:p>
        </p:txBody>
      </p:sp>
      <p:sp>
        <p:nvSpPr>
          <p:cNvPr id="3" name="Content Placeholder 2">
            <a:extLst>
              <a:ext uri="{FF2B5EF4-FFF2-40B4-BE49-F238E27FC236}">
                <a16:creationId xmlns:a16="http://schemas.microsoft.com/office/drawing/2014/main" id="{992AE5C1-5C0F-5A47-A56E-511F145BCBB6}"/>
              </a:ext>
            </a:extLst>
          </p:cNvPr>
          <p:cNvSpPr>
            <a:spLocks noGrp="1"/>
          </p:cNvSpPr>
          <p:nvPr>
            <p:ph sz="half" idx="2"/>
          </p:nvPr>
        </p:nvSpPr>
        <p:spPr>
          <a:xfrm>
            <a:off x="1277650" y="1307253"/>
            <a:ext cx="4922537" cy="4882410"/>
          </a:xfrm>
        </p:spPr>
        <p:txBody>
          <a:bodyPr/>
          <a:lstStyle/>
          <a:p>
            <a:r>
              <a:rPr lang="en-US" dirty="0"/>
              <a:t>ASCCC – Academic Senate for California Community Colleges</a:t>
            </a:r>
          </a:p>
          <a:p>
            <a:r>
              <a:rPr lang="en-US" dirty="0"/>
              <a:t>CCCCO – California Community Colleges Chancellor’s Office </a:t>
            </a:r>
          </a:p>
          <a:p>
            <a:r>
              <a:rPr lang="en-US" dirty="0"/>
              <a:t>FACCC – Faculty Association of California Community Colleges</a:t>
            </a:r>
          </a:p>
          <a:p>
            <a:r>
              <a:rPr lang="en-US" dirty="0"/>
              <a:t>SSCCC – Student Senate for California Community Colleges</a:t>
            </a:r>
          </a:p>
          <a:p>
            <a:r>
              <a:rPr lang="en-US" dirty="0"/>
              <a:t>AB – Assembly Bill</a:t>
            </a:r>
          </a:p>
          <a:p>
            <a:r>
              <a:rPr lang="en-US" dirty="0"/>
              <a:t>SB – Senate Bill</a:t>
            </a:r>
          </a:p>
          <a:p>
            <a:r>
              <a:rPr lang="en-US" dirty="0"/>
              <a:t>CFT – California Federation of Teachers</a:t>
            </a:r>
          </a:p>
        </p:txBody>
      </p:sp>
      <p:sp>
        <p:nvSpPr>
          <p:cNvPr id="4" name="Content Placeholder 3">
            <a:extLst>
              <a:ext uri="{FF2B5EF4-FFF2-40B4-BE49-F238E27FC236}">
                <a16:creationId xmlns:a16="http://schemas.microsoft.com/office/drawing/2014/main" id="{A8CED5F9-3B7E-FA4D-8711-9BF585A3929C}"/>
              </a:ext>
            </a:extLst>
          </p:cNvPr>
          <p:cNvSpPr>
            <a:spLocks noGrp="1"/>
          </p:cNvSpPr>
          <p:nvPr>
            <p:ph sz="quarter" idx="4"/>
          </p:nvPr>
        </p:nvSpPr>
        <p:spPr>
          <a:xfrm>
            <a:off x="6350001" y="1307254"/>
            <a:ext cx="4987140" cy="4882410"/>
          </a:xfrm>
        </p:spPr>
        <p:txBody>
          <a:bodyPr/>
          <a:lstStyle/>
          <a:p>
            <a:r>
              <a:rPr lang="en-US" dirty="0"/>
              <a:t>CCA – Community College Association</a:t>
            </a:r>
          </a:p>
          <a:p>
            <a:r>
              <a:rPr lang="en-US" dirty="0"/>
              <a:t>CCCI – California Community Colleges Independents</a:t>
            </a:r>
          </a:p>
          <a:p>
            <a:r>
              <a:rPr lang="en-US" dirty="0"/>
              <a:t>CCLC – Community College League of California</a:t>
            </a:r>
          </a:p>
          <a:p>
            <a:r>
              <a:rPr lang="en-US" dirty="0"/>
              <a:t>TMC – Transfer Model Curriculum</a:t>
            </a:r>
          </a:p>
          <a:p>
            <a:r>
              <a:rPr lang="en-US" dirty="0"/>
              <a:t>ADT – Associate Degree for Transfer</a:t>
            </a:r>
          </a:p>
          <a:p>
            <a:endParaRPr lang="en-US" dirty="0"/>
          </a:p>
          <a:p>
            <a:pPr marL="0" indent="0">
              <a:buNone/>
            </a:pPr>
            <a:r>
              <a:rPr lang="en-US" i="1" dirty="0">
                <a:solidFill>
                  <a:srgbClr val="7030A0"/>
                </a:solidFill>
              </a:rPr>
              <a:t>Did we miss any? Put it in the chat…</a:t>
            </a:r>
          </a:p>
        </p:txBody>
      </p:sp>
      <p:sp>
        <p:nvSpPr>
          <p:cNvPr id="5" name="Slide Number Placeholder 4">
            <a:extLst>
              <a:ext uri="{FF2B5EF4-FFF2-40B4-BE49-F238E27FC236}">
                <a16:creationId xmlns:a16="http://schemas.microsoft.com/office/drawing/2014/main" id="{5475A62A-FE51-4A44-9E0D-EB026A7128A3}"/>
              </a:ext>
            </a:extLst>
          </p:cNvPr>
          <p:cNvSpPr>
            <a:spLocks noGrp="1"/>
          </p:cNvSpPr>
          <p:nvPr>
            <p:ph type="sldNum" sz="quarter" idx="10"/>
          </p:nvPr>
        </p:nvSpPr>
        <p:spPr/>
        <p:txBody>
          <a:bodyPr/>
          <a:lstStyle/>
          <a:p>
            <a:pPr>
              <a:defRPr/>
            </a:pPr>
            <a:fld id="{19F883E1-6DB3-424C-AEDE-CC6629DEB65D}" type="slidenum">
              <a:rPr lang="en-US" altLang="en-US" smtClean="0"/>
              <a:pPr>
                <a:defRPr/>
              </a:pPr>
              <a:t>4</a:t>
            </a:fld>
            <a:endParaRPr lang="en-US" altLang="en-US"/>
          </a:p>
        </p:txBody>
      </p:sp>
    </p:spTree>
    <p:extLst>
      <p:ext uri="{BB962C8B-B14F-4D97-AF65-F5344CB8AC3E}">
        <p14:creationId xmlns:p14="http://schemas.microsoft.com/office/powerpoint/2010/main" val="96148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E485-4217-D044-8CEB-EB79DC8EA9D0}"/>
              </a:ext>
            </a:extLst>
          </p:cNvPr>
          <p:cNvSpPr>
            <a:spLocks noGrp="1"/>
          </p:cNvSpPr>
          <p:nvPr>
            <p:ph type="title"/>
          </p:nvPr>
        </p:nvSpPr>
        <p:spPr/>
        <p:txBody>
          <a:bodyPr anchor="ctr"/>
          <a:lstStyle/>
          <a:p>
            <a:r>
              <a:rPr lang="en-US" b="1" dirty="0"/>
              <a:t>The Process</a:t>
            </a:r>
          </a:p>
        </p:txBody>
      </p:sp>
      <p:sp>
        <p:nvSpPr>
          <p:cNvPr id="3" name="Content Placeholder 2">
            <a:extLst>
              <a:ext uri="{FF2B5EF4-FFF2-40B4-BE49-F238E27FC236}">
                <a16:creationId xmlns:a16="http://schemas.microsoft.com/office/drawing/2014/main" id="{23BA2404-5AE0-7940-A7F9-05A3D1BA5C9D}"/>
              </a:ext>
            </a:extLst>
          </p:cNvPr>
          <p:cNvSpPr>
            <a:spLocks noGrp="1"/>
          </p:cNvSpPr>
          <p:nvPr>
            <p:ph idx="1"/>
          </p:nvPr>
        </p:nvSpPr>
        <p:spPr/>
        <p:txBody>
          <a:bodyPr/>
          <a:lstStyle/>
          <a:p>
            <a:pPr marL="342900" indent="-342900">
              <a:buFont typeface="Arial" panose="020B0604020202020204" pitchFamily="34" charset="0"/>
              <a:buChar char="•"/>
            </a:pPr>
            <a:r>
              <a:rPr lang="en-US" dirty="0"/>
              <a:t>California Code of Regulations</a:t>
            </a:r>
          </a:p>
          <a:p>
            <a:pPr marL="1028700" lvl="1" indent="-342900"/>
            <a:r>
              <a:rPr lang="en-US" dirty="0"/>
              <a:t>5C (Curriculum Committee)</a:t>
            </a:r>
          </a:p>
          <a:p>
            <a:pPr marL="1028700" lvl="1" indent="-342900"/>
            <a:r>
              <a:rPr lang="en-US" dirty="0"/>
              <a:t>Consultation Council</a:t>
            </a:r>
          </a:p>
          <a:p>
            <a:pPr marL="1028700" lvl="1" indent="-342900"/>
            <a:r>
              <a:rPr lang="en-US" dirty="0"/>
              <a:t>CCC Board of Governors</a:t>
            </a:r>
          </a:p>
          <a:p>
            <a:pPr marL="1028700" lvl="1" indent="-342900"/>
            <a:r>
              <a:rPr lang="en-US" dirty="0"/>
              <a:t>Intended to </a:t>
            </a:r>
            <a:r>
              <a:rPr lang="en-US" i="1" dirty="0"/>
              <a:t>implement </a:t>
            </a:r>
            <a:r>
              <a:rPr lang="en-US" dirty="0"/>
              <a:t>state law (Ed Code)</a:t>
            </a:r>
          </a:p>
          <a:p>
            <a:pPr marL="342900" indent="-342900">
              <a:buFont typeface="Arial" panose="020B0604020202020204" pitchFamily="34" charset="0"/>
              <a:buChar char="•"/>
            </a:pPr>
            <a:r>
              <a:rPr lang="en-US" dirty="0"/>
              <a:t>California Education Code</a:t>
            </a:r>
          </a:p>
          <a:p>
            <a:pPr marL="1028700" lvl="1" indent="-342900"/>
            <a:r>
              <a:rPr lang="en-US" dirty="0"/>
              <a:t>Enacted by the Legislature</a:t>
            </a:r>
          </a:p>
          <a:p>
            <a:pPr marL="1028700" lvl="1" indent="-342900"/>
            <a:r>
              <a:rPr lang="en-US" dirty="0"/>
              <a:t>Signed by the Governor</a:t>
            </a:r>
          </a:p>
          <a:p>
            <a:pPr marL="1028700" lvl="1" indent="-342900"/>
            <a:r>
              <a:rPr lang="en-US" dirty="0"/>
              <a:t>Often requires regulations and/or funding</a:t>
            </a:r>
          </a:p>
          <a:p>
            <a:pPr marL="342900" indent="-342900">
              <a:buFont typeface="Arial" panose="020B0604020202020204" pitchFamily="34" charset="0"/>
              <a:buChar char="•"/>
            </a:pPr>
            <a:r>
              <a:rPr lang="en-US" dirty="0"/>
              <a:t>Trailer Bill/Budget Bill Language</a:t>
            </a:r>
          </a:p>
          <a:p>
            <a:pPr marL="1028700" lvl="1" indent="-342900"/>
            <a:r>
              <a:rPr lang="en-US" dirty="0"/>
              <a:t>Intended to implement funding changes or requirements</a:t>
            </a:r>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ED654F7D-D6FF-EF4E-8130-EE16BC03D29A}"/>
              </a:ext>
            </a:extLst>
          </p:cNvPr>
          <p:cNvSpPr>
            <a:spLocks noGrp="1"/>
          </p:cNvSpPr>
          <p:nvPr>
            <p:ph type="body" sz="half" idx="2"/>
          </p:nvPr>
        </p:nvSpPr>
        <p:spPr/>
        <p:txBody>
          <a:bodyPr/>
          <a:lstStyle/>
          <a:p>
            <a:endParaRPr lang="en-US" b="1" dirty="0"/>
          </a:p>
          <a:p>
            <a:r>
              <a:rPr lang="en-US" b="1" dirty="0"/>
              <a:t>How policy gets proposed, changed, and implemented</a:t>
            </a:r>
          </a:p>
        </p:txBody>
      </p:sp>
      <p:sp>
        <p:nvSpPr>
          <p:cNvPr id="5" name="Slide Number Placeholder 4">
            <a:extLst>
              <a:ext uri="{FF2B5EF4-FFF2-40B4-BE49-F238E27FC236}">
                <a16:creationId xmlns:a16="http://schemas.microsoft.com/office/drawing/2014/main" id="{6C60D436-AB93-DD40-A87F-BF1A04519EDE}"/>
              </a:ext>
            </a:extLst>
          </p:cNvPr>
          <p:cNvSpPr>
            <a:spLocks noGrp="1"/>
          </p:cNvSpPr>
          <p:nvPr>
            <p:ph type="sldNum" sz="quarter" idx="10"/>
          </p:nvPr>
        </p:nvSpPr>
        <p:spPr/>
        <p:txBody>
          <a:bodyPr/>
          <a:lstStyle/>
          <a:p>
            <a:pPr>
              <a:defRPr/>
            </a:pPr>
            <a:fld id="{C8015428-05F8-DC41-B5EF-349301B1AAC7}" type="slidenum">
              <a:rPr lang="en-US" altLang="en-US" smtClean="0"/>
              <a:pPr>
                <a:defRPr/>
              </a:pPr>
              <a:t>5</a:t>
            </a:fld>
            <a:endParaRPr lang="en-US" altLang="en-US"/>
          </a:p>
        </p:txBody>
      </p:sp>
    </p:spTree>
    <p:extLst>
      <p:ext uri="{BB962C8B-B14F-4D97-AF65-F5344CB8AC3E}">
        <p14:creationId xmlns:p14="http://schemas.microsoft.com/office/powerpoint/2010/main" val="214485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p:cNvSpPr>
          <p:nvPr/>
        </p:nvSpPr>
        <p:spPr>
          <a:xfrm>
            <a:off x="8610600" y="6117247"/>
            <a:ext cx="2148340" cy="2859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357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4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53575A"/>
              </a:solidFill>
              <a:effectLst/>
              <a:uLnTx/>
              <a:uFillTx/>
              <a:latin typeface="Source Sans Pro"/>
              <a:ea typeface="+mn-ea"/>
              <a:cs typeface="+mn-cs"/>
            </a:endParaRPr>
          </a:p>
        </p:txBody>
      </p:sp>
      <p:graphicFrame>
        <p:nvGraphicFramePr>
          <p:cNvPr id="20" name="Content Placeholder 4"/>
          <p:cNvGraphicFramePr>
            <a:graphicFrameLocks noGrp="1"/>
          </p:cNvGraphicFramePr>
          <p:nvPr>
            <p:ph type="pic" idx="1"/>
            <p:extLst/>
          </p:nvPr>
        </p:nvGraphicFramePr>
        <p:xfrm>
          <a:off x="203413" y="1984857"/>
          <a:ext cx="5581546" cy="3752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3" name="Group 32">
            <a:extLst>
              <a:ext uri="{FF2B5EF4-FFF2-40B4-BE49-F238E27FC236}">
                <a16:creationId xmlns:a16="http://schemas.microsoft.com/office/drawing/2014/main" id="{D480F957-E0B4-4905-890F-9EF6F87622BC}"/>
              </a:ext>
            </a:extLst>
          </p:cNvPr>
          <p:cNvGrpSpPr/>
          <p:nvPr/>
        </p:nvGrpSpPr>
        <p:grpSpPr>
          <a:xfrm>
            <a:off x="8027120" y="2479258"/>
            <a:ext cx="339612" cy="91440"/>
            <a:chOff x="1612096" y="492814"/>
            <a:chExt cx="339612" cy="91440"/>
          </a:xfrm>
        </p:grpSpPr>
        <p:sp>
          <p:nvSpPr>
            <p:cNvPr id="76" name="Straight Connector 3">
              <a:extLst>
                <a:ext uri="{FF2B5EF4-FFF2-40B4-BE49-F238E27FC236}">
                  <a16:creationId xmlns:a16="http://schemas.microsoft.com/office/drawing/2014/main" id="{16934B1B-9965-439F-B334-25325A51C292}"/>
                </a:ext>
              </a:extLst>
            </p:cNvPr>
            <p:cNvSpPr/>
            <p:nvPr/>
          </p:nvSpPr>
          <p:spPr>
            <a:xfrm>
              <a:off x="1612096" y="492814"/>
              <a:ext cx="339612" cy="91440"/>
            </a:xfrm>
            <a:custGeom>
              <a:avLst/>
              <a:gdLst/>
              <a:ahLst/>
              <a:cxnLst/>
              <a:rect l="0" t="0" r="0" b="0"/>
              <a:pathLst>
                <a:path>
                  <a:moveTo>
                    <a:pt x="0" y="45720"/>
                  </a:moveTo>
                  <a:lnTo>
                    <a:pt x="339612"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7" name="Straight Connector 4">
              <a:extLst>
                <a:ext uri="{FF2B5EF4-FFF2-40B4-BE49-F238E27FC236}">
                  <a16:creationId xmlns:a16="http://schemas.microsoft.com/office/drawing/2014/main" id="{5D8DE292-BF58-4B4D-84E8-8A5102232764}"/>
                </a:ext>
              </a:extLst>
            </p:cNvPr>
            <p:cNvSpPr txBox="1"/>
            <p:nvPr/>
          </p:nvSpPr>
          <p:spPr>
            <a:xfrm>
              <a:off x="1772647" y="536683"/>
              <a:ext cx="18510" cy="37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srgbClr val="002F6D">
                    <a:hueOff val="0"/>
                    <a:satOff val="0"/>
                    <a:lumOff val="0"/>
                    <a:alphaOff val="0"/>
                  </a:srgbClr>
                </a:solidFill>
                <a:effectLst/>
                <a:uLnTx/>
                <a:uFillTx/>
                <a:latin typeface="Source Sans Pro"/>
                <a:ea typeface="+mn-ea"/>
                <a:cs typeface="+mn-cs"/>
              </a:endParaRPr>
            </a:p>
          </p:txBody>
        </p:sp>
      </p:grpSp>
      <p:grpSp>
        <p:nvGrpSpPr>
          <p:cNvPr id="34" name="Group 33">
            <a:extLst>
              <a:ext uri="{FF2B5EF4-FFF2-40B4-BE49-F238E27FC236}">
                <a16:creationId xmlns:a16="http://schemas.microsoft.com/office/drawing/2014/main" id="{0AEBA1F1-5260-4C26-9BFE-1C0549222B88}"/>
              </a:ext>
            </a:extLst>
          </p:cNvPr>
          <p:cNvGrpSpPr/>
          <p:nvPr/>
        </p:nvGrpSpPr>
        <p:grpSpPr>
          <a:xfrm>
            <a:off x="6419299" y="2042092"/>
            <a:ext cx="1609620" cy="965772"/>
            <a:chOff x="4275" y="55648"/>
            <a:chExt cx="1609620" cy="965772"/>
          </a:xfrm>
        </p:grpSpPr>
        <p:sp>
          <p:nvSpPr>
            <p:cNvPr id="74" name="Rectangle 73">
              <a:extLst>
                <a:ext uri="{FF2B5EF4-FFF2-40B4-BE49-F238E27FC236}">
                  <a16:creationId xmlns:a16="http://schemas.microsoft.com/office/drawing/2014/main" id="{D40E642B-040C-4B4C-9DAD-F6E280423946}"/>
                </a:ext>
              </a:extLst>
            </p:cNvPr>
            <p:cNvSpPr/>
            <p:nvPr/>
          </p:nvSpPr>
          <p:spPr>
            <a:xfrm>
              <a:off x="4275" y="55648"/>
              <a:ext cx="1609620" cy="965772"/>
            </a:xfrm>
            <a:prstGeom prst="rect">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TextBox 74">
              <a:extLst>
                <a:ext uri="{FF2B5EF4-FFF2-40B4-BE49-F238E27FC236}">
                  <a16:creationId xmlns:a16="http://schemas.microsoft.com/office/drawing/2014/main" id="{6ED48BCD-959E-4EFE-A0C9-85B270192D2D}"/>
                </a:ext>
              </a:extLst>
            </p:cNvPr>
            <p:cNvSpPr txBox="1"/>
            <p:nvPr/>
          </p:nvSpPr>
          <p:spPr>
            <a:xfrm>
              <a:off x="4275" y="55648"/>
              <a:ext cx="1609620" cy="965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New Requests</a:t>
              </a:r>
            </a:p>
          </p:txBody>
        </p:sp>
      </p:grpSp>
      <p:grpSp>
        <p:nvGrpSpPr>
          <p:cNvPr id="35" name="Group 34">
            <a:extLst>
              <a:ext uri="{FF2B5EF4-FFF2-40B4-BE49-F238E27FC236}">
                <a16:creationId xmlns:a16="http://schemas.microsoft.com/office/drawing/2014/main" id="{3B715185-E407-4388-A471-B9CA2559F108}"/>
              </a:ext>
            </a:extLst>
          </p:cNvPr>
          <p:cNvGrpSpPr/>
          <p:nvPr/>
        </p:nvGrpSpPr>
        <p:grpSpPr>
          <a:xfrm>
            <a:off x="10006954" y="2479258"/>
            <a:ext cx="339612" cy="91440"/>
            <a:chOff x="3591930" y="492814"/>
            <a:chExt cx="339612" cy="91440"/>
          </a:xfrm>
        </p:grpSpPr>
        <p:sp>
          <p:nvSpPr>
            <p:cNvPr id="72" name="Straight Connector 7">
              <a:extLst>
                <a:ext uri="{FF2B5EF4-FFF2-40B4-BE49-F238E27FC236}">
                  <a16:creationId xmlns:a16="http://schemas.microsoft.com/office/drawing/2014/main" id="{312DC44B-9D0B-4B5F-8C3A-76BF52487EDA}"/>
                </a:ext>
              </a:extLst>
            </p:cNvPr>
            <p:cNvSpPr/>
            <p:nvPr/>
          </p:nvSpPr>
          <p:spPr>
            <a:xfrm>
              <a:off x="3591930" y="492814"/>
              <a:ext cx="339612" cy="91440"/>
            </a:xfrm>
            <a:custGeom>
              <a:avLst/>
              <a:gdLst/>
              <a:ahLst/>
              <a:cxnLst/>
              <a:rect l="0" t="0" r="0" b="0"/>
              <a:pathLst>
                <a:path>
                  <a:moveTo>
                    <a:pt x="0" y="45720"/>
                  </a:moveTo>
                  <a:lnTo>
                    <a:pt x="339612"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Straight Connector 8">
              <a:extLst>
                <a:ext uri="{FF2B5EF4-FFF2-40B4-BE49-F238E27FC236}">
                  <a16:creationId xmlns:a16="http://schemas.microsoft.com/office/drawing/2014/main" id="{1CA06037-7278-4B1A-851F-0A944425D0B5}"/>
                </a:ext>
              </a:extLst>
            </p:cNvPr>
            <p:cNvSpPr txBox="1"/>
            <p:nvPr/>
          </p:nvSpPr>
          <p:spPr>
            <a:xfrm>
              <a:off x="3752481" y="536683"/>
              <a:ext cx="18510" cy="37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dirty="0">
                <a:ln>
                  <a:noFill/>
                </a:ln>
                <a:solidFill>
                  <a:srgbClr val="002F6D">
                    <a:hueOff val="0"/>
                    <a:satOff val="0"/>
                    <a:lumOff val="0"/>
                    <a:alphaOff val="0"/>
                  </a:srgbClr>
                </a:solidFill>
                <a:effectLst/>
                <a:uLnTx/>
                <a:uFillTx/>
                <a:latin typeface="Source Sans Pro"/>
                <a:ea typeface="+mn-ea"/>
                <a:cs typeface="+mn-cs"/>
              </a:endParaRPr>
            </a:p>
          </p:txBody>
        </p:sp>
      </p:grpSp>
      <p:grpSp>
        <p:nvGrpSpPr>
          <p:cNvPr id="36" name="Group 35">
            <a:extLst>
              <a:ext uri="{FF2B5EF4-FFF2-40B4-BE49-F238E27FC236}">
                <a16:creationId xmlns:a16="http://schemas.microsoft.com/office/drawing/2014/main" id="{99C3F7F7-DC3F-4D99-85B3-25AA09DD87A7}"/>
              </a:ext>
            </a:extLst>
          </p:cNvPr>
          <p:cNvGrpSpPr/>
          <p:nvPr/>
        </p:nvGrpSpPr>
        <p:grpSpPr>
          <a:xfrm>
            <a:off x="8399133" y="2042092"/>
            <a:ext cx="1609620" cy="965772"/>
            <a:chOff x="1984109" y="55648"/>
            <a:chExt cx="1609620" cy="965772"/>
          </a:xfrm>
        </p:grpSpPr>
        <p:sp>
          <p:nvSpPr>
            <p:cNvPr id="70" name="Rectangle 69">
              <a:extLst>
                <a:ext uri="{FF2B5EF4-FFF2-40B4-BE49-F238E27FC236}">
                  <a16:creationId xmlns:a16="http://schemas.microsoft.com/office/drawing/2014/main" id="{EABC0CB3-86A0-4E30-B188-56F9BD591889}"/>
                </a:ext>
              </a:extLst>
            </p:cNvPr>
            <p:cNvSpPr/>
            <p:nvPr/>
          </p:nvSpPr>
          <p:spPr>
            <a:xfrm>
              <a:off x="1984109" y="55648"/>
              <a:ext cx="1609620" cy="96577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TextBox 70">
              <a:extLst>
                <a:ext uri="{FF2B5EF4-FFF2-40B4-BE49-F238E27FC236}">
                  <a16:creationId xmlns:a16="http://schemas.microsoft.com/office/drawing/2014/main" id="{97D271BA-6FA3-4259-AFFB-21BA6393B55E}"/>
                </a:ext>
              </a:extLst>
            </p:cNvPr>
            <p:cNvSpPr txBox="1"/>
            <p:nvPr/>
          </p:nvSpPr>
          <p:spPr>
            <a:xfrm>
              <a:off x="1984109" y="55648"/>
              <a:ext cx="1609620" cy="965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Release of Governor’s Budget</a:t>
              </a:r>
              <a:br>
                <a:rPr kumimoji="0" lang="en-US" sz="1300" b="0" i="0" u="none" strike="noStrike" kern="1200" cap="none" spc="0" normalizeH="0" baseline="0" noProof="0" dirty="0">
                  <a:ln>
                    <a:noFill/>
                  </a:ln>
                  <a:solidFill>
                    <a:srgbClr val="FFFFFF"/>
                  </a:solidFill>
                  <a:effectLst/>
                  <a:uLnTx/>
                  <a:uFillTx/>
                  <a:latin typeface="Source Sans Pro"/>
                  <a:ea typeface="+mn-ea"/>
                  <a:cs typeface="+mn-cs"/>
                </a:rPr>
              </a:br>
              <a:r>
                <a:rPr kumimoji="0" lang="en-US" sz="1300" b="0" i="0" u="none" strike="noStrike" kern="1200" cap="none" spc="0" normalizeH="0" baseline="0" noProof="0" dirty="0">
                  <a:ln>
                    <a:noFill/>
                  </a:ln>
                  <a:solidFill>
                    <a:srgbClr val="FFFFFF"/>
                  </a:solidFill>
                  <a:effectLst/>
                  <a:uLnTx/>
                  <a:uFillTx/>
                  <a:latin typeface="Source Sans Pro"/>
                  <a:ea typeface="+mn-ea"/>
                  <a:cs typeface="+mn-cs"/>
                </a:rPr>
                <a:t>(January 10)</a:t>
              </a:r>
            </a:p>
          </p:txBody>
        </p:sp>
      </p:grpSp>
      <p:grpSp>
        <p:nvGrpSpPr>
          <p:cNvPr id="37" name="Group 36">
            <a:extLst>
              <a:ext uri="{FF2B5EF4-FFF2-40B4-BE49-F238E27FC236}">
                <a16:creationId xmlns:a16="http://schemas.microsoft.com/office/drawing/2014/main" id="{D4CDB3DD-B33C-49A6-8D74-385CFFB4377B}"/>
              </a:ext>
            </a:extLst>
          </p:cNvPr>
          <p:cNvGrpSpPr/>
          <p:nvPr/>
        </p:nvGrpSpPr>
        <p:grpSpPr>
          <a:xfrm>
            <a:off x="7224110" y="3006064"/>
            <a:ext cx="3959667" cy="339612"/>
            <a:chOff x="809086" y="1019620"/>
            <a:chExt cx="3959667" cy="339612"/>
          </a:xfrm>
        </p:grpSpPr>
        <p:sp>
          <p:nvSpPr>
            <p:cNvPr id="68" name="Straight Connector 11">
              <a:extLst>
                <a:ext uri="{FF2B5EF4-FFF2-40B4-BE49-F238E27FC236}">
                  <a16:creationId xmlns:a16="http://schemas.microsoft.com/office/drawing/2014/main" id="{0C088AA3-E4DF-46A5-87B2-23770C610F3D}"/>
                </a:ext>
              </a:extLst>
            </p:cNvPr>
            <p:cNvSpPr/>
            <p:nvPr/>
          </p:nvSpPr>
          <p:spPr>
            <a:xfrm>
              <a:off x="809086" y="1019620"/>
              <a:ext cx="3959667" cy="339612"/>
            </a:xfrm>
            <a:custGeom>
              <a:avLst/>
              <a:gdLst/>
              <a:ahLst/>
              <a:cxnLst/>
              <a:rect l="0" t="0" r="0" b="0"/>
              <a:pathLst>
                <a:path>
                  <a:moveTo>
                    <a:pt x="3959667" y="0"/>
                  </a:moveTo>
                  <a:lnTo>
                    <a:pt x="3959667" y="186906"/>
                  </a:lnTo>
                  <a:lnTo>
                    <a:pt x="0" y="186906"/>
                  </a:lnTo>
                  <a:lnTo>
                    <a:pt x="0" y="339612"/>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9" name="Straight Connector 12">
              <a:extLst>
                <a:ext uri="{FF2B5EF4-FFF2-40B4-BE49-F238E27FC236}">
                  <a16:creationId xmlns:a16="http://schemas.microsoft.com/office/drawing/2014/main" id="{5E0B5CB8-5F6D-4C8B-9275-C913FFA18A54}"/>
                </a:ext>
              </a:extLst>
            </p:cNvPr>
            <p:cNvSpPr txBox="1"/>
            <p:nvPr/>
          </p:nvSpPr>
          <p:spPr>
            <a:xfrm>
              <a:off x="2689496" y="1187576"/>
              <a:ext cx="198846" cy="37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srgbClr val="002F6D">
                    <a:hueOff val="0"/>
                    <a:satOff val="0"/>
                    <a:lumOff val="0"/>
                    <a:alphaOff val="0"/>
                  </a:srgbClr>
                </a:solidFill>
                <a:effectLst/>
                <a:uLnTx/>
                <a:uFillTx/>
                <a:latin typeface="Source Sans Pro"/>
                <a:ea typeface="+mn-ea"/>
                <a:cs typeface="+mn-cs"/>
              </a:endParaRPr>
            </a:p>
          </p:txBody>
        </p:sp>
      </p:grpSp>
      <p:grpSp>
        <p:nvGrpSpPr>
          <p:cNvPr id="38" name="Group 37">
            <a:extLst>
              <a:ext uri="{FF2B5EF4-FFF2-40B4-BE49-F238E27FC236}">
                <a16:creationId xmlns:a16="http://schemas.microsoft.com/office/drawing/2014/main" id="{A370575B-F951-482F-B996-4B7BC5795386}"/>
              </a:ext>
            </a:extLst>
          </p:cNvPr>
          <p:cNvGrpSpPr/>
          <p:nvPr/>
        </p:nvGrpSpPr>
        <p:grpSpPr>
          <a:xfrm>
            <a:off x="10378967" y="2042092"/>
            <a:ext cx="1609620" cy="965772"/>
            <a:chOff x="3963943" y="55648"/>
            <a:chExt cx="1609620" cy="965772"/>
          </a:xfrm>
        </p:grpSpPr>
        <p:sp>
          <p:nvSpPr>
            <p:cNvPr id="66" name="Rectangle 65">
              <a:extLst>
                <a:ext uri="{FF2B5EF4-FFF2-40B4-BE49-F238E27FC236}">
                  <a16:creationId xmlns:a16="http://schemas.microsoft.com/office/drawing/2014/main" id="{78CC97A9-8DCF-4805-AA22-D15EF2943073}"/>
                </a:ext>
              </a:extLst>
            </p:cNvPr>
            <p:cNvSpPr/>
            <p:nvPr/>
          </p:nvSpPr>
          <p:spPr>
            <a:xfrm>
              <a:off x="3963943" y="55648"/>
              <a:ext cx="1609620" cy="96577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TextBox 66">
              <a:extLst>
                <a:ext uri="{FF2B5EF4-FFF2-40B4-BE49-F238E27FC236}">
                  <a16:creationId xmlns:a16="http://schemas.microsoft.com/office/drawing/2014/main" id="{F753F04F-F432-4AFD-BD15-4BE680708915}"/>
                </a:ext>
              </a:extLst>
            </p:cNvPr>
            <p:cNvSpPr txBox="1"/>
            <p:nvPr/>
          </p:nvSpPr>
          <p:spPr>
            <a:xfrm>
              <a:off x="3963943" y="55648"/>
              <a:ext cx="1609620" cy="965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Budget Trailer Bills Introduced (January-February)</a:t>
              </a:r>
            </a:p>
          </p:txBody>
        </p:sp>
      </p:grpSp>
      <p:grpSp>
        <p:nvGrpSpPr>
          <p:cNvPr id="39" name="Group 38">
            <a:extLst>
              <a:ext uri="{FF2B5EF4-FFF2-40B4-BE49-F238E27FC236}">
                <a16:creationId xmlns:a16="http://schemas.microsoft.com/office/drawing/2014/main" id="{10D1895F-2704-4E1B-AE21-C93E2A8269CD}"/>
              </a:ext>
            </a:extLst>
          </p:cNvPr>
          <p:cNvGrpSpPr/>
          <p:nvPr/>
        </p:nvGrpSpPr>
        <p:grpSpPr>
          <a:xfrm>
            <a:off x="8027120" y="3815244"/>
            <a:ext cx="339612" cy="91440"/>
            <a:chOff x="1612096" y="1828800"/>
            <a:chExt cx="339612" cy="91440"/>
          </a:xfrm>
        </p:grpSpPr>
        <p:sp>
          <p:nvSpPr>
            <p:cNvPr id="64" name="Straight Connector 15">
              <a:extLst>
                <a:ext uri="{FF2B5EF4-FFF2-40B4-BE49-F238E27FC236}">
                  <a16:creationId xmlns:a16="http://schemas.microsoft.com/office/drawing/2014/main" id="{2ACC613F-391C-4ED2-8151-4CE7F189D1B5}"/>
                </a:ext>
              </a:extLst>
            </p:cNvPr>
            <p:cNvSpPr/>
            <p:nvPr/>
          </p:nvSpPr>
          <p:spPr>
            <a:xfrm>
              <a:off x="1612096" y="1828800"/>
              <a:ext cx="339612" cy="91440"/>
            </a:xfrm>
            <a:custGeom>
              <a:avLst/>
              <a:gdLst/>
              <a:ahLst/>
              <a:cxnLst/>
              <a:rect l="0" t="0" r="0" b="0"/>
              <a:pathLst>
                <a:path>
                  <a:moveTo>
                    <a:pt x="0" y="45720"/>
                  </a:moveTo>
                  <a:lnTo>
                    <a:pt x="339612"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5" name="Straight Connector 16">
              <a:extLst>
                <a:ext uri="{FF2B5EF4-FFF2-40B4-BE49-F238E27FC236}">
                  <a16:creationId xmlns:a16="http://schemas.microsoft.com/office/drawing/2014/main" id="{0EA8729C-D28F-441F-B84B-9EAD12477D08}"/>
                </a:ext>
              </a:extLst>
            </p:cNvPr>
            <p:cNvSpPr txBox="1"/>
            <p:nvPr/>
          </p:nvSpPr>
          <p:spPr>
            <a:xfrm>
              <a:off x="1772647" y="1872668"/>
              <a:ext cx="18510" cy="37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dirty="0">
                <a:ln>
                  <a:noFill/>
                </a:ln>
                <a:solidFill>
                  <a:srgbClr val="002F6D">
                    <a:hueOff val="0"/>
                    <a:satOff val="0"/>
                    <a:lumOff val="0"/>
                    <a:alphaOff val="0"/>
                  </a:srgbClr>
                </a:solidFill>
                <a:effectLst/>
                <a:uLnTx/>
                <a:uFillTx/>
                <a:latin typeface="Source Sans Pro"/>
                <a:ea typeface="+mn-ea"/>
                <a:cs typeface="+mn-cs"/>
              </a:endParaRPr>
            </a:p>
          </p:txBody>
        </p:sp>
      </p:grpSp>
      <p:sp>
        <p:nvSpPr>
          <p:cNvPr id="62" name="Rectangle 61">
            <a:extLst>
              <a:ext uri="{FF2B5EF4-FFF2-40B4-BE49-F238E27FC236}">
                <a16:creationId xmlns:a16="http://schemas.microsoft.com/office/drawing/2014/main" id="{2D15B60B-7F1D-42B0-99BE-63F864E19729}"/>
              </a:ext>
            </a:extLst>
          </p:cNvPr>
          <p:cNvSpPr/>
          <p:nvPr/>
        </p:nvSpPr>
        <p:spPr>
          <a:xfrm>
            <a:off x="6419299" y="3378077"/>
            <a:ext cx="1609620" cy="965772"/>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TextBox 62">
            <a:extLst>
              <a:ext uri="{FF2B5EF4-FFF2-40B4-BE49-F238E27FC236}">
                <a16:creationId xmlns:a16="http://schemas.microsoft.com/office/drawing/2014/main" id="{D0A95340-C557-4CC8-9EA5-B2A6A282C98E}"/>
              </a:ext>
            </a:extLst>
          </p:cNvPr>
          <p:cNvSpPr txBox="1"/>
          <p:nvPr/>
        </p:nvSpPr>
        <p:spPr>
          <a:xfrm>
            <a:off x="6419299" y="3378077"/>
            <a:ext cx="1609620" cy="965772"/>
          </a:xfrm>
          <a:prstGeom prst="rect">
            <a:avLst/>
          </a:prstGeom>
          <a:solidFill>
            <a:schemeClr val="tx1"/>
          </a:solidFill>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Budget Hearings</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(February to June)</a:t>
            </a:r>
          </a:p>
        </p:txBody>
      </p:sp>
      <p:grpSp>
        <p:nvGrpSpPr>
          <p:cNvPr id="41" name="Group 40">
            <a:extLst>
              <a:ext uri="{FF2B5EF4-FFF2-40B4-BE49-F238E27FC236}">
                <a16:creationId xmlns:a16="http://schemas.microsoft.com/office/drawing/2014/main" id="{AC25625C-32D9-40E9-90F6-2123AC002EA9}"/>
              </a:ext>
            </a:extLst>
          </p:cNvPr>
          <p:cNvGrpSpPr/>
          <p:nvPr/>
        </p:nvGrpSpPr>
        <p:grpSpPr>
          <a:xfrm>
            <a:off x="10006954" y="3815244"/>
            <a:ext cx="339612" cy="91440"/>
            <a:chOff x="3591930" y="1828800"/>
            <a:chExt cx="339612" cy="91440"/>
          </a:xfrm>
        </p:grpSpPr>
        <p:sp>
          <p:nvSpPr>
            <p:cNvPr id="60" name="Straight Connector 19">
              <a:extLst>
                <a:ext uri="{FF2B5EF4-FFF2-40B4-BE49-F238E27FC236}">
                  <a16:creationId xmlns:a16="http://schemas.microsoft.com/office/drawing/2014/main" id="{F6D36761-21FF-4030-BDEB-021AE441F7D4}"/>
                </a:ext>
              </a:extLst>
            </p:cNvPr>
            <p:cNvSpPr/>
            <p:nvPr/>
          </p:nvSpPr>
          <p:spPr>
            <a:xfrm>
              <a:off x="3591930" y="1828800"/>
              <a:ext cx="339612" cy="91440"/>
            </a:xfrm>
            <a:custGeom>
              <a:avLst/>
              <a:gdLst/>
              <a:ahLst/>
              <a:cxnLst/>
              <a:rect l="0" t="0" r="0" b="0"/>
              <a:pathLst>
                <a:path>
                  <a:moveTo>
                    <a:pt x="0" y="45720"/>
                  </a:moveTo>
                  <a:lnTo>
                    <a:pt x="339612"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1" name="Straight Connector 20">
              <a:extLst>
                <a:ext uri="{FF2B5EF4-FFF2-40B4-BE49-F238E27FC236}">
                  <a16:creationId xmlns:a16="http://schemas.microsoft.com/office/drawing/2014/main" id="{3734AF65-C929-44F2-A096-6EB91FF0520E}"/>
                </a:ext>
              </a:extLst>
            </p:cNvPr>
            <p:cNvSpPr txBox="1"/>
            <p:nvPr/>
          </p:nvSpPr>
          <p:spPr>
            <a:xfrm>
              <a:off x="3752481" y="1872668"/>
              <a:ext cx="18510" cy="37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dirty="0">
                <a:ln>
                  <a:noFill/>
                </a:ln>
                <a:solidFill>
                  <a:srgbClr val="002F6D">
                    <a:hueOff val="0"/>
                    <a:satOff val="0"/>
                    <a:lumOff val="0"/>
                    <a:alphaOff val="0"/>
                  </a:srgbClr>
                </a:solidFill>
                <a:effectLst/>
                <a:uLnTx/>
                <a:uFillTx/>
                <a:latin typeface="Source Sans Pro"/>
                <a:ea typeface="+mn-ea"/>
                <a:cs typeface="+mn-cs"/>
              </a:endParaRPr>
            </a:p>
          </p:txBody>
        </p:sp>
      </p:grpSp>
      <p:grpSp>
        <p:nvGrpSpPr>
          <p:cNvPr id="42" name="Group 41">
            <a:extLst>
              <a:ext uri="{FF2B5EF4-FFF2-40B4-BE49-F238E27FC236}">
                <a16:creationId xmlns:a16="http://schemas.microsoft.com/office/drawing/2014/main" id="{B38C10F1-A96E-421A-B046-2207A50C5EBF}"/>
              </a:ext>
            </a:extLst>
          </p:cNvPr>
          <p:cNvGrpSpPr/>
          <p:nvPr/>
        </p:nvGrpSpPr>
        <p:grpSpPr>
          <a:xfrm>
            <a:off x="8399133" y="3378077"/>
            <a:ext cx="1609620" cy="965772"/>
            <a:chOff x="1984109" y="1391633"/>
            <a:chExt cx="1609620" cy="965772"/>
          </a:xfrm>
        </p:grpSpPr>
        <p:sp>
          <p:nvSpPr>
            <p:cNvPr id="58" name="Rectangle 57">
              <a:extLst>
                <a:ext uri="{FF2B5EF4-FFF2-40B4-BE49-F238E27FC236}">
                  <a16:creationId xmlns:a16="http://schemas.microsoft.com/office/drawing/2014/main" id="{2660663B-AC81-44C9-8CE3-BDDF8A49B6B8}"/>
                </a:ext>
              </a:extLst>
            </p:cNvPr>
            <p:cNvSpPr/>
            <p:nvPr/>
          </p:nvSpPr>
          <p:spPr>
            <a:xfrm>
              <a:off x="1984109" y="1391633"/>
              <a:ext cx="1609620" cy="96577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TextBox 58">
              <a:extLst>
                <a:ext uri="{FF2B5EF4-FFF2-40B4-BE49-F238E27FC236}">
                  <a16:creationId xmlns:a16="http://schemas.microsoft.com/office/drawing/2014/main" id="{2C027DC1-37F8-4E27-995E-4BAF0E507B5F}"/>
                </a:ext>
              </a:extLst>
            </p:cNvPr>
            <p:cNvSpPr txBox="1"/>
            <p:nvPr/>
          </p:nvSpPr>
          <p:spPr>
            <a:xfrm>
              <a:off x="1984109" y="1391633"/>
              <a:ext cx="1609620" cy="965772"/>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Governor’s Revisions</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(April and May)</a:t>
              </a:r>
            </a:p>
          </p:txBody>
        </p:sp>
      </p:grpSp>
      <p:grpSp>
        <p:nvGrpSpPr>
          <p:cNvPr id="43" name="Group 42">
            <a:extLst>
              <a:ext uri="{FF2B5EF4-FFF2-40B4-BE49-F238E27FC236}">
                <a16:creationId xmlns:a16="http://schemas.microsoft.com/office/drawing/2014/main" id="{6F086263-04C1-4695-9628-950C6B379CE2}"/>
              </a:ext>
            </a:extLst>
          </p:cNvPr>
          <p:cNvGrpSpPr/>
          <p:nvPr/>
        </p:nvGrpSpPr>
        <p:grpSpPr>
          <a:xfrm>
            <a:off x="7224110" y="4342050"/>
            <a:ext cx="3959667" cy="339612"/>
            <a:chOff x="809086" y="2355606"/>
            <a:chExt cx="3959667" cy="339612"/>
          </a:xfrm>
        </p:grpSpPr>
        <p:sp>
          <p:nvSpPr>
            <p:cNvPr id="56" name="Straight Connector 23">
              <a:extLst>
                <a:ext uri="{FF2B5EF4-FFF2-40B4-BE49-F238E27FC236}">
                  <a16:creationId xmlns:a16="http://schemas.microsoft.com/office/drawing/2014/main" id="{F5D0DA23-BB4D-4CFE-A7B0-24DA8ECFF1F8}"/>
                </a:ext>
              </a:extLst>
            </p:cNvPr>
            <p:cNvSpPr/>
            <p:nvPr/>
          </p:nvSpPr>
          <p:spPr>
            <a:xfrm>
              <a:off x="809086" y="2355606"/>
              <a:ext cx="3959667" cy="339612"/>
            </a:xfrm>
            <a:custGeom>
              <a:avLst/>
              <a:gdLst/>
              <a:ahLst/>
              <a:cxnLst/>
              <a:rect l="0" t="0" r="0" b="0"/>
              <a:pathLst>
                <a:path>
                  <a:moveTo>
                    <a:pt x="3959667" y="0"/>
                  </a:moveTo>
                  <a:lnTo>
                    <a:pt x="3959667" y="186906"/>
                  </a:lnTo>
                  <a:lnTo>
                    <a:pt x="0" y="186906"/>
                  </a:lnTo>
                  <a:lnTo>
                    <a:pt x="0" y="339612"/>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Straight Connector 24">
              <a:extLst>
                <a:ext uri="{FF2B5EF4-FFF2-40B4-BE49-F238E27FC236}">
                  <a16:creationId xmlns:a16="http://schemas.microsoft.com/office/drawing/2014/main" id="{B6719C70-5C18-4DA3-BDE6-EA80F85FA433}"/>
                </a:ext>
              </a:extLst>
            </p:cNvPr>
            <p:cNvSpPr txBox="1"/>
            <p:nvPr/>
          </p:nvSpPr>
          <p:spPr>
            <a:xfrm>
              <a:off x="2689496" y="2523561"/>
              <a:ext cx="198846" cy="37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dirty="0">
                <a:ln>
                  <a:noFill/>
                </a:ln>
                <a:solidFill>
                  <a:srgbClr val="002F6D">
                    <a:hueOff val="0"/>
                    <a:satOff val="0"/>
                    <a:lumOff val="0"/>
                    <a:alphaOff val="0"/>
                  </a:srgbClr>
                </a:solidFill>
                <a:effectLst/>
                <a:uLnTx/>
                <a:uFillTx/>
                <a:latin typeface="Source Sans Pro"/>
                <a:ea typeface="+mn-ea"/>
                <a:cs typeface="+mn-cs"/>
              </a:endParaRPr>
            </a:p>
          </p:txBody>
        </p:sp>
      </p:grpSp>
      <p:grpSp>
        <p:nvGrpSpPr>
          <p:cNvPr id="44" name="Group 43">
            <a:extLst>
              <a:ext uri="{FF2B5EF4-FFF2-40B4-BE49-F238E27FC236}">
                <a16:creationId xmlns:a16="http://schemas.microsoft.com/office/drawing/2014/main" id="{C82D53E4-B277-4DB8-9F01-ECE2008204C9}"/>
              </a:ext>
            </a:extLst>
          </p:cNvPr>
          <p:cNvGrpSpPr/>
          <p:nvPr/>
        </p:nvGrpSpPr>
        <p:grpSpPr>
          <a:xfrm>
            <a:off x="10378967" y="3378077"/>
            <a:ext cx="1609620" cy="965772"/>
            <a:chOff x="3963943" y="1391633"/>
            <a:chExt cx="1609620" cy="965772"/>
          </a:xfrm>
        </p:grpSpPr>
        <p:sp>
          <p:nvSpPr>
            <p:cNvPr id="54" name="Rectangle 53">
              <a:extLst>
                <a:ext uri="{FF2B5EF4-FFF2-40B4-BE49-F238E27FC236}">
                  <a16:creationId xmlns:a16="http://schemas.microsoft.com/office/drawing/2014/main" id="{9A5EE5CD-2699-4150-BEF8-3B82B011A03F}"/>
                </a:ext>
              </a:extLst>
            </p:cNvPr>
            <p:cNvSpPr/>
            <p:nvPr/>
          </p:nvSpPr>
          <p:spPr>
            <a:xfrm>
              <a:off x="3963943" y="1391633"/>
              <a:ext cx="1609620" cy="96577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TextBox 54">
              <a:extLst>
                <a:ext uri="{FF2B5EF4-FFF2-40B4-BE49-F238E27FC236}">
                  <a16:creationId xmlns:a16="http://schemas.microsoft.com/office/drawing/2014/main" id="{ECE389FF-06C0-481C-9509-7CCE2ECDF4DE}"/>
                </a:ext>
              </a:extLst>
            </p:cNvPr>
            <p:cNvSpPr txBox="1"/>
            <p:nvPr/>
          </p:nvSpPr>
          <p:spPr>
            <a:xfrm>
              <a:off x="3963943" y="1391633"/>
              <a:ext cx="1609620" cy="965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Legislative Actions</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(June)</a:t>
              </a:r>
            </a:p>
          </p:txBody>
        </p:sp>
      </p:grpSp>
      <p:grpSp>
        <p:nvGrpSpPr>
          <p:cNvPr id="45" name="Group 44">
            <a:extLst>
              <a:ext uri="{FF2B5EF4-FFF2-40B4-BE49-F238E27FC236}">
                <a16:creationId xmlns:a16="http://schemas.microsoft.com/office/drawing/2014/main" id="{385D701E-8DCF-4EE5-AF42-4E85280FDD76}"/>
              </a:ext>
            </a:extLst>
          </p:cNvPr>
          <p:cNvGrpSpPr/>
          <p:nvPr/>
        </p:nvGrpSpPr>
        <p:grpSpPr>
          <a:xfrm>
            <a:off x="8027120" y="5151229"/>
            <a:ext cx="339612" cy="91440"/>
            <a:chOff x="1612096" y="3164785"/>
            <a:chExt cx="339612" cy="91440"/>
          </a:xfrm>
        </p:grpSpPr>
        <p:sp>
          <p:nvSpPr>
            <p:cNvPr id="52" name="Straight Connector 27">
              <a:extLst>
                <a:ext uri="{FF2B5EF4-FFF2-40B4-BE49-F238E27FC236}">
                  <a16:creationId xmlns:a16="http://schemas.microsoft.com/office/drawing/2014/main" id="{A3166C2E-653B-4980-A1EC-8F07A5CA9C1E}"/>
                </a:ext>
              </a:extLst>
            </p:cNvPr>
            <p:cNvSpPr/>
            <p:nvPr/>
          </p:nvSpPr>
          <p:spPr>
            <a:xfrm>
              <a:off x="1612096" y="3164785"/>
              <a:ext cx="339612" cy="91440"/>
            </a:xfrm>
            <a:custGeom>
              <a:avLst/>
              <a:gdLst/>
              <a:ahLst/>
              <a:cxnLst/>
              <a:rect l="0" t="0" r="0" b="0"/>
              <a:pathLst>
                <a:path>
                  <a:moveTo>
                    <a:pt x="0" y="45720"/>
                  </a:moveTo>
                  <a:lnTo>
                    <a:pt x="339612"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Straight Connector 28">
              <a:extLst>
                <a:ext uri="{FF2B5EF4-FFF2-40B4-BE49-F238E27FC236}">
                  <a16:creationId xmlns:a16="http://schemas.microsoft.com/office/drawing/2014/main" id="{FAC1B33E-31A6-417E-873B-C35646507C9A}"/>
                </a:ext>
              </a:extLst>
            </p:cNvPr>
            <p:cNvSpPr txBox="1"/>
            <p:nvPr/>
          </p:nvSpPr>
          <p:spPr>
            <a:xfrm>
              <a:off x="1772647" y="3208654"/>
              <a:ext cx="18510" cy="37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srgbClr val="002F6D">
                    <a:hueOff val="0"/>
                    <a:satOff val="0"/>
                    <a:lumOff val="0"/>
                    <a:alphaOff val="0"/>
                  </a:srgbClr>
                </a:solidFill>
                <a:effectLst/>
                <a:uLnTx/>
                <a:uFillTx/>
                <a:latin typeface="Source Sans Pro"/>
                <a:ea typeface="+mn-ea"/>
                <a:cs typeface="+mn-cs"/>
              </a:endParaRPr>
            </a:p>
          </p:txBody>
        </p:sp>
      </p:grpSp>
      <p:grpSp>
        <p:nvGrpSpPr>
          <p:cNvPr id="46" name="Group 45">
            <a:extLst>
              <a:ext uri="{FF2B5EF4-FFF2-40B4-BE49-F238E27FC236}">
                <a16:creationId xmlns:a16="http://schemas.microsoft.com/office/drawing/2014/main" id="{0AA50B60-776D-4958-AD98-C0C6CC2ACF2C}"/>
              </a:ext>
            </a:extLst>
          </p:cNvPr>
          <p:cNvGrpSpPr/>
          <p:nvPr/>
        </p:nvGrpSpPr>
        <p:grpSpPr>
          <a:xfrm>
            <a:off x="6419299" y="4714063"/>
            <a:ext cx="1609620" cy="965772"/>
            <a:chOff x="4275" y="2727619"/>
            <a:chExt cx="1609620" cy="965772"/>
          </a:xfrm>
        </p:grpSpPr>
        <p:sp>
          <p:nvSpPr>
            <p:cNvPr id="50" name="Rectangle 49">
              <a:extLst>
                <a:ext uri="{FF2B5EF4-FFF2-40B4-BE49-F238E27FC236}">
                  <a16:creationId xmlns:a16="http://schemas.microsoft.com/office/drawing/2014/main" id="{AD4A624A-5ADB-45E3-A1A2-9BF04121A5B3}"/>
                </a:ext>
              </a:extLst>
            </p:cNvPr>
            <p:cNvSpPr/>
            <p:nvPr/>
          </p:nvSpPr>
          <p:spPr>
            <a:xfrm>
              <a:off x="4275" y="2727619"/>
              <a:ext cx="1609620" cy="96577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a:extLst>
                <a:ext uri="{FF2B5EF4-FFF2-40B4-BE49-F238E27FC236}">
                  <a16:creationId xmlns:a16="http://schemas.microsoft.com/office/drawing/2014/main" id="{A7F5D5B8-6890-4733-A4F7-2C1AC984DCC4}"/>
                </a:ext>
              </a:extLst>
            </p:cNvPr>
            <p:cNvSpPr txBox="1"/>
            <p:nvPr/>
          </p:nvSpPr>
          <p:spPr>
            <a:xfrm>
              <a:off x="4275" y="2727619"/>
              <a:ext cx="1609620" cy="965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Governor’s Consideration</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(June)</a:t>
              </a:r>
            </a:p>
          </p:txBody>
        </p:sp>
      </p:grpSp>
      <p:grpSp>
        <p:nvGrpSpPr>
          <p:cNvPr id="47" name="Group 46">
            <a:extLst>
              <a:ext uri="{FF2B5EF4-FFF2-40B4-BE49-F238E27FC236}">
                <a16:creationId xmlns:a16="http://schemas.microsoft.com/office/drawing/2014/main" id="{DA60F9DA-22A2-4DF7-8688-54E40C6498B4}"/>
              </a:ext>
            </a:extLst>
          </p:cNvPr>
          <p:cNvGrpSpPr/>
          <p:nvPr/>
        </p:nvGrpSpPr>
        <p:grpSpPr>
          <a:xfrm>
            <a:off x="8399133" y="4714063"/>
            <a:ext cx="1609620" cy="965772"/>
            <a:chOff x="1984109" y="2727619"/>
            <a:chExt cx="1609620" cy="965772"/>
          </a:xfrm>
        </p:grpSpPr>
        <p:sp>
          <p:nvSpPr>
            <p:cNvPr id="48" name="Rectangle 47">
              <a:extLst>
                <a:ext uri="{FF2B5EF4-FFF2-40B4-BE49-F238E27FC236}">
                  <a16:creationId xmlns:a16="http://schemas.microsoft.com/office/drawing/2014/main" id="{08883AC9-1589-4806-87ED-01F2F7AAD011}"/>
                </a:ext>
              </a:extLst>
            </p:cNvPr>
            <p:cNvSpPr/>
            <p:nvPr/>
          </p:nvSpPr>
          <p:spPr>
            <a:xfrm>
              <a:off x="1984109" y="2727619"/>
              <a:ext cx="1609620" cy="96577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TextBox 48">
              <a:extLst>
                <a:ext uri="{FF2B5EF4-FFF2-40B4-BE49-F238E27FC236}">
                  <a16:creationId xmlns:a16="http://schemas.microsoft.com/office/drawing/2014/main" id="{54417E04-2413-4E82-B6D8-C3A5FDFB310B}"/>
                </a:ext>
              </a:extLst>
            </p:cNvPr>
            <p:cNvSpPr txBox="1"/>
            <p:nvPr/>
          </p:nvSpPr>
          <p:spPr>
            <a:xfrm>
              <a:off x="1984109" y="2727619"/>
              <a:ext cx="1609620" cy="965772"/>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Budget Year Begins</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ource Sans Pro"/>
                  <a:ea typeface="+mn-ea"/>
                  <a:cs typeface="+mn-cs"/>
                </a:rPr>
                <a:t>(July 1)</a:t>
              </a:r>
            </a:p>
          </p:txBody>
        </p:sp>
      </p:grpSp>
      <p:sp>
        <p:nvSpPr>
          <p:cNvPr id="6" name="Title 5">
            <a:extLst>
              <a:ext uri="{FF2B5EF4-FFF2-40B4-BE49-F238E27FC236}">
                <a16:creationId xmlns:a16="http://schemas.microsoft.com/office/drawing/2014/main" id="{411C965E-6122-42F2-A5A2-7D8E9E4058D1}"/>
              </a:ext>
            </a:extLst>
          </p:cNvPr>
          <p:cNvSpPr>
            <a:spLocks noGrp="1"/>
          </p:cNvSpPr>
          <p:nvPr>
            <p:ph type="title"/>
          </p:nvPr>
        </p:nvSpPr>
        <p:spPr>
          <a:xfrm>
            <a:off x="217128" y="1479717"/>
            <a:ext cx="3932237" cy="608096"/>
          </a:xfrm>
        </p:spPr>
        <p:txBody>
          <a:bodyPr/>
          <a:lstStyle/>
          <a:p>
            <a:r>
              <a:rPr lang="en-US" dirty="0"/>
              <a:t>Legislative Process</a:t>
            </a:r>
          </a:p>
        </p:txBody>
      </p:sp>
      <p:sp>
        <p:nvSpPr>
          <p:cNvPr id="117" name="Title 5">
            <a:extLst>
              <a:ext uri="{FF2B5EF4-FFF2-40B4-BE49-F238E27FC236}">
                <a16:creationId xmlns:a16="http://schemas.microsoft.com/office/drawing/2014/main" id="{5D66B956-A1CE-4A7A-9461-E7C9C9AE5E77}"/>
              </a:ext>
            </a:extLst>
          </p:cNvPr>
          <p:cNvSpPr txBox="1">
            <a:spLocks/>
          </p:cNvSpPr>
          <p:nvPr/>
        </p:nvSpPr>
        <p:spPr>
          <a:xfrm>
            <a:off x="6378268" y="1468538"/>
            <a:ext cx="3932237" cy="608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002F6D"/>
                </a:solidFill>
                <a:latin typeface="Source Sans Pro" panose="020B0503030403020204" pitchFamily="34" charset="0"/>
                <a:ea typeface="Source Sans Pro" panose="020B050303040302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2F6D"/>
                </a:solidFill>
                <a:effectLst/>
                <a:uLnTx/>
                <a:uFillTx/>
                <a:latin typeface="Source Sans Pro" panose="020B0503030403020204" pitchFamily="34" charset="0"/>
                <a:ea typeface="Source Sans Pro" panose="020B0503030403020204" pitchFamily="34" charset="0"/>
                <a:cs typeface="+mj-cs"/>
              </a:rPr>
              <a:t>Budget Process</a:t>
            </a:r>
          </a:p>
        </p:txBody>
      </p:sp>
      <p:sp>
        <p:nvSpPr>
          <p:cNvPr id="120" name="Title 1">
            <a:extLst>
              <a:ext uri="{FF2B5EF4-FFF2-40B4-BE49-F238E27FC236}">
                <a16:creationId xmlns:a16="http://schemas.microsoft.com/office/drawing/2014/main" id="{D5A8F165-A875-49C1-B069-1D606E2777BC}"/>
              </a:ext>
            </a:extLst>
          </p:cNvPr>
          <p:cNvSpPr txBox="1">
            <a:spLocks/>
          </p:cNvSpPr>
          <p:nvPr/>
        </p:nvSpPr>
        <p:spPr>
          <a:xfrm>
            <a:off x="838200" y="2218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F6D"/>
                </a:solidFill>
                <a:effectLst/>
                <a:uLnTx/>
                <a:uFillTx/>
                <a:latin typeface="Source Sans Pro" panose="020B0503030403020204" pitchFamily="34" charset="0"/>
                <a:ea typeface="Source Sans Pro" panose="020B0503030403020204" pitchFamily="34" charset="0"/>
                <a:cs typeface="+mj-cs"/>
              </a:rPr>
              <a:t>Legislative Policy Changes</a:t>
            </a:r>
          </a:p>
        </p:txBody>
      </p:sp>
    </p:spTree>
    <p:extLst>
      <p:ext uri="{BB962C8B-B14F-4D97-AF65-F5344CB8AC3E}">
        <p14:creationId xmlns:p14="http://schemas.microsoft.com/office/powerpoint/2010/main" val="280188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F768-F6F5-F64A-980A-6D64557D29FA}"/>
              </a:ext>
            </a:extLst>
          </p:cNvPr>
          <p:cNvSpPr>
            <a:spLocks noGrp="1"/>
          </p:cNvSpPr>
          <p:nvPr>
            <p:ph type="title"/>
          </p:nvPr>
        </p:nvSpPr>
        <p:spPr/>
        <p:txBody>
          <a:bodyPr anchor="ctr"/>
          <a:lstStyle/>
          <a:p>
            <a:r>
              <a:rPr lang="en-US" b="1" dirty="0"/>
              <a:t>Curriculum Requirements</a:t>
            </a:r>
          </a:p>
        </p:txBody>
      </p:sp>
      <p:sp>
        <p:nvSpPr>
          <p:cNvPr id="3" name="Content Placeholder 2">
            <a:extLst>
              <a:ext uri="{FF2B5EF4-FFF2-40B4-BE49-F238E27FC236}">
                <a16:creationId xmlns:a16="http://schemas.microsoft.com/office/drawing/2014/main" id="{F5B91640-3213-CC43-8274-711B0B97B623}"/>
              </a:ext>
            </a:extLst>
          </p:cNvPr>
          <p:cNvSpPr>
            <a:spLocks noGrp="1"/>
          </p:cNvSpPr>
          <p:nvPr>
            <p:ph idx="1"/>
          </p:nvPr>
        </p:nvSpPr>
        <p:spPr/>
        <p:txBody>
          <a:bodyPr/>
          <a:lstStyle/>
          <a:p>
            <a:pPr marL="342900" indent="-342900">
              <a:buFont typeface="Arial" panose="020B0604020202020204" pitchFamily="34" charset="0"/>
              <a:buChar char="•"/>
            </a:pPr>
            <a:r>
              <a:rPr lang="en-US" dirty="0"/>
              <a:t>Local governing board policies and regulations</a:t>
            </a:r>
          </a:p>
          <a:p>
            <a:pPr marL="342900" indent="-342900">
              <a:buFont typeface="Arial" panose="020B0604020202020204" pitchFamily="34" charset="0"/>
              <a:buChar char="•"/>
            </a:pPr>
            <a:r>
              <a:rPr lang="en-US" dirty="0"/>
              <a:t>Chancellor’s Office Guidelines</a:t>
            </a:r>
          </a:p>
          <a:p>
            <a:pPr marL="342900" indent="-342900">
              <a:buFont typeface="Arial" panose="020B0604020202020204" pitchFamily="34" charset="0"/>
              <a:buChar char="•"/>
            </a:pPr>
            <a:r>
              <a:rPr lang="en-US" dirty="0">
                <a:hlinkClick r:id="rId3"/>
              </a:rPr>
              <a:t>Program and Course Approval Handbook 2019</a:t>
            </a:r>
            <a:endParaRPr lang="en-US" dirty="0"/>
          </a:p>
          <a:p>
            <a:pPr marL="342900" indent="-342900">
              <a:buFont typeface="Arial" panose="020B0604020202020204" pitchFamily="34" charset="0"/>
              <a:buChar char="•"/>
            </a:pPr>
            <a:r>
              <a:rPr lang="en-US" dirty="0"/>
              <a:t>Title 5 Regulations</a:t>
            </a:r>
          </a:p>
          <a:p>
            <a:pPr marL="342900" indent="-342900">
              <a:buFont typeface="Arial" panose="020B0604020202020204" pitchFamily="34" charset="0"/>
              <a:buChar char="•"/>
            </a:pPr>
            <a:r>
              <a:rPr lang="en-US" dirty="0"/>
              <a:t>Legislation</a:t>
            </a:r>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0FEBDAAD-784E-EA49-B818-9F3BB585AF4E}"/>
              </a:ext>
            </a:extLst>
          </p:cNvPr>
          <p:cNvSpPr>
            <a:spLocks noGrp="1"/>
          </p:cNvSpPr>
          <p:nvPr>
            <p:ph type="body" sz="half" idx="2"/>
          </p:nvPr>
        </p:nvSpPr>
        <p:spPr/>
        <p:txBody>
          <a:bodyPr anchor="ctr"/>
          <a:lstStyle/>
          <a:p>
            <a:r>
              <a:rPr lang="en-US" dirty="0"/>
              <a:t>Where are they found?</a:t>
            </a:r>
          </a:p>
        </p:txBody>
      </p:sp>
      <p:sp>
        <p:nvSpPr>
          <p:cNvPr id="5" name="Slide Number Placeholder 4">
            <a:extLst>
              <a:ext uri="{FF2B5EF4-FFF2-40B4-BE49-F238E27FC236}">
                <a16:creationId xmlns:a16="http://schemas.microsoft.com/office/drawing/2014/main" id="{BFED4C44-C30F-D34E-A06E-6C91C332734F}"/>
              </a:ext>
            </a:extLst>
          </p:cNvPr>
          <p:cNvSpPr>
            <a:spLocks noGrp="1"/>
          </p:cNvSpPr>
          <p:nvPr>
            <p:ph type="sldNum" sz="quarter" idx="10"/>
          </p:nvPr>
        </p:nvSpPr>
        <p:spPr/>
        <p:txBody>
          <a:bodyPr/>
          <a:lstStyle/>
          <a:p>
            <a:pPr>
              <a:defRPr/>
            </a:pPr>
            <a:fld id="{C8015428-05F8-DC41-B5EF-349301B1AAC7}" type="slidenum">
              <a:rPr lang="en-US" altLang="en-US" smtClean="0"/>
              <a:pPr>
                <a:defRPr/>
              </a:pPr>
              <a:t>7</a:t>
            </a:fld>
            <a:endParaRPr lang="en-US" altLang="en-US"/>
          </a:p>
        </p:txBody>
      </p:sp>
      <p:pic>
        <p:nvPicPr>
          <p:cNvPr id="6" name="Picture 5">
            <a:extLst>
              <a:ext uri="{FF2B5EF4-FFF2-40B4-BE49-F238E27FC236}">
                <a16:creationId xmlns:a16="http://schemas.microsoft.com/office/drawing/2014/main" id="{F31B235C-5340-B34D-9A19-CC7B3174D4A2}"/>
              </a:ext>
            </a:extLst>
          </p:cNvPr>
          <p:cNvPicPr>
            <a:picLocks noChangeAspect="1"/>
          </p:cNvPicPr>
          <p:nvPr/>
        </p:nvPicPr>
        <p:blipFill>
          <a:blip r:embed="rId4"/>
          <a:stretch>
            <a:fillRect/>
          </a:stretch>
        </p:blipFill>
        <p:spPr>
          <a:xfrm>
            <a:off x="6500283" y="4338597"/>
            <a:ext cx="2880783" cy="1865255"/>
          </a:xfrm>
          <a:prstGeom prst="rect">
            <a:avLst/>
          </a:prstGeom>
        </p:spPr>
      </p:pic>
    </p:spTree>
    <p:extLst>
      <p:ext uri="{BB962C8B-B14F-4D97-AF65-F5344CB8AC3E}">
        <p14:creationId xmlns:p14="http://schemas.microsoft.com/office/powerpoint/2010/main" val="169395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F83E-EA6A-2644-8447-29F48B7744C5}"/>
              </a:ext>
            </a:extLst>
          </p:cNvPr>
          <p:cNvSpPr>
            <a:spLocks noGrp="1"/>
          </p:cNvSpPr>
          <p:nvPr>
            <p:ph type="title"/>
          </p:nvPr>
        </p:nvSpPr>
        <p:spPr>
          <a:xfrm>
            <a:off x="1277650" y="365126"/>
            <a:ext cx="10046043" cy="921808"/>
          </a:xfrm>
        </p:spPr>
        <p:txBody>
          <a:bodyPr anchor="ctr"/>
          <a:lstStyle/>
          <a:p>
            <a:pPr algn="ctr"/>
            <a:r>
              <a:rPr lang="en-US" b="1" dirty="0"/>
              <a:t>Associate Degrees for Transfer</a:t>
            </a:r>
          </a:p>
        </p:txBody>
      </p:sp>
      <p:sp>
        <p:nvSpPr>
          <p:cNvPr id="3" name="Content Placeholder 2">
            <a:extLst>
              <a:ext uri="{FF2B5EF4-FFF2-40B4-BE49-F238E27FC236}">
                <a16:creationId xmlns:a16="http://schemas.microsoft.com/office/drawing/2014/main" id="{2D1A69CF-E57B-304F-B2CF-AAEF83F40C6C}"/>
              </a:ext>
            </a:extLst>
          </p:cNvPr>
          <p:cNvSpPr>
            <a:spLocks noGrp="1"/>
          </p:cNvSpPr>
          <p:nvPr>
            <p:ph sz="half" idx="1"/>
          </p:nvPr>
        </p:nvSpPr>
        <p:spPr>
          <a:xfrm>
            <a:off x="1277650" y="1439333"/>
            <a:ext cx="10058400" cy="4778587"/>
          </a:xfrm>
        </p:spPr>
        <p:txBody>
          <a:bodyPr/>
          <a:lstStyle/>
          <a:p>
            <a:r>
              <a:rPr lang="en-US" dirty="0">
                <a:hlinkClick r:id="rId3"/>
              </a:rPr>
              <a:t>AB 440 (Beall, 2009) </a:t>
            </a:r>
            <a:r>
              <a:rPr lang="en-US" dirty="0"/>
              <a:t>– Transfer Degree </a:t>
            </a:r>
            <a:r>
              <a:rPr lang="en-US" i="1" dirty="0">
                <a:solidFill>
                  <a:srgbClr val="7030A0"/>
                </a:solidFill>
              </a:rPr>
              <a:t>as introduced 2/24/09</a:t>
            </a:r>
          </a:p>
          <a:p>
            <a:r>
              <a:rPr lang="en-US" dirty="0">
                <a:hlinkClick r:id="rId4"/>
              </a:rPr>
              <a:t>SB 1440 (Padilla, 2010) </a:t>
            </a:r>
            <a:r>
              <a:rPr lang="en-US" dirty="0"/>
              <a:t>– California Community Colleges: student transfer</a:t>
            </a:r>
          </a:p>
          <a:p>
            <a:pPr lvl="1"/>
            <a:r>
              <a:rPr lang="en-US" dirty="0"/>
              <a:t>Student Transfer Achievement Reform Act</a:t>
            </a:r>
          </a:p>
          <a:p>
            <a:pPr lvl="1"/>
            <a:r>
              <a:rPr lang="en-US" dirty="0"/>
              <a:t>CCCs required to offer an ADT</a:t>
            </a:r>
          </a:p>
          <a:p>
            <a:r>
              <a:rPr lang="en-US" dirty="0">
                <a:hlinkClick r:id="rId5"/>
              </a:rPr>
              <a:t>SB 440 (Padilla, 2013) </a:t>
            </a:r>
            <a:r>
              <a:rPr lang="en-US" dirty="0"/>
              <a:t>– Public Post Secondary Education: Student Transfer Achievement Reform Act</a:t>
            </a:r>
          </a:p>
          <a:p>
            <a:pPr lvl="1"/>
            <a:r>
              <a:rPr lang="en-US" dirty="0"/>
              <a:t>CCCs required to offer an ADT if colleges offer a local degree and there is an approved Transfer Model Curriculum (TMC)</a:t>
            </a:r>
          </a:p>
          <a:p>
            <a:pPr lvl="1"/>
            <a:endParaRPr lang="en-US" dirty="0"/>
          </a:p>
          <a:p>
            <a:pPr marL="457200" lvl="1" indent="0" algn="ctr">
              <a:buNone/>
            </a:pPr>
            <a:r>
              <a:rPr lang="en-US" b="1" i="1" dirty="0">
                <a:solidFill>
                  <a:srgbClr val="7030A0"/>
                </a:solidFill>
              </a:rPr>
              <a:t>Stay tuned to see what happens…</a:t>
            </a:r>
          </a:p>
          <a:p>
            <a:r>
              <a:rPr lang="en-US" dirty="0">
                <a:hlinkClick r:id="rId6"/>
              </a:rPr>
              <a:t>AB 928 (Berman, 2021) </a:t>
            </a:r>
            <a:r>
              <a:rPr lang="en-US" dirty="0"/>
              <a:t>– Transfer Achievement Reform Act of 2021: Associate Degree for Transfer Implementation Committee</a:t>
            </a:r>
          </a:p>
          <a:p>
            <a:endParaRPr lang="en-US" dirty="0"/>
          </a:p>
        </p:txBody>
      </p:sp>
      <p:sp>
        <p:nvSpPr>
          <p:cNvPr id="4" name="Slide Number Placeholder 3">
            <a:extLst>
              <a:ext uri="{FF2B5EF4-FFF2-40B4-BE49-F238E27FC236}">
                <a16:creationId xmlns:a16="http://schemas.microsoft.com/office/drawing/2014/main" id="{200AD111-FB36-DE42-9D09-B1B0D09BBE2D}"/>
              </a:ext>
            </a:extLst>
          </p:cNvPr>
          <p:cNvSpPr>
            <a:spLocks noGrp="1"/>
          </p:cNvSpPr>
          <p:nvPr>
            <p:ph type="sldNum" sz="quarter" idx="10"/>
          </p:nvPr>
        </p:nvSpPr>
        <p:spPr/>
        <p:txBody>
          <a:bodyPr/>
          <a:lstStyle/>
          <a:p>
            <a:pPr>
              <a:defRPr/>
            </a:pPr>
            <a:fld id="{FBEDD817-AB0B-A34C-9FCE-295985F01EC4}" type="slidenum">
              <a:rPr lang="en-US" altLang="en-US" smtClean="0"/>
              <a:pPr>
                <a:defRPr/>
              </a:pPr>
              <a:t>8</a:t>
            </a:fld>
            <a:endParaRPr lang="en-US" altLang="en-US"/>
          </a:p>
        </p:txBody>
      </p:sp>
    </p:spTree>
    <p:extLst>
      <p:ext uri="{BB962C8B-B14F-4D97-AF65-F5344CB8AC3E}">
        <p14:creationId xmlns:p14="http://schemas.microsoft.com/office/powerpoint/2010/main" val="148833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09B5-6805-D64B-8EE9-2C7A7C3AE86A}"/>
              </a:ext>
            </a:extLst>
          </p:cNvPr>
          <p:cNvSpPr>
            <a:spLocks noGrp="1"/>
          </p:cNvSpPr>
          <p:nvPr>
            <p:ph type="title"/>
          </p:nvPr>
        </p:nvSpPr>
        <p:spPr>
          <a:xfrm>
            <a:off x="1277650" y="365126"/>
            <a:ext cx="10046043" cy="769408"/>
          </a:xfrm>
        </p:spPr>
        <p:txBody>
          <a:bodyPr anchor="ctr"/>
          <a:lstStyle/>
          <a:p>
            <a:pPr algn="ctr"/>
            <a:r>
              <a:rPr lang="en-US" b="1" dirty="0"/>
              <a:t>Assessment and Placement</a:t>
            </a:r>
          </a:p>
        </p:txBody>
      </p:sp>
      <p:sp>
        <p:nvSpPr>
          <p:cNvPr id="3" name="Content Placeholder 2">
            <a:extLst>
              <a:ext uri="{FF2B5EF4-FFF2-40B4-BE49-F238E27FC236}">
                <a16:creationId xmlns:a16="http://schemas.microsoft.com/office/drawing/2014/main" id="{7043C724-A6BD-CF47-9DAE-638508494A55}"/>
              </a:ext>
            </a:extLst>
          </p:cNvPr>
          <p:cNvSpPr>
            <a:spLocks noGrp="1"/>
          </p:cNvSpPr>
          <p:nvPr>
            <p:ph sz="half" idx="1"/>
          </p:nvPr>
        </p:nvSpPr>
        <p:spPr>
          <a:xfrm>
            <a:off x="1490132" y="1286934"/>
            <a:ext cx="9845917" cy="1270000"/>
          </a:xfrm>
        </p:spPr>
        <p:txBody>
          <a:bodyPr/>
          <a:lstStyle/>
          <a:p>
            <a:r>
              <a:rPr lang="en-US" dirty="0">
                <a:solidFill>
                  <a:schemeClr val="tx2">
                    <a:lumMod val="85000"/>
                    <a:lumOff val="15000"/>
                  </a:schemeClr>
                </a:solidFill>
                <a:cs typeface="Gill Sans"/>
                <a:hlinkClick r:id="rId3"/>
              </a:rPr>
              <a:t>AB 705 (Irwin, 2017)</a:t>
            </a:r>
            <a:r>
              <a:rPr lang="en-US" dirty="0">
                <a:solidFill>
                  <a:schemeClr val="tx2">
                    <a:lumMod val="85000"/>
                    <a:lumOff val="15000"/>
                  </a:schemeClr>
                </a:solidFill>
                <a:cs typeface="Gill Sans"/>
              </a:rPr>
              <a:t> </a:t>
            </a:r>
            <a:r>
              <a:rPr lang="en-US" dirty="0">
                <a:solidFill>
                  <a:schemeClr val="tx1"/>
                </a:solidFill>
                <a:cs typeface="Gill Sans"/>
              </a:rPr>
              <a:t>– English, Mathematics, ESL placement</a:t>
            </a:r>
          </a:p>
          <a:p>
            <a:pPr lvl="1"/>
            <a:r>
              <a:rPr lang="en-US" i="1" dirty="0"/>
              <a:t>Title 5 Regulations §55063, §55002, §55003, §55522 Spring 2019 Board of Governors</a:t>
            </a:r>
          </a:p>
          <a:p>
            <a:endParaRPr lang="en-US" dirty="0">
              <a:solidFill>
                <a:schemeClr val="tx1"/>
              </a:solidFill>
              <a:cs typeface="Gill Sans"/>
            </a:endParaRPr>
          </a:p>
          <a:p>
            <a:endParaRPr lang="en-US" dirty="0"/>
          </a:p>
        </p:txBody>
      </p:sp>
      <p:sp>
        <p:nvSpPr>
          <p:cNvPr id="4" name="Slide Number Placeholder 3">
            <a:extLst>
              <a:ext uri="{FF2B5EF4-FFF2-40B4-BE49-F238E27FC236}">
                <a16:creationId xmlns:a16="http://schemas.microsoft.com/office/drawing/2014/main" id="{2BDD51CC-BD3B-7642-AFEB-68BC0D531AD6}"/>
              </a:ext>
            </a:extLst>
          </p:cNvPr>
          <p:cNvSpPr>
            <a:spLocks noGrp="1"/>
          </p:cNvSpPr>
          <p:nvPr>
            <p:ph type="sldNum" sz="quarter" idx="10"/>
          </p:nvPr>
        </p:nvSpPr>
        <p:spPr/>
        <p:txBody>
          <a:bodyPr/>
          <a:lstStyle/>
          <a:p>
            <a:pPr>
              <a:defRPr/>
            </a:pPr>
            <a:fld id="{FBEDD817-AB0B-A34C-9FCE-295985F01EC4}" type="slidenum">
              <a:rPr lang="en-US" altLang="en-US" smtClean="0"/>
              <a:pPr>
                <a:defRPr/>
              </a:pPr>
              <a:t>9</a:t>
            </a:fld>
            <a:endParaRPr lang="en-US" altLang="en-US"/>
          </a:p>
        </p:txBody>
      </p:sp>
      <p:sp>
        <p:nvSpPr>
          <p:cNvPr id="5" name="Title 1">
            <a:extLst>
              <a:ext uri="{FF2B5EF4-FFF2-40B4-BE49-F238E27FC236}">
                <a16:creationId xmlns:a16="http://schemas.microsoft.com/office/drawing/2014/main" id="{EAE6F80B-D88A-DC46-887E-ECDCD0C565ED}"/>
              </a:ext>
            </a:extLst>
          </p:cNvPr>
          <p:cNvSpPr txBox="1">
            <a:spLocks/>
          </p:cNvSpPr>
          <p:nvPr/>
        </p:nvSpPr>
        <p:spPr bwMode="auto">
          <a:xfrm>
            <a:off x="1502489" y="2318279"/>
            <a:ext cx="10046043" cy="7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1" fontAlgn="base" hangingPunct="1">
              <a:lnSpc>
                <a:spcPct val="90000"/>
              </a:lnSpc>
              <a:spcBef>
                <a:spcPct val="0"/>
              </a:spcBef>
              <a:spcAft>
                <a:spcPct val="0"/>
              </a:spcAft>
              <a:defRPr sz="3600" kern="1200">
                <a:solidFill>
                  <a:schemeClr val="accent4"/>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a:lstStyle>
          <a:p>
            <a:pPr algn="ctr"/>
            <a:r>
              <a:rPr lang="en-US" b="1" dirty="0"/>
              <a:t>Graduation and General Education Requirements</a:t>
            </a:r>
          </a:p>
        </p:txBody>
      </p:sp>
      <p:sp>
        <p:nvSpPr>
          <p:cNvPr id="6" name="Content Placeholder 2">
            <a:extLst>
              <a:ext uri="{FF2B5EF4-FFF2-40B4-BE49-F238E27FC236}">
                <a16:creationId xmlns:a16="http://schemas.microsoft.com/office/drawing/2014/main" id="{5CDFE5D0-7609-3547-8B6C-E3E4FD4AAAF7}"/>
              </a:ext>
            </a:extLst>
          </p:cNvPr>
          <p:cNvSpPr txBox="1">
            <a:spLocks/>
          </p:cNvSpPr>
          <p:nvPr/>
        </p:nvSpPr>
        <p:spPr bwMode="auto">
          <a:xfrm>
            <a:off x="1490132" y="3098800"/>
            <a:ext cx="10058400" cy="28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7030A0"/>
                </a:solidFill>
                <a:hlinkClick r:id="rId4">
                  <a:extLst>
                    <a:ext uri="{A12FA001-AC4F-418D-AE19-62706E023703}">
                      <ahyp:hlinkClr xmlns:ahyp="http://schemas.microsoft.com/office/drawing/2018/hyperlinkcolor" val="tx"/>
                    </a:ext>
                  </a:extLst>
                </a:hlinkClick>
              </a:rPr>
              <a:t>AB 1460 (Weber, 2019)</a:t>
            </a:r>
            <a:r>
              <a:rPr lang="en-US" dirty="0">
                <a:solidFill>
                  <a:srgbClr val="7030A0"/>
                </a:solidFill>
              </a:rPr>
              <a:t> </a:t>
            </a:r>
            <a:r>
              <a:rPr lang="en-US" dirty="0"/>
              <a:t>– CSU Ethnic Studies Requirement</a:t>
            </a:r>
          </a:p>
          <a:p>
            <a:r>
              <a:rPr lang="en-US" dirty="0">
                <a:hlinkClick r:id="rId5"/>
              </a:rPr>
              <a:t>AB 3310 (Muratsuchi, 2020)</a:t>
            </a:r>
            <a:r>
              <a:rPr lang="en-US" dirty="0"/>
              <a:t> – CCC Ethnic Studies Requirement</a:t>
            </a:r>
          </a:p>
          <a:p>
            <a:r>
              <a:rPr lang="en-US" dirty="0">
                <a:hlinkClick r:id="rId6"/>
              </a:rPr>
              <a:t>AB 1040 (Muratsuchi, 2021) </a:t>
            </a:r>
            <a:r>
              <a:rPr lang="en-US" dirty="0"/>
              <a:t>– CCC Ethnic Studies Requirement</a:t>
            </a:r>
          </a:p>
          <a:p>
            <a:pPr lvl="1"/>
            <a:r>
              <a:rPr lang="en-US" i="1" dirty="0"/>
              <a:t>Title 5 Regulations §55063 at July 2021 Board of Governors Meeting</a:t>
            </a:r>
            <a:endParaRPr lang="en-US" dirty="0"/>
          </a:p>
          <a:p>
            <a:pPr marL="0" indent="0" algn="ctr">
              <a:buNone/>
            </a:pPr>
            <a:r>
              <a:rPr lang="en-US" b="1" i="1" dirty="0">
                <a:solidFill>
                  <a:srgbClr val="7030A0"/>
                </a:solidFill>
              </a:rPr>
              <a:t>Stay tuned to see what happens…</a:t>
            </a:r>
            <a:endParaRPr lang="en-US" dirty="0"/>
          </a:p>
          <a:p>
            <a:r>
              <a:rPr lang="en-US" u="sng" dirty="0">
                <a:solidFill>
                  <a:srgbClr val="7030A0"/>
                </a:solidFill>
                <a:hlinkClick r:id="rId7"/>
              </a:rPr>
              <a:t>AB 928 (Berman, 2021) </a:t>
            </a:r>
            <a:r>
              <a:rPr lang="en-US" dirty="0"/>
              <a:t>– Student Transfer Achievement Reform Act of 2021: Associate Degree for Transfer Intersegmental Implementation Committee.</a:t>
            </a:r>
          </a:p>
        </p:txBody>
      </p:sp>
    </p:spTree>
    <p:extLst>
      <p:ext uri="{BB962C8B-B14F-4D97-AF65-F5344CB8AC3E}">
        <p14:creationId xmlns:p14="http://schemas.microsoft.com/office/powerpoint/2010/main" val="2234181097"/>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2" id="{C02EB565-96C3-934D-85A9-DD9D929CF13C}" vid="{054F5572-FA90-DF4F-B53B-76D1F8F34A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278</TotalTime>
  <Words>2035</Words>
  <Application>Microsoft Macintosh PowerPoint</Application>
  <PresentationFormat>Widescreen</PresentationFormat>
  <Paragraphs>317</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Gabriola</vt:lpstr>
      <vt:lpstr>Gill Sans</vt:lpstr>
      <vt:lpstr>Palatino</vt:lpstr>
      <vt:lpstr>Source Sans Pro</vt:lpstr>
      <vt:lpstr>ASCCC Curriculum Inst. 2020 Theme</vt:lpstr>
      <vt:lpstr>Legislation and Curriculum: Keeping it Student-Centered  July 8, 1:00-2:30 </vt:lpstr>
      <vt:lpstr>Presenters</vt:lpstr>
      <vt:lpstr>Overview</vt:lpstr>
      <vt:lpstr>FYI…Acronym Tutorial</vt:lpstr>
      <vt:lpstr>The Process</vt:lpstr>
      <vt:lpstr>Legislative Process</vt:lpstr>
      <vt:lpstr>Curriculum Requirements</vt:lpstr>
      <vt:lpstr>Associate Degrees for Transfer</vt:lpstr>
      <vt:lpstr>Assessment and Placement</vt:lpstr>
      <vt:lpstr>Common Course Numbering</vt:lpstr>
      <vt:lpstr>Distance Education and More…</vt:lpstr>
      <vt:lpstr>Opportunities and Challenges</vt:lpstr>
      <vt:lpstr>Roles</vt:lpstr>
      <vt:lpstr>ASCCC Advocacy</vt:lpstr>
      <vt:lpstr>FACCC Advocacy – 1953 to the present</vt:lpstr>
      <vt:lpstr>CCCCO Advocacy</vt:lpstr>
      <vt:lpstr>Local Academic Senates/Curriculum Committees and Advocacy</vt:lpstr>
      <vt:lpstr>Staying Informed</vt:lpstr>
      <vt:lpstr>Staying Informed Assembly Members and Senators are limited to introducing fifty and forty bills (each, respectively) per two-year session.  Possible 5,600 bills per two-year cycle</vt:lpstr>
      <vt:lpstr>Staying Informed</vt:lpstr>
      <vt:lpstr>Looking to the Future…</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and Curriculum – Keeping it Student-Centered  </dc:title>
  <dc:creator>Virginia May</dc:creator>
  <cp:lastModifiedBy>Virginia May</cp:lastModifiedBy>
  <cp:revision>44</cp:revision>
  <cp:lastPrinted>2020-11-24T19:39:26Z</cp:lastPrinted>
  <dcterms:created xsi:type="dcterms:W3CDTF">2021-06-21T20:53:59Z</dcterms:created>
  <dcterms:modified xsi:type="dcterms:W3CDTF">2021-07-07T04:39:13Z</dcterms:modified>
</cp:coreProperties>
</file>