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7" r:id="rId2"/>
    <p:sldId id="258" r:id="rId3"/>
    <p:sldId id="263" r:id="rId4"/>
    <p:sldId id="264" r:id="rId5"/>
    <p:sldId id="265" r:id="rId6"/>
    <p:sldId id="266" r:id="rId7"/>
    <p:sldId id="267" r:id="rId8"/>
    <p:sldId id="268" r:id="rId9"/>
    <p:sldId id="259" r:id="rId10"/>
    <p:sldId id="281" r:id="rId11"/>
    <p:sldId id="270" r:id="rId12"/>
    <p:sldId id="262" r:id="rId13"/>
    <p:sldId id="260" r:id="rId14"/>
    <p:sldId id="283" r:id="rId15"/>
    <p:sldId id="279" r:id="rId16"/>
    <p:sldId id="282" r:id="rId17"/>
    <p:sldId id="284" r:id="rId18"/>
    <p:sldId id="278" r:id="rId19"/>
    <p:sldId id="273" r:id="rId20"/>
    <p:sldId id="271" r:id="rId21"/>
    <p:sldId id="269" r:id="rId22"/>
    <p:sldId id="280"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86398" autoAdjust="0"/>
  </p:normalViewPr>
  <p:slideViewPr>
    <p:cSldViewPr snapToGrid="0" snapToObjects="1">
      <p:cViewPr varScale="1">
        <p:scale>
          <a:sx n="77" d="100"/>
          <a:sy n="77" d="100"/>
        </p:scale>
        <p:origin x="856" y="12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6CE65F-CFEF-4243-AECD-31BEA686892E}"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69C05C51-BF6E-E449-A301-0F4BB6542C38}">
      <dgm:prSet phldrT="[Text]"/>
      <dgm:spPr/>
      <dgm:t>
        <a:bodyPr/>
        <a:lstStyle/>
        <a:p>
          <a:r>
            <a:rPr lang="en-US" dirty="0"/>
            <a:t>Clear pathways and programs</a:t>
          </a:r>
        </a:p>
      </dgm:t>
    </dgm:pt>
    <dgm:pt modelId="{B59B4505-E813-064C-96D1-A6AC0B104DB6}" type="parTrans" cxnId="{E7F4DA84-81C9-BD4E-9808-3E5DA47444F4}">
      <dgm:prSet/>
      <dgm:spPr/>
      <dgm:t>
        <a:bodyPr/>
        <a:lstStyle/>
        <a:p>
          <a:endParaRPr lang="en-US"/>
        </a:p>
      </dgm:t>
    </dgm:pt>
    <dgm:pt modelId="{F79C4E78-F559-AA4E-BC2D-F78342EC830A}" type="sibTrans" cxnId="{E7F4DA84-81C9-BD4E-9808-3E5DA47444F4}">
      <dgm:prSet/>
      <dgm:spPr/>
      <dgm:t>
        <a:bodyPr/>
        <a:lstStyle/>
        <a:p>
          <a:endParaRPr lang="en-US"/>
        </a:p>
      </dgm:t>
    </dgm:pt>
    <dgm:pt modelId="{E2A28B8B-37A8-1B41-81C4-6AF1E4FEB0FA}">
      <dgm:prSet phldrT="[Text]" custT="1"/>
      <dgm:spPr/>
      <dgm:t>
        <a:bodyPr/>
        <a:lstStyle/>
        <a:p>
          <a:r>
            <a:rPr lang="en-US" sz="1400" b="0" dirty="0">
              <a:solidFill>
                <a:srgbClr val="17667E"/>
              </a:solidFill>
            </a:rPr>
            <a:t>Curriculum</a:t>
          </a:r>
        </a:p>
      </dgm:t>
    </dgm:pt>
    <dgm:pt modelId="{EB124BF8-A84A-B443-B957-3EBB1F38139B}" type="parTrans" cxnId="{D3D65AA7-F77C-2C46-AA24-2EE77F5982DF}">
      <dgm:prSet/>
      <dgm:spPr/>
      <dgm:t>
        <a:bodyPr/>
        <a:lstStyle/>
        <a:p>
          <a:endParaRPr lang="en-US"/>
        </a:p>
      </dgm:t>
    </dgm:pt>
    <dgm:pt modelId="{B7663A3B-9785-C641-B84E-E94611BB3D6E}" type="sibTrans" cxnId="{D3D65AA7-F77C-2C46-AA24-2EE77F5982DF}">
      <dgm:prSet/>
      <dgm:spPr/>
      <dgm:t>
        <a:bodyPr/>
        <a:lstStyle/>
        <a:p>
          <a:endParaRPr lang="en-US"/>
        </a:p>
      </dgm:t>
    </dgm:pt>
    <dgm:pt modelId="{05BFC133-399A-0D47-B69E-BB11F649CBED}">
      <dgm:prSet phldrT="[Text]"/>
      <dgm:spPr/>
      <dgm:t>
        <a:bodyPr/>
        <a:lstStyle/>
        <a:p>
          <a:r>
            <a:rPr lang="en-US" dirty="0"/>
            <a:t>Guided Exploration and Progress</a:t>
          </a:r>
        </a:p>
      </dgm:t>
    </dgm:pt>
    <dgm:pt modelId="{F0098D94-17DE-044C-BB6B-86E30E410F5D}" type="parTrans" cxnId="{A27ED0DE-9C96-9B44-87E8-F6E06CA7FDED}">
      <dgm:prSet/>
      <dgm:spPr/>
      <dgm:t>
        <a:bodyPr/>
        <a:lstStyle/>
        <a:p>
          <a:endParaRPr lang="en-US"/>
        </a:p>
      </dgm:t>
    </dgm:pt>
    <dgm:pt modelId="{612C8D6B-9495-514A-A5B4-4B9FD50AC390}" type="sibTrans" cxnId="{A27ED0DE-9C96-9B44-87E8-F6E06CA7FDED}">
      <dgm:prSet/>
      <dgm:spPr/>
      <dgm:t>
        <a:bodyPr/>
        <a:lstStyle/>
        <a:p>
          <a:endParaRPr lang="en-US"/>
        </a:p>
      </dgm:t>
    </dgm:pt>
    <dgm:pt modelId="{6AB71816-34A7-0C4E-81D5-9C8C133E3B25}">
      <dgm:prSet phldrT="[Text]" custT="1"/>
      <dgm:spPr/>
      <dgm:t>
        <a:bodyPr/>
        <a:lstStyle/>
        <a:p>
          <a:r>
            <a:rPr lang="en-US" sz="1400" b="0" dirty="0">
              <a:solidFill>
                <a:srgbClr val="17667E"/>
              </a:solidFill>
            </a:rPr>
            <a:t>Curriculum</a:t>
          </a:r>
        </a:p>
      </dgm:t>
    </dgm:pt>
    <dgm:pt modelId="{9D8695C3-8740-3A47-B58E-38DABDE33116}" type="parTrans" cxnId="{EB155BBF-3748-2941-A2DF-101B3A54AE25}">
      <dgm:prSet/>
      <dgm:spPr/>
      <dgm:t>
        <a:bodyPr/>
        <a:lstStyle/>
        <a:p>
          <a:endParaRPr lang="en-US"/>
        </a:p>
      </dgm:t>
    </dgm:pt>
    <dgm:pt modelId="{134F6593-05F0-C549-BB66-36DE7A48325F}" type="sibTrans" cxnId="{EB155BBF-3748-2941-A2DF-101B3A54AE25}">
      <dgm:prSet/>
      <dgm:spPr/>
      <dgm:t>
        <a:bodyPr/>
        <a:lstStyle/>
        <a:p>
          <a:endParaRPr lang="en-US"/>
        </a:p>
      </dgm:t>
    </dgm:pt>
    <dgm:pt modelId="{F3D98577-6CBC-5C48-B36D-2C537012475E}">
      <dgm:prSet phldrT="[Text]"/>
      <dgm:spPr/>
      <dgm:t>
        <a:bodyPr/>
        <a:lstStyle/>
        <a:p>
          <a:r>
            <a:rPr lang="en-US" dirty="0"/>
            <a:t>Academic and Student Support</a:t>
          </a:r>
        </a:p>
      </dgm:t>
    </dgm:pt>
    <dgm:pt modelId="{BC55AF75-F510-A04E-A4FE-C155AC9D1E02}" type="parTrans" cxnId="{E8664606-6759-6340-ADE2-6D87F1A17DDD}">
      <dgm:prSet/>
      <dgm:spPr/>
      <dgm:t>
        <a:bodyPr/>
        <a:lstStyle/>
        <a:p>
          <a:endParaRPr lang="en-US"/>
        </a:p>
      </dgm:t>
    </dgm:pt>
    <dgm:pt modelId="{FAAB0B14-4AA4-934C-8691-C550B1493C9E}" type="sibTrans" cxnId="{E8664606-6759-6340-ADE2-6D87F1A17DDD}">
      <dgm:prSet/>
      <dgm:spPr/>
      <dgm:t>
        <a:bodyPr/>
        <a:lstStyle/>
        <a:p>
          <a:endParaRPr lang="en-US"/>
        </a:p>
      </dgm:t>
    </dgm:pt>
    <dgm:pt modelId="{7A57615B-4E59-C045-8E9A-3B80201363C3}">
      <dgm:prSet phldrT="[Text]" custT="1"/>
      <dgm:spPr/>
      <dgm:t>
        <a:bodyPr/>
        <a:lstStyle/>
        <a:p>
          <a:r>
            <a:rPr lang="en-US" sz="1400" b="0" dirty="0">
              <a:solidFill>
                <a:srgbClr val="17667E"/>
              </a:solidFill>
            </a:rPr>
            <a:t>Curriculum</a:t>
          </a:r>
        </a:p>
      </dgm:t>
    </dgm:pt>
    <dgm:pt modelId="{CEB42F53-7123-884D-B719-FCE5E77627E7}" type="parTrans" cxnId="{EAF97366-A513-5949-A249-461055264157}">
      <dgm:prSet/>
      <dgm:spPr/>
      <dgm:t>
        <a:bodyPr/>
        <a:lstStyle/>
        <a:p>
          <a:endParaRPr lang="en-US"/>
        </a:p>
      </dgm:t>
    </dgm:pt>
    <dgm:pt modelId="{1342B31A-41C1-1143-A17E-055A878962CF}" type="sibTrans" cxnId="{EAF97366-A513-5949-A249-461055264157}">
      <dgm:prSet/>
      <dgm:spPr/>
      <dgm:t>
        <a:bodyPr/>
        <a:lstStyle/>
        <a:p>
          <a:endParaRPr lang="en-US"/>
        </a:p>
      </dgm:t>
    </dgm:pt>
    <dgm:pt modelId="{B74EDBB3-E128-DA45-82A4-8AD797CBA545}">
      <dgm:prSet phldrT="[Text]"/>
      <dgm:spPr/>
      <dgm:t>
        <a:bodyPr/>
        <a:lstStyle/>
        <a:p>
          <a:r>
            <a:rPr lang="en-US" dirty="0"/>
            <a:t>Teaching </a:t>
          </a:r>
          <a:r>
            <a:rPr lang="en-US"/>
            <a:t>and Learning</a:t>
          </a:r>
          <a:endParaRPr lang="en-US" dirty="0"/>
        </a:p>
      </dgm:t>
    </dgm:pt>
    <dgm:pt modelId="{F542A9E6-7610-0240-9132-B6EE5EC86A67}" type="parTrans" cxnId="{BDA0AC30-89F9-A148-A203-DFDA3DC5AD8C}">
      <dgm:prSet/>
      <dgm:spPr/>
      <dgm:t>
        <a:bodyPr/>
        <a:lstStyle/>
        <a:p>
          <a:endParaRPr lang="en-US"/>
        </a:p>
      </dgm:t>
    </dgm:pt>
    <dgm:pt modelId="{88653128-1052-C54F-8A42-656D6B88E59D}" type="sibTrans" cxnId="{BDA0AC30-89F9-A148-A203-DFDA3DC5AD8C}">
      <dgm:prSet/>
      <dgm:spPr/>
      <dgm:t>
        <a:bodyPr/>
        <a:lstStyle/>
        <a:p>
          <a:endParaRPr lang="en-US"/>
        </a:p>
      </dgm:t>
    </dgm:pt>
    <dgm:pt modelId="{5FE18A65-22AC-C34D-9A8A-CA54BCBF719A}">
      <dgm:prSet custT="1"/>
      <dgm:spPr/>
      <dgm:t>
        <a:bodyPr/>
        <a:lstStyle/>
        <a:p>
          <a:r>
            <a:rPr lang="en-US" sz="1400" b="0" dirty="0"/>
            <a:t>Educational Programs</a:t>
          </a:r>
        </a:p>
      </dgm:t>
    </dgm:pt>
    <dgm:pt modelId="{E596220B-6725-5C4F-AE16-8F20863DFA6D}" type="parTrans" cxnId="{3F5C15B1-41DD-4E42-B641-C25A705F13C8}">
      <dgm:prSet/>
      <dgm:spPr/>
      <dgm:t>
        <a:bodyPr/>
        <a:lstStyle/>
        <a:p>
          <a:endParaRPr lang="en-US"/>
        </a:p>
      </dgm:t>
    </dgm:pt>
    <dgm:pt modelId="{8B23CF91-D0EC-F74C-A1DD-75304A38BCB2}" type="sibTrans" cxnId="{3F5C15B1-41DD-4E42-B641-C25A705F13C8}">
      <dgm:prSet/>
      <dgm:spPr/>
      <dgm:t>
        <a:bodyPr/>
        <a:lstStyle/>
        <a:p>
          <a:endParaRPr lang="en-US"/>
        </a:p>
      </dgm:t>
    </dgm:pt>
    <dgm:pt modelId="{8E7EE51A-958B-E140-A533-CCA84DE97297}">
      <dgm:prSet custT="1"/>
      <dgm:spPr/>
      <dgm:t>
        <a:bodyPr/>
        <a:lstStyle/>
        <a:p>
          <a:r>
            <a:rPr lang="en-US" sz="1400" b="0" dirty="0"/>
            <a:t>Degree and Certificate Requirements</a:t>
          </a:r>
        </a:p>
      </dgm:t>
    </dgm:pt>
    <dgm:pt modelId="{04EDD710-F34B-8E42-AE7B-0F334232689A}" type="parTrans" cxnId="{8D4794AC-3D14-9749-A211-B71ED8E6E4A6}">
      <dgm:prSet/>
      <dgm:spPr/>
      <dgm:t>
        <a:bodyPr/>
        <a:lstStyle/>
        <a:p>
          <a:endParaRPr lang="en-US"/>
        </a:p>
      </dgm:t>
    </dgm:pt>
    <dgm:pt modelId="{2EC525CA-3C04-B249-8BCF-7359A4ED0190}" type="sibTrans" cxnId="{8D4794AC-3D14-9749-A211-B71ED8E6E4A6}">
      <dgm:prSet/>
      <dgm:spPr/>
      <dgm:t>
        <a:bodyPr/>
        <a:lstStyle/>
        <a:p>
          <a:endParaRPr lang="en-US"/>
        </a:p>
      </dgm:t>
    </dgm:pt>
    <dgm:pt modelId="{A723BB35-C22E-4F43-91CB-49A4135F9DD9}">
      <dgm:prSet custT="1"/>
      <dgm:spPr/>
      <dgm:t>
        <a:bodyPr/>
        <a:lstStyle/>
        <a:p>
          <a:r>
            <a:rPr lang="en-US" sz="1400" b="0" dirty="0"/>
            <a:t>Student Preparation and Success</a:t>
          </a:r>
        </a:p>
      </dgm:t>
    </dgm:pt>
    <dgm:pt modelId="{E81A21B1-55B4-3C4A-8157-FF48A443F2DE}" type="parTrans" cxnId="{1C443E70-C79B-744D-A3CB-5A3DE85C0FAF}">
      <dgm:prSet/>
      <dgm:spPr/>
      <dgm:t>
        <a:bodyPr/>
        <a:lstStyle/>
        <a:p>
          <a:endParaRPr lang="en-US"/>
        </a:p>
      </dgm:t>
    </dgm:pt>
    <dgm:pt modelId="{2FFF4DCD-91D8-8F4E-BBE4-025DC7834B13}" type="sibTrans" cxnId="{1C443E70-C79B-744D-A3CB-5A3DE85C0FAF}">
      <dgm:prSet/>
      <dgm:spPr/>
      <dgm:t>
        <a:bodyPr/>
        <a:lstStyle/>
        <a:p>
          <a:endParaRPr lang="en-US"/>
        </a:p>
      </dgm:t>
    </dgm:pt>
    <dgm:pt modelId="{89FCA79A-04EE-C145-9760-87FB4AA2CC55}">
      <dgm:prSet custT="1"/>
      <dgm:spPr/>
      <dgm:t>
        <a:bodyPr/>
        <a:lstStyle/>
        <a:p>
          <a:r>
            <a:rPr lang="en-US" sz="1400" b="0" dirty="0"/>
            <a:t>Student Preparation and Success</a:t>
          </a:r>
        </a:p>
      </dgm:t>
    </dgm:pt>
    <dgm:pt modelId="{1108BFF4-B7B0-9746-B186-8D5D88211915}" type="parTrans" cxnId="{DB04D22E-E0A6-AE48-B787-ED7B09509804}">
      <dgm:prSet/>
      <dgm:spPr/>
      <dgm:t>
        <a:bodyPr/>
        <a:lstStyle/>
        <a:p>
          <a:endParaRPr lang="en-US"/>
        </a:p>
      </dgm:t>
    </dgm:pt>
    <dgm:pt modelId="{F9FD58A1-2431-EE41-BC15-210014A5F074}" type="sibTrans" cxnId="{DB04D22E-E0A6-AE48-B787-ED7B09509804}">
      <dgm:prSet/>
      <dgm:spPr/>
      <dgm:t>
        <a:bodyPr/>
        <a:lstStyle/>
        <a:p>
          <a:endParaRPr lang="en-US"/>
        </a:p>
      </dgm:t>
    </dgm:pt>
    <dgm:pt modelId="{9B467866-3DBB-FB47-B63D-0EC0241590CE}">
      <dgm:prSet custT="1"/>
      <dgm:spPr/>
      <dgm:t>
        <a:bodyPr/>
        <a:lstStyle/>
        <a:p>
          <a:r>
            <a:rPr lang="en-US" sz="1400" b="0" dirty="0"/>
            <a:t>Educational Programs</a:t>
          </a:r>
        </a:p>
      </dgm:t>
    </dgm:pt>
    <dgm:pt modelId="{4B14A92E-24E2-5A4C-AAA6-943E102FA9F3}" type="parTrans" cxnId="{F75B854C-BA16-0F4A-9E57-DE094DC34452}">
      <dgm:prSet/>
      <dgm:spPr/>
      <dgm:t>
        <a:bodyPr/>
        <a:lstStyle/>
        <a:p>
          <a:endParaRPr lang="en-US"/>
        </a:p>
      </dgm:t>
    </dgm:pt>
    <dgm:pt modelId="{8043E63C-FC4E-B844-A260-C75D9102E79C}" type="sibTrans" cxnId="{F75B854C-BA16-0F4A-9E57-DE094DC34452}">
      <dgm:prSet/>
      <dgm:spPr/>
      <dgm:t>
        <a:bodyPr/>
        <a:lstStyle/>
        <a:p>
          <a:endParaRPr lang="en-US"/>
        </a:p>
      </dgm:t>
    </dgm:pt>
    <dgm:pt modelId="{69A22550-D11B-B74B-8D27-51778B522887}">
      <dgm:prSet custT="1"/>
      <dgm:spPr/>
      <dgm:t>
        <a:bodyPr anchor="t"/>
        <a:lstStyle/>
        <a:p>
          <a:r>
            <a:rPr lang="en-US" sz="1400" b="0" dirty="0"/>
            <a:t>Student Preparation and Success</a:t>
          </a:r>
        </a:p>
      </dgm:t>
    </dgm:pt>
    <dgm:pt modelId="{E58122E2-BB28-234A-8093-A7F96BF39281}" type="parTrans" cxnId="{F8443FC6-E6F2-5E4E-924A-3BFE22878FC9}">
      <dgm:prSet/>
      <dgm:spPr/>
      <dgm:t>
        <a:bodyPr/>
        <a:lstStyle/>
        <a:p>
          <a:endParaRPr lang="en-US"/>
        </a:p>
      </dgm:t>
    </dgm:pt>
    <dgm:pt modelId="{23BA0530-5A99-7B4D-A663-9239FF76890C}" type="sibTrans" cxnId="{F8443FC6-E6F2-5E4E-924A-3BFE22878FC9}">
      <dgm:prSet/>
      <dgm:spPr/>
      <dgm:t>
        <a:bodyPr/>
        <a:lstStyle/>
        <a:p>
          <a:endParaRPr lang="en-US"/>
        </a:p>
      </dgm:t>
    </dgm:pt>
    <dgm:pt modelId="{F31D0E80-E037-F34C-8EDF-51DD1F803E66}">
      <dgm:prSet custT="1"/>
      <dgm:spPr/>
      <dgm:t>
        <a:bodyPr anchor="t"/>
        <a:lstStyle/>
        <a:p>
          <a:r>
            <a:rPr lang="en-US" sz="1400" b="0" dirty="0"/>
            <a:t>Educational Programs</a:t>
          </a:r>
        </a:p>
      </dgm:t>
    </dgm:pt>
    <dgm:pt modelId="{518339E1-9C0E-0345-B1DA-83384FFDE631}" type="parTrans" cxnId="{2794FA26-CB2C-954E-A32A-7A3DCDAB0D5A}">
      <dgm:prSet/>
      <dgm:spPr/>
      <dgm:t>
        <a:bodyPr/>
        <a:lstStyle/>
        <a:p>
          <a:endParaRPr lang="en-US"/>
        </a:p>
      </dgm:t>
    </dgm:pt>
    <dgm:pt modelId="{16757FC7-FA0B-AB4C-856A-7677639605CF}" type="sibTrans" cxnId="{2794FA26-CB2C-954E-A32A-7A3DCDAB0D5A}">
      <dgm:prSet/>
      <dgm:spPr/>
      <dgm:t>
        <a:bodyPr/>
        <a:lstStyle/>
        <a:p>
          <a:endParaRPr lang="en-US"/>
        </a:p>
      </dgm:t>
    </dgm:pt>
    <dgm:pt modelId="{DE3B4323-BDC6-3D4F-842E-4C28B7C1DFEE}">
      <dgm:prSet custT="1"/>
      <dgm:spPr/>
      <dgm:t>
        <a:bodyPr/>
        <a:lstStyle/>
        <a:p>
          <a:r>
            <a:rPr lang="en-US" sz="1400" b="0" dirty="0"/>
            <a:t>Student Preparation and Success</a:t>
          </a:r>
        </a:p>
      </dgm:t>
    </dgm:pt>
    <dgm:pt modelId="{51C87886-AC85-F34C-A110-91F14836F0D8}" type="parTrans" cxnId="{322FBA0F-3487-D341-B225-27AA46DF8188}">
      <dgm:prSet/>
      <dgm:spPr/>
      <dgm:t>
        <a:bodyPr/>
        <a:lstStyle/>
        <a:p>
          <a:endParaRPr lang="en-US"/>
        </a:p>
      </dgm:t>
    </dgm:pt>
    <dgm:pt modelId="{B6D28B62-1D3B-944E-BC49-20029F574BA2}" type="sibTrans" cxnId="{322FBA0F-3487-D341-B225-27AA46DF8188}">
      <dgm:prSet/>
      <dgm:spPr/>
      <dgm:t>
        <a:bodyPr/>
        <a:lstStyle/>
        <a:p>
          <a:endParaRPr lang="en-US"/>
        </a:p>
      </dgm:t>
    </dgm:pt>
    <dgm:pt modelId="{8FE4CFC5-C33D-EB41-819E-8A9A5A051B66}">
      <dgm:prSet phldrT="[Text]" custT="1"/>
      <dgm:spPr/>
      <dgm:t>
        <a:bodyPr anchor="t"/>
        <a:lstStyle/>
        <a:p>
          <a:r>
            <a:rPr lang="en-US" sz="1400" b="0" dirty="0">
              <a:solidFill>
                <a:srgbClr val="17667E"/>
              </a:solidFill>
            </a:rPr>
            <a:t>Curriculum</a:t>
          </a:r>
        </a:p>
      </dgm:t>
    </dgm:pt>
    <dgm:pt modelId="{FD601784-877A-7F41-AD74-05FACECF6C31}" type="sibTrans" cxnId="{FC0A0E12-CC77-1641-A08A-713D8E9D8A91}">
      <dgm:prSet/>
      <dgm:spPr/>
      <dgm:t>
        <a:bodyPr/>
        <a:lstStyle/>
        <a:p>
          <a:endParaRPr lang="en-US"/>
        </a:p>
      </dgm:t>
    </dgm:pt>
    <dgm:pt modelId="{943EAEE8-9A91-CA46-AA3B-F2ABBEB9157D}" type="parTrans" cxnId="{FC0A0E12-CC77-1641-A08A-713D8E9D8A91}">
      <dgm:prSet/>
      <dgm:spPr/>
      <dgm:t>
        <a:bodyPr/>
        <a:lstStyle/>
        <a:p>
          <a:endParaRPr lang="en-US"/>
        </a:p>
      </dgm:t>
    </dgm:pt>
    <dgm:pt modelId="{BC5E8B4B-6FC0-F24A-89B6-4E5297864980}">
      <dgm:prSet custT="1"/>
      <dgm:spPr/>
      <dgm:t>
        <a:bodyPr/>
        <a:lstStyle/>
        <a:p>
          <a:r>
            <a:rPr lang="en-US" sz="1400" b="0" dirty="0"/>
            <a:t>Program Review/Accreditation</a:t>
          </a:r>
        </a:p>
      </dgm:t>
    </dgm:pt>
    <dgm:pt modelId="{8CEC1F96-F14E-8D43-A8CD-EFC5F68188AD}" type="parTrans" cxnId="{A5A3F2AD-FD25-1645-A305-F58EEA195C15}">
      <dgm:prSet/>
      <dgm:spPr/>
      <dgm:t>
        <a:bodyPr/>
        <a:lstStyle/>
        <a:p>
          <a:endParaRPr lang="en-US"/>
        </a:p>
      </dgm:t>
    </dgm:pt>
    <dgm:pt modelId="{DE0DE344-80B2-B047-A9EC-F181C7478420}" type="sibTrans" cxnId="{A5A3F2AD-FD25-1645-A305-F58EEA195C15}">
      <dgm:prSet/>
      <dgm:spPr/>
      <dgm:t>
        <a:bodyPr/>
        <a:lstStyle/>
        <a:p>
          <a:endParaRPr lang="en-US"/>
        </a:p>
      </dgm:t>
    </dgm:pt>
    <dgm:pt modelId="{4E9D9E3B-8B8F-A742-881F-52FF8F470F7E}">
      <dgm:prSet custT="1"/>
      <dgm:spPr/>
      <dgm:t>
        <a:bodyPr anchor="t"/>
        <a:lstStyle/>
        <a:p>
          <a:r>
            <a:rPr lang="en-US" sz="1400" b="0" dirty="0"/>
            <a:t>Professional Development</a:t>
          </a:r>
        </a:p>
      </dgm:t>
    </dgm:pt>
    <dgm:pt modelId="{0881E4C9-B708-7C4D-94AD-17B16C1CCEE8}" type="parTrans" cxnId="{8B4363F1-843F-264A-8B04-EC668E0A303A}">
      <dgm:prSet/>
      <dgm:spPr/>
      <dgm:t>
        <a:bodyPr/>
        <a:lstStyle/>
        <a:p>
          <a:endParaRPr lang="en-US"/>
        </a:p>
      </dgm:t>
    </dgm:pt>
    <dgm:pt modelId="{AA5D85D1-FD29-8F40-9CC0-4DC7355413F5}" type="sibTrans" cxnId="{8B4363F1-843F-264A-8B04-EC668E0A303A}">
      <dgm:prSet/>
      <dgm:spPr/>
      <dgm:t>
        <a:bodyPr/>
        <a:lstStyle/>
        <a:p>
          <a:endParaRPr lang="en-US"/>
        </a:p>
      </dgm:t>
    </dgm:pt>
    <dgm:pt modelId="{EF7BB8C6-4848-7B47-AFB3-C2F8AB1D0C26}" type="pres">
      <dgm:prSet presAssocID="{F36CE65F-CFEF-4243-AECD-31BEA686892E}" presName="cycleMatrixDiagram" presStyleCnt="0">
        <dgm:presLayoutVars>
          <dgm:chMax val="1"/>
          <dgm:dir/>
          <dgm:animLvl val="lvl"/>
          <dgm:resizeHandles val="exact"/>
        </dgm:presLayoutVars>
      </dgm:prSet>
      <dgm:spPr/>
    </dgm:pt>
    <dgm:pt modelId="{4C2AA272-EE5E-114B-8DC5-32863548BF21}" type="pres">
      <dgm:prSet presAssocID="{F36CE65F-CFEF-4243-AECD-31BEA686892E}" presName="children" presStyleCnt="0"/>
      <dgm:spPr/>
    </dgm:pt>
    <dgm:pt modelId="{641E83A4-312F-6E4D-A003-BF552635FBA9}" type="pres">
      <dgm:prSet presAssocID="{F36CE65F-CFEF-4243-AECD-31BEA686892E}" presName="child1group" presStyleCnt="0"/>
      <dgm:spPr/>
    </dgm:pt>
    <dgm:pt modelId="{80B42364-F2F9-E84A-948B-597900802512}" type="pres">
      <dgm:prSet presAssocID="{F36CE65F-CFEF-4243-AECD-31BEA686892E}" presName="child1" presStyleLbl="bgAcc1" presStyleIdx="0" presStyleCnt="4" custScaleX="153857" custScaleY="126032" custLinFactNeighborX="-12104"/>
      <dgm:spPr/>
    </dgm:pt>
    <dgm:pt modelId="{ACD041F1-0CBD-D74A-A4BF-B19A6A6E4ABE}" type="pres">
      <dgm:prSet presAssocID="{F36CE65F-CFEF-4243-AECD-31BEA686892E}" presName="child1Text" presStyleLbl="bgAcc1" presStyleIdx="0" presStyleCnt="4">
        <dgm:presLayoutVars>
          <dgm:bulletEnabled val="1"/>
        </dgm:presLayoutVars>
      </dgm:prSet>
      <dgm:spPr/>
    </dgm:pt>
    <dgm:pt modelId="{A8F0276F-1107-C643-AE88-C1ACCE8868EB}" type="pres">
      <dgm:prSet presAssocID="{F36CE65F-CFEF-4243-AECD-31BEA686892E}" presName="child2group" presStyleCnt="0"/>
      <dgm:spPr/>
    </dgm:pt>
    <dgm:pt modelId="{33AF96FA-FFE6-C34E-BBBC-A7FE1809A2C0}" type="pres">
      <dgm:prSet presAssocID="{F36CE65F-CFEF-4243-AECD-31BEA686892E}" presName="child2" presStyleLbl="bgAcc1" presStyleIdx="1" presStyleCnt="4" custScaleX="159056" custScaleY="118496" custLinFactNeighborX="11164" custLinFactNeighborY="-4499"/>
      <dgm:spPr/>
    </dgm:pt>
    <dgm:pt modelId="{0355A7F7-B51B-E644-81B7-C9960A7361B4}" type="pres">
      <dgm:prSet presAssocID="{F36CE65F-CFEF-4243-AECD-31BEA686892E}" presName="child2Text" presStyleLbl="bgAcc1" presStyleIdx="1" presStyleCnt="4">
        <dgm:presLayoutVars>
          <dgm:bulletEnabled val="1"/>
        </dgm:presLayoutVars>
      </dgm:prSet>
      <dgm:spPr/>
    </dgm:pt>
    <dgm:pt modelId="{B6C76DAE-05F6-664A-84F6-77D74AE67CA5}" type="pres">
      <dgm:prSet presAssocID="{F36CE65F-CFEF-4243-AECD-31BEA686892E}" presName="child3group" presStyleCnt="0"/>
      <dgm:spPr/>
    </dgm:pt>
    <dgm:pt modelId="{D18DD8A1-DA29-B74E-8631-277C99C11976}" type="pres">
      <dgm:prSet presAssocID="{F36CE65F-CFEF-4243-AECD-31BEA686892E}" presName="child3" presStyleLbl="bgAcc1" presStyleIdx="2" presStyleCnt="4" custScaleX="156826" custScaleY="112498" custLinFactNeighborX="19137" custLinFactNeighborY="-347"/>
      <dgm:spPr/>
    </dgm:pt>
    <dgm:pt modelId="{F302BA81-37F4-8F4D-B8A9-70EEEBC69C36}" type="pres">
      <dgm:prSet presAssocID="{F36CE65F-CFEF-4243-AECD-31BEA686892E}" presName="child3Text" presStyleLbl="bgAcc1" presStyleIdx="2" presStyleCnt="4">
        <dgm:presLayoutVars>
          <dgm:bulletEnabled val="1"/>
        </dgm:presLayoutVars>
      </dgm:prSet>
      <dgm:spPr/>
    </dgm:pt>
    <dgm:pt modelId="{91B1C03C-4451-CA4C-AC1B-F9ED1699E964}" type="pres">
      <dgm:prSet presAssocID="{F36CE65F-CFEF-4243-AECD-31BEA686892E}" presName="child4group" presStyleCnt="0"/>
      <dgm:spPr/>
    </dgm:pt>
    <dgm:pt modelId="{1B275871-E10B-3149-9F47-BCBA3FB813E4}" type="pres">
      <dgm:prSet presAssocID="{F36CE65F-CFEF-4243-AECD-31BEA686892E}" presName="child4" presStyleLbl="bgAcc1" presStyleIdx="3" presStyleCnt="4" custScaleX="158448" custScaleY="109618" custLinFactNeighborX="-8460" custLinFactNeighborY="-1500"/>
      <dgm:spPr/>
    </dgm:pt>
    <dgm:pt modelId="{06B4635F-DBEB-3749-8013-582F3D87D356}" type="pres">
      <dgm:prSet presAssocID="{F36CE65F-CFEF-4243-AECD-31BEA686892E}" presName="child4Text" presStyleLbl="bgAcc1" presStyleIdx="3" presStyleCnt="4">
        <dgm:presLayoutVars>
          <dgm:bulletEnabled val="1"/>
        </dgm:presLayoutVars>
      </dgm:prSet>
      <dgm:spPr/>
    </dgm:pt>
    <dgm:pt modelId="{8D09CD47-FCDE-E74A-980C-31BEA5B0E9B5}" type="pres">
      <dgm:prSet presAssocID="{F36CE65F-CFEF-4243-AECD-31BEA686892E}" presName="childPlaceholder" presStyleCnt="0"/>
      <dgm:spPr/>
    </dgm:pt>
    <dgm:pt modelId="{ADE4AE70-A0D1-BF4B-81B6-028D8F9BFEE6}" type="pres">
      <dgm:prSet presAssocID="{F36CE65F-CFEF-4243-AECD-31BEA686892E}" presName="circle" presStyleCnt="0"/>
      <dgm:spPr/>
    </dgm:pt>
    <dgm:pt modelId="{9E6FBC5E-AFD8-224E-B38B-2688BF122A53}" type="pres">
      <dgm:prSet presAssocID="{F36CE65F-CFEF-4243-AECD-31BEA686892E}" presName="quadrant1" presStyleLbl="node1" presStyleIdx="0" presStyleCnt="4">
        <dgm:presLayoutVars>
          <dgm:chMax val="1"/>
          <dgm:bulletEnabled val="1"/>
        </dgm:presLayoutVars>
      </dgm:prSet>
      <dgm:spPr/>
    </dgm:pt>
    <dgm:pt modelId="{0079145D-538C-A44A-87FF-74C6D5CC5B54}" type="pres">
      <dgm:prSet presAssocID="{F36CE65F-CFEF-4243-AECD-31BEA686892E}" presName="quadrant2" presStyleLbl="node1" presStyleIdx="1" presStyleCnt="4">
        <dgm:presLayoutVars>
          <dgm:chMax val="1"/>
          <dgm:bulletEnabled val="1"/>
        </dgm:presLayoutVars>
      </dgm:prSet>
      <dgm:spPr/>
    </dgm:pt>
    <dgm:pt modelId="{2F583B56-7564-C449-AC6E-423BBCEF5717}" type="pres">
      <dgm:prSet presAssocID="{F36CE65F-CFEF-4243-AECD-31BEA686892E}" presName="quadrant3" presStyleLbl="node1" presStyleIdx="2" presStyleCnt="4">
        <dgm:presLayoutVars>
          <dgm:chMax val="1"/>
          <dgm:bulletEnabled val="1"/>
        </dgm:presLayoutVars>
      </dgm:prSet>
      <dgm:spPr/>
    </dgm:pt>
    <dgm:pt modelId="{E81C20FF-AA47-8340-803D-CF9568D13FD7}" type="pres">
      <dgm:prSet presAssocID="{F36CE65F-CFEF-4243-AECD-31BEA686892E}" presName="quadrant4" presStyleLbl="node1" presStyleIdx="3" presStyleCnt="4">
        <dgm:presLayoutVars>
          <dgm:chMax val="1"/>
          <dgm:bulletEnabled val="1"/>
        </dgm:presLayoutVars>
      </dgm:prSet>
      <dgm:spPr/>
    </dgm:pt>
    <dgm:pt modelId="{E467176C-6AE5-1A41-AF73-33AC281B25F1}" type="pres">
      <dgm:prSet presAssocID="{F36CE65F-CFEF-4243-AECD-31BEA686892E}" presName="quadrantPlaceholder" presStyleCnt="0"/>
      <dgm:spPr/>
    </dgm:pt>
    <dgm:pt modelId="{2F88C87E-C720-B44E-B2A9-1A1153783123}" type="pres">
      <dgm:prSet presAssocID="{F36CE65F-CFEF-4243-AECD-31BEA686892E}" presName="center1" presStyleLbl="fgShp" presStyleIdx="0" presStyleCnt="2"/>
      <dgm:spPr/>
    </dgm:pt>
    <dgm:pt modelId="{78BCF01A-CD1E-DF43-B23A-3259CC41584B}" type="pres">
      <dgm:prSet presAssocID="{F36CE65F-CFEF-4243-AECD-31BEA686892E}" presName="center2" presStyleLbl="fgShp" presStyleIdx="1" presStyleCnt="2"/>
      <dgm:spPr/>
    </dgm:pt>
  </dgm:ptLst>
  <dgm:cxnLst>
    <dgm:cxn modelId="{683D2001-D0DE-124D-AC96-EB466D58F1A2}" type="presOf" srcId="{89FCA79A-04EE-C145-9760-87FB4AA2CC55}" destId="{0355A7F7-B51B-E644-81B7-C9960A7361B4}" srcOrd="1" destOrd="1" presId="urn:microsoft.com/office/officeart/2005/8/layout/cycle4"/>
    <dgm:cxn modelId="{04E81406-3CFE-5F4E-A9D1-3F204E48BABB}" type="presOf" srcId="{69A22550-D11B-B74B-8D27-51778B522887}" destId="{06B4635F-DBEB-3749-8013-582F3D87D356}" srcOrd="1" destOrd="1" presId="urn:microsoft.com/office/officeart/2005/8/layout/cycle4"/>
    <dgm:cxn modelId="{E8664606-6759-6340-ADE2-6D87F1A17DDD}" srcId="{F36CE65F-CFEF-4243-AECD-31BEA686892E}" destId="{F3D98577-6CBC-5C48-B36D-2C537012475E}" srcOrd="2" destOrd="0" parTransId="{BC55AF75-F510-A04E-A4FE-C155AC9D1E02}" sibTransId="{FAAB0B14-4AA4-934C-8691-C550B1493C9E}"/>
    <dgm:cxn modelId="{322FBA0F-3487-D341-B225-27AA46DF8188}" srcId="{F3D98577-6CBC-5C48-B36D-2C537012475E}" destId="{DE3B4323-BDC6-3D4F-842E-4C28B7C1DFEE}" srcOrd="1" destOrd="0" parTransId="{51C87886-AC85-F34C-A110-91F14836F0D8}" sibTransId="{B6D28B62-1D3B-944E-BC49-20029F574BA2}"/>
    <dgm:cxn modelId="{FC0A0E12-CC77-1641-A08A-713D8E9D8A91}" srcId="{B74EDBB3-E128-DA45-82A4-8AD797CBA545}" destId="{8FE4CFC5-C33D-EB41-819E-8A9A5A051B66}" srcOrd="0" destOrd="0" parTransId="{943EAEE8-9A91-CA46-AA3B-F2ABBEB9157D}" sibTransId="{FD601784-877A-7F41-AD74-05FACECF6C31}"/>
    <dgm:cxn modelId="{2C8F1D14-86DE-C04F-8995-3B7B8A536157}" type="presOf" srcId="{7A57615B-4E59-C045-8E9A-3B80201363C3}" destId="{D18DD8A1-DA29-B74E-8631-277C99C11976}" srcOrd="0" destOrd="0" presId="urn:microsoft.com/office/officeart/2005/8/layout/cycle4"/>
    <dgm:cxn modelId="{24F3401F-009C-1345-9CAC-CD6A016C11AD}" type="presOf" srcId="{9B467866-3DBB-FB47-B63D-0EC0241590CE}" destId="{0355A7F7-B51B-E644-81B7-C9960A7361B4}" srcOrd="1" destOrd="2" presId="urn:microsoft.com/office/officeart/2005/8/layout/cycle4"/>
    <dgm:cxn modelId="{1279A720-1F69-F645-89A8-E93508E403B7}" type="presOf" srcId="{9B467866-3DBB-FB47-B63D-0EC0241590CE}" destId="{33AF96FA-FFE6-C34E-BBBC-A7FE1809A2C0}" srcOrd="0" destOrd="2" presId="urn:microsoft.com/office/officeart/2005/8/layout/cycle4"/>
    <dgm:cxn modelId="{D302FD20-363A-EE40-956B-AFEF4F906241}" type="presOf" srcId="{5FE18A65-22AC-C34D-9A8A-CA54BCBF719A}" destId="{ACD041F1-0CBD-D74A-A4BF-B19A6A6E4ABE}" srcOrd="1" destOrd="1" presId="urn:microsoft.com/office/officeart/2005/8/layout/cycle4"/>
    <dgm:cxn modelId="{AA073222-E957-A449-AA6F-FF0C15DE733B}" type="presOf" srcId="{E2A28B8B-37A8-1B41-81C4-6AF1E4FEB0FA}" destId="{80B42364-F2F9-E84A-948B-597900802512}" srcOrd="0" destOrd="0" presId="urn:microsoft.com/office/officeart/2005/8/layout/cycle4"/>
    <dgm:cxn modelId="{2794FA26-CB2C-954E-A32A-7A3DCDAB0D5A}" srcId="{B74EDBB3-E128-DA45-82A4-8AD797CBA545}" destId="{F31D0E80-E037-F34C-8EDF-51DD1F803E66}" srcOrd="2" destOrd="0" parTransId="{518339E1-9C0E-0345-B1DA-83384FFDE631}" sibTransId="{16757FC7-FA0B-AB4C-856A-7677639605CF}"/>
    <dgm:cxn modelId="{DDA43228-2BE2-C340-9059-E24F233A9982}" type="presOf" srcId="{6AB71816-34A7-0C4E-81D5-9C8C133E3B25}" destId="{0355A7F7-B51B-E644-81B7-C9960A7361B4}" srcOrd="1" destOrd="0" presId="urn:microsoft.com/office/officeart/2005/8/layout/cycle4"/>
    <dgm:cxn modelId="{DB04D22E-E0A6-AE48-B787-ED7B09509804}" srcId="{05BFC133-399A-0D47-B69E-BB11F649CBED}" destId="{89FCA79A-04EE-C145-9760-87FB4AA2CC55}" srcOrd="1" destOrd="0" parTransId="{1108BFF4-B7B0-9746-B186-8D5D88211915}" sibTransId="{F9FD58A1-2431-EE41-BC15-210014A5F074}"/>
    <dgm:cxn modelId="{BDA0AC30-89F9-A148-A203-DFDA3DC5AD8C}" srcId="{F36CE65F-CFEF-4243-AECD-31BEA686892E}" destId="{B74EDBB3-E128-DA45-82A4-8AD797CBA545}" srcOrd="3" destOrd="0" parTransId="{F542A9E6-7610-0240-9132-B6EE5EC86A67}" sibTransId="{88653128-1052-C54F-8A42-656D6B88E59D}"/>
    <dgm:cxn modelId="{FB3A8134-BB16-1344-97CB-1FA5ED9DDD63}" type="presOf" srcId="{BC5E8B4B-6FC0-F24A-89B6-4E5297864980}" destId="{ACD041F1-0CBD-D74A-A4BF-B19A6A6E4ABE}" srcOrd="1" destOrd="4" presId="urn:microsoft.com/office/officeart/2005/8/layout/cycle4"/>
    <dgm:cxn modelId="{C7804049-5BF4-B649-911A-9B5A7B0E7DF5}" type="presOf" srcId="{05BFC133-399A-0D47-B69E-BB11F649CBED}" destId="{0079145D-538C-A44A-87FF-74C6D5CC5B54}" srcOrd="0" destOrd="0" presId="urn:microsoft.com/office/officeart/2005/8/layout/cycle4"/>
    <dgm:cxn modelId="{F75B854C-BA16-0F4A-9E57-DE094DC34452}" srcId="{05BFC133-399A-0D47-B69E-BB11F649CBED}" destId="{9B467866-3DBB-FB47-B63D-0EC0241590CE}" srcOrd="2" destOrd="0" parTransId="{4B14A92E-24E2-5A4C-AAA6-943E102FA9F3}" sibTransId="{8043E63C-FC4E-B844-A260-C75D9102E79C}"/>
    <dgm:cxn modelId="{C2026859-6694-6A41-8C6D-3BD90FF419FA}" type="presOf" srcId="{7A57615B-4E59-C045-8E9A-3B80201363C3}" destId="{F302BA81-37F4-8F4D-B8A9-70EEEBC69C36}" srcOrd="1" destOrd="0" presId="urn:microsoft.com/office/officeart/2005/8/layout/cycle4"/>
    <dgm:cxn modelId="{BC18D160-5B0A-D241-83A7-BC26709D134F}" type="presOf" srcId="{B74EDBB3-E128-DA45-82A4-8AD797CBA545}" destId="{E81C20FF-AA47-8340-803D-CF9568D13FD7}" srcOrd="0" destOrd="0" presId="urn:microsoft.com/office/officeart/2005/8/layout/cycle4"/>
    <dgm:cxn modelId="{EAF97366-A513-5949-A249-461055264157}" srcId="{F3D98577-6CBC-5C48-B36D-2C537012475E}" destId="{7A57615B-4E59-C045-8E9A-3B80201363C3}" srcOrd="0" destOrd="0" parTransId="{CEB42F53-7123-884D-B719-FCE5E77627E7}" sibTransId="{1342B31A-41C1-1143-A17E-055A878962CF}"/>
    <dgm:cxn modelId="{C9585168-51A8-CC44-BBCA-003D3837A598}" type="presOf" srcId="{F36CE65F-CFEF-4243-AECD-31BEA686892E}" destId="{EF7BB8C6-4848-7B47-AFB3-C2F8AB1D0C26}" srcOrd="0" destOrd="0" presId="urn:microsoft.com/office/officeart/2005/8/layout/cycle4"/>
    <dgm:cxn modelId="{7EBCAD6E-29BA-0645-AC04-DCD6A5F4FA95}" type="presOf" srcId="{DE3B4323-BDC6-3D4F-842E-4C28B7C1DFEE}" destId="{D18DD8A1-DA29-B74E-8631-277C99C11976}" srcOrd="0" destOrd="1" presId="urn:microsoft.com/office/officeart/2005/8/layout/cycle4"/>
    <dgm:cxn modelId="{D371506F-AFB7-BB4B-8B67-2B13146494D2}" type="presOf" srcId="{8E7EE51A-958B-E140-A533-CCA84DE97297}" destId="{80B42364-F2F9-E84A-948B-597900802512}" srcOrd="0" destOrd="2" presId="urn:microsoft.com/office/officeart/2005/8/layout/cycle4"/>
    <dgm:cxn modelId="{A11EF16F-FF37-3142-A7C6-6308A10BB6AD}" type="presOf" srcId="{8E7EE51A-958B-E140-A533-CCA84DE97297}" destId="{ACD041F1-0CBD-D74A-A4BF-B19A6A6E4ABE}" srcOrd="1" destOrd="2" presId="urn:microsoft.com/office/officeart/2005/8/layout/cycle4"/>
    <dgm:cxn modelId="{1C443E70-C79B-744D-A3CB-5A3DE85C0FAF}" srcId="{69C05C51-BF6E-E449-A301-0F4BB6542C38}" destId="{A723BB35-C22E-4F43-91CB-49A4135F9DD9}" srcOrd="3" destOrd="0" parTransId="{E81A21B1-55B4-3C4A-8157-FF48A443F2DE}" sibTransId="{2FFF4DCD-91D8-8F4E-BBE4-025DC7834B13}"/>
    <dgm:cxn modelId="{A32F1378-57E2-744E-83F3-C94C82C11191}" type="presOf" srcId="{8FE4CFC5-C33D-EB41-819E-8A9A5A051B66}" destId="{1B275871-E10B-3149-9F47-BCBA3FB813E4}" srcOrd="0" destOrd="0" presId="urn:microsoft.com/office/officeart/2005/8/layout/cycle4"/>
    <dgm:cxn modelId="{8D604D7D-3E67-0740-B815-04AF04FAACC2}" type="presOf" srcId="{A723BB35-C22E-4F43-91CB-49A4135F9DD9}" destId="{ACD041F1-0CBD-D74A-A4BF-B19A6A6E4ABE}" srcOrd="1" destOrd="3" presId="urn:microsoft.com/office/officeart/2005/8/layout/cycle4"/>
    <dgm:cxn modelId="{AE530383-BEEF-3942-9921-F000B8726C08}" type="presOf" srcId="{DE3B4323-BDC6-3D4F-842E-4C28B7C1DFEE}" destId="{F302BA81-37F4-8F4D-B8A9-70EEEBC69C36}" srcOrd="1" destOrd="1" presId="urn:microsoft.com/office/officeart/2005/8/layout/cycle4"/>
    <dgm:cxn modelId="{E7F4DA84-81C9-BD4E-9808-3E5DA47444F4}" srcId="{F36CE65F-CFEF-4243-AECD-31BEA686892E}" destId="{69C05C51-BF6E-E449-A301-0F4BB6542C38}" srcOrd="0" destOrd="0" parTransId="{B59B4505-E813-064C-96D1-A6AC0B104DB6}" sibTransId="{F79C4E78-F559-AA4E-BC2D-F78342EC830A}"/>
    <dgm:cxn modelId="{7CEDBC8D-5EF5-C340-9418-454676F13668}" type="presOf" srcId="{89FCA79A-04EE-C145-9760-87FB4AA2CC55}" destId="{33AF96FA-FFE6-C34E-BBBC-A7FE1809A2C0}" srcOrd="0" destOrd="1" presId="urn:microsoft.com/office/officeart/2005/8/layout/cycle4"/>
    <dgm:cxn modelId="{DCDDBF9A-88CC-D84F-8BB2-689BE1606714}" type="presOf" srcId="{69C05C51-BF6E-E449-A301-0F4BB6542C38}" destId="{9E6FBC5E-AFD8-224E-B38B-2688BF122A53}" srcOrd="0" destOrd="0" presId="urn:microsoft.com/office/officeart/2005/8/layout/cycle4"/>
    <dgm:cxn modelId="{375DE29E-B0DB-B641-BCE8-D94B15D33EDE}" type="presOf" srcId="{A723BB35-C22E-4F43-91CB-49A4135F9DD9}" destId="{80B42364-F2F9-E84A-948B-597900802512}" srcOrd="0" destOrd="3" presId="urn:microsoft.com/office/officeart/2005/8/layout/cycle4"/>
    <dgm:cxn modelId="{4525A7A1-F6FD-D043-AC9B-CE5C5F410A85}" type="presOf" srcId="{8FE4CFC5-C33D-EB41-819E-8A9A5A051B66}" destId="{06B4635F-DBEB-3749-8013-582F3D87D356}" srcOrd="1" destOrd="0" presId="urn:microsoft.com/office/officeart/2005/8/layout/cycle4"/>
    <dgm:cxn modelId="{D3D65AA7-F77C-2C46-AA24-2EE77F5982DF}" srcId="{69C05C51-BF6E-E449-A301-0F4BB6542C38}" destId="{E2A28B8B-37A8-1B41-81C4-6AF1E4FEB0FA}" srcOrd="0" destOrd="0" parTransId="{EB124BF8-A84A-B443-B957-3EBB1F38139B}" sibTransId="{B7663A3B-9785-C641-B84E-E94611BB3D6E}"/>
    <dgm:cxn modelId="{5F20DBA9-82C4-F94B-82A2-A3A3106A159F}" type="presOf" srcId="{F3D98577-6CBC-5C48-B36D-2C537012475E}" destId="{2F583B56-7564-C449-AC6E-423BBCEF5717}" srcOrd="0" destOrd="0" presId="urn:microsoft.com/office/officeart/2005/8/layout/cycle4"/>
    <dgm:cxn modelId="{F45B76AB-37EE-F44B-8C2E-7AE16561C61C}" type="presOf" srcId="{E2A28B8B-37A8-1B41-81C4-6AF1E4FEB0FA}" destId="{ACD041F1-0CBD-D74A-A4BF-B19A6A6E4ABE}" srcOrd="1" destOrd="0" presId="urn:microsoft.com/office/officeart/2005/8/layout/cycle4"/>
    <dgm:cxn modelId="{8D4794AC-3D14-9749-A211-B71ED8E6E4A6}" srcId="{69C05C51-BF6E-E449-A301-0F4BB6542C38}" destId="{8E7EE51A-958B-E140-A533-CCA84DE97297}" srcOrd="2" destOrd="0" parTransId="{04EDD710-F34B-8E42-AE7B-0F334232689A}" sibTransId="{2EC525CA-3C04-B249-8BCF-7359A4ED0190}"/>
    <dgm:cxn modelId="{A5A3F2AD-FD25-1645-A305-F58EEA195C15}" srcId="{69C05C51-BF6E-E449-A301-0F4BB6542C38}" destId="{BC5E8B4B-6FC0-F24A-89B6-4E5297864980}" srcOrd="4" destOrd="0" parTransId="{8CEC1F96-F14E-8D43-A8CD-EFC5F68188AD}" sibTransId="{DE0DE344-80B2-B047-A9EC-F181C7478420}"/>
    <dgm:cxn modelId="{3F5C15B1-41DD-4E42-B641-C25A705F13C8}" srcId="{69C05C51-BF6E-E449-A301-0F4BB6542C38}" destId="{5FE18A65-22AC-C34D-9A8A-CA54BCBF719A}" srcOrd="1" destOrd="0" parTransId="{E596220B-6725-5C4F-AE16-8F20863DFA6D}" sibTransId="{8B23CF91-D0EC-F74C-A1DD-75304A38BCB2}"/>
    <dgm:cxn modelId="{F8C22DBC-9245-4645-B79E-711DDF480D8A}" type="presOf" srcId="{4E9D9E3B-8B8F-A742-881F-52FF8F470F7E}" destId="{1B275871-E10B-3149-9F47-BCBA3FB813E4}" srcOrd="0" destOrd="3" presId="urn:microsoft.com/office/officeart/2005/8/layout/cycle4"/>
    <dgm:cxn modelId="{ADE681BC-348A-F24E-AA36-0DD354B15157}" type="presOf" srcId="{5FE18A65-22AC-C34D-9A8A-CA54BCBF719A}" destId="{80B42364-F2F9-E84A-948B-597900802512}" srcOrd="0" destOrd="1" presId="urn:microsoft.com/office/officeart/2005/8/layout/cycle4"/>
    <dgm:cxn modelId="{EB155BBF-3748-2941-A2DF-101B3A54AE25}" srcId="{05BFC133-399A-0D47-B69E-BB11F649CBED}" destId="{6AB71816-34A7-0C4E-81D5-9C8C133E3B25}" srcOrd="0" destOrd="0" parTransId="{9D8695C3-8740-3A47-B58E-38DABDE33116}" sibTransId="{134F6593-05F0-C549-BB66-36DE7A48325F}"/>
    <dgm:cxn modelId="{F8443FC6-E6F2-5E4E-924A-3BFE22878FC9}" srcId="{B74EDBB3-E128-DA45-82A4-8AD797CBA545}" destId="{69A22550-D11B-B74B-8D27-51778B522887}" srcOrd="1" destOrd="0" parTransId="{E58122E2-BB28-234A-8093-A7F96BF39281}" sibTransId="{23BA0530-5A99-7B4D-A663-9239FF76890C}"/>
    <dgm:cxn modelId="{AC052CD1-2AF1-AD44-AE02-EA4788FBE2B4}" type="presOf" srcId="{4E9D9E3B-8B8F-A742-881F-52FF8F470F7E}" destId="{06B4635F-DBEB-3749-8013-582F3D87D356}" srcOrd="1" destOrd="3" presId="urn:microsoft.com/office/officeart/2005/8/layout/cycle4"/>
    <dgm:cxn modelId="{59412FD3-1FCF-0042-B8F8-8253B1DC0058}" type="presOf" srcId="{BC5E8B4B-6FC0-F24A-89B6-4E5297864980}" destId="{80B42364-F2F9-E84A-948B-597900802512}" srcOrd="0" destOrd="4" presId="urn:microsoft.com/office/officeart/2005/8/layout/cycle4"/>
    <dgm:cxn modelId="{A27ED0DE-9C96-9B44-87E8-F6E06CA7FDED}" srcId="{F36CE65F-CFEF-4243-AECD-31BEA686892E}" destId="{05BFC133-399A-0D47-B69E-BB11F649CBED}" srcOrd="1" destOrd="0" parTransId="{F0098D94-17DE-044C-BB6B-86E30E410F5D}" sibTransId="{612C8D6B-9495-514A-A5B4-4B9FD50AC390}"/>
    <dgm:cxn modelId="{438C9AE5-1B1C-9E42-B8DC-54A370E66458}" type="presOf" srcId="{6AB71816-34A7-0C4E-81D5-9C8C133E3B25}" destId="{33AF96FA-FFE6-C34E-BBBC-A7FE1809A2C0}" srcOrd="0" destOrd="0" presId="urn:microsoft.com/office/officeart/2005/8/layout/cycle4"/>
    <dgm:cxn modelId="{27B4C7E8-B05E-634D-8B7A-890378D6C766}" type="presOf" srcId="{69A22550-D11B-B74B-8D27-51778B522887}" destId="{1B275871-E10B-3149-9F47-BCBA3FB813E4}" srcOrd="0" destOrd="1" presId="urn:microsoft.com/office/officeart/2005/8/layout/cycle4"/>
    <dgm:cxn modelId="{5C29E9EE-2BE5-7A43-954A-DFD7013E0E21}" type="presOf" srcId="{F31D0E80-E037-F34C-8EDF-51DD1F803E66}" destId="{06B4635F-DBEB-3749-8013-582F3D87D356}" srcOrd="1" destOrd="2" presId="urn:microsoft.com/office/officeart/2005/8/layout/cycle4"/>
    <dgm:cxn modelId="{8B4363F1-843F-264A-8B04-EC668E0A303A}" srcId="{B74EDBB3-E128-DA45-82A4-8AD797CBA545}" destId="{4E9D9E3B-8B8F-A742-881F-52FF8F470F7E}" srcOrd="3" destOrd="0" parTransId="{0881E4C9-B708-7C4D-94AD-17B16C1CCEE8}" sibTransId="{AA5D85D1-FD29-8F40-9CC0-4DC7355413F5}"/>
    <dgm:cxn modelId="{826F2FFF-B3EA-664A-BC82-7649A610851B}" type="presOf" srcId="{F31D0E80-E037-F34C-8EDF-51DD1F803E66}" destId="{1B275871-E10B-3149-9F47-BCBA3FB813E4}" srcOrd="0" destOrd="2" presId="urn:microsoft.com/office/officeart/2005/8/layout/cycle4"/>
    <dgm:cxn modelId="{A08CFF83-DBB0-F047-87E9-D75AAA7FD28A}" type="presParOf" srcId="{EF7BB8C6-4848-7B47-AFB3-C2F8AB1D0C26}" destId="{4C2AA272-EE5E-114B-8DC5-32863548BF21}" srcOrd="0" destOrd="0" presId="urn:microsoft.com/office/officeart/2005/8/layout/cycle4"/>
    <dgm:cxn modelId="{9A6F866C-A521-2641-AA2A-BD46284CCCA1}" type="presParOf" srcId="{4C2AA272-EE5E-114B-8DC5-32863548BF21}" destId="{641E83A4-312F-6E4D-A003-BF552635FBA9}" srcOrd="0" destOrd="0" presId="urn:microsoft.com/office/officeart/2005/8/layout/cycle4"/>
    <dgm:cxn modelId="{3CCCCDB2-6B9D-094E-80F4-F5ED0E08EE15}" type="presParOf" srcId="{641E83A4-312F-6E4D-A003-BF552635FBA9}" destId="{80B42364-F2F9-E84A-948B-597900802512}" srcOrd="0" destOrd="0" presId="urn:microsoft.com/office/officeart/2005/8/layout/cycle4"/>
    <dgm:cxn modelId="{0C74A1FC-4813-474E-912C-BCC23B6EA8DD}" type="presParOf" srcId="{641E83A4-312F-6E4D-A003-BF552635FBA9}" destId="{ACD041F1-0CBD-D74A-A4BF-B19A6A6E4ABE}" srcOrd="1" destOrd="0" presId="urn:microsoft.com/office/officeart/2005/8/layout/cycle4"/>
    <dgm:cxn modelId="{C6CDD59F-3589-0241-966C-C421BD877532}" type="presParOf" srcId="{4C2AA272-EE5E-114B-8DC5-32863548BF21}" destId="{A8F0276F-1107-C643-AE88-C1ACCE8868EB}" srcOrd="1" destOrd="0" presId="urn:microsoft.com/office/officeart/2005/8/layout/cycle4"/>
    <dgm:cxn modelId="{CDAEB391-11C4-7E48-991D-3766139DE93B}" type="presParOf" srcId="{A8F0276F-1107-C643-AE88-C1ACCE8868EB}" destId="{33AF96FA-FFE6-C34E-BBBC-A7FE1809A2C0}" srcOrd="0" destOrd="0" presId="urn:microsoft.com/office/officeart/2005/8/layout/cycle4"/>
    <dgm:cxn modelId="{F74DA5CC-8955-4940-8549-70007541BF98}" type="presParOf" srcId="{A8F0276F-1107-C643-AE88-C1ACCE8868EB}" destId="{0355A7F7-B51B-E644-81B7-C9960A7361B4}" srcOrd="1" destOrd="0" presId="urn:microsoft.com/office/officeart/2005/8/layout/cycle4"/>
    <dgm:cxn modelId="{6166250C-5489-F44E-B946-87806C724936}" type="presParOf" srcId="{4C2AA272-EE5E-114B-8DC5-32863548BF21}" destId="{B6C76DAE-05F6-664A-84F6-77D74AE67CA5}" srcOrd="2" destOrd="0" presId="urn:microsoft.com/office/officeart/2005/8/layout/cycle4"/>
    <dgm:cxn modelId="{868669C7-2A27-7A42-9EA5-BA1EF4EFD3CF}" type="presParOf" srcId="{B6C76DAE-05F6-664A-84F6-77D74AE67CA5}" destId="{D18DD8A1-DA29-B74E-8631-277C99C11976}" srcOrd="0" destOrd="0" presId="urn:microsoft.com/office/officeart/2005/8/layout/cycle4"/>
    <dgm:cxn modelId="{A8041A8A-2878-644C-B7A5-37185E72C24C}" type="presParOf" srcId="{B6C76DAE-05F6-664A-84F6-77D74AE67CA5}" destId="{F302BA81-37F4-8F4D-B8A9-70EEEBC69C36}" srcOrd="1" destOrd="0" presId="urn:microsoft.com/office/officeart/2005/8/layout/cycle4"/>
    <dgm:cxn modelId="{6532ADA2-4482-E14A-B4ED-32F72A6EFB19}" type="presParOf" srcId="{4C2AA272-EE5E-114B-8DC5-32863548BF21}" destId="{91B1C03C-4451-CA4C-AC1B-F9ED1699E964}" srcOrd="3" destOrd="0" presId="urn:microsoft.com/office/officeart/2005/8/layout/cycle4"/>
    <dgm:cxn modelId="{DE750BFE-5595-564A-8F18-58D2E6DC5589}" type="presParOf" srcId="{91B1C03C-4451-CA4C-AC1B-F9ED1699E964}" destId="{1B275871-E10B-3149-9F47-BCBA3FB813E4}" srcOrd="0" destOrd="0" presId="urn:microsoft.com/office/officeart/2005/8/layout/cycle4"/>
    <dgm:cxn modelId="{D1B1EB17-BB24-2D45-B9D6-03FD527C7978}" type="presParOf" srcId="{91B1C03C-4451-CA4C-AC1B-F9ED1699E964}" destId="{06B4635F-DBEB-3749-8013-582F3D87D356}" srcOrd="1" destOrd="0" presId="urn:microsoft.com/office/officeart/2005/8/layout/cycle4"/>
    <dgm:cxn modelId="{56DE57BD-D94A-EC43-BF91-B292E64AB021}" type="presParOf" srcId="{4C2AA272-EE5E-114B-8DC5-32863548BF21}" destId="{8D09CD47-FCDE-E74A-980C-31BEA5B0E9B5}" srcOrd="4" destOrd="0" presId="urn:microsoft.com/office/officeart/2005/8/layout/cycle4"/>
    <dgm:cxn modelId="{2107C24B-180E-0D41-8650-1864236EA131}" type="presParOf" srcId="{EF7BB8C6-4848-7B47-AFB3-C2F8AB1D0C26}" destId="{ADE4AE70-A0D1-BF4B-81B6-028D8F9BFEE6}" srcOrd="1" destOrd="0" presId="urn:microsoft.com/office/officeart/2005/8/layout/cycle4"/>
    <dgm:cxn modelId="{04765399-11C8-A24A-A153-0E65EDB8FD59}" type="presParOf" srcId="{ADE4AE70-A0D1-BF4B-81B6-028D8F9BFEE6}" destId="{9E6FBC5E-AFD8-224E-B38B-2688BF122A53}" srcOrd="0" destOrd="0" presId="urn:microsoft.com/office/officeart/2005/8/layout/cycle4"/>
    <dgm:cxn modelId="{23A9240B-7D3A-484F-B1F6-7E0A9180EEBB}" type="presParOf" srcId="{ADE4AE70-A0D1-BF4B-81B6-028D8F9BFEE6}" destId="{0079145D-538C-A44A-87FF-74C6D5CC5B54}" srcOrd="1" destOrd="0" presId="urn:microsoft.com/office/officeart/2005/8/layout/cycle4"/>
    <dgm:cxn modelId="{AC993AAA-3C92-C64D-96A8-D93792E77A4E}" type="presParOf" srcId="{ADE4AE70-A0D1-BF4B-81B6-028D8F9BFEE6}" destId="{2F583B56-7564-C449-AC6E-423BBCEF5717}" srcOrd="2" destOrd="0" presId="urn:microsoft.com/office/officeart/2005/8/layout/cycle4"/>
    <dgm:cxn modelId="{BD4C0173-FC63-C34F-A3EF-953BD45BF881}" type="presParOf" srcId="{ADE4AE70-A0D1-BF4B-81B6-028D8F9BFEE6}" destId="{E81C20FF-AA47-8340-803D-CF9568D13FD7}" srcOrd="3" destOrd="0" presId="urn:microsoft.com/office/officeart/2005/8/layout/cycle4"/>
    <dgm:cxn modelId="{D31426B1-E933-4642-A7DC-F267808A3CC1}" type="presParOf" srcId="{ADE4AE70-A0D1-BF4B-81B6-028D8F9BFEE6}" destId="{E467176C-6AE5-1A41-AF73-33AC281B25F1}" srcOrd="4" destOrd="0" presId="urn:microsoft.com/office/officeart/2005/8/layout/cycle4"/>
    <dgm:cxn modelId="{B5ECAC57-49AD-764B-9D6A-FFBB10250B94}" type="presParOf" srcId="{EF7BB8C6-4848-7B47-AFB3-C2F8AB1D0C26}" destId="{2F88C87E-C720-B44E-B2A9-1A1153783123}" srcOrd="2" destOrd="0" presId="urn:microsoft.com/office/officeart/2005/8/layout/cycle4"/>
    <dgm:cxn modelId="{086982A9-57C2-8144-A44D-771BD3973FBD}" type="presParOf" srcId="{EF7BB8C6-4848-7B47-AFB3-C2F8AB1D0C26}" destId="{78BCF01A-CD1E-DF43-B23A-3259CC41584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DD8A1-DA29-B74E-8631-277C99C11976}">
      <dsp:nvSpPr>
        <dsp:cNvPr id="0" name=""/>
        <dsp:cNvSpPr/>
      </dsp:nvSpPr>
      <dsp:spPr>
        <a:xfrm>
          <a:off x="5536333" y="3128020"/>
          <a:ext cx="3589425" cy="16679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solidFill>
                <a:srgbClr val="17667E"/>
              </a:solidFill>
            </a:rPr>
            <a:t>Curriculum</a:t>
          </a:r>
        </a:p>
        <a:p>
          <a:pPr marL="114300" lvl="1" indent="-114300" algn="l" defTabSz="622300">
            <a:lnSpc>
              <a:spcPct val="90000"/>
            </a:lnSpc>
            <a:spcBef>
              <a:spcPct val="0"/>
            </a:spcBef>
            <a:spcAft>
              <a:spcPct val="15000"/>
            </a:spcAft>
            <a:buChar char="•"/>
          </a:pPr>
          <a:r>
            <a:rPr lang="en-US" sz="1400" b="0" kern="1200" dirty="0"/>
            <a:t>Student Preparation and Success</a:t>
          </a:r>
        </a:p>
      </dsp:txBody>
      <dsp:txXfrm>
        <a:off x="6649800" y="3581639"/>
        <a:ext cx="2439319" cy="1177660"/>
      </dsp:txXfrm>
    </dsp:sp>
    <dsp:sp modelId="{1B275871-E10B-3149-9F47-BCBA3FB813E4}">
      <dsp:nvSpPr>
        <dsp:cNvPr id="0" name=""/>
        <dsp:cNvSpPr/>
      </dsp:nvSpPr>
      <dsp:spPr>
        <a:xfrm>
          <a:off x="1151783" y="3132275"/>
          <a:ext cx="3626549" cy="162521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solidFill>
                <a:srgbClr val="17667E"/>
              </a:solidFill>
            </a:rPr>
            <a:t>Curriculum</a:t>
          </a:r>
        </a:p>
        <a:p>
          <a:pPr marL="114300" lvl="1" indent="-114300" algn="l" defTabSz="622300">
            <a:lnSpc>
              <a:spcPct val="90000"/>
            </a:lnSpc>
            <a:spcBef>
              <a:spcPct val="0"/>
            </a:spcBef>
            <a:spcAft>
              <a:spcPct val="15000"/>
            </a:spcAft>
            <a:buChar char="•"/>
          </a:pPr>
          <a:r>
            <a:rPr lang="en-US" sz="1400" b="0" kern="1200" dirty="0"/>
            <a:t>Student Preparation and Success</a:t>
          </a:r>
        </a:p>
        <a:p>
          <a:pPr marL="114300" lvl="1" indent="-114300" algn="l" defTabSz="622300">
            <a:lnSpc>
              <a:spcPct val="90000"/>
            </a:lnSpc>
            <a:spcBef>
              <a:spcPct val="0"/>
            </a:spcBef>
            <a:spcAft>
              <a:spcPct val="15000"/>
            </a:spcAft>
            <a:buChar char="•"/>
          </a:pPr>
          <a:r>
            <a:rPr lang="en-US" sz="1400" b="0" kern="1200" dirty="0"/>
            <a:t>Educational Programs</a:t>
          </a:r>
        </a:p>
        <a:p>
          <a:pPr marL="114300" lvl="1" indent="-114300" algn="l" defTabSz="622300">
            <a:lnSpc>
              <a:spcPct val="90000"/>
            </a:lnSpc>
            <a:spcBef>
              <a:spcPct val="0"/>
            </a:spcBef>
            <a:spcAft>
              <a:spcPct val="15000"/>
            </a:spcAft>
            <a:buChar char="•"/>
          </a:pPr>
          <a:r>
            <a:rPr lang="en-US" sz="1400" b="0" kern="1200" dirty="0"/>
            <a:t>Professional Development</a:t>
          </a:r>
        </a:p>
      </dsp:txBody>
      <dsp:txXfrm>
        <a:off x="1187484" y="3574281"/>
        <a:ext cx="2467182" cy="1147511"/>
      </dsp:txXfrm>
    </dsp:sp>
    <dsp:sp modelId="{33AF96FA-FFE6-C34E-BBBC-A7FE1809A2C0}">
      <dsp:nvSpPr>
        <dsp:cNvPr id="0" name=""/>
        <dsp:cNvSpPr/>
      </dsp:nvSpPr>
      <dsp:spPr>
        <a:xfrm>
          <a:off x="5328328" y="-61866"/>
          <a:ext cx="3640465" cy="17568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solidFill>
                <a:srgbClr val="17667E"/>
              </a:solidFill>
            </a:rPr>
            <a:t>Curriculum</a:t>
          </a:r>
        </a:p>
        <a:p>
          <a:pPr marL="114300" lvl="1" indent="-114300" algn="l" defTabSz="622300">
            <a:lnSpc>
              <a:spcPct val="90000"/>
            </a:lnSpc>
            <a:spcBef>
              <a:spcPct val="0"/>
            </a:spcBef>
            <a:spcAft>
              <a:spcPct val="15000"/>
            </a:spcAft>
            <a:buChar char="•"/>
          </a:pPr>
          <a:r>
            <a:rPr lang="en-US" sz="1400" b="0" kern="1200" dirty="0"/>
            <a:t>Student Preparation and Success</a:t>
          </a:r>
        </a:p>
        <a:p>
          <a:pPr marL="114300" lvl="1" indent="-114300" algn="l" defTabSz="622300">
            <a:lnSpc>
              <a:spcPct val="90000"/>
            </a:lnSpc>
            <a:spcBef>
              <a:spcPct val="0"/>
            </a:spcBef>
            <a:spcAft>
              <a:spcPct val="15000"/>
            </a:spcAft>
            <a:buChar char="•"/>
          </a:pPr>
          <a:r>
            <a:rPr lang="en-US" sz="1400" b="0" kern="1200" dirty="0"/>
            <a:t>Educational Programs</a:t>
          </a:r>
        </a:p>
      </dsp:txBody>
      <dsp:txXfrm>
        <a:off x="6459059" y="-23274"/>
        <a:ext cx="2471141" cy="1240450"/>
      </dsp:txXfrm>
    </dsp:sp>
    <dsp:sp modelId="{80B42364-F2F9-E84A-948B-597900802512}">
      <dsp:nvSpPr>
        <dsp:cNvPr id="0" name=""/>
        <dsp:cNvSpPr/>
      </dsp:nvSpPr>
      <dsp:spPr>
        <a:xfrm>
          <a:off x="1120919" y="-117731"/>
          <a:ext cx="3521470" cy="186857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solidFill>
                <a:srgbClr val="17667E"/>
              </a:solidFill>
            </a:rPr>
            <a:t>Curriculum</a:t>
          </a:r>
        </a:p>
        <a:p>
          <a:pPr marL="114300" lvl="1" indent="-114300" algn="l" defTabSz="622300">
            <a:lnSpc>
              <a:spcPct val="90000"/>
            </a:lnSpc>
            <a:spcBef>
              <a:spcPct val="0"/>
            </a:spcBef>
            <a:spcAft>
              <a:spcPct val="15000"/>
            </a:spcAft>
            <a:buChar char="•"/>
          </a:pPr>
          <a:r>
            <a:rPr lang="en-US" sz="1400" b="0" kern="1200" dirty="0"/>
            <a:t>Educational Programs</a:t>
          </a:r>
        </a:p>
        <a:p>
          <a:pPr marL="114300" lvl="1" indent="-114300" algn="l" defTabSz="622300">
            <a:lnSpc>
              <a:spcPct val="90000"/>
            </a:lnSpc>
            <a:spcBef>
              <a:spcPct val="0"/>
            </a:spcBef>
            <a:spcAft>
              <a:spcPct val="15000"/>
            </a:spcAft>
            <a:buChar char="•"/>
          </a:pPr>
          <a:r>
            <a:rPr lang="en-US" sz="1400" b="0" kern="1200" dirty="0"/>
            <a:t>Degree and Certificate Requirements</a:t>
          </a:r>
        </a:p>
        <a:p>
          <a:pPr marL="114300" lvl="1" indent="-114300" algn="l" defTabSz="622300">
            <a:lnSpc>
              <a:spcPct val="90000"/>
            </a:lnSpc>
            <a:spcBef>
              <a:spcPct val="0"/>
            </a:spcBef>
            <a:spcAft>
              <a:spcPct val="15000"/>
            </a:spcAft>
            <a:buChar char="•"/>
          </a:pPr>
          <a:r>
            <a:rPr lang="en-US" sz="1400" b="0" kern="1200" dirty="0"/>
            <a:t>Student Preparation and Success</a:t>
          </a:r>
        </a:p>
        <a:p>
          <a:pPr marL="114300" lvl="1" indent="-114300" algn="l" defTabSz="622300">
            <a:lnSpc>
              <a:spcPct val="90000"/>
            </a:lnSpc>
            <a:spcBef>
              <a:spcPct val="0"/>
            </a:spcBef>
            <a:spcAft>
              <a:spcPct val="15000"/>
            </a:spcAft>
            <a:buChar char="•"/>
          </a:pPr>
          <a:r>
            <a:rPr lang="en-US" sz="1400" b="0" kern="1200" dirty="0"/>
            <a:t>Program Review/Accreditation</a:t>
          </a:r>
        </a:p>
      </dsp:txBody>
      <dsp:txXfrm>
        <a:off x="1161966" y="-76684"/>
        <a:ext cx="2382935" cy="1319337"/>
      </dsp:txXfrm>
    </dsp:sp>
    <dsp:sp modelId="{9E6FBC5E-AFD8-224E-B38B-2688BF122A53}">
      <dsp:nvSpPr>
        <dsp:cNvPr id="0" name=""/>
        <dsp:cNvSpPr/>
      </dsp:nvSpPr>
      <dsp:spPr>
        <a:xfrm>
          <a:off x="2976841" y="289173"/>
          <a:ext cx="2006170" cy="200617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Clear pathways and programs</a:t>
          </a:r>
        </a:p>
      </dsp:txBody>
      <dsp:txXfrm>
        <a:off x="3564435" y="876767"/>
        <a:ext cx="1418576" cy="1418576"/>
      </dsp:txXfrm>
    </dsp:sp>
    <dsp:sp modelId="{0079145D-538C-A44A-87FF-74C6D5CC5B54}">
      <dsp:nvSpPr>
        <dsp:cNvPr id="0" name=""/>
        <dsp:cNvSpPr/>
      </dsp:nvSpPr>
      <dsp:spPr>
        <a:xfrm rot="5400000">
          <a:off x="5075675" y="289173"/>
          <a:ext cx="2006170" cy="200617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Guided Exploration and Progress</a:t>
          </a:r>
        </a:p>
      </dsp:txBody>
      <dsp:txXfrm rot="-5400000">
        <a:off x="5075675" y="876767"/>
        <a:ext cx="1418576" cy="1418576"/>
      </dsp:txXfrm>
    </dsp:sp>
    <dsp:sp modelId="{2F583B56-7564-C449-AC6E-423BBCEF5717}">
      <dsp:nvSpPr>
        <dsp:cNvPr id="0" name=""/>
        <dsp:cNvSpPr/>
      </dsp:nvSpPr>
      <dsp:spPr>
        <a:xfrm rot="10800000">
          <a:off x="5075675" y="2388007"/>
          <a:ext cx="2006170" cy="200617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Academic and Student Support</a:t>
          </a:r>
        </a:p>
      </dsp:txBody>
      <dsp:txXfrm rot="10800000">
        <a:off x="5075675" y="2388007"/>
        <a:ext cx="1418576" cy="1418576"/>
      </dsp:txXfrm>
    </dsp:sp>
    <dsp:sp modelId="{E81C20FF-AA47-8340-803D-CF9568D13FD7}">
      <dsp:nvSpPr>
        <dsp:cNvPr id="0" name=""/>
        <dsp:cNvSpPr/>
      </dsp:nvSpPr>
      <dsp:spPr>
        <a:xfrm rot="16200000">
          <a:off x="2976841" y="2388007"/>
          <a:ext cx="2006170" cy="200617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Teaching </a:t>
          </a:r>
          <a:r>
            <a:rPr lang="en-US" sz="1800" kern="1200"/>
            <a:t>and Learning</a:t>
          </a:r>
          <a:endParaRPr lang="en-US" sz="1800" kern="1200" dirty="0"/>
        </a:p>
      </dsp:txBody>
      <dsp:txXfrm rot="5400000">
        <a:off x="3564435" y="2388007"/>
        <a:ext cx="1418576" cy="1418576"/>
      </dsp:txXfrm>
    </dsp:sp>
    <dsp:sp modelId="{2F88C87E-C720-B44E-B2A9-1A1153783123}">
      <dsp:nvSpPr>
        <dsp:cNvPr id="0" name=""/>
        <dsp:cNvSpPr/>
      </dsp:nvSpPr>
      <dsp:spPr>
        <a:xfrm>
          <a:off x="4683013" y="1924689"/>
          <a:ext cx="692661" cy="602314"/>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78BCF01A-CD1E-DF43-B23A-3259CC41584B}">
      <dsp:nvSpPr>
        <dsp:cNvPr id="0" name=""/>
        <dsp:cNvSpPr/>
      </dsp:nvSpPr>
      <dsp:spPr>
        <a:xfrm rot="10800000">
          <a:off x="4683013" y="2156348"/>
          <a:ext cx="692661" cy="602314"/>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1F9473-CDB2-A242-B14F-9B74DB398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073C0BC-CB8F-984F-846F-A9BFB0ADF8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59122EF-3A06-9141-8FEE-89B53DB2C451}" type="datetimeFigureOut">
              <a:rPr lang="en-US"/>
              <a:pPr>
                <a:defRPr/>
              </a:pPr>
              <a:t>7/1/21</a:t>
            </a:fld>
            <a:endParaRPr lang="en-US"/>
          </a:p>
        </p:txBody>
      </p:sp>
      <p:sp>
        <p:nvSpPr>
          <p:cNvPr id="4" name="Footer Placeholder 3">
            <a:extLst>
              <a:ext uri="{FF2B5EF4-FFF2-40B4-BE49-F238E27FC236}">
                <a16:creationId xmlns:a16="http://schemas.microsoft.com/office/drawing/2014/main" id="{AE4C780E-FCFC-0141-9107-16337722A8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19D053D9-0119-8440-8A5E-55A2CACF6BD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477A772-FF1E-B348-814E-109FA8C010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A4E4A6-F142-744B-8B61-759DF28F47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E9602AF-F550-DD4B-90E2-930F822CC2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6C15E05-1770-FD4B-92C5-036841A749F4}" type="datetimeFigureOut">
              <a:rPr lang="en-US"/>
              <a:pPr>
                <a:defRPr/>
              </a:pPr>
              <a:t>7/1/21</a:t>
            </a:fld>
            <a:endParaRPr lang="en-US"/>
          </a:p>
        </p:txBody>
      </p:sp>
      <p:sp>
        <p:nvSpPr>
          <p:cNvPr id="4" name="Slide Image Placeholder 3">
            <a:extLst>
              <a:ext uri="{FF2B5EF4-FFF2-40B4-BE49-F238E27FC236}">
                <a16:creationId xmlns:a16="http://schemas.microsoft.com/office/drawing/2014/main" id="{69372417-185E-6849-9319-E913BE84C40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D6AF744-7027-8646-AA79-D075524BC91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64A6B5-0739-EA42-8944-B71C0FB8FE8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5437BAA-9B46-EC40-BEF1-43370B60729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70DC487-BDB2-6D45-9816-97856CFFE5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a:t>
            </a:r>
            <a:r>
              <a:rPr lang="en-US" baseline="0" dirty="0"/>
              <a:t> welcomes and self-introduces</a:t>
            </a:r>
          </a:p>
          <a:p>
            <a:r>
              <a:rPr lang="en-US" baseline="0" dirty="0"/>
              <a:t>Jeff self-introduces</a:t>
            </a:r>
            <a:endParaRPr lang="en-US" dirty="0"/>
          </a:p>
        </p:txBody>
      </p:sp>
      <p:sp>
        <p:nvSpPr>
          <p:cNvPr id="4" name="Slide Number Placeholder 3"/>
          <p:cNvSpPr>
            <a:spLocks noGrp="1"/>
          </p:cNvSpPr>
          <p:nvPr>
            <p:ph type="sldNum" sz="quarter" idx="10"/>
          </p:nvPr>
        </p:nvSpPr>
        <p:spPr/>
        <p:txBody>
          <a:bodyPr/>
          <a:lstStyle/>
          <a:p>
            <a:pPr>
              <a:defRPr/>
            </a:pPr>
            <a:fld id="{370DC487-BDB2-6D45-9816-97856CFFE517}" type="slidenum">
              <a:rPr lang="en-US" altLang="en-US" smtClean="0"/>
              <a:pPr>
                <a:defRPr/>
              </a:pPr>
              <a:t>1</a:t>
            </a:fld>
            <a:endParaRPr lang="en-US" altLang="en-US"/>
          </a:p>
        </p:txBody>
      </p:sp>
    </p:spTree>
    <p:extLst>
      <p:ext uri="{BB962C8B-B14F-4D97-AF65-F5344CB8AC3E}">
        <p14:creationId xmlns:p14="http://schemas.microsoft.com/office/powerpoint/2010/main" val="262221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a:t>
            </a:r>
            <a:r>
              <a:rPr lang="en-US" baseline="0" dirty="0"/>
              <a:t> our job to assess</a:t>
            </a:r>
            <a:endParaRPr lang="en-US" dirty="0"/>
          </a:p>
        </p:txBody>
      </p:sp>
      <p:sp>
        <p:nvSpPr>
          <p:cNvPr id="4" name="Slide Number Placeholder 3"/>
          <p:cNvSpPr>
            <a:spLocks noGrp="1"/>
          </p:cNvSpPr>
          <p:nvPr>
            <p:ph type="sldNum" sz="quarter" idx="10"/>
          </p:nvPr>
        </p:nvSpPr>
        <p:spPr/>
        <p:txBody>
          <a:bodyPr/>
          <a:lstStyle/>
          <a:p>
            <a:pPr>
              <a:defRPr/>
            </a:pPr>
            <a:fld id="{370DC487-BDB2-6D45-9816-97856CFFE517}" type="slidenum">
              <a:rPr lang="en-US" altLang="en-US" smtClean="0"/>
              <a:pPr>
                <a:defRPr/>
              </a:pPr>
              <a:t>10</a:t>
            </a:fld>
            <a:endParaRPr lang="en-US" altLang="en-US"/>
          </a:p>
        </p:txBody>
      </p:sp>
    </p:spTree>
    <p:extLst>
      <p:ext uri="{BB962C8B-B14F-4D97-AF65-F5344CB8AC3E}">
        <p14:creationId xmlns:p14="http://schemas.microsoft.com/office/powerpoint/2010/main" val="835785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GP is inherently</a:t>
            </a:r>
            <a:r>
              <a:rPr lang="en-US" baseline="0" dirty="0"/>
              <a:t> DEI work</a:t>
            </a:r>
            <a:endParaRPr lang="en-US" dirty="0"/>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11</a:t>
            </a:fld>
            <a:endParaRPr lang="en-US" altLang="en-US"/>
          </a:p>
        </p:txBody>
      </p:sp>
    </p:spTree>
    <p:extLst>
      <p:ext uri="{BB962C8B-B14F-4D97-AF65-F5344CB8AC3E}">
        <p14:creationId xmlns:p14="http://schemas.microsoft.com/office/powerpoint/2010/main" val="286331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12</a:t>
            </a:fld>
            <a:endParaRPr lang="en-US" altLang="en-US"/>
          </a:p>
        </p:txBody>
      </p:sp>
    </p:spTree>
    <p:extLst>
      <p:ext uri="{BB962C8B-B14F-4D97-AF65-F5344CB8AC3E}">
        <p14:creationId xmlns:p14="http://schemas.microsoft.com/office/powerpoint/2010/main" val="2015670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a:t>
            </a:r>
          </a:p>
        </p:txBody>
      </p:sp>
      <p:sp>
        <p:nvSpPr>
          <p:cNvPr id="4" name="Slide Number Placeholder 3"/>
          <p:cNvSpPr>
            <a:spLocks noGrp="1"/>
          </p:cNvSpPr>
          <p:nvPr>
            <p:ph type="sldNum" sz="quarter" idx="10"/>
          </p:nvPr>
        </p:nvSpPr>
        <p:spPr/>
        <p:txBody>
          <a:bodyPr/>
          <a:lstStyle/>
          <a:p>
            <a:pPr>
              <a:defRPr/>
            </a:pPr>
            <a:fld id="{370DC487-BDB2-6D45-9816-97856CFFE517}" type="slidenum">
              <a:rPr lang="en-US" altLang="en-US" smtClean="0"/>
              <a:pPr>
                <a:defRPr/>
              </a:pPr>
              <a:t>13</a:t>
            </a:fld>
            <a:endParaRPr lang="en-US" altLang="en-US"/>
          </a:p>
        </p:txBody>
      </p:sp>
    </p:spTree>
    <p:extLst>
      <p:ext uri="{BB962C8B-B14F-4D97-AF65-F5344CB8AC3E}">
        <p14:creationId xmlns:p14="http://schemas.microsoft.com/office/powerpoint/2010/main" val="2451436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10"/>
          </p:nvPr>
        </p:nvSpPr>
        <p:spPr/>
        <p:txBody>
          <a:bodyPr/>
          <a:lstStyle/>
          <a:p>
            <a:pPr>
              <a:defRPr/>
            </a:pPr>
            <a:fld id="{370DC487-BDB2-6D45-9816-97856CFFE517}" type="slidenum">
              <a:rPr lang="en-US" altLang="en-US" smtClean="0"/>
              <a:pPr>
                <a:defRPr/>
              </a:pPr>
              <a:t>14</a:t>
            </a:fld>
            <a:endParaRPr lang="en-US" altLang="en-US"/>
          </a:p>
        </p:txBody>
      </p:sp>
    </p:spTree>
    <p:extLst>
      <p:ext uri="{BB962C8B-B14F-4D97-AF65-F5344CB8AC3E}">
        <p14:creationId xmlns:p14="http://schemas.microsoft.com/office/powerpoint/2010/main" val="181600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10"/>
          </p:nvPr>
        </p:nvSpPr>
        <p:spPr/>
        <p:txBody>
          <a:bodyPr/>
          <a:lstStyle/>
          <a:p>
            <a:pPr>
              <a:defRPr/>
            </a:pPr>
            <a:fld id="{370DC487-BDB2-6D45-9816-97856CFFE517}" type="slidenum">
              <a:rPr lang="en-US" altLang="en-US" smtClean="0"/>
              <a:pPr>
                <a:defRPr/>
              </a:pPr>
              <a:t>15</a:t>
            </a:fld>
            <a:endParaRPr lang="en-US" altLang="en-US"/>
          </a:p>
        </p:txBody>
      </p:sp>
    </p:spTree>
    <p:extLst>
      <p:ext uri="{BB962C8B-B14F-4D97-AF65-F5344CB8AC3E}">
        <p14:creationId xmlns:p14="http://schemas.microsoft.com/office/powerpoint/2010/main" val="3564349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a:t>
            </a:r>
          </a:p>
        </p:txBody>
      </p:sp>
      <p:sp>
        <p:nvSpPr>
          <p:cNvPr id="4" name="Slide Number Placeholder 3"/>
          <p:cNvSpPr>
            <a:spLocks noGrp="1"/>
          </p:cNvSpPr>
          <p:nvPr>
            <p:ph type="sldNum" sz="quarter" idx="10"/>
          </p:nvPr>
        </p:nvSpPr>
        <p:spPr/>
        <p:txBody>
          <a:bodyPr/>
          <a:lstStyle/>
          <a:p>
            <a:pPr>
              <a:defRPr/>
            </a:pPr>
            <a:fld id="{370DC487-BDB2-6D45-9816-97856CFFE517}" type="slidenum">
              <a:rPr lang="en-US" altLang="en-US" smtClean="0"/>
              <a:pPr>
                <a:defRPr/>
              </a:pPr>
              <a:t>16</a:t>
            </a:fld>
            <a:endParaRPr lang="en-US" altLang="en-US"/>
          </a:p>
        </p:txBody>
      </p:sp>
    </p:spTree>
    <p:extLst>
      <p:ext uri="{BB962C8B-B14F-4D97-AF65-F5344CB8AC3E}">
        <p14:creationId xmlns:p14="http://schemas.microsoft.com/office/powerpoint/2010/main" val="1278813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a:t>
            </a:r>
          </a:p>
        </p:txBody>
      </p:sp>
      <p:sp>
        <p:nvSpPr>
          <p:cNvPr id="4" name="Slide Number Placeholder 3"/>
          <p:cNvSpPr>
            <a:spLocks noGrp="1"/>
          </p:cNvSpPr>
          <p:nvPr>
            <p:ph type="sldNum" sz="quarter" idx="10"/>
          </p:nvPr>
        </p:nvSpPr>
        <p:spPr/>
        <p:txBody>
          <a:bodyPr/>
          <a:lstStyle/>
          <a:p>
            <a:pPr>
              <a:defRPr/>
            </a:pPr>
            <a:fld id="{370DC487-BDB2-6D45-9816-97856CFFE517}" type="slidenum">
              <a:rPr lang="en-US" altLang="en-US" smtClean="0"/>
              <a:pPr>
                <a:defRPr/>
              </a:pPr>
              <a:t>17</a:t>
            </a:fld>
            <a:endParaRPr lang="en-US" altLang="en-US"/>
          </a:p>
        </p:txBody>
      </p:sp>
    </p:spTree>
    <p:extLst>
      <p:ext uri="{BB962C8B-B14F-4D97-AF65-F5344CB8AC3E}">
        <p14:creationId xmlns:p14="http://schemas.microsoft.com/office/powerpoint/2010/main" val="244504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10"/>
          </p:nvPr>
        </p:nvSpPr>
        <p:spPr/>
        <p:txBody>
          <a:bodyPr/>
          <a:lstStyle/>
          <a:p>
            <a:pPr>
              <a:defRPr/>
            </a:pPr>
            <a:fld id="{370DC487-BDB2-6D45-9816-97856CFFE517}" type="slidenum">
              <a:rPr lang="en-US" altLang="en-US" smtClean="0"/>
              <a:pPr>
                <a:defRPr/>
              </a:pPr>
              <a:t>18</a:t>
            </a:fld>
            <a:endParaRPr lang="en-US" altLang="en-US"/>
          </a:p>
        </p:txBody>
      </p:sp>
    </p:spTree>
    <p:extLst>
      <p:ext uri="{BB962C8B-B14F-4D97-AF65-F5344CB8AC3E}">
        <p14:creationId xmlns:p14="http://schemas.microsoft.com/office/powerpoint/2010/main" val="2345482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10"/>
          </p:nvPr>
        </p:nvSpPr>
        <p:spPr/>
        <p:txBody>
          <a:bodyPr/>
          <a:lstStyle/>
          <a:p>
            <a:pPr>
              <a:defRPr/>
            </a:pPr>
            <a:fld id="{370DC487-BDB2-6D45-9816-97856CFFE517}" type="slidenum">
              <a:rPr lang="en-US" altLang="en-US" smtClean="0"/>
              <a:pPr>
                <a:defRPr/>
              </a:pPr>
              <a:t>19</a:t>
            </a:fld>
            <a:endParaRPr lang="en-US" altLang="en-US"/>
          </a:p>
        </p:txBody>
      </p:sp>
    </p:spTree>
    <p:extLst>
      <p:ext uri="{BB962C8B-B14F-4D97-AF65-F5344CB8AC3E}">
        <p14:creationId xmlns:p14="http://schemas.microsoft.com/office/powerpoint/2010/main" val="77648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10"/>
          </p:nvPr>
        </p:nvSpPr>
        <p:spPr/>
        <p:txBody>
          <a:bodyPr/>
          <a:lstStyle/>
          <a:p>
            <a:pPr>
              <a:defRPr/>
            </a:pPr>
            <a:fld id="{370DC487-BDB2-6D45-9816-97856CFFE517}" type="slidenum">
              <a:rPr lang="en-US" altLang="en-US" smtClean="0"/>
              <a:pPr>
                <a:defRPr/>
              </a:pPr>
              <a:t>2</a:t>
            </a:fld>
            <a:endParaRPr lang="en-US" altLang="en-US"/>
          </a:p>
        </p:txBody>
      </p:sp>
    </p:spTree>
    <p:extLst>
      <p:ext uri="{BB962C8B-B14F-4D97-AF65-F5344CB8AC3E}">
        <p14:creationId xmlns:p14="http://schemas.microsoft.com/office/powerpoint/2010/main" val="231076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20</a:t>
            </a:fld>
            <a:endParaRPr lang="en-US" altLang="en-US"/>
          </a:p>
        </p:txBody>
      </p:sp>
    </p:spTree>
    <p:extLst>
      <p:ext uri="{BB962C8B-B14F-4D97-AF65-F5344CB8AC3E}">
        <p14:creationId xmlns:p14="http://schemas.microsoft.com/office/powerpoint/2010/main" val="183607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21</a:t>
            </a:fld>
            <a:endParaRPr lang="en-US" altLang="en-US"/>
          </a:p>
        </p:txBody>
      </p:sp>
    </p:spTree>
    <p:extLst>
      <p:ext uri="{BB962C8B-B14F-4D97-AF65-F5344CB8AC3E}">
        <p14:creationId xmlns:p14="http://schemas.microsoft.com/office/powerpoint/2010/main" val="335671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10"/>
          </p:nvPr>
        </p:nvSpPr>
        <p:spPr/>
        <p:txBody>
          <a:bodyPr/>
          <a:lstStyle/>
          <a:p>
            <a:pPr>
              <a:defRPr/>
            </a:pPr>
            <a:fld id="{370DC487-BDB2-6D45-9816-97856CFFE517}" type="slidenum">
              <a:rPr lang="en-US" altLang="en-US" smtClean="0"/>
              <a:pPr>
                <a:defRPr/>
              </a:pPr>
              <a:t>3</a:t>
            </a:fld>
            <a:endParaRPr lang="en-US" altLang="en-US"/>
          </a:p>
        </p:txBody>
      </p:sp>
    </p:spTree>
    <p:extLst>
      <p:ext uri="{BB962C8B-B14F-4D97-AF65-F5344CB8AC3E}">
        <p14:creationId xmlns:p14="http://schemas.microsoft.com/office/powerpoint/2010/main" val="199336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4</a:t>
            </a:fld>
            <a:endParaRPr lang="en-US" altLang="en-US"/>
          </a:p>
        </p:txBody>
      </p:sp>
    </p:spTree>
    <p:extLst>
      <p:ext uri="{BB962C8B-B14F-4D97-AF65-F5344CB8AC3E}">
        <p14:creationId xmlns:p14="http://schemas.microsoft.com/office/powerpoint/2010/main" val="265194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5</a:t>
            </a:fld>
            <a:endParaRPr lang="en-US" altLang="en-US"/>
          </a:p>
        </p:txBody>
      </p:sp>
    </p:spTree>
    <p:extLst>
      <p:ext uri="{BB962C8B-B14F-4D97-AF65-F5344CB8AC3E}">
        <p14:creationId xmlns:p14="http://schemas.microsoft.com/office/powerpoint/2010/main" val="345368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Ginni</a:t>
            </a:r>
            <a:endParaRPr lang="en-US" dirty="0"/>
          </a:p>
          <a:p>
            <a:pPr marL="0" indent="0">
              <a:buNone/>
            </a:pPr>
            <a:r>
              <a:rPr lang="en-US" dirty="0"/>
              <a:t>The ASCCC is committed to supporting local academic senates in the continuing work of their college-wide redesign and leveraging their guided pathways frameworks to advance diversity, equity, and inclusion</a:t>
            </a:r>
          </a:p>
          <a:p>
            <a:pPr marL="0" indent="0">
              <a:buNone/>
            </a:pPr>
            <a:endParaRPr lang="en-US" dirty="0"/>
          </a:p>
          <a:p>
            <a:endParaRPr lang="en-US" dirty="0"/>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6</a:t>
            </a:fld>
            <a:endParaRPr lang="en-US" altLang="en-US"/>
          </a:p>
        </p:txBody>
      </p:sp>
    </p:spTree>
    <p:extLst>
      <p:ext uri="{BB962C8B-B14F-4D97-AF65-F5344CB8AC3E}">
        <p14:creationId xmlns:p14="http://schemas.microsoft.com/office/powerpoint/2010/main" val="3938488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7</a:t>
            </a:fld>
            <a:endParaRPr lang="en-US" altLang="en-US"/>
          </a:p>
        </p:txBody>
      </p:sp>
    </p:spTree>
    <p:extLst>
      <p:ext uri="{BB962C8B-B14F-4D97-AF65-F5344CB8AC3E}">
        <p14:creationId xmlns:p14="http://schemas.microsoft.com/office/powerpoint/2010/main" val="1524964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10"/>
          </p:nvPr>
        </p:nvSpPr>
        <p:spPr/>
        <p:txBody>
          <a:bodyPr/>
          <a:lstStyle/>
          <a:p>
            <a:pPr>
              <a:defRPr/>
            </a:pPr>
            <a:fld id="{370DC487-BDB2-6D45-9816-97856CFFE517}" type="slidenum">
              <a:rPr lang="en-US" altLang="en-US" smtClean="0"/>
              <a:pPr>
                <a:defRPr/>
              </a:pPr>
              <a:t>8</a:t>
            </a:fld>
            <a:endParaRPr lang="en-US" altLang="en-US"/>
          </a:p>
        </p:txBody>
      </p:sp>
    </p:spTree>
    <p:extLst>
      <p:ext uri="{BB962C8B-B14F-4D97-AF65-F5344CB8AC3E}">
        <p14:creationId xmlns:p14="http://schemas.microsoft.com/office/powerpoint/2010/main" val="352013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10"/>
          </p:nvPr>
        </p:nvSpPr>
        <p:spPr/>
        <p:txBody>
          <a:bodyPr/>
          <a:lstStyle/>
          <a:p>
            <a:pPr>
              <a:defRPr/>
            </a:pPr>
            <a:fld id="{370DC487-BDB2-6D45-9816-97856CFFE517}" type="slidenum">
              <a:rPr lang="en-US" altLang="en-US" smtClean="0"/>
              <a:pPr>
                <a:defRPr/>
              </a:pPr>
              <a:t>9</a:t>
            </a:fld>
            <a:endParaRPr lang="en-US" altLang="en-US"/>
          </a:p>
        </p:txBody>
      </p:sp>
    </p:spTree>
    <p:extLst>
      <p:ext uri="{BB962C8B-B14F-4D97-AF65-F5344CB8AC3E}">
        <p14:creationId xmlns:p14="http://schemas.microsoft.com/office/powerpoint/2010/main" val="1764105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t">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6548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4C84B4-E136-D14D-BFCD-761AFC51B5DF}"/>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9C98BE8-0B2B-D24C-81B5-9A02A470B6A9}"/>
              </a:ext>
            </a:extLst>
          </p:cNvPr>
          <p:cNvPicPr>
            <a:picLocks noChangeAspect="1" noChangeArrowheads="1"/>
          </p:cNvPicPr>
          <p:nvPr userDrawn="1"/>
        </p:nvPicPr>
        <p:blipFill>
          <a:blip r:embed="rId2"/>
          <a:srcRect/>
          <a:stretch/>
        </p:blipFill>
        <p:spPr bwMode="auto">
          <a:xfrm rot="5400000">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CCE6120-A3E7-B74A-80E4-CEE89411E7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6A5332E9-7068-6643-982F-DACEF72F70AF}"/>
              </a:ext>
            </a:extLst>
          </p:cNvPr>
          <p:cNvSpPr>
            <a:spLocks noGrp="1"/>
          </p:cNvSpPr>
          <p:nvPr>
            <p:ph type="sldNum" sz="quarter" idx="10"/>
          </p:nvPr>
        </p:nvSpPr>
        <p:spPr/>
        <p:txBody>
          <a:bodyPr/>
          <a:lstStyle>
            <a:lvl1pPr>
              <a:defRPr/>
            </a:lvl1pPr>
          </a:lstStyle>
          <a:p>
            <a:pPr>
              <a:defRPr/>
            </a:pPr>
            <a:fld id="{216EA7D2-791D-1446-935B-01E569172531}" type="slidenum">
              <a:rPr lang="en-US"/>
              <a:pPr>
                <a:defRPr/>
              </a:pPr>
              <a:t>‹#›</a:t>
            </a:fld>
            <a:endParaRPr lang="en-US" dirty="0"/>
          </a:p>
        </p:txBody>
      </p:sp>
    </p:spTree>
    <p:extLst>
      <p:ext uri="{BB962C8B-B14F-4D97-AF65-F5344CB8AC3E}">
        <p14:creationId xmlns:p14="http://schemas.microsoft.com/office/powerpoint/2010/main" val="84303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28AB4D-DA98-7649-B789-EC85DB00435A}"/>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3114CFDB-7B1C-3F48-8AF7-573266356B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C1EF1C64-37B0-294D-9662-A1C96B0D6519}"/>
              </a:ext>
            </a:extLst>
          </p:cNvPr>
          <p:cNvSpPr>
            <a:spLocks noGrp="1"/>
          </p:cNvSpPr>
          <p:nvPr>
            <p:ph type="sldNum" sz="quarter" idx="10"/>
          </p:nvPr>
        </p:nvSpPr>
        <p:spPr/>
        <p:txBody>
          <a:bodyPr/>
          <a:lstStyle>
            <a:lvl1pPr>
              <a:defRPr/>
            </a:lvl1pPr>
          </a:lstStyle>
          <a:p>
            <a:pPr>
              <a:defRPr/>
            </a:pPr>
            <a:fld id="{90D309FC-E684-5941-A7D8-0617C9E0A3D1}" type="slidenum">
              <a:rPr lang="en-US" altLang="en-US"/>
              <a:pPr>
                <a:defRPr/>
              </a:pPr>
              <a:t>‹#›</a:t>
            </a:fld>
            <a:endParaRPr lang="en-US" altLang="en-US"/>
          </a:p>
        </p:txBody>
      </p:sp>
    </p:spTree>
    <p:extLst>
      <p:ext uri="{BB962C8B-B14F-4D97-AF65-F5344CB8AC3E}">
        <p14:creationId xmlns:p14="http://schemas.microsoft.com/office/powerpoint/2010/main" val="389544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75EC23-81C3-3D4D-87BE-03A97D42A170}"/>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8B0BE87-2F8B-EE4C-9328-41229F20D0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2DB33E-45E1-3441-A125-F0E1D95DFC28}"/>
              </a:ext>
            </a:extLst>
          </p:cNvPr>
          <p:cNvSpPr>
            <a:spLocks noGrp="1"/>
          </p:cNvSpPr>
          <p:nvPr>
            <p:ph type="sldNum" sz="quarter" idx="10"/>
          </p:nvPr>
        </p:nvSpPr>
        <p:spPr/>
        <p:txBody>
          <a:bodyPr/>
          <a:lstStyle>
            <a:lvl1pPr>
              <a:defRPr/>
            </a:lvl1pPr>
          </a:lstStyle>
          <a:p>
            <a:pPr>
              <a:defRPr/>
            </a:pPr>
            <a:fld id="{BF3ADA36-3A7E-9B49-A772-18572EEB4566}" type="slidenum">
              <a:rPr lang="en-US" altLang="en-US"/>
              <a:pPr>
                <a:defRPr/>
              </a:pPr>
              <a:t>‹#›</a:t>
            </a:fld>
            <a:endParaRPr lang="en-US" altLang="en-US"/>
          </a:p>
        </p:txBody>
      </p:sp>
    </p:spTree>
    <p:extLst>
      <p:ext uri="{BB962C8B-B14F-4D97-AF65-F5344CB8AC3E}">
        <p14:creationId xmlns:p14="http://schemas.microsoft.com/office/powerpoint/2010/main" val="60311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57757B5-4737-5F4E-8377-CA27BE1786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3234471-3ECA-6C4E-A7C9-5CB6CB33D00E}"/>
              </a:ext>
            </a:extLst>
          </p:cNvPr>
          <p:cNvSpPr>
            <a:spLocks noGrp="1"/>
          </p:cNvSpPr>
          <p:nvPr>
            <p:ph type="sldNum" sz="quarter" idx="10"/>
          </p:nvPr>
        </p:nvSpPr>
        <p:spPr>
          <a:xfrm>
            <a:off x="10298113" y="6356350"/>
            <a:ext cx="1055687" cy="365125"/>
          </a:xfrm>
        </p:spPr>
        <p:txBody>
          <a:bodyPr/>
          <a:lstStyle>
            <a:lvl1pPr>
              <a:defRPr/>
            </a:lvl1pPr>
          </a:lstStyle>
          <a:p>
            <a:pPr>
              <a:defRPr/>
            </a:pPr>
            <a:fld id="{B476066F-DB51-BE42-A60B-06DAE2942EC1}" type="slidenum">
              <a:rPr lang="en-US" altLang="en-US"/>
              <a:pPr>
                <a:defRPr/>
              </a:pPr>
              <a:t>‹#›</a:t>
            </a:fld>
            <a:endParaRPr lang="en-US" altLang="en-US"/>
          </a:p>
        </p:txBody>
      </p:sp>
    </p:spTree>
    <p:extLst>
      <p:ext uri="{BB962C8B-B14F-4D97-AF65-F5344CB8AC3E}">
        <p14:creationId xmlns:p14="http://schemas.microsoft.com/office/powerpoint/2010/main" val="203954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19A38D-6D75-2B4F-98B4-57364A92C02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4F6BD75E-9AF0-904A-A3D6-F506897C15C2}"/>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29EA61E8-B75B-B74B-87CB-4B8D9381DBC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ED82E19-CF53-804B-BF6B-B4883B61AD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hf hdr="0" ftr="0" dt="0"/>
  <p:txStyles>
    <p:titleStyle>
      <a:lvl1pPr algn="l" rtl="0" eaLnBrk="1" fontAlgn="base" hangingPunct="1">
        <a:lnSpc>
          <a:spcPct val="90000"/>
        </a:lnSpc>
        <a:spcBef>
          <a:spcPct val="0"/>
        </a:spcBef>
        <a:spcAft>
          <a:spcPct val="0"/>
        </a:spcAft>
        <a:defRPr sz="4400" kern="1200">
          <a:solidFill>
            <a:schemeClr val="accent4"/>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asccc.org/resolutions/paper-and-resources-evaluating-placement-english-english-second-language-and-mathematic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asccc.org/resolutions/paper-and-resources-evaluating-placement-english-english-second-language-and-mathematic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asccc.org/sites/default/files/ASCCC_Optimizing_Student_Success_white-ppr_2020_v1.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mailto:info@asccc.org" TargetMode="External"/><Relationship Id="rId3" Type="http://schemas.openxmlformats.org/officeDocument/2006/relationships/hyperlink" Target="https://asccc.org/content/keeping-guided-pathways-groove" TargetMode="External"/><Relationship Id="rId7" Type="http://schemas.openxmlformats.org/officeDocument/2006/relationships/hyperlink" Target="https://asccc.org/content/ensure-learning-through-social-construction-learning" TargetMode="External"/><Relationship Id="rId2" Type="http://schemas.openxmlformats.org/officeDocument/2006/relationships/hyperlink" Target="https://ccconlineed.instructure.com/courses/2634" TargetMode="External"/><Relationship Id="rId1" Type="http://schemas.openxmlformats.org/officeDocument/2006/relationships/slideLayout" Target="../slideLayouts/slideLayout4.xml"/><Relationship Id="rId6" Type="http://schemas.openxmlformats.org/officeDocument/2006/relationships/hyperlink" Target="https://asccc.org/content/decolonizing-your-syllabus-anti-racist-guide-your-college" TargetMode="External"/><Relationship Id="rId5" Type="http://schemas.openxmlformats.org/officeDocument/2006/relationships/hyperlink" Target="https://asccc.org/content/anti-racism-and-guided-pathways-implementation" TargetMode="External"/><Relationship Id="rId4" Type="http://schemas.openxmlformats.org/officeDocument/2006/relationships/hyperlink" Target="https://asccc.org/content/curriculum-traum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FEF5590-87FD-C344-BCEF-789F88CD639F}"/>
              </a:ext>
            </a:extLst>
          </p:cNvPr>
          <p:cNvSpPr>
            <a:spLocks noGrp="1" noChangeArrowheads="1"/>
          </p:cNvSpPr>
          <p:nvPr>
            <p:ph type="title"/>
          </p:nvPr>
        </p:nvSpPr>
        <p:spPr>
          <a:xfrm>
            <a:off x="225083" y="4683125"/>
            <a:ext cx="11732455" cy="1872420"/>
          </a:xfrm>
        </p:spPr>
        <p:txBody>
          <a:bodyPr>
            <a:normAutofit fontScale="90000"/>
          </a:bodyPr>
          <a:lstStyle/>
          <a:p>
            <a:r>
              <a:rPr lang="en-US" b="1" dirty="0"/>
              <a:t>Leveraging Your GP Framework to Advance DEI</a:t>
            </a:r>
            <a:br>
              <a:rPr lang="en-US" b="1" dirty="0"/>
            </a:br>
            <a:r>
              <a:rPr lang="en-US" sz="2700" dirty="0"/>
              <a:t>Je</a:t>
            </a:r>
            <a:r>
              <a:rPr lang="en-US" sz="2700" dirty="0">
                <a:solidFill>
                  <a:schemeClr val="accent1">
                    <a:lumMod val="40000"/>
                    <a:lumOff val="60000"/>
                  </a:schemeClr>
                </a:solidFill>
              </a:rPr>
              <a:t>ffrey Hernandez, East Los Angeles College </a:t>
            </a:r>
            <a:br>
              <a:rPr lang="en-US" sz="2700" dirty="0">
                <a:solidFill>
                  <a:schemeClr val="accent1">
                    <a:lumMod val="40000"/>
                    <a:lumOff val="60000"/>
                  </a:schemeClr>
                </a:solidFill>
              </a:rPr>
            </a:br>
            <a:r>
              <a:rPr lang="en-US" sz="2700" dirty="0">
                <a:solidFill>
                  <a:schemeClr val="accent1">
                    <a:lumMod val="40000"/>
                    <a:lumOff val="60000"/>
                  </a:schemeClr>
                </a:solidFill>
              </a:rPr>
              <a:t>Ginni May, ASCCC Vice President</a:t>
            </a:r>
            <a:br>
              <a:rPr lang="en-US" sz="2700" dirty="0"/>
            </a:br>
            <a:r>
              <a:rPr lang="en-US" sz="2200" dirty="0">
                <a:solidFill>
                  <a:schemeClr val="accent2">
                    <a:lumMod val="40000"/>
                    <a:lumOff val="60000"/>
                  </a:schemeClr>
                </a:solidFill>
              </a:rPr>
              <a:t>July 7 | 3:45-5:00</a:t>
            </a:r>
            <a:br>
              <a:rPr lang="en-US" sz="2700" dirty="0"/>
            </a:br>
            <a:br>
              <a:rPr lang="en-US" b="1" dirty="0"/>
            </a:b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b="1" dirty="0"/>
              <a:t>Roles of Academic Senates and Curriculum Committees</a:t>
            </a:r>
          </a:p>
        </p:txBody>
      </p:sp>
      <p:sp>
        <p:nvSpPr>
          <p:cNvPr id="6" name="Content Placeholder 5"/>
          <p:cNvSpPr>
            <a:spLocks noGrp="1"/>
          </p:cNvSpPr>
          <p:nvPr>
            <p:ph sz="half" idx="1"/>
          </p:nvPr>
        </p:nvSpPr>
        <p:spPr/>
        <p:txBody>
          <a:bodyPr/>
          <a:lstStyle/>
          <a:p>
            <a:pPr marL="0" indent="0" algn="ctr">
              <a:buNone/>
            </a:pPr>
            <a:r>
              <a:rPr lang="en-US" dirty="0"/>
              <a:t>Development and Evaluation of Curriculum</a:t>
            </a:r>
          </a:p>
          <a:p>
            <a:r>
              <a:rPr lang="en-US" dirty="0"/>
              <a:t>Right and Responsibility of the Academic Senate and/or the Curriculum Committee</a:t>
            </a:r>
          </a:p>
          <a:p>
            <a:r>
              <a:rPr lang="en-US" dirty="0"/>
              <a:t>Includes</a:t>
            </a:r>
          </a:p>
          <a:p>
            <a:pPr lvl="1"/>
            <a:r>
              <a:rPr lang="en-US" dirty="0"/>
              <a:t>Program Review – directly from 10+1</a:t>
            </a:r>
          </a:p>
          <a:p>
            <a:pPr lvl="1"/>
            <a:r>
              <a:rPr lang="en-US" dirty="0"/>
              <a:t>Data Coaching – implied from 10+1 (really?)</a:t>
            </a:r>
          </a:p>
        </p:txBody>
      </p:sp>
      <p:sp>
        <p:nvSpPr>
          <p:cNvPr id="2" name="Slide Number Placeholder 1"/>
          <p:cNvSpPr>
            <a:spLocks noGrp="1"/>
          </p:cNvSpPr>
          <p:nvPr>
            <p:ph type="sldNum" sz="quarter" idx="10"/>
          </p:nvPr>
        </p:nvSpPr>
        <p:spPr/>
        <p:txBody>
          <a:bodyPr/>
          <a:lstStyle/>
          <a:p>
            <a:pPr>
              <a:defRPr/>
            </a:pPr>
            <a:fld id="{BF3ADA36-3A7E-9B49-A772-18572EEB4566}" type="slidenum">
              <a:rPr lang="en-US" altLang="en-US" smtClean="0"/>
              <a:pPr>
                <a:defRPr/>
              </a:pPr>
              <a:t>10</a:t>
            </a:fld>
            <a:endParaRPr lang="en-US"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100" y="4627245"/>
            <a:ext cx="2857500" cy="1590675"/>
          </a:xfrm>
          <a:prstGeom prst="rect">
            <a:avLst/>
          </a:prstGeom>
        </p:spPr>
      </p:pic>
    </p:spTree>
    <p:extLst>
      <p:ext uri="{BB962C8B-B14F-4D97-AF65-F5344CB8AC3E}">
        <p14:creationId xmlns:p14="http://schemas.microsoft.com/office/powerpoint/2010/main" val="341466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pPr algn="ctr"/>
            <a:r>
              <a:rPr lang="en-US" b="1" dirty="0"/>
              <a:t>Guided Pathways: DEI </a:t>
            </a:r>
            <a:br>
              <a:rPr lang="en-US" dirty="0"/>
            </a:br>
            <a:r>
              <a:rPr lang="en-US" dirty="0"/>
              <a:t>Aligned with Equity-Minded Actions</a:t>
            </a:r>
          </a:p>
        </p:txBody>
      </p:sp>
      <p:sp>
        <p:nvSpPr>
          <p:cNvPr id="7" name="Content Placeholder 6"/>
          <p:cNvSpPr>
            <a:spLocks noGrp="1"/>
          </p:cNvSpPr>
          <p:nvPr>
            <p:ph sz="half" idx="1"/>
          </p:nvPr>
        </p:nvSpPr>
        <p:spPr>
          <a:xfrm>
            <a:off x="1277650" y="1690688"/>
            <a:ext cx="10554132" cy="4665662"/>
          </a:xfrm>
        </p:spPr>
        <p:txBody>
          <a:bodyPr/>
          <a:lstStyle/>
          <a:p>
            <a:pPr lvl="0"/>
            <a:r>
              <a:rPr lang="en-US" dirty="0"/>
              <a:t>With its emphasis of breaking down barriers to student success, Guided Pathways (GP), ultimately, is about advancing student equity.</a:t>
            </a:r>
          </a:p>
          <a:p>
            <a:r>
              <a:rPr lang="en-US" dirty="0"/>
              <a:t>Money was allocated for GP to serve as “The How” for accomplishing Vision for Success goals, including closing equity gaps in 10 years, and for Student Equity and Achievement Program to support GP implementation.</a:t>
            </a:r>
          </a:p>
          <a:p>
            <a:r>
              <a:rPr lang="en-US" dirty="0"/>
              <a:t>Guided Pathways implementation may include</a:t>
            </a:r>
          </a:p>
          <a:p>
            <a:pPr lvl="1"/>
            <a:r>
              <a:rPr lang="en-US" dirty="0"/>
              <a:t>Meta major teams focusing on equity gaps identified by data coaches</a:t>
            </a:r>
          </a:p>
          <a:p>
            <a:pPr lvl="1"/>
            <a:r>
              <a:rPr lang="en-US" dirty="0"/>
              <a:t>Cultural curriculum audits engaging faculty in equity-minded instruction</a:t>
            </a:r>
          </a:p>
          <a:p>
            <a:pPr lvl="1"/>
            <a:r>
              <a:rPr lang="en-US" dirty="0"/>
              <a:t>Using program review to examine disaggregated data and plan for support needs, co-curricular activities, and anti-racism/social justice work</a:t>
            </a:r>
          </a:p>
          <a:p>
            <a:pPr lvl="1"/>
            <a:r>
              <a:rPr lang="en-US" dirty="0"/>
              <a:t>Creating brave spaces for students of color to “call out” the systemic barriers</a:t>
            </a:r>
          </a:p>
          <a:p>
            <a:pPr lvl="1"/>
            <a:r>
              <a:rPr lang="en-US" dirty="0"/>
              <a:t>Advancing diversity, equity and inclusion in faculty hiring, onboarding, and evaluation where the data for specific pathways reveals equity challenges</a:t>
            </a:r>
          </a:p>
        </p:txBody>
      </p:sp>
      <p:sp>
        <p:nvSpPr>
          <p:cNvPr id="2" name="Slide Number Placeholder 1"/>
          <p:cNvSpPr>
            <a:spLocks noGrp="1"/>
          </p:cNvSpPr>
          <p:nvPr>
            <p:ph type="sldNum" sz="quarter" idx="10"/>
          </p:nvPr>
        </p:nvSpPr>
        <p:spPr/>
        <p:txBody>
          <a:bodyPr/>
          <a:lstStyle/>
          <a:p>
            <a:pPr>
              <a:defRPr/>
            </a:pPr>
            <a:fld id="{BF3ADA36-3A7E-9B49-A772-18572EEB4566}" type="slidenum">
              <a:rPr lang="en-US" altLang="en-US" smtClean="0"/>
              <a:pPr>
                <a:defRPr/>
              </a:pPr>
              <a:t>11</a:t>
            </a:fld>
            <a:endParaRPr lang="en-US" altLang="en-US"/>
          </a:p>
        </p:txBody>
      </p:sp>
    </p:spTree>
    <p:extLst>
      <p:ext uri="{BB962C8B-B14F-4D97-AF65-F5344CB8AC3E}">
        <p14:creationId xmlns:p14="http://schemas.microsoft.com/office/powerpoint/2010/main" val="1876238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8441" y="2345204"/>
            <a:ext cx="1774729" cy="2276672"/>
          </a:xfrm>
          <a:prstGeom prst="rect">
            <a:avLst/>
          </a:prstGeom>
        </p:spPr>
      </p:pic>
      <p:sp>
        <p:nvSpPr>
          <p:cNvPr id="2" name="Title 1">
            <a:extLst>
              <a:ext uri="{FF2B5EF4-FFF2-40B4-BE49-F238E27FC236}">
                <a16:creationId xmlns:a16="http://schemas.microsoft.com/office/drawing/2014/main" id="{06B9284B-96BC-5B43-A105-783C9BB6D647}"/>
              </a:ext>
            </a:extLst>
          </p:cNvPr>
          <p:cNvSpPr>
            <a:spLocks noGrp="1"/>
          </p:cNvSpPr>
          <p:nvPr>
            <p:ph type="title"/>
          </p:nvPr>
        </p:nvSpPr>
        <p:spPr/>
        <p:txBody>
          <a:bodyPr anchor="ctr">
            <a:normAutofit/>
          </a:bodyPr>
          <a:lstStyle/>
          <a:p>
            <a:pPr algn="ctr"/>
            <a:r>
              <a:rPr lang="en-US" b="1" dirty="0"/>
              <a:t>Guided Pathways: Culturally Relevant and Student Centered </a:t>
            </a:r>
            <a:endParaRPr lang="en-US" dirty="0"/>
          </a:p>
        </p:txBody>
      </p:sp>
      <p:sp>
        <p:nvSpPr>
          <p:cNvPr id="3" name="Content Placeholder 2">
            <a:extLst>
              <a:ext uri="{FF2B5EF4-FFF2-40B4-BE49-F238E27FC236}">
                <a16:creationId xmlns:a16="http://schemas.microsoft.com/office/drawing/2014/main" id="{691F1475-C500-934C-9728-E988FE662EFC}"/>
              </a:ext>
            </a:extLst>
          </p:cNvPr>
          <p:cNvSpPr>
            <a:spLocks noGrp="1"/>
          </p:cNvSpPr>
          <p:nvPr>
            <p:ph sz="half" idx="1"/>
          </p:nvPr>
        </p:nvSpPr>
        <p:spPr>
          <a:xfrm>
            <a:off x="1277650" y="1798320"/>
            <a:ext cx="9160163" cy="4419600"/>
          </a:xfrm>
        </p:spPr>
        <p:txBody>
          <a:bodyPr/>
          <a:lstStyle/>
          <a:p>
            <a:pPr marL="0" indent="0">
              <a:buNone/>
            </a:pPr>
            <a:r>
              <a:rPr lang="en-US" dirty="0"/>
              <a:t>Major Objectives of Guided Pathways Institutional Redesign:</a:t>
            </a:r>
          </a:p>
          <a:p>
            <a:r>
              <a:rPr lang="en-US" dirty="0"/>
              <a:t>Close equity, achievement, and opportunity gaps</a:t>
            </a:r>
          </a:p>
          <a:p>
            <a:r>
              <a:rPr lang="en-US" dirty="0"/>
              <a:t>English, English as a Second Language, and Mathematics Pathways</a:t>
            </a:r>
          </a:p>
          <a:p>
            <a:r>
              <a:rPr lang="en-US" dirty="0"/>
              <a:t>Curriculum that is culturally responsive as well as relevant to students’ career and future educational goals</a:t>
            </a:r>
          </a:p>
          <a:p>
            <a:r>
              <a:rPr lang="en-US" dirty="0"/>
              <a:t>Streamlined student journey so that financial aid is not wasted on unnecessary course taking</a:t>
            </a:r>
          </a:p>
          <a:p>
            <a:r>
              <a:rPr lang="en-US" dirty="0"/>
              <a:t>Student Self-Agency: students are provided with clearly defined pathways and program maps to choose their self-determined educational goals</a:t>
            </a:r>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12</a:t>
            </a:fld>
            <a:endParaRPr lang="en-US" altLang="en-US"/>
          </a:p>
        </p:txBody>
      </p:sp>
    </p:spTree>
    <p:extLst>
      <p:ext uri="{BB962C8B-B14F-4D97-AF65-F5344CB8AC3E}">
        <p14:creationId xmlns:p14="http://schemas.microsoft.com/office/powerpoint/2010/main" val="686815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294765"/>
          </a:xfrm>
        </p:spPr>
        <p:txBody>
          <a:bodyPr anchor="ctr" anchorCtr="0">
            <a:normAutofit/>
          </a:bodyPr>
          <a:lstStyle/>
          <a:p>
            <a:pPr algn="ctr"/>
            <a:r>
              <a:rPr lang="en-US" b="1" dirty="0"/>
              <a:t>Guided Pathways: Culturally Relevant and Student Centered </a:t>
            </a:r>
            <a:endParaRPr lang="en-US" dirty="0"/>
          </a:p>
        </p:txBody>
      </p:sp>
      <p:sp>
        <p:nvSpPr>
          <p:cNvPr id="3" name="Content Placeholder 2"/>
          <p:cNvSpPr>
            <a:spLocks noGrp="1"/>
          </p:cNvSpPr>
          <p:nvPr>
            <p:ph sz="half" idx="1"/>
          </p:nvPr>
        </p:nvSpPr>
        <p:spPr>
          <a:xfrm>
            <a:off x="1277650" y="1772529"/>
            <a:ext cx="10706532" cy="4445391"/>
          </a:xfrm>
        </p:spPr>
        <p:txBody>
          <a:bodyPr/>
          <a:lstStyle/>
          <a:p>
            <a:pPr marL="0" indent="0" algn="ctr">
              <a:buNone/>
            </a:pPr>
            <a:r>
              <a:rPr lang="en-US" b="1" dirty="0">
                <a:solidFill>
                  <a:srgbClr val="7030A0"/>
                </a:solidFill>
              </a:rPr>
              <a:t>Data Coaching</a:t>
            </a:r>
          </a:p>
          <a:p>
            <a:r>
              <a:rPr lang="en-US" dirty="0"/>
              <a:t>Engaging college personnel in providing direct support to their peers to build their capacity to access and use data - is one recommended strategy for helping people across the institution effectively engage in data-driven, inclusive redesign in its pursuit of student equity.</a:t>
            </a:r>
          </a:p>
          <a:p>
            <a:r>
              <a:rPr lang="en-US" dirty="0"/>
              <a:t>Faculty analyze disaggregate data to identify equity gaps in pathways</a:t>
            </a:r>
          </a:p>
          <a:p>
            <a:r>
              <a:rPr lang="en-US" dirty="0"/>
              <a:t>Data coaches may be aligned with meta major completion teams or directly support decision-making by academic senates and curriculum committees</a:t>
            </a:r>
          </a:p>
          <a:p>
            <a:r>
              <a:rPr lang="en-US" dirty="0"/>
              <a:t>Data coaching attuned to equity allows for a sustained focus on measuring, and interpreting the effectiveness of, student momentum points (i.e. financial aid) on the road to completion and success.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13</a:t>
            </a:fld>
            <a:endParaRPr lang="en-US" altLang="en-US"/>
          </a:p>
        </p:txBody>
      </p:sp>
    </p:spTree>
    <p:extLst>
      <p:ext uri="{BB962C8B-B14F-4D97-AF65-F5344CB8AC3E}">
        <p14:creationId xmlns:p14="http://schemas.microsoft.com/office/powerpoint/2010/main" val="336796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294765"/>
          </a:xfrm>
        </p:spPr>
        <p:txBody>
          <a:bodyPr anchor="ctr" anchorCtr="0">
            <a:normAutofit/>
          </a:bodyPr>
          <a:lstStyle/>
          <a:p>
            <a:pPr algn="ctr"/>
            <a:r>
              <a:rPr lang="en-US" b="1" dirty="0"/>
              <a:t>Guided Pathways: Culturally Relevant and Student Centered </a:t>
            </a:r>
            <a:endParaRPr lang="en-US" dirty="0"/>
          </a:p>
        </p:txBody>
      </p:sp>
      <p:sp>
        <p:nvSpPr>
          <p:cNvPr id="3" name="Content Placeholder 2"/>
          <p:cNvSpPr>
            <a:spLocks noGrp="1"/>
          </p:cNvSpPr>
          <p:nvPr>
            <p:ph sz="half" idx="1"/>
          </p:nvPr>
        </p:nvSpPr>
        <p:spPr>
          <a:xfrm>
            <a:off x="1277650" y="1758462"/>
            <a:ext cx="10706532" cy="4459458"/>
          </a:xfrm>
        </p:spPr>
        <p:txBody>
          <a:bodyPr/>
          <a:lstStyle/>
          <a:p>
            <a:pPr marL="0" indent="0" algn="ctr">
              <a:buNone/>
            </a:pPr>
            <a:r>
              <a:rPr lang="en-US" b="1" dirty="0">
                <a:solidFill>
                  <a:srgbClr val="7030A0"/>
                </a:solidFill>
              </a:rPr>
              <a:t>Data Coaching</a:t>
            </a:r>
          </a:p>
          <a:p>
            <a:r>
              <a:rPr lang="en-US" dirty="0"/>
              <a:t>Data literacy is enhanced amongst an institution’s growing cadre of equity-minded practitioners.</a:t>
            </a:r>
          </a:p>
          <a:p>
            <a:r>
              <a:rPr lang="en-US" dirty="0"/>
              <a:t>Measurable outcomes related to equity become an institutional expectation and mainstay of planning and resource allocation.</a:t>
            </a:r>
          </a:p>
          <a:p>
            <a:r>
              <a:rPr lang="en-US" dirty="0"/>
              <a:t>Narratives of the student experience can be gleaned from regular examination of institutional data through an equity lens.</a:t>
            </a:r>
          </a:p>
          <a:p>
            <a:endParaRPr lang="en-US" dirty="0"/>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14</a:t>
            </a:fld>
            <a:endParaRPr lang="en-US" alt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388" b="18137"/>
          <a:stretch/>
        </p:blipFill>
        <p:spPr>
          <a:xfrm>
            <a:off x="5317750" y="4483627"/>
            <a:ext cx="4483475" cy="206004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9091"/>
          <a:stretch/>
        </p:blipFill>
        <p:spPr>
          <a:xfrm>
            <a:off x="4500083" y="6143626"/>
            <a:ext cx="2600688" cy="562658"/>
          </a:xfrm>
          <a:prstGeom prst="rect">
            <a:avLst/>
          </a:prstGeom>
        </p:spPr>
      </p:pic>
    </p:spTree>
    <p:extLst>
      <p:ext uri="{BB962C8B-B14F-4D97-AF65-F5344CB8AC3E}">
        <p14:creationId xmlns:p14="http://schemas.microsoft.com/office/powerpoint/2010/main" val="155140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t>Guided Pathways: Culturally Relevant and Student Centered </a:t>
            </a:r>
            <a:endParaRPr lang="en-US" dirty="0"/>
          </a:p>
        </p:txBody>
      </p:sp>
      <p:sp>
        <p:nvSpPr>
          <p:cNvPr id="3" name="Content Placeholder 2"/>
          <p:cNvSpPr>
            <a:spLocks noGrp="1"/>
          </p:cNvSpPr>
          <p:nvPr>
            <p:ph sz="half" idx="1"/>
          </p:nvPr>
        </p:nvSpPr>
        <p:spPr>
          <a:xfrm>
            <a:off x="1277650" y="1506071"/>
            <a:ext cx="10058400" cy="4988858"/>
          </a:xfrm>
        </p:spPr>
        <p:txBody>
          <a:bodyPr/>
          <a:lstStyle/>
          <a:p>
            <a:pPr marL="0" indent="0" algn="ctr">
              <a:buNone/>
            </a:pPr>
            <a:r>
              <a:rPr lang="en-US" b="1" dirty="0">
                <a:solidFill>
                  <a:srgbClr val="7030A0"/>
                </a:solidFill>
              </a:rPr>
              <a:t>Data Coaching</a:t>
            </a:r>
          </a:p>
          <a:p>
            <a:r>
              <a:rPr lang="en-US" sz="2100" dirty="0"/>
              <a:t>Further anti-racism with culturally responsive teaching with Cultural Curriculum Audit (CCA):</a:t>
            </a:r>
          </a:p>
          <a:p>
            <a:pPr lvl="1"/>
            <a:r>
              <a:rPr lang="en-US" sz="2100" dirty="0"/>
              <a:t>Data-informed evaluation and redesign of a course in order to make it one that is inclusive, equity-minded and culturally relevant. </a:t>
            </a:r>
          </a:p>
          <a:p>
            <a:pPr lvl="1"/>
            <a:r>
              <a:rPr lang="en-US" sz="2100" dirty="0"/>
              <a:t>The Long Beach City College CCA model was highlighted at the 2020 Curriculum Institute and other colleges are following suit. The idea is to provide faculty the opportunity to look at the data from their own courses, identify missed opportunities, and develop strategies based on culturally responsive training. </a:t>
            </a:r>
          </a:p>
          <a:p>
            <a:pPr lvl="1"/>
            <a:r>
              <a:rPr lang="en-US" sz="2100" dirty="0"/>
              <a:t>The CCA deliverables can include COR/SLO analysis, redesigned assessments and rubrics, and updated teaching plans with revised syllabus and coursework.</a:t>
            </a:r>
          </a:p>
          <a:p>
            <a:pPr lvl="1"/>
            <a:r>
              <a:rPr lang="en-US" sz="2100" dirty="0"/>
              <a:t>Data coaches can help meta-major completion teams identify areas where discipline faculty can be recruited to join the CCA to advance equity in their own classes.</a:t>
            </a:r>
          </a:p>
          <a:p>
            <a:endParaRPr lang="en-US" dirty="0"/>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15</a:t>
            </a:fld>
            <a:endParaRPr lang="en-US" altLang="en-US"/>
          </a:p>
        </p:txBody>
      </p:sp>
    </p:spTree>
    <p:extLst>
      <p:ext uri="{BB962C8B-B14F-4D97-AF65-F5344CB8AC3E}">
        <p14:creationId xmlns:p14="http://schemas.microsoft.com/office/powerpoint/2010/main" val="161904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294765"/>
          </a:xfrm>
        </p:spPr>
        <p:txBody>
          <a:bodyPr anchor="ctr" anchorCtr="0">
            <a:normAutofit/>
          </a:bodyPr>
          <a:lstStyle/>
          <a:p>
            <a:pPr algn="ctr"/>
            <a:r>
              <a:rPr lang="en-US" b="1" dirty="0"/>
              <a:t>Guided Pathways: Culturally Relevant and Student Centered </a:t>
            </a:r>
            <a:endParaRPr lang="en-US" dirty="0"/>
          </a:p>
        </p:txBody>
      </p:sp>
      <p:sp>
        <p:nvSpPr>
          <p:cNvPr id="3" name="Content Placeholder 2"/>
          <p:cNvSpPr>
            <a:spLocks noGrp="1"/>
          </p:cNvSpPr>
          <p:nvPr>
            <p:ph sz="half" idx="1"/>
          </p:nvPr>
        </p:nvSpPr>
        <p:spPr>
          <a:xfrm>
            <a:off x="1111348" y="2096086"/>
            <a:ext cx="10872834" cy="4121834"/>
          </a:xfrm>
        </p:spPr>
        <p:txBody>
          <a:bodyPr/>
          <a:lstStyle/>
          <a:p>
            <a:pPr marL="0" indent="0" algn="ctr">
              <a:buNone/>
            </a:pPr>
            <a:r>
              <a:rPr lang="en-US" b="1" dirty="0">
                <a:solidFill>
                  <a:srgbClr val="7030A0"/>
                </a:solidFill>
              </a:rPr>
              <a:t>The ASCCC Data and Research Task Force</a:t>
            </a:r>
          </a:p>
          <a:p>
            <a:pPr marL="0" indent="0">
              <a:buNone/>
            </a:pPr>
            <a:endParaRPr lang="en-US" dirty="0"/>
          </a:p>
          <a:p>
            <a:pPr marL="0" indent="0">
              <a:buNone/>
            </a:pPr>
            <a:r>
              <a:rPr lang="en-US" dirty="0"/>
              <a:t>Convened to respond to </a:t>
            </a:r>
            <a:r>
              <a:rPr lang="en-US" dirty="0">
                <a:hlinkClick r:id="rId3"/>
              </a:rPr>
              <a:t>Resolution F20 18.01 </a:t>
            </a:r>
            <a:r>
              <a:rPr lang="en-US" dirty="0"/>
              <a:t>and to assist local academic senates in using data effectively to improve teaching and learning. The DRTF will work to establish data-driven processes to evaluate and advance diversity, equity, and inclusion in areas of academic and professional matters and leverage the Guided Pathways framework which includes data examination and exploration to improve educational programs and services to students. </a:t>
            </a:r>
          </a:p>
          <a:p>
            <a:endParaRPr lang="en-US" dirty="0"/>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16</a:t>
            </a:fld>
            <a:endParaRPr lang="en-US" altLang="en-US"/>
          </a:p>
        </p:txBody>
      </p:sp>
    </p:spTree>
    <p:extLst>
      <p:ext uri="{BB962C8B-B14F-4D97-AF65-F5344CB8AC3E}">
        <p14:creationId xmlns:p14="http://schemas.microsoft.com/office/powerpoint/2010/main" val="229978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294765"/>
          </a:xfrm>
        </p:spPr>
        <p:txBody>
          <a:bodyPr anchor="ctr" anchorCtr="0">
            <a:normAutofit/>
          </a:bodyPr>
          <a:lstStyle/>
          <a:p>
            <a:pPr algn="ctr"/>
            <a:r>
              <a:rPr lang="en-US" b="1" dirty="0"/>
              <a:t>Guided Pathways: Culturally Relevant and Student Centered </a:t>
            </a:r>
            <a:endParaRPr lang="en-US" dirty="0"/>
          </a:p>
        </p:txBody>
      </p:sp>
      <p:sp>
        <p:nvSpPr>
          <p:cNvPr id="3" name="Content Placeholder 2"/>
          <p:cNvSpPr>
            <a:spLocks noGrp="1"/>
          </p:cNvSpPr>
          <p:nvPr>
            <p:ph sz="half" idx="1"/>
          </p:nvPr>
        </p:nvSpPr>
        <p:spPr>
          <a:xfrm>
            <a:off x="1125414" y="1899138"/>
            <a:ext cx="10858767" cy="4318782"/>
          </a:xfrm>
        </p:spPr>
        <p:txBody>
          <a:bodyPr/>
          <a:lstStyle/>
          <a:p>
            <a:pPr marL="0" indent="0" algn="ctr">
              <a:buNone/>
            </a:pPr>
            <a:r>
              <a:rPr lang="en-US" b="1" dirty="0">
                <a:solidFill>
                  <a:srgbClr val="7030A0"/>
                </a:solidFill>
              </a:rPr>
              <a:t>The ASCCC Data and Research Task Force</a:t>
            </a:r>
          </a:p>
          <a:p>
            <a:pPr marL="0" indent="0" algn="ctr">
              <a:buNone/>
            </a:pPr>
            <a:r>
              <a:rPr lang="en-US" dirty="0">
                <a:hlinkClick r:id="rId3"/>
              </a:rPr>
              <a:t>Resolution F20 18.01 </a:t>
            </a:r>
            <a:endParaRPr lang="en-US" dirty="0"/>
          </a:p>
          <a:p>
            <a:r>
              <a:rPr lang="en-US" dirty="0"/>
              <a:t>Assist local academic senates in collaboration with college research professionals to create evaluation plans that examine throughput, student success, persistence, retention, unsuccessful course attempts, and completion with a goal of optimizing student success and addressing inequities and achievement gaps among disproportionately impacted or marginalized student groups.</a:t>
            </a:r>
          </a:p>
          <a:p>
            <a:r>
              <a:rPr lang="en-US" dirty="0"/>
              <a:t>Expanding upon the </a:t>
            </a:r>
            <a:r>
              <a:rPr lang="en-US" dirty="0">
                <a:hlinkClick r:id="rId4"/>
              </a:rPr>
              <a:t>“Optimizing Student Success” White Paper</a:t>
            </a:r>
            <a:r>
              <a:rPr lang="en-US" dirty="0"/>
              <a:t>, ASCCC will write a paper evaluating placement in English, English as a Second Language, and mathematics pathways by Spring 2022</a:t>
            </a:r>
          </a:p>
          <a:p>
            <a:endParaRPr lang="en-US" dirty="0"/>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17</a:t>
            </a:fld>
            <a:endParaRPr lang="en-US" altLang="en-US"/>
          </a:p>
        </p:txBody>
      </p:sp>
    </p:spTree>
    <p:extLst>
      <p:ext uri="{BB962C8B-B14F-4D97-AF65-F5344CB8AC3E}">
        <p14:creationId xmlns:p14="http://schemas.microsoft.com/office/powerpoint/2010/main" val="682318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b="1" dirty="0"/>
              <a:t>Guided Pathways: Culturally Relevant and Student Centered </a:t>
            </a:r>
            <a:endParaRPr lang="en-US" dirty="0"/>
          </a:p>
        </p:txBody>
      </p:sp>
      <p:sp>
        <p:nvSpPr>
          <p:cNvPr id="3" name="Content Placeholder 2"/>
          <p:cNvSpPr>
            <a:spLocks noGrp="1"/>
          </p:cNvSpPr>
          <p:nvPr>
            <p:ph sz="half" idx="1"/>
          </p:nvPr>
        </p:nvSpPr>
        <p:spPr/>
        <p:txBody>
          <a:bodyPr/>
          <a:lstStyle/>
          <a:p>
            <a:pPr marL="0" indent="0" algn="ctr">
              <a:buNone/>
            </a:pPr>
            <a:r>
              <a:rPr lang="en-US" b="1" dirty="0">
                <a:solidFill>
                  <a:srgbClr val="7030A0"/>
                </a:solidFill>
              </a:rPr>
              <a:t>Curriculum</a:t>
            </a:r>
          </a:p>
          <a:p>
            <a:r>
              <a:rPr lang="en-US" dirty="0"/>
              <a:t>Review all curricular elements with an equity lens:</a:t>
            </a:r>
          </a:p>
          <a:p>
            <a:pPr lvl="1"/>
            <a:r>
              <a:rPr lang="en-US" dirty="0"/>
              <a:t>Program requirements</a:t>
            </a:r>
          </a:p>
          <a:p>
            <a:pPr lvl="1"/>
            <a:r>
              <a:rPr lang="en-US" dirty="0"/>
              <a:t>Catalog &amp; marketing materials</a:t>
            </a:r>
          </a:p>
          <a:p>
            <a:pPr lvl="1"/>
            <a:r>
              <a:rPr lang="en-US" dirty="0"/>
              <a:t>Course Outlines</a:t>
            </a:r>
          </a:p>
          <a:p>
            <a:pPr lvl="1"/>
            <a:r>
              <a:rPr lang="en-US" dirty="0"/>
              <a:t>Syllabi</a:t>
            </a:r>
          </a:p>
          <a:p>
            <a:pPr lvl="1"/>
            <a:r>
              <a:rPr lang="en-US" dirty="0"/>
              <a:t>Course materials and technology requirements</a:t>
            </a:r>
          </a:p>
          <a:p>
            <a:pPr lvl="1"/>
            <a:r>
              <a:rPr lang="en-US" dirty="0"/>
              <a:t>Assignments and assessments</a:t>
            </a:r>
          </a:p>
          <a:p>
            <a:r>
              <a:rPr lang="en-US" dirty="0"/>
              <a:t>Equity-focused curriculum is clearly communicated, inclusive, welcoming, and effectively demystifies academia and expectations for students.</a:t>
            </a:r>
          </a:p>
          <a:p>
            <a:endParaRPr lang="en-US" dirty="0"/>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18</a:t>
            </a:fld>
            <a:endParaRPr lang="en-US" alt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961" t="5555" r="6836"/>
          <a:stretch/>
        </p:blipFill>
        <p:spPr>
          <a:xfrm>
            <a:off x="8456633" y="2909196"/>
            <a:ext cx="2716192" cy="1463299"/>
          </a:xfrm>
          <a:prstGeom prst="rect">
            <a:avLst/>
          </a:prstGeom>
        </p:spPr>
      </p:pic>
    </p:spTree>
    <p:extLst>
      <p:ext uri="{BB962C8B-B14F-4D97-AF65-F5344CB8AC3E}">
        <p14:creationId xmlns:p14="http://schemas.microsoft.com/office/powerpoint/2010/main" val="365869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a:bodyPr>
          <a:lstStyle/>
          <a:p>
            <a:pPr algn="ctr"/>
            <a:r>
              <a:rPr lang="en-US" b="1" dirty="0"/>
              <a:t>Guided Pathways: Culturally Relevant and Student Centered </a:t>
            </a:r>
            <a:endParaRPr lang="en-US" dirty="0"/>
          </a:p>
        </p:txBody>
      </p:sp>
      <p:sp>
        <p:nvSpPr>
          <p:cNvPr id="3" name="Content Placeholder 2"/>
          <p:cNvSpPr>
            <a:spLocks noGrp="1"/>
          </p:cNvSpPr>
          <p:nvPr>
            <p:ph sz="half" idx="1"/>
          </p:nvPr>
        </p:nvSpPr>
        <p:spPr/>
        <p:txBody>
          <a:bodyPr/>
          <a:lstStyle/>
          <a:p>
            <a:pPr marL="0" indent="0" algn="ctr">
              <a:buNone/>
            </a:pPr>
            <a:r>
              <a:rPr lang="en-US" b="1" dirty="0">
                <a:solidFill>
                  <a:srgbClr val="7030A0"/>
                </a:solidFill>
              </a:rPr>
              <a:t>Wrap-Around Student Support</a:t>
            </a:r>
          </a:p>
          <a:p>
            <a:r>
              <a:rPr lang="en-US" dirty="0"/>
              <a:t>Refine programs and align course offerings based students needs</a:t>
            </a:r>
          </a:p>
          <a:p>
            <a:r>
              <a:rPr lang="en-US" dirty="0"/>
              <a:t>Placement based on student self-identified goals and needs – use multiple measures and assess efficacy</a:t>
            </a:r>
          </a:p>
          <a:p>
            <a:r>
              <a:rPr lang="en-US" dirty="0"/>
              <a:t>Intentional personalized advising &amp; case management follow-up to help students on their curricular pathway</a:t>
            </a:r>
          </a:p>
          <a:p>
            <a:r>
              <a:rPr lang="en-US" dirty="0"/>
              <a:t>Jobs “on campus” and especially within the field of study (keeps them at the institution and makes field of study relevant)</a:t>
            </a:r>
          </a:p>
          <a:p>
            <a:r>
              <a:rPr lang="en-US" dirty="0"/>
              <a:t>Identify learning loss affecting potential student populations disproportionately impacted remote instruction during COVID</a:t>
            </a:r>
          </a:p>
          <a:p>
            <a:pPr lvl="1"/>
            <a:r>
              <a:rPr lang="en-US" dirty="0"/>
              <a:t>Prepare to abandon recent assumptions about incoming students and reposition curriculum to meet students where they are at</a:t>
            </a:r>
          </a:p>
          <a:p>
            <a:endParaRPr lang="en-US" dirty="0"/>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19</a:t>
            </a:fld>
            <a:endParaRPr lang="en-US" altLang="en-US"/>
          </a:p>
        </p:txBody>
      </p:sp>
    </p:spTree>
    <p:extLst>
      <p:ext uri="{BB962C8B-B14F-4D97-AF65-F5344CB8AC3E}">
        <p14:creationId xmlns:p14="http://schemas.microsoft.com/office/powerpoint/2010/main" val="104815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Session Description</a:t>
            </a:r>
          </a:p>
        </p:txBody>
      </p:sp>
      <p:sp>
        <p:nvSpPr>
          <p:cNvPr id="3" name="Content Placeholder 2"/>
          <p:cNvSpPr>
            <a:spLocks noGrp="1"/>
          </p:cNvSpPr>
          <p:nvPr>
            <p:ph idx="1"/>
          </p:nvPr>
        </p:nvSpPr>
        <p:spPr/>
        <p:txBody>
          <a:bodyPr/>
          <a:lstStyle/>
          <a:p>
            <a:r>
              <a:rPr lang="en-US" sz="2800" dirty="0"/>
              <a:t>With the entire student experience as its core, Guided Pathways is an ideal structure for advancing diversity, equity, and inclusion (DEI). Join this session to learn how local academic senates and curriculum committees can leverage guided pathways efforts as a framework for DEI and create culturally relevant and student-centered curriculum and wrap-around student support. </a:t>
            </a:r>
          </a:p>
        </p:txBody>
      </p:sp>
      <p:sp>
        <p:nvSpPr>
          <p:cNvPr id="4" name="Slide Number Placeholder 3"/>
          <p:cNvSpPr>
            <a:spLocks noGrp="1"/>
          </p:cNvSpPr>
          <p:nvPr>
            <p:ph type="sldNum" sz="quarter" idx="10"/>
          </p:nvPr>
        </p:nvSpPr>
        <p:spPr/>
        <p:txBody>
          <a:bodyPr/>
          <a:lstStyle/>
          <a:p>
            <a:pPr>
              <a:defRPr/>
            </a:pPr>
            <a:fld id="{216EA7D2-791D-1446-935B-01E569172531}" type="slidenum">
              <a:rPr lang="en-US" smtClean="0"/>
              <a:pPr>
                <a:defRPr/>
              </a:pPr>
              <a:t>2</a:t>
            </a:fld>
            <a:endParaRPr lang="en-US" dirty="0"/>
          </a:p>
        </p:txBody>
      </p:sp>
    </p:spTree>
    <p:extLst>
      <p:ext uri="{BB962C8B-B14F-4D97-AF65-F5344CB8AC3E}">
        <p14:creationId xmlns:p14="http://schemas.microsoft.com/office/powerpoint/2010/main" val="54060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571"/>
          <a:stretch/>
        </p:blipFill>
        <p:spPr>
          <a:xfrm>
            <a:off x="8341895" y="5733348"/>
            <a:ext cx="2566737" cy="1034716"/>
          </a:xfrm>
          <a:prstGeom prst="rect">
            <a:avLst/>
          </a:prstGeom>
          <a:ln>
            <a:noFill/>
          </a:ln>
          <a:effectLst>
            <a:softEdge rad="112500"/>
          </a:effectLst>
        </p:spPr>
      </p:pic>
      <p:sp>
        <p:nvSpPr>
          <p:cNvPr id="2" name="Title 1">
            <a:extLst>
              <a:ext uri="{FF2B5EF4-FFF2-40B4-BE49-F238E27FC236}">
                <a16:creationId xmlns:a16="http://schemas.microsoft.com/office/drawing/2014/main" id="{34B18F4D-8283-D84E-8B48-703A4CD740C7}"/>
              </a:ext>
            </a:extLst>
          </p:cNvPr>
          <p:cNvSpPr>
            <a:spLocks noGrp="1"/>
          </p:cNvSpPr>
          <p:nvPr>
            <p:ph type="title"/>
          </p:nvPr>
        </p:nvSpPr>
        <p:spPr>
          <a:xfrm>
            <a:off x="1277650" y="50435"/>
            <a:ext cx="10046043" cy="1325563"/>
          </a:xfrm>
        </p:spPr>
        <p:txBody>
          <a:bodyPr anchor="ctr"/>
          <a:lstStyle/>
          <a:p>
            <a:pPr algn="ctr"/>
            <a:r>
              <a:rPr lang="en-US" b="1" dirty="0"/>
              <a:t>Guided Pathways: Culturally Relevant and Student Centered </a:t>
            </a:r>
            <a:endParaRPr lang="en-US" dirty="0"/>
          </a:p>
        </p:txBody>
      </p:sp>
      <p:sp>
        <p:nvSpPr>
          <p:cNvPr id="3" name="Content Placeholder 2">
            <a:extLst>
              <a:ext uri="{FF2B5EF4-FFF2-40B4-BE49-F238E27FC236}">
                <a16:creationId xmlns:a16="http://schemas.microsoft.com/office/drawing/2014/main" id="{25B170CD-E034-0E44-9F29-CA8A655E88CA}"/>
              </a:ext>
            </a:extLst>
          </p:cNvPr>
          <p:cNvSpPr>
            <a:spLocks noGrp="1"/>
          </p:cNvSpPr>
          <p:nvPr>
            <p:ph sz="half" idx="1"/>
          </p:nvPr>
        </p:nvSpPr>
        <p:spPr>
          <a:xfrm>
            <a:off x="1295400" y="1229513"/>
            <a:ext cx="10442171" cy="4655898"/>
          </a:xfrm>
        </p:spPr>
        <p:txBody>
          <a:bodyPr/>
          <a:lstStyle/>
          <a:p>
            <a:pPr marL="0" indent="0" algn="ctr">
              <a:buNone/>
            </a:pPr>
            <a:r>
              <a:rPr lang="en-US" b="1" dirty="0">
                <a:solidFill>
                  <a:srgbClr val="7030A0"/>
                </a:solidFill>
              </a:rPr>
              <a:t>Scheduling: A Student-Centered Approach</a:t>
            </a:r>
          </a:p>
          <a:p>
            <a:r>
              <a:rPr lang="en-US" dirty="0"/>
              <a:t>For faculty and other college stakeholders looking to improve college course scheduling intentionally designed to meet the needs of the local student population. </a:t>
            </a:r>
          </a:p>
          <a:p>
            <a:r>
              <a:rPr lang="en-US" dirty="0"/>
              <a:t>Diversity of the student population has increased, demographics shifted, course-taking patterns changed </a:t>
            </a:r>
          </a:p>
          <a:p>
            <a:r>
              <a:rPr lang="en-US" dirty="0"/>
              <a:t>Compressed calendars, block schedules, online schedule options, institutional redesigns resulting from Guided Pathways efforts, the COVID-19 pandemic </a:t>
            </a:r>
          </a:p>
          <a:p>
            <a:r>
              <a:rPr lang="en-US" dirty="0"/>
              <a:t>Increased focus on teaching and learning necessitates student-centered course scheduling. </a:t>
            </a:r>
          </a:p>
          <a:p>
            <a:r>
              <a:rPr lang="en-US" dirty="0"/>
              <a:t>Scenarios, Data Collection, Schedule Parameters, Resources</a:t>
            </a:r>
          </a:p>
          <a:p>
            <a:pPr marL="0" indent="0" algn="ctr">
              <a:spcBef>
                <a:spcPts val="1800"/>
              </a:spcBef>
              <a:buNone/>
            </a:pPr>
            <a:r>
              <a:rPr lang="en-US" sz="3200" b="1" dirty="0">
                <a:solidFill>
                  <a:srgbClr val="008A6A"/>
                </a:solidFill>
              </a:rPr>
              <a:t>Ask your students!</a:t>
            </a:r>
          </a:p>
          <a:p>
            <a:endParaRPr lang="en-US" dirty="0"/>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20</a:t>
            </a:fld>
            <a:endParaRPr lang="en-US" altLang="en-US" dirty="0"/>
          </a:p>
        </p:txBody>
      </p:sp>
    </p:spTree>
    <p:extLst>
      <p:ext uri="{BB962C8B-B14F-4D97-AF65-F5344CB8AC3E}">
        <p14:creationId xmlns:p14="http://schemas.microsoft.com/office/powerpoint/2010/main" val="3061825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046043" cy="966134"/>
          </a:xfrm>
        </p:spPr>
        <p:txBody>
          <a:bodyPr anchor="ctr"/>
          <a:lstStyle/>
          <a:p>
            <a:pPr algn="ctr"/>
            <a:r>
              <a:rPr lang="en-US" b="1" dirty="0"/>
              <a:t>Student voice—the reality check!</a:t>
            </a:r>
          </a:p>
        </p:txBody>
      </p:sp>
      <p:sp>
        <p:nvSpPr>
          <p:cNvPr id="6" name="Content Placeholder 5"/>
          <p:cNvSpPr>
            <a:spLocks noGrp="1"/>
          </p:cNvSpPr>
          <p:nvPr>
            <p:ph sz="half" idx="1"/>
          </p:nvPr>
        </p:nvSpPr>
        <p:spPr>
          <a:xfrm>
            <a:off x="1277650" y="1452282"/>
            <a:ext cx="10488526" cy="5405718"/>
          </a:xfrm>
        </p:spPr>
        <p:txBody>
          <a:bodyPr/>
          <a:lstStyle/>
          <a:p>
            <a:pPr marL="228600" lvl="1">
              <a:spcBef>
                <a:spcPts val="1000"/>
              </a:spcBef>
            </a:pPr>
            <a:r>
              <a:rPr lang="en-US" sz="2400" dirty="0"/>
              <a:t>We include student voice to reduce assumptions and increase awareness of students’ lived experiences in and out of the classroom and the impacts of those experiences on learning and student success. </a:t>
            </a:r>
          </a:p>
          <a:p>
            <a:pPr marL="228600" lvl="1">
              <a:spcBef>
                <a:spcPts val="1000"/>
              </a:spcBef>
            </a:pPr>
            <a:r>
              <a:rPr lang="en-US" sz="2400" dirty="0"/>
              <a:t>In doing so, we ensure the voice of students facing barriers, particularly disproportionately impacted students. </a:t>
            </a:r>
          </a:p>
          <a:p>
            <a:pPr marL="228600" lvl="1">
              <a:spcBef>
                <a:spcPts val="1000"/>
              </a:spcBef>
            </a:pPr>
            <a:r>
              <a:rPr lang="en-US" sz="2400" dirty="0"/>
              <a:t>Incorporating student voice applies to inquiry, design, implementation, and evaluation in Guided Pathways redesign and may include</a:t>
            </a:r>
          </a:p>
          <a:p>
            <a:pPr lvl="1"/>
            <a:r>
              <a:rPr lang="en-US" dirty="0"/>
              <a:t>Treating student engagement as an ongoing and iterative process</a:t>
            </a:r>
            <a:endParaRPr lang="en-US" sz="3800" dirty="0"/>
          </a:p>
          <a:p>
            <a:pPr lvl="1"/>
            <a:r>
              <a:rPr lang="en-US" dirty="0"/>
              <a:t>Ensuring equitable student representation</a:t>
            </a:r>
            <a:endParaRPr lang="en-US" sz="3800" dirty="0"/>
          </a:p>
          <a:p>
            <a:pPr lvl="1"/>
            <a:r>
              <a:rPr lang="en-US" dirty="0"/>
              <a:t>Creating conditions for full student access</a:t>
            </a:r>
            <a:endParaRPr lang="en-US" sz="3800" dirty="0"/>
          </a:p>
          <a:p>
            <a:pPr lvl="1"/>
            <a:r>
              <a:rPr lang="en-US" dirty="0"/>
              <a:t>Preparing students for the opportunity</a:t>
            </a:r>
            <a:endParaRPr lang="en-US" sz="3800" dirty="0"/>
          </a:p>
          <a:p>
            <a:pPr lvl="1"/>
            <a:r>
              <a:rPr lang="en-US" dirty="0"/>
              <a:t>Intentionally leveling the playing field in the presence of power dynamics</a:t>
            </a:r>
            <a:endParaRPr lang="en-US" sz="3800" dirty="0"/>
          </a:p>
          <a:p>
            <a:pPr lvl="1"/>
            <a:r>
              <a:rPr lang="en-US" dirty="0"/>
              <a:t>Honoring student involvement</a:t>
            </a:r>
          </a:p>
          <a:p>
            <a:pPr lvl="1"/>
            <a:r>
              <a:rPr lang="en-US" dirty="0"/>
              <a:t>Students being able to meet their goals in their self-determined time period</a:t>
            </a:r>
          </a:p>
        </p:txBody>
      </p:sp>
      <p:sp>
        <p:nvSpPr>
          <p:cNvPr id="3" name="Slide Number Placeholder 2"/>
          <p:cNvSpPr>
            <a:spLocks noGrp="1"/>
          </p:cNvSpPr>
          <p:nvPr>
            <p:ph type="sldNum" sz="quarter" idx="10"/>
          </p:nvPr>
        </p:nvSpPr>
        <p:spPr/>
        <p:txBody>
          <a:bodyPr/>
          <a:lstStyle/>
          <a:p>
            <a:pPr>
              <a:defRPr/>
            </a:pPr>
            <a:fld id="{BF3ADA36-3A7E-9B49-A772-18572EEB4566}" type="slidenum">
              <a:rPr lang="en-US" altLang="en-US" smtClean="0"/>
              <a:pPr>
                <a:defRPr/>
              </a:pPr>
              <a:t>21</a:t>
            </a:fld>
            <a:endParaRPr lang="en-US" altLang="en-US"/>
          </a:p>
        </p:txBody>
      </p:sp>
    </p:spTree>
    <p:extLst>
      <p:ext uri="{BB962C8B-B14F-4D97-AF65-F5344CB8AC3E}">
        <p14:creationId xmlns:p14="http://schemas.microsoft.com/office/powerpoint/2010/main" val="1198081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01A8-B45E-0349-9248-B5A3C35A2C78}"/>
              </a:ext>
            </a:extLst>
          </p:cNvPr>
          <p:cNvSpPr>
            <a:spLocks noGrp="1"/>
          </p:cNvSpPr>
          <p:nvPr>
            <p:ph type="title"/>
          </p:nvPr>
        </p:nvSpPr>
        <p:spPr/>
        <p:txBody>
          <a:bodyPr anchor="ctr"/>
          <a:lstStyle/>
          <a:p>
            <a:pPr algn="ctr"/>
            <a:r>
              <a:rPr lang="en-US" b="1" dirty="0"/>
              <a:t>Resources</a:t>
            </a:r>
          </a:p>
        </p:txBody>
      </p:sp>
      <p:sp>
        <p:nvSpPr>
          <p:cNvPr id="3" name="Content Placeholder 2">
            <a:extLst>
              <a:ext uri="{FF2B5EF4-FFF2-40B4-BE49-F238E27FC236}">
                <a16:creationId xmlns:a16="http://schemas.microsoft.com/office/drawing/2014/main" id="{60F6FE19-ECDF-3F47-9DC7-CC9EA6771275}"/>
              </a:ext>
            </a:extLst>
          </p:cNvPr>
          <p:cNvSpPr>
            <a:spLocks noGrp="1"/>
          </p:cNvSpPr>
          <p:nvPr>
            <p:ph sz="half" idx="1"/>
          </p:nvPr>
        </p:nvSpPr>
        <p:spPr>
          <a:xfrm>
            <a:off x="1277650" y="1296786"/>
            <a:ext cx="10058400" cy="4921134"/>
          </a:xfrm>
        </p:spPr>
        <p:txBody>
          <a:bodyPr/>
          <a:lstStyle/>
          <a:p>
            <a:r>
              <a:rPr lang="en-US" sz="2200" dirty="0"/>
              <a:t>ASCCC Online Handbook for Guided Pathways (Canvas Login required): </a:t>
            </a:r>
            <a:r>
              <a:rPr lang="en-US" sz="2200" dirty="0">
                <a:hlinkClick r:id="rId2"/>
              </a:rPr>
              <a:t>https://ccconlineed.instructure.com/courses/2634</a:t>
            </a:r>
            <a:endParaRPr lang="en-US" sz="2200" dirty="0"/>
          </a:p>
          <a:p>
            <a:r>
              <a:rPr lang="en-US" sz="2200" dirty="0"/>
              <a:t>Curry, S., J. Hernandez, V. May. </a:t>
            </a:r>
            <a:r>
              <a:rPr lang="en-US" sz="2200" dirty="0">
                <a:hlinkClick r:id="rId3"/>
              </a:rPr>
              <a:t>Keeping the Guided Pathways Groove On</a:t>
            </a:r>
            <a:r>
              <a:rPr lang="en-US" sz="2200" dirty="0"/>
              <a:t>. ASCCC Rostrum, </a:t>
            </a:r>
            <a:r>
              <a:rPr lang="en-US" sz="2200"/>
              <a:t>April 2021.</a:t>
            </a:r>
            <a:endParaRPr lang="en-US" sz="2200" dirty="0"/>
          </a:p>
          <a:p>
            <a:r>
              <a:rPr lang="en-US" sz="2200" dirty="0" err="1"/>
              <a:t>Buul</a:t>
            </a:r>
            <a:r>
              <a:rPr lang="en-US" sz="2200" dirty="0"/>
              <a:t>, A.A., K. Quesada Turner, and E. Tyree. </a:t>
            </a:r>
            <a:r>
              <a:rPr lang="en-US" sz="2200" u="sng" dirty="0">
                <a:hlinkClick r:id="rId4"/>
              </a:rPr>
              <a:t>Curriculum Trauma</a:t>
            </a:r>
            <a:r>
              <a:rPr lang="en-US" sz="2200" dirty="0"/>
              <a:t>. ASCCC Rostrum, July 2020.</a:t>
            </a:r>
          </a:p>
          <a:p>
            <a:r>
              <a:rPr lang="en-US" sz="2200" dirty="0"/>
              <a:t>Hernandez, J., L. Heard, and J. Buriel. </a:t>
            </a:r>
            <a:r>
              <a:rPr lang="en-US" sz="2200" u="sng" dirty="0">
                <a:hlinkClick r:id="rId5"/>
              </a:rPr>
              <a:t>Anti-Racism and Guided Pathways Implementation</a:t>
            </a:r>
            <a:r>
              <a:rPr lang="en-US" sz="2200" dirty="0"/>
              <a:t>. ASCCC Rostrum, Nov 2020.</a:t>
            </a:r>
          </a:p>
          <a:p>
            <a:r>
              <a:rPr lang="en-US" sz="2200" dirty="0"/>
              <a:t>Sadat </a:t>
            </a:r>
            <a:r>
              <a:rPr lang="en-US" sz="2200" dirty="0" err="1"/>
              <a:t>Ahadi</a:t>
            </a:r>
            <a:r>
              <a:rPr lang="en-US" sz="2200" dirty="0"/>
              <a:t>, H. and L. A. Guerrero. </a:t>
            </a:r>
            <a:r>
              <a:rPr lang="en-US" sz="2200" u="sng" dirty="0">
                <a:hlinkClick r:id="rId6"/>
              </a:rPr>
              <a:t>Decolonizing Your Syllabus: An Anti-Racism Guide for Your College</a:t>
            </a:r>
            <a:r>
              <a:rPr lang="en-US" sz="2200" dirty="0"/>
              <a:t>. ASCCC Rostrum, Nov 2020.</a:t>
            </a:r>
          </a:p>
          <a:p>
            <a:r>
              <a:rPr lang="en-US" sz="2200" dirty="0"/>
              <a:t>Strobel. N. </a:t>
            </a:r>
            <a:r>
              <a:rPr lang="en-US" sz="2200" u="sng" dirty="0">
                <a:hlinkClick r:id="rId7"/>
              </a:rPr>
              <a:t>Ensuring Learning through the Social Construction of Learning</a:t>
            </a:r>
            <a:r>
              <a:rPr lang="en-US" sz="2200" dirty="0"/>
              <a:t>. ASCCC Rostrum, Nov 2020.</a:t>
            </a:r>
          </a:p>
          <a:p>
            <a:r>
              <a:rPr lang="en-US" sz="2200" dirty="0"/>
              <a:t>Email questions and requests to </a:t>
            </a:r>
            <a:r>
              <a:rPr lang="en-US" sz="2200" dirty="0">
                <a:hlinkClick r:id="rId8"/>
              </a:rPr>
              <a:t>info@asccc.org</a:t>
            </a:r>
            <a:endParaRPr lang="en-US" sz="2200" dirty="0"/>
          </a:p>
        </p:txBody>
      </p:sp>
      <p:sp>
        <p:nvSpPr>
          <p:cNvPr id="4" name="Slide Number Placeholder 3">
            <a:extLst>
              <a:ext uri="{FF2B5EF4-FFF2-40B4-BE49-F238E27FC236}">
                <a16:creationId xmlns:a16="http://schemas.microsoft.com/office/drawing/2014/main" id="{CDD12391-C3DF-534E-A27B-B648B260E9CC}"/>
              </a:ext>
            </a:extLst>
          </p:cNvPr>
          <p:cNvSpPr>
            <a:spLocks noGrp="1"/>
          </p:cNvSpPr>
          <p:nvPr>
            <p:ph type="sldNum" sz="quarter" idx="10"/>
          </p:nvPr>
        </p:nvSpPr>
        <p:spPr/>
        <p:txBody>
          <a:bodyPr/>
          <a:lstStyle/>
          <a:p>
            <a:fld id="{7FF04090-76E0-5041-85F4-967B5373F30D}" type="slidenum">
              <a:rPr lang="en-US" altLang="en-US" smtClean="0"/>
              <a:pPr/>
              <a:t>22</a:t>
            </a:fld>
            <a:endParaRPr lang="en-US" altLang="en-US"/>
          </a:p>
        </p:txBody>
      </p:sp>
      <p:cxnSp>
        <p:nvCxnSpPr>
          <p:cNvPr id="9" name="Straight Connector 8"/>
          <p:cNvCxnSpPr/>
          <p:nvPr/>
        </p:nvCxnSpPr>
        <p:spPr>
          <a:xfrm>
            <a:off x="1249680" y="5634317"/>
            <a:ext cx="9692640" cy="268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312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Overview</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The Guided Pathways Framework</a:t>
            </a:r>
          </a:p>
          <a:p>
            <a:pPr marL="1028700" lvl="1" indent="-342900"/>
            <a:r>
              <a:rPr lang="en-US" dirty="0"/>
              <a:t>Brief Overview</a:t>
            </a:r>
          </a:p>
          <a:p>
            <a:pPr marL="1028700" lvl="1" indent="-342900"/>
            <a:r>
              <a:rPr lang="en-US" dirty="0"/>
              <a:t>Faculty and Students</a:t>
            </a:r>
          </a:p>
          <a:p>
            <a:pPr marL="342900" indent="-342900">
              <a:buFont typeface="Arial" panose="020B0604020202020204" pitchFamily="34" charset="0"/>
              <a:buChar char="•"/>
            </a:pPr>
            <a:r>
              <a:rPr lang="en-US" dirty="0"/>
              <a:t>Roles of Academic Senates and Curriculum Committees </a:t>
            </a:r>
          </a:p>
          <a:p>
            <a:pPr marL="342900" indent="-342900">
              <a:buFont typeface="Arial" panose="020B0604020202020204" pitchFamily="34" charset="0"/>
              <a:buChar char="•"/>
            </a:pPr>
            <a:r>
              <a:rPr lang="en-US" dirty="0"/>
              <a:t>Guided Pathways: Diversity, Equity, and Inclusion</a:t>
            </a:r>
          </a:p>
          <a:p>
            <a:pPr marL="342900" indent="-342900">
              <a:buFont typeface="Arial" panose="020B0604020202020204" pitchFamily="34" charset="0"/>
              <a:buChar char="•"/>
            </a:pPr>
            <a:r>
              <a:rPr lang="en-US" dirty="0"/>
              <a:t>Guided Pathways: Culturally Relevant and Student-Centered</a:t>
            </a:r>
          </a:p>
          <a:p>
            <a:pPr marL="1028700" lvl="1" indent="-342900"/>
            <a:r>
              <a:rPr lang="en-US" dirty="0"/>
              <a:t>Data Analysis</a:t>
            </a:r>
          </a:p>
          <a:p>
            <a:pPr marL="1028700" lvl="1" indent="-342900"/>
            <a:r>
              <a:rPr lang="en-US" dirty="0"/>
              <a:t>Curriculum</a:t>
            </a:r>
          </a:p>
          <a:p>
            <a:pPr marL="1028700" lvl="1" indent="-342900"/>
            <a:r>
              <a:rPr lang="en-US" dirty="0"/>
              <a:t>Wrap-Around Student Support</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16EA7D2-791D-1446-935B-01E569172531}" type="slidenum">
              <a:rPr lang="en-US" smtClean="0"/>
              <a:pPr>
                <a:defRPr/>
              </a:pPr>
              <a:t>3</a:t>
            </a:fld>
            <a:endParaRPr lang="en-US" dirty="0"/>
          </a:p>
        </p:txBody>
      </p:sp>
    </p:spTree>
    <p:extLst>
      <p:ext uri="{BB962C8B-B14F-4D97-AF65-F5344CB8AC3E}">
        <p14:creationId xmlns:p14="http://schemas.microsoft.com/office/powerpoint/2010/main" val="106447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73E2-BD41-1243-AB56-5EB9E73FC26D}"/>
              </a:ext>
            </a:extLst>
          </p:cNvPr>
          <p:cNvSpPr>
            <a:spLocks noGrp="1"/>
          </p:cNvSpPr>
          <p:nvPr>
            <p:ph type="title"/>
          </p:nvPr>
        </p:nvSpPr>
        <p:spPr/>
        <p:txBody>
          <a:bodyPr anchor="ctr"/>
          <a:lstStyle/>
          <a:p>
            <a:pPr algn="ctr"/>
            <a:r>
              <a:rPr lang="en-US" b="1" dirty="0"/>
              <a:t>The Guided Pathways Framework</a:t>
            </a:r>
          </a:p>
        </p:txBody>
      </p:sp>
      <p:pic>
        <p:nvPicPr>
          <p:cNvPr id="6" name="Content Placeholder 5">
            <a:extLst>
              <a:ext uri="{FF2B5EF4-FFF2-40B4-BE49-F238E27FC236}">
                <a16:creationId xmlns:a16="http://schemas.microsoft.com/office/drawing/2014/main" id="{E2EB2795-A1DE-6A4A-B93B-660D3A74C7F8}"/>
              </a:ext>
            </a:extLst>
          </p:cNvPr>
          <p:cNvPicPr>
            <a:picLocks noGrp="1" noChangeAspect="1"/>
          </p:cNvPicPr>
          <p:nvPr>
            <p:ph sz="half" idx="2"/>
          </p:nvPr>
        </p:nvPicPr>
        <p:blipFill>
          <a:blip r:embed="rId3"/>
          <a:stretch>
            <a:fillRect/>
          </a:stretch>
        </p:blipFill>
        <p:spPr>
          <a:xfrm>
            <a:off x="1277938" y="1833504"/>
            <a:ext cx="4922837" cy="4321293"/>
          </a:xfrm>
          <a:prstGeom prst="rect">
            <a:avLst/>
          </a:prstGeom>
        </p:spPr>
      </p:pic>
      <p:pic>
        <p:nvPicPr>
          <p:cNvPr id="7" name="Picture 2">
            <a:extLst>
              <a:ext uri="{FF2B5EF4-FFF2-40B4-BE49-F238E27FC236}">
                <a16:creationId xmlns:a16="http://schemas.microsoft.com/office/drawing/2014/main" id="{60844F75-20CF-AB47-8C6C-7FC04F703B5E}"/>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6481762" y="2482850"/>
            <a:ext cx="4762500" cy="3022600"/>
          </a:xfrm>
          <a:prstGeom prst="rect">
            <a:avLst/>
          </a:prstGeom>
          <a:solidFill>
            <a:srgbClr val="FFFFFF"/>
          </a:solidFill>
        </p:spPr>
      </p:pic>
      <p:sp>
        <p:nvSpPr>
          <p:cNvPr id="3" name="Slide Number Placeholder 2"/>
          <p:cNvSpPr>
            <a:spLocks noGrp="1"/>
          </p:cNvSpPr>
          <p:nvPr>
            <p:ph type="sldNum" sz="quarter" idx="10"/>
          </p:nvPr>
        </p:nvSpPr>
        <p:spPr/>
        <p:txBody>
          <a:bodyPr/>
          <a:lstStyle/>
          <a:p>
            <a:pPr>
              <a:defRPr/>
            </a:pPr>
            <a:fld id="{90D309FC-E684-5941-A7D8-0617C9E0A3D1}" type="slidenum">
              <a:rPr lang="en-US" altLang="en-US" smtClean="0"/>
              <a:pPr>
                <a:defRPr/>
              </a:pPr>
              <a:t>4</a:t>
            </a:fld>
            <a:endParaRPr lang="en-US" altLang="en-US"/>
          </a:p>
        </p:txBody>
      </p:sp>
    </p:spTree>
    <p:extLst>
      <p:ext uri="{BB962C8B-B14F-4D97-AF65-F5344CB8AC3E}">
        <p14:creationId xmlns:p14="http://schemas.microsoft.com/office/powerpoint/2010/main" val="133856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FD22-8070-B748-A825-C5C43F34D6EA}"/>
              </a:ext>
            </a:extLst>
          </p:cNvPr>
          <p:cNvSpPr>
            <a:spLocks noGrp="1"/>
          </p:cNvSpPr>
          <p:nvPr>
            <p:ph type="title"/>
          </p:nvPr>
        </p:nvSpPr>
        <p:spPr/>
        <p:txBody>
          <a:bodyPr anchor="t"/>
          <a:lstStyle/>
          <a:p>
            <a:pPr algn="ctr"/>
            <a:r>
              <a:rPr lang="en-US" dirty="0"/>
              <a:t>All Hands on Deck!</a:t>
            </a:r>
          </a:p>
        </p:txBody>
      </p:sp>
      <p:sp>
        <p:nvSpPr>
          <p:cNvPr id="3" name="Content Placeholder 2">
            <a:extLst>
              <a:ext uri="{FF2B5EF4-FFF2-40B4-BE49-F238E27FC236}">
                <a16:creationId xmlns:a16="http://schemas.microsoft.com/office/drawing/2014/main" id="{28CCEDC2-C5CF-1E46-BC07-CE8C3C56D0F5}"/>
              </a:ext>
            </a:extLst>
          </p:cNvPr>
          <p:cNvSpPr>
            <a:spLocks noGrp="1"/>
          </p:cNvSpPr>
          <p:nvPr>
            <p:ph sz="half" idx="2"/>
          </p:nvPr>
        </p:nvSpPr>
        <p:spPr>
          <a:xfrm>
            <a:off x="1277650" y="1027906"/>
            <a:ext cx="10397279" cy="1012753"/>
          </a:xfrm>
        </p:spPr>
        <p:txBody>
          <a:bodyPr/>
          <a:lstStyle/>
          <a:p>
            <a:pPr marL="0" indent="0" algn="ctr">
              <a:buClr>
                <a:srgbClr val="17667E"/>
              </a:buClr>
              <a:buNone/>
            </a:pPr>
            <a:r>
              <a:rPr lang="en-US" dirty="0">
                <a:latin typeface="Arial" panose="020B0604020202020204" pitchFamily="34" charset="0"/>
                <a:cs typeface="Arial" panose="020B0604020202020204" pitchFamily="34" charset="0"/>
              </a:rPr>
              <a:t>Meta Majors | Program Maps | Guided Onboarding | Wrap-Around Student Services | Student-Centered Course Scheduling</a:t>
            </a:r>
          </a:p>
          <a:p>
            <a:pPr marL="0" indent="0" algn="ctr">
              <a:buNone/>
            </a:pPr>
            <a:endParaRPr lang="en-US" dirty="0"/>
          </a:p>
          <a:p>
            <a:pPr marL="0" indent="0" algn="ctr">
              <a:buNone/>
            </a:pPr>
            <a:endParaRPr lang="en-US" dirty="0"/>
          </a:p>
        </p:txBody>
      </p:sp>
      <p:pic>
        <p:nvPicPr>
          <p:cNvPr id="6" name="Content Placeholder 5">
            <a:extLst>
              <a:ext uri="{FF2B5EF4-FFF2-40B4-BE49-F238E27FC236}">
                <a16:creationId xmlns:a16="http://schemas.microsoft.com/office/drawing/2014/main" id="{8D100B67-C235-724E-8492-CE0254F7CCCD}"/>
              </a:ext>
            </a:extLst>
          </p:cNvPr>
          <p:cNvPicPr>
            <a:picLocks noGrp="1" noChangeAspect="1"/>
          </p:cNvPicPr>
          <p:nvPr>
            <p:ph sz="quarter" idx="4"/>
          </p:nvPr>
        </p:nvPicPr>
        <p:blipFill>
          <a:blip r:embed="rId3"/>
          <a:stretch>
            <a:fillRect/>
          </a:stretch>
        </p:blipFill>
        <p:spPr>
          <a:xfrm>
            <a:off x="5644171" y="1904624"/>
            <a:ext cx="832118" cy="1007836"/>
          </a:xfrm>
          <a:prstGeom prst="rect">
            <a:avLst/>
          </a:prstGeom>
          <a:ln>
            <a:noFill/>
          </a:ln>
        </p:spPr>
      </p:pic>
      <p:pic>
        <p:nvPicPr>
          <p:cNvPr id="7" name="Picture 6" descr="A screenshot of a cell phone&#10;&#10;Description automatically generated">
            <a:extLst>
              <a:ext uri="{FF2B5EF4-FFF2-40B4-BE49-F238E27FC236}">
                <a16:creationId xmlns:a16="http://schemas.microsoft.com/office/drawing/2014/main" id="{316EF3E4-0C2E-D243-8CC9-C86A659AFF6D}"/>
              </a:ext>
            </a:extLst>
          </p:cNvPr>
          <p:cNvPicPr>
            <a:picLocks noChangeAspect="1"/>
          </p:cNvPicPr>
          <p:nvPr/>
        </p:nvPicPr>
        <p:blipFill>
          <a:blip r:embed="rId4"/>
          <a:stretch>
            <a:fillRect/>
          </a:stretch>
        </p:blipFill>
        <p:spPr>
          <a:xfrm>
            <a:off x="1904869" y="2534638"/>
            <a:ext cx="8552051" cy="4425685"/>
          </a:xfrm>
          <a:prstGeom prst="rect">
            <a:avLst/>
          </a:prstGeom>
          <a:noFill/>
        </p:spPr>
      </p:pic>
      <p:pic>
        <p:nvPicPr>
          <p:cNvPr id="8" name="Picture 7">
            <a:extLst>
              <a:ext uri="{FF2B5EF4-FFF2-40B4-BE49-F238E27FC236}">
                <a16:creationId xmlns:a16="http://schemas.microsoft.com/office/drawing/2014/main" id="{ABC1BD13-D06C-3D42-B26A-511CBEFF74FF}"/>
              </a:ext>
            </a:extLst>
          </p:cNvPr>
          <p:cNvPicPr>
            <a:picLocks noChangeAspect="1"/>
          </p:cNvPicPr>
          <p:nvPr/>
        </p:nvPicPr>
        <p:blipFill>
          <a:blip r:embed="rId5"/>
          <a:stretch>
            <a:fillRect/>
          </a:stretch>
        </p:blipFill>
        <p:spPr>
          <a:xfrm>
            <a:off x="1904869" y="1832769"/>
            <a:ext cx="1816100" cy="1117600"/>
          </a:xfrm>
          <a:prstGeom prst="rect">
            <a:avLst/>
          </a:prstGeom>
        </p:spPr>
      </p:pic>
      <p:pic>
        <p:nvPicPr>
          <p:cNvPr id="9" name="Picture 8">
            <a:extLst>
              <a:ext uri="{FF2B5EF4-FFF2-40B4-BE49-F238E27FC236}">
                <a16:creationId xmlns:a16="http://schemas.microsoft.com/office/drawing/2014/main" id="{371D6818-4EB0-3A4C-88B7-B59B52C73C5B}"/>
              </a:ext>
            </a:extLst>
          </p:cNvPr>
          <p:cNvPicPr>
            <a:picLocks noChangeAspect="1"/>
          </p:cNvPicPr>
          <p:nvPr/>
        </p:nvPicPr>
        <p:blipFill>
          <a:blip r:embed="rId6"/>
          <a:stretch>
            <a:fillRect/>
          </a:stretch>
        </p:blipFill>
        <p:spPr>
          <a:xfrm>
            <a:off x="8763044" y="1951795"/>
            <a:ext cx="1943100" cy="1041400"/>
          </a:xfrm>
          <a:prstGeom prst="rect">
            <a:avLst/>
          </a:prstGeom>
        </p:spPr>
      </p:pic>
      <p:pic>
        <p:nvPicPr>
          <p:cNvPr id="10" name="Content Placeholder 5">
            <a:extLst>
              <a:ext uri="{FF2B5EF4-FFF2-40B4-BE49-F238E27FC236}">
                <a16:creationId xmlns:a16="http://schemas.microsoft.com/office/drawing/2014/main" id="{E084C053-579A-974B-9116-4E6D8A18B644}"/>
              </a:ext>
            </a:extLst>
          </p:cNvPr>
          <p:cNvPicPr>
            <a:picLocks noChangeAspect="1"/>
          </p:cNvPicPr>
          <p:nvPr/>
        </p:nvPicPr>
        <p:blipFill>
          <a:blip r:embed="rId3"/>
          <a:stretch>
            <a:fillRect/>
          </a:stretch>
        </p:blipFill>
        <p:spPr bwMode="auto">
          <a:xfrm>
            <a:off x="4219417" y="1884326"/>
            <a:ext cx="832118" cy="10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5">
            <a:extLst>
              <a:ext uri="{FF2B5EF4-FFF2-40B4-BE49-F238E27FC236}">
                <a16:creationId xmlns:a16="http://schemas.microsoft.com/office/drawing/2014/main" id="{73BA27A3-2562-E54B-9515-6F0EFE26D5C0}"/>
              </a:ext>
            </a:extLst>
          </p:cNvPr>
          <p:cNvPicPr>
            <a:picLocks noChangeAspect="1"/>
          </p:cNvPicPr>
          <p:nvPr/>
        </p:nvPicPr>
        <p:blipFill>
          <a:blip r:embed="rId3"/>
          <a:stretch>
            <a:fillRect/>
          </a:stretch>
        </p:blipFill>
        <p:spPr bwMode="auto">
          <a:xfrm>
            <a:off x="7097849" y="1904624"/>
            <a:ext cx="832118" cy="10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0D309FC-E684-5941-A7D8-0617C9E0A3D1}" type="slidenum">
              <a:rPr lang="en-US" altLang="en-US" smtClean="0"/>
              <a:pPr>
                <a:defRPr/>
              </a:pPr>
              <a:t>5</a:t>
            </a:fld>
            <a:endParaRPr lang="en-US" altLang="en-US"/>
          </a:p>
        </p:txBody>
      </p:sp>
    </p:spTree>
    <p:extLst>
      <p:ext uri="{BB962C8B-B14F-4D97-AF65-F5344CB8AC3E}">
        <p14:creationId xmlns:p14="http://schemas.microsoft.com/office/powerpoint/2010/main" val="1607605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04ED-6E4A-EE46-AF75-3D2429930407}"/>
              </a:ext>
            </a:extLst>
          </p:cNvPr>
          <p:cNvSpPr>
            <a:spLocks noGrp="1"/>
          </p:cNvSpPr>
          <p:nvPr>
            <p:ph type="title"/>
          </p:nvPr>
        </p:nvSpPr>
        <p:spPr>
          <a:xfrm>
            <a:off x="1277650" y="365125"/>
            <a:ext cx="10046043" cy="1325563"/>
          </a:xfrm>
        </p:spPr>
        <p:txBody>
          <a:bodyPr anchor="ctr"/>
          <a:lstStyle/>
          <a:p>
            <a:pPr algn="ctr"/>
            <a:r>
              <a:rPr lang="en-US" b="1" dirty="0"/>
              <a:t>The ASCCC and Guided Pathways</a:t>
            </a:r>
          </a:p>
        </p:txBody>
      </p:sp>
      <p:sp>
        <p:nvSpPr>
          <p:cNvPr id="3" name="Content Placeholder 2">
            <a:extLst>
              <a:ext uri="{FF2B5EF4-FFF2-40B4-BE49-F238E27FC236}">
                <a16:creationId xmlns:a16="http://schemas.microsoft.com/office/drawing/2014/main" id="{1340CDC8-014F-4A44-B051-DFA7F5407968}"/>
              </a:ext>
            </a:extLst>
          </p:cNvPr>
          <p:cNvSpPr>
            <a:spLocks noGrp="1"/>
          </p:cNvSpPr>
          <p:nvPr>
            <p:ph sz="half" idx="1"/>
          </p:nvPr>
        </p:nvSpPr>
        <p:spPr>
          <a:xfrm>
            <a:off x="6840619" y="4160928"/>
            <a:ext cx="3902220" cy="1508018"/>
          </a:xfrm>
        </p:spPr>
        <p:txBody>
          <a:bodyPr/>
          <a:lstStyle/>
          <a:p>
            <a:pPr marL="0" indent="0" algn="ctr">
              <a:buNone/>
            </a:pPr>
            <a:r>
              <a:rPr lang="en-US" b="1" dirty="0">
                <a:solidFill>
                  <a:srgbClr val="008A6A"/>
                </a:solidFill>
              </a:rPr>
              <a:t>An ASCCC visualization of Guided Pathways</a:t>
            </a:r>
          </a:p>
        </p:txBody>
      </p:sp>
      <p:pic>
        <p:nvPicPr>
          <p:cNvPr id="9" name="Content Placeholder 3">
            <a:extLst>
              <a:ext uri="{FF2B5EF4-FFF2-40B4-BE49-F238E27FC236}">
                <a16:creationId xmlns:a16="http://schemas.microsoft.com/office/drawing/2014/main" id="{D45197AB-6ABF-A04B-8912-AF886827111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6904803" y="2108881"/>
            <a:ext cx="3792621" cy="17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4E156123-625D-874D-BD2B-2AC6188B3099}"/>
              </a:ext>
            </a:extLst>
          </p:cNvPr>
          <p:cNvGrpSpPr/>
          <p:nvPr/>
        </p:nvGrpSpPr>
        <p:grpSpPr>
          <a:xfrm>
            <a:off x="1528439" y="1427648"/>
            <a:ext cx="4840924" cy="4712555"/>
            <a:chOff x="181449" y="-38859"/>
            <a:chExt cx="4840924" cy="4712555"/>
          </a:xfrm>
          <a:scene3d>
            <a:camera prst="orthographicFront">
              <a:rot lat="0" lon="0" rev="0"/>
            </a:camera>
            <a:lightRig rig="contrasting" dir="t">
              <a:rot lat="0" lon="0" rev="1200000"/>
            </a:lightRig>
          </a:scene3d>
        </p:grpSpPr>
        <p:sp>
          <p:nvSpPr>
            <p:cNvPr id="11" name="Oval 10">
              <a:extLst>
                <a:ext uri="{FF2B5EF4-FFF2-40B4-BE49-F238E27FC236}">
                  <a16:creationId xmlns:a16="http://schemas.microsoft.com/office/drawing/2014/main" id="{17FC9353-EA71-E84B-A506-446E20985991}"/>
                </a:ext>
              </a:extLst>
            </p:cNvPr>
            <p:cNvSpPr/>
            <p:nvPr/>
          </p:nvSpPr>
          <p:spPr>
            <a:xfrm>
              <a:off x="181449" y="-38859"/>
              <a:ext cx="4840924" cy="471255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F5BC3FE8-D696-644A-9DF4-429CB2DA2B37}"/>
                </a:ext>
              </a:extLst>
            </p:cNvPr>
            <p:cNvSpPr txBox="1"/>
            <p:nvPr/>
          </p:nvSpPr>
          <p:spPr>
            <a:xfrm>
              <a:off x="1925150" y="196768"/>
              <a:ext cx="1353522" cy="7068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Teaching and Learning</a:t>
              </a:r>
            </a:p>
          </p:txBody>
        </p:sp>
      </p:grpSp>
      <p:grpSp>
        <p:nvGrpSpPr>
          <p:cNvPr id="13" name="Group 12">
            <a:extLst>
              <a:ext uri="{FF2B5EF4-FFF2-40B4-BE49-F238E27FC236}">
                <a16:creationId xmlns:a16="http://schemas.microsoft.com/office/drawing/2014/main" id="{75E23765-3A6A-9149-878C-29C186BBBA3A}"/>
              </a:ext>
            </a:extLst>
          </p:cNvPr>
          <p:cNvGrpSpPr/>
          <p:nvPr/>
        </p:nvGrpSpPr>
        <p:grpSpPr>
          <a:xfrm>
            <a:off x="2063879" y="2292438"/>
            <a:ext cx="3770044" cy="3925482"/>
            <a:chOff x="716889" y="825931"/>
            <a:chExt cx="3770044" cy="3925482"/>
          </a:xfrm>
          <a:scene3d>
            <a:camera prst="orthographicFront">
              <a:rot lat="0" lon="0" rev="0"/>
            </a:camera>
            <a:lightRig rig="contrasting" dir="t">
              <a:rot lat="0" lon="0" rev="1200000"/>
            </a:lightRig>
          </a:scene3d>
        </p:grpSpPr>
        <p:sp>
          <p:nvSpPr>
            <p:cNvPr id="14" name="Oval 13">
              <a:extLst>
                <a:ext uri="{FF2B5EF4-FFF2-40B4-BE49-F238E27FC236}">
                  <a16:creationId xmlns:a16="http://schemas.microsoft.com/office/drawing/2014/main" id="{F4A6578F-BACB-F146-93E9-BD94F1BB8178}"/>
                </a:ext>
              </a:extLst>
            </p:cNvPr>
            <p:cNvSpPr/>
            <p:nvPr/>
          </p:nvSpPr>
          <p:spPr>
            <a:xfrm>
              <a:off x="716889" y="825931"/>
              <a:ext cx="3770044" cy="3925482"/>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shade val="80000"/>
                <a:hueOff val="157531"/>
                <a:satOff val="-4239"/>
                <a:lumOff val="9567"/>
                <a:alphaOff val="0"/>
              </a:schemeClr>
            </a:fillRef>
            <a:effectRef idx="2">
              <a:schemeClr val="accent1">
                <a:shade val="80000"/>
                <a:hueOff val="157531"/>
                <a:satOff val="-4239"/>
                <a:lumOff val="9567"/>
                <a:alphaOff val="0"/>
              </a:schemeClr>
            </a:effectRef>
            <a:fontRef idx="minor">
              <a:schemeClr val="lt1"/>
            </a:fontRef>
          </p:style>
        </p:sp>
        <p:sp>
          <p:nvSpPr>
            <p:cNvPr id="15" name="Oval 6">
              <a:extLst>
                <a:ext uri="{FF2B5EF4-FFF2-40B4-BE49-F238E27FC236}">
                  <a16:creationId xmlns:a16="http://schemas.microsoft.com/office/drawing/2014/main" id="{360FE30D-A973-3241-BE4B-2931FB886064}"/>
                </a:ext>
              </a:extLst>
            </p:cNvPr>
            <p:cNvSpPr txBox="1"/>
            <p:nvPr/>
          </p:nvSpPr>
          <p:spPr>
            <a:xfrm>
              <a:off x="1943096" y="1061460"/>
              <a:ext cx="1317630" cy="7065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Guided Exploration and Progression</a:t>
              </a:r>
            </a:p>
          </p:txBody>
        </p:sp>
      </p:grpSp>
      <p:grpSp>
        <p:nvGrpSpPr>
          <p:cNvPr id="16" name="Group 15">
            <a:extLst>
              <a:ext uri="{FF2B5EF4-FFF2-40B4-BE49-F238E27FC236}">
                <a16:creationId xmlns:a16="http://schemas.microsoft.com/office/drawing/2014/main" id="{A16322FF-6EC1-0942-B734-616584B52960}"/>
              </a:ext>
            </a:extLst>
          </p:cNvPr>
          <p:cNvGrpSpPr/>
          <p:nvPr/>
        </p:nvGrpSpPr>
        <p:grpSpPr>
          <a:xfrm>
            <a:off x="2535135" y="3312669"/>
            <a:ext cx="2827533" cy="2827533"/>
            <a:chOff x="1188145" y="1846162"/>
            <a:chExt cx="2827533" cy="2827533"/>
          </a:xfrm>
          <a:scene3d>
            <a:camera prst="orthographicFront">
              <a:rot lat="0" lon="0" rev="0"/>
            </a:camera>
            <a:lightRig rig="contrasting" dir="t">
              <a:rot lat="0" lon="0" rev="1200000"/>
            </a:lightRig>
          </a:scene3d>
        </p:grpSpPr>
        <p:sp>
          <p:nvSpPr>
            <p:cNvPr id="17" name="Oval 16">
              <a:extLst>
                <a:ext uri="{FF2B5EF4-FFF2-40B4-BE49-F238E27FC236}">
                  <a16:creationId xmlns:a16="http://schemas.microsoft.com/office/drawing/2014/main" id="{A62A9055-6951-9D4F-96BC-C45DC4787612}"/>
                </a:ext>
              </a:extLst>
            </p:cNvPr>
            <p:cNvSpPr/>
            <p:nvPr/>
          </p:nvSpPr>
          <p:spPr>
            <a:xfrm>
              <a:off x="1188145" y="1846162"/>
              <a:ext cx="2827533" cy="2827533"/>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shade val="80000"/>
                <a:hueOff val="315062"/>
                <a:satOff val="-8478"/>
                <a:lumOff val="19134"/>
                <a:alphaOff val="0"/>
              </a:schemeClr>
            </a:fillRef>
            <a:effectRef idx="2">
              <a:schemeClr val="accent1">
                <a:shade val="80000"/>
                <a:hueOff val="315062"/>
                <a:satOff val="-8478"/>
                <a:lumOff val="19134"/>
                <a:alphaOff val="0"/>
              </a:schemeClr>
            </a:effectRef>
            <a:fontRef idx="minor">
              <a:schemeClr val="lt1"/>
            </a:fontRef>
          </p:style>
        </p:sp>
        <p:sp>
          <p:nvSpPr>
            <p:cNvPr id="18" name="Oval 8">
              <a:extLst>
                <a:ext uri="{FF2B5EF4-FFF2-40B4-BE49-F238E27FC236}">
                  <a16:creationId xmlns:a16="http://schemas.microsoft.com/office/drawing/2014/main" id="{F138E712-F707-7D42-A6F7-0E048A076107}"/>
                </a:ext>
              </a:extLst>
            </p:cNvPr>
            <p:cNvSpPr txBox="1"/>
            <p:nvPr/>
          </p:nvSpPr>
          <p:spPr>
            <a:xfrm>
              <a:off x="1943096" y="2058227"/>
              <a:ext cx="1317630" cy="6361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Academic and Student Support</a:t>
              </a:r>
            </a:p>
          </p:txBody>
        </p:sp>
      </p:grpSp>
      <p:grpSp>
        <p:nvGrpSpPr>
          <p:cNvPr id="19" name="Group 18">
            <a:extLst>
              <a:ext uri="{FF2B5EF4-FFF2-40B4-BE49-F238E27FC236}">
                <a16:creationId xmlns:a16="http://schemas.microsoft.com/office/drawing/2014/main" id="{A2306512-A619-8D43-BF05-CB953BC0E5DE}"/>
              </a:ext>
            </a:extLst>
          </p:cNvPr>
          <p:cNvGrpSpPr/>
          <p:nvPr/>
        </p:nvGrpSpPr>
        <p:grpSpPr>
          <a:xfrm>
            <a:off x="3006391" y="4255180"/>
            <a:ext cx="1885022" cy="1885022"/>
            <a:chOff x="1659401" y="2788673"/>
            <a:chExt cx="1885022" cy="1885022"/>
          </a:xfrm>
          <a:scene3d>
            <a:camera prst="orthographicFront">
              <a:rot lat="0" lon="0" rev="0"/>
            </a:camera>
            <a:lightRig rig="contrasting" dir="t">
              <a:rot lat="0" lon="0" rev="1200000"/>
            </a:lightRig>
          </a:scene3d>
        </p:grpSpPr>
        <p:sp>
          <p:nvSpPr>
            <p:cNvPr id="20" name="Oval 19">
              <a:extLst>
                <a:ext uri="{FF2B5EF4-FFF2-40B4-BE49-F238E27FC236}">
                  <a16:creationId xmlns:a16="http://schemas.microsoft.com/office/drawing/2014/main" id="{3C92E46D-E7CE-584B-A2C1-635C5818CFCD}"/>
                </a:ext>
              </a:extLst>
            </p:cNvPr>
            <p:cNvSpPr/>
            <p:nvPr/>
          </p:nvSpPr>
          <p:spPr>
            <a:xfrm>
              <a:off x="1659401" y="2788673"/>
              <a:ext cx="1885022" cy="1885022"/>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shade val="80000"/>
                <a:hueOff val="472593"/>
                <a:satOff val="-12717"/>
                <a:lumOff val="28701"/>
                <a:alphaOff val="0"/>
              </a:schemeClr>
            </a:fillRef>
            <a:effectRef idx="2">
              <a:schemeClr val="accent1">
                <a:shade val="80000"/>
                <a:hueOff val="472593"/>
                <a:satOff val="-12717"/>
                <a:lumOff val="28701"/>
                <a:alphaOff val="0"/>
              </a:schemeClr>
            </a:effectRef>
            <a:fontRef idx="minor">
              <a:schemeClr val="lt1"/>
            </a:fontRef>
          </p:style>
        </p:sp>
        <p:sp>
          <p:nvSpPr>
            <p:cNvPr id="21" name="Oval 10">
              <a:extLst>
                <a:ext uri="{FF2B5EF4-FFF2-40B4-BE49-F238E27FC236}">
                  <a16:creationId xmlns:a16="http://schemas.microsoft.com/office/drawing/2014/main" id="{0271CBF2-D18E-4845-9FCC-864B1E84B9D5}"/>
                </a:ext>
              </a:extLst>
            </p:cNvPr>
            <p:cNvSpPr txBox="1"/>
            <p:nvPr/>
          </p:nvSpPr>
          <p:spPr>
            <a:xfrm>
              <a:off x="1935456" y="3259928"/>
              <a:ext cx="1332911" cy="94251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Clear Pathways and Programs</a:t>
              </a:r>
            </a:p>
          </p:txBody>
        </p:sp>
      </p:gr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6</a:t>
            </a:fld>
            <a:endParaRPr lang="en-US" altLang="en-US"/>
          </a:p>
        </p:txBody>
      </p:sp>
    </p:spTree>
    <p:extLst>
      <p:ext uri="{BB962C8B-B14F-4D97-AF65-F5344CB8AC3E}">
        <p14:creationId xmlns:p14="http://schemas.microsoft.com/office/powerpoint/2010/main" val="185040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4C9F-D1A5-194A-9EDC-D4487D6EA55A}"/>
              </a:ext>
            </a:extLst>
          </p:cNvPr>
          <p:cNvSpPr>
            <a:spLocks noGrp="1"/>
          </p:cNvSpPr>
          <p:nvPr>
            <p:ph type="title"/>
          </p:nvPr>
        </p:nvSpPr>
        <p:spPr/>
        <p:txBody>
          <a:bodyPr anchor="ctr"/>
          <a:lstStyle/>
          <a:p>
            <a:pPr algn="ctr"/>
            <a:r>
              <a:rPr lang="en-US" b="1" dirty="0"/>
              <a:t>Guided Pathways and The 10+1</a:t>
            </a:r>
            <a:endParaRPr lang="en-US" sz="2400" b="1" dirty="0"/>
          </a:p>
        </p:txBody>
      </p:sp>
      <p:graphicFrame>
        <p:nvGraphicFramePr>
          <p:cNvPr id="5" name="Content Placeholder 3">
            <a:extLst>
              <a:ext uri="{FF2B5EF4-FFF2-40B4-BE49-F238E27FC236}">
                <a16:creationId xmlns:a16="http://schemas.microsoft.com/office/drawing/2014/main" id="{CC6A4DF3-8C5F-C140-A1B6-5314A0EE1678}"/>
              </a:ext>
            </a:extLst>
          </p:cNvPr>
          <p:cNvGraphicFramePr>
            <a:graphicFrameLocks noGrp="1"/>
          </p:cNvGraphicFramePr>
          <p:nvPr>
            <p:ph sz="half" idx="1"/>
            <p:extLst/>
          </p:nvPr>
        </p:nvGraphicFramePr>
        <p:xfrm>
          <a:off x="1277650" y="1534886"/>
          <a:ext cx="10058688" cy="4683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BF3ADA36-3A7E-9B49-A772-18572EEB4566}" type="slidenum">
              <a:rPr lang="en-US" altLang="en-US" smtClean="0"/>
              <a:pPr>
                <a:defRPr/>
              </a:pPr>
              <a:t>7</a:t>
            </a:fld>
            <a:endParaRPr lang="en-US" altLang="en-US"/>
          </a:p>
        </p:txBody>
      </p:sp>
    </p:spTree>
    <p:extLst>
      <p:ext uri="{BB962C8B-B14F-4D97-AF65-F5344CB8AC3E}">
        <p14:creationId xmlns:p14="http://schemas.microsoft.com/office/powerpoint/2010/main" val="321337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277650" y="365125"/>
            <a:ext cx="10046043" cy="697193"/>
          </a:xfrm>
        </p:spPr>
        <p:txBody>
          <a:bodyPr/>
          <a:lstStyle/>
          <a:p>
            <a:pPr algn="ctr"/>
            <a:r>
              <a:rPr lang="en-US" dirty="0"/>
              <a:t>Senate Purview and Student Voice</a:t>
            </a:r>
          </a:p>
        </p:txBody>
      </p:sp>
      <p:sp>
        <p:nvSpPr>
          <p:cNvPr id="3" name="Content Placeholder 2"/>
          <p:cNvSpPr>
            <a:spLocks noGrp="1"/>
          </p:cNvSpPr>
          <p:nvPr>
            <p:ph sz="half" idx="2"/>
          </p:nvPr>
        </p:nvSpPr>
        <p:spPr>
          <a:xfrm>
            <a:off x="1000559" y="99004"/>
            <a:ext cx="6231514" cy="6650181"/>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solidFill>
                  <a:schemeClr val="accent4"/>
                </a:solidFill>
              </a:rPr>
              <a:t>Academic Senates-collegial consultation</a:t>
            </a:r>
            <a:br>
              <a:rPr lang="en-US" dirty="0"/>
            </a:br>
            <a:r>
              <a:rPr lang="en-US" sz="1800" i="1" dirty="0"/>
              <a:t>Board relies primarily on, or reaches mutual agreement with, senate on academic and professional matters</a:t>
            </a:r>
          </a:p>
          <a:p>
            <a:pPr marL="342900" indent="-231775">
              <a:lnSpc>
                <a:spcPct val="100000"/>
              </a:lnSpc>
              <a:spcBef>
                <a:spcPts val="600"/>
              </a:spcBef>
              <a:buFont typeface="+mj-lt"/>
              <a:buAutoNum type="arabicPeriod"/>
            </a:pPr>
            <a:r>
              <a:rPr lang="en-US" sz="1800" dirty="0"/>
              <a:t>Curriculum, including establishing prerequisites and placing courses within disciplines;</a:t>
            </a:r>
          </a:p>
          <a:p>
            <a:pPr marL="342900" indent="-231775">
              <a:lnSpc>
                <a:spcPct val="100000"/>
              </a:lnSpc>
              <a:spcBef>
                <a:spcPts val="600"/>
              </a:spcBef>
              <a:buFont typeface="+mj-lt"/>
              <a:buAutoNum type="arabicPeriod"/>
            </a:pPr>
            <a:r>
              <a:rPr lang="en-US" sz="1800" dirty="0"/>
              <a:t>Degree and certificate requirements;</a:t>
            </a:r>
          </a:p>
          <a:p>
            <a:pPr marL="342900" indent="-231775">
              <a:lnSpc>
                <a:spcPct val="100000"/>
              </a:lnSpc>
              <a:spcBef>
                <a:spcPts val="600"/>
              </a:spcBef>
              <a:buFont typeface="+mj-lt"/>
              <a:buAutoNum type="arabicPeriod"/>
            </a:pPr>
            <a:r>
              <a:rPr lang="en-US" sz="1800" dirty="0"/>
              <a:t>Grading policies;</a:t>
            </a:r>
          </a:p>
          <a:p>
            <a:pPr marL="342900" indent="-231775">
              <a:lnSpc>
                <a:spcPct val="100000"/>
              </a:lnSpc>
              <a:spcBef>
                <a:spcPts val="600"/>
              </a:spcBef>
              <a:buFont typeface="+mj-lt"/>
              <a:buAutoNum type="arabicPeriod"/>
            </a:pPr>
            <a:r>
              <a:rPr lang="en-US" sz="1800" dirty="0"/>
              <a:t>Educational program development;</a:t>
            </a:r>
          </a:p>
          <a:p>
            <a:pPr marL="342900" indent="-231775">
              <a:lnSpc>
                <a:spcPct val="100000"/>
              </a:lnSpc>
              <a:spcBef>
                <a:spcPts val="600"/>
              </a:spcBef>
              <a:buFont typeface="+mj-lt"/>
              <a:buAutoNum type="arabicPeriod"/>
            </a:pPr>
            <a:r>
              <a:rPr lang="en-US" sz="1800" dirty="0"/>
              <a:t>Standards or policies regarding student preparation and success;</a:t>
            </a:r>
          </a:p>
          <a:p>
            <a:pPr marL="342900" indent="-231775">
              <a:lnSpc>
                <a:spcPct val="100000"/>
              </a:lnSpc>
              <a:spcBef>
                <a:spcPts val="600"/>
              </a:spcBef>
              <a:buFont typeface="+mj-lt"/>
              <a:buAutoNum type="arabicPeriod"/>
            </a:pPr>
            <a:r>
              <a:rPr lang="en-US" sz="1800" dirty="0"/>
              <a:t>District and college governance structures, as related to faculty roles;</a:t>
            </a:r>
          </a:p>
          <a:p>
            <a:pPr marL="342900" indent="-231775">
              <a:lnSpc>
                <a:spcPct val="100000"/>
              </a:lnSpc>
              <a:spcBef>
                <a:spcPts val="600"/>
              </a:spcBef>
              <a:buFont typeface="+mj-lt"/>
              <a:buAutoNum type="arabicPeriod"/>
            </a:pPr>
            <a:r>
              <a:rPr lang="en-US" sz="1800" dirty="0"/>
              <a:t>Faculty roles and involvement in accreditation processes, including self-study and annual reports;</a:t>
            </a:r>
          </a:p>
          <a:p>
            <a:pPr marL="342900" indent="-231775">
              <a:lnSpc>
                <a:spcPct val="100000"/>
              </a:lnSpc>
              <a:spcBef>
                <a:spcPts val="600"/>
              </a:spcBef>
              <a:buFont typeface="+mj-lt"/>
              <a:buAutoNum type="arabicPeriod"/>
            </a:pPr>
            <a:r>
              <a:rPr lang="en-US" sz="1800" dirty="0"/>
              <a:t>Policies for faculty professional development activities;</a:t>
            </a:r>
          </a:p>
          <a:p>
            <a:pPr marL="342900" indent="-231775">
              <a:lnSpc>
                <a:spcPct val="100000"/>
              </a:lnSpc>
              <a:spcBef>
                <a:spcPts val="600"/>
              </a:spcBef>
              <a:buFont typeface="+mj-lt"/>
              <a:buAutoNum type="arabicPeriod"/>
            </a:pPr>
            <a:r>
              <a:rPr lang="en-US" sz="1800" dirty="0"/>
              <a:t>Processes for program review;</a:t>
            </a:r>
          </a:p>
          <a:p>
            <a:pPr marL="342900" indent="-342900">
              <a:lnSpc>
                <a:spcPct val="100000"/>
              </a:lnSpc>
              <a:spcBef>
                <a:spcPts val="600"/>
              </a:spcBef>
              <a:buFont typeface="+mj-lt"/>
              <a:buAutoNum type="arabicPeriod"/>
            </a:pPr>
            <a:r>
              <a:rPr lang="en-US" sz="1800" dirty="0"/>
              <a:t>Processes for institutional planning and budget development; and</a:t>
            </a:r>
          </a:p>
          <a:p>
            <a:pPr marL="342900" indent="-342900">
              <a:lnSpc>
                <a:spcPct val="100000"/>
              </a:lnSpc>
              <a:spcBef>
                <a:spcPts val="600"/>
              </a:spcBef>
              <a:buFont typeface="+mj-lt"/>
              <a:buAutoNum type="arabicPeriod"/>
            </a:pPr>
            <a:r>
              <a:rPr lang="en-US" sz="1800" dirty="0"/>
              <a:t>Other academic and professional matters as are mutually agreed upon between the governing board and the academic senate.</a:t>
            </a:r>
          </a:p>
          <a:p>
            <a:endParaRPr lang="en-US" sz="1800" dirty="0"/>
          </a:p>
        </p:txBody>
      </p:sp>
      <p:sp>
        <p:nvSpPr>
          <p:cNvPr id="5" name="Content Placeholder 4"/>
          <p:cNvSpPr>
            <a:spLocks noGrp="1"/>
          </p:cNvSpPr>
          <p:nvPr>
            <p:ph sz="quarter" idx="4"/>
          </p:nvPr>
        </p:nvSpPr>
        <p:spPr>
          <a:xfrm>
            <a:off x="7342909" y="99004"/>
            <a:ext cx="4724401" cy="6331526"/>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solidFill>
                  <a:schemeClr val="accent4"/>
                </a:solidFill>
              </a:rPr>
              <a:t>Students-effective participation</a:t>
            </a:r>
            <a:br>
              <a:rPr lang="en-US" dirty="0"/>
            </a:br>
            <a:r>
              <a:rPr lang="en-US" sz="1800" i="1" dirty="0"/>
              <a:t>Board provides opportunity to participate when policies and procedures have a significant effect on students</a:t>
            </a:r>
          </a:p>
          <a:p>
            <a:pPr marL="342900" indent="-231775">
              <a:lnSpc>
                <a:spcPct val="100000"/>
              </a:lnSpc>
              <a:spcBef>
                <a:spcPts val="600"/>
              </a:spcBef>
              <a:buFont typeface="+mj-lt"/>
              <a:buAutoNum type="arabicPeriod"/>
            </a:pPr>
            <a:r>
              <a:rPr lang="en-US" sz="1800" dirty="0"/>
              <a:t>Grading policies</a:t>
            </a:r>
          </a:p>
          <a:p>
            <a:pPr marL="342900" indent="-231775">
              <a:lnSpc>
                <a:spcPct val="100000"/>
              </a:lnSpc>
              <a:spcBef>
                <a:spcPts val="600"/>
              </a:spcBef>
              <a:buFont typeface="+mj-lt"/>
              <a:buAutoNum type="arabicPeriod"/>
            </a:pPr>
            <a:r>
              <a:rPr lang="en-US" sz="1800" dirty="0"/>
              <a:t>Codes of student conduct</a:t>
            </a:r>
          </a:p>
          <a:p>
            <a:pPr marL="342900" indent="-231775">
              <a:lnSpc>
                <a:spcPct val="100000"/>
              </a:lnSpc>
              <a:spcBef>
                <a:spcPts val="600"/>
              </a:spcBef>
              <a:buFont typeface="+mj-lt"/>
              <a:buAutoNum type="arabicPeriod"/>
            </a:pPr>
            <a:r>
              <a:rPr lang="en-US" sz="1800" dirty="0"/>
              <a:t>Academic disciplinary policies</a:t>
            </a:r>
          </a:p>
          <a:p>
            <a:pPr marL="342900" indent="-231775">
              <a:lnSpc>
                <a:spcPct val="100000"/>
              </a:lnSpc>
              <a:spcBef>
                <a:spcPts val="600"/>
              </a:spcBef>
              <a:buFont typeface="+mj-lt"/>
              <a:buAutoNum type="arabicPeriod"/>
            </a:pPr>
            <a:r>
              <a:rPr lang="en-US" sz="1800" dirty="0"/>
              <a:t>Curriculum development</a:t>
            </a:r>
          </a:p>
          <a:p>
            <a:pPr marL="342900" indent="-231775">
              <a:lnSpc>
                <a:spcPct val="100000"/>
              </a:lnSpc>
              <a:spcBef>
                <a:spcPts val="600"/>
              </a:spcBef>
              <a:buFont typeface="+mj-lt"/>
              <a:buAutoNum type="arabicPeriod"/>
            </a:pPr>
            <a:r>
              <a:rPr lang="en-US" sz="1800" dirty="0"/>
              <a:t>Course/program initiation or elimination</a:t>
            </a:r>
          </a:p>
          <a:p>
            <a:pPr marL="342900" indent="-231775">
              <a:lnSpc>
                <a:spcPct val="100000"/>
              </a:lnSpc>
              <a:spcBef>
                <a:spcPts val="600"/>
              </a:spcBef>
              <a:buFont typeface="+mj-lt"/>
              <a:buAutoNum type="arabicPeriod"/>
            </a:pPr>
            <a:r>
              <a:rPr lang="en-US" sz="1800" dirty="0"/>
              <a:t>Processes for institutional planning and budget development</a:t>
            </a:r>
          </a:p>
          <a:p>
            <a:pPr marL="342900" indent="-231775">
              <a:lnSpc>
                <a:spcPct val="100000"/>
              </a:lnSpc>
              <a:spcBef>
                <a:spcPts val="600"/>
              </a:spcBef>
              <a:buFont typeface="+mj-lt"/>
              <a:buAutoNum type="arabicPeriod"/>
            </a:pPr>
            <a:r>
              <a:rPr lang="en-US" sz="1800" dirty="0"/>
              <a:t>Standards and policies regarding student preparation and success</a:t>
            </a:r>
          </a:p>
          <a:p>
            <a:pPr marL="342900" indent="-231775">
              <a:lnSpc>
                <a:spcPct val="100000"/>
              </a:lnSpc>
              <a:spcBef>
                <a:spcPts val="600"/>
              </a:spcBef>
              <a:buFont typeface="+mj-lt"/>
              <a:buAutoNum type="arabicPeriod"/>
            </a:pPr>
            <a:r>
              <a:rPr lang="en-US" sz="1800" dirty="0"/>
              <a:t>Student services planning and development</a:t>
            </a:r>
          </a:p>
          <a:p>
            <a:pPr marL="342900" indent="-231775">
              <a:lnSpc>
                <a:spcPct val="100000"/>
              </a:lnSpc>
              <a:spcBef>
                <a:spcPts val="600"/>
              </a:spcBef>
              <a:buFont typeface="+mj-lt"/>
              <a:buAutoNum type="arabicPeriod"/>
            </a:pPr>
            <a:r>
              <a:rPr lang="en-US" sz="1800" dirty="0"/>
              <a:t>Student fees</a:t>
            </a:r>
          </a:p>
          <a:p>
            <a:pPr marL="342900" indent="-342900">
              <a:lnSpc>
                <a:spcPct val="100000"/>
              </a:lnSpc>
              <a:spcBef>
                <a:spcPts val="600"/>
              </a:spcBef>
              <a:buFont typeface="+mj-lt"/>
              <a:buAutoNum type="arabicPeriod"/>
            </a:pPr>
            <a:r>
              <a:rPr lang="en-US" sz="1800" dirty="0"/>
              <a:t>Any other district or college policy, procedure, or related matter that the district governing board determines will have a significant effect on students.</a:t>
            </a:r>
          </a:p>
        </p:txBody>
      </p:sp>
      <p:sp>
        <p:nvSpPr>
          <p:cNvPr id="4" name="Slide Number Placeholder 3"/>
          <p:cNvSpPr>
            <a:spLocks noGrp="1"/>
          </p:cNvSpPr>
          <p:nvPr>
            <p:ph type="sldNum" sz="quarter" idx="10"/>
          </p:nvPr>
        </p:nvSpPr>
        <p:spPr/>
        <p:txBody>
          <a:bodyPr/>
          <a:lstStyle/>
          <a:p>
            <a:pPr>
              <a:defRPr/>
            </a:pPr>
            <a:fld id="{90D309FC-E684-5941-A7D8-0617C9E0A3D1}" type="slidenum">
              <a:rPr lang="en-US" altLang="en-US" smtClean="0"/>
              <a:pPr>
                <a:defRPr/>
              </a:pPr>
              <a:t>8</a:t>
            </a:fld>
            <a:endParaRPr lang="en-US" altLang="en-US"/>
          </a:p>
        </p:txBody>
      </p:sp>
    </p:spTree>
    <p:extLst>
      <p:ext uri="{BB962C8B-B14F-4D97-AF65-F5344CB8AC3E}">
        <p14:creationId xmlns:p14="http://schemas.microsoft.com/office/powerpoint/2010/main" val="98286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b="1" dirty="0"/>
              <a:t>Roles of Academic Senates and Curriculum Committees</a:t>
            </a:r>
          </a:p>
        </p:txBody>
      </p:sp>
      <p:sp>
        <p:nvSpPr>
          <p:cNvPr id="6" name="Content Placeholder 5"/>
          <p:cNvSpPr>
            <a:spLocks noGrp="1"/>
          </p:cNvSpPr>
          <p:nvPr>
            <p:ph sz="half" idx="1"/>
          </p:nvPr>
        </p:nvSpPr>
        <p:spPr>
          <a:xfrm>
            <a:off x="1277650" y="1798320"/>
            <a:ext cx="6139314" cy="4419600"/>
          </a:xfrm>
        </p:spPr>
        <p:txBody>
          <a:bodyPr/>
          <a:lstStyle/>
          <a:p>
            <a:r>
              <a:rPr lang="en-US" dirty="0"/>
              <a:t>Development and approval:</a:t>
            </a:r>
          </a:p>
          <a:p>
            <a:pPr lvl="1"/>
            <a:r>
              <a:rPr lang="en-US" dirty="0"/>
              <a:t>Meta-majors</a:t>
            </a:r>
          </a:p>
          <a:p>
            <a:pPr lvl="1">
              <a:spcBef>
                <a:spcPts val="1200"/>
              </a:spcBef>
            </a:pPr>
            <a:r>
              <a:rPr lang="en-US" dirty="0"/>
              <a:t>Program maps</a:t>
            </a:r>
          </a:p>
          <a:p>
            <a:pPr>
              <a:spcBef>
                <a:spcPts val="2400"/>
              </a:spcBef>
            </a:pPr>
            <a:r>
              <a:rPr lang="en-US" dirty="0"/>
              <a:t>Planning with </a:t>
            </a:r>
            <a:r>
              <a:rPr lang="en-US" b="1" dirty="0"/>
              <a:t>student</a:t>
            </a:r>
            <a:r>
              <a:rPr lang="en-US" dirty="0"/>
              <a:t> end goals in mind</a:t>
            </a:r>
          </a:p>
          <a:p>
            <a:pPr lvl="1"/>
            <a:r>
              <a:rPr lang="en-US" dirty="0"/>
              <a:t>Student voice</a:t>
            </a:r>
          </a:p>
          <a:p>
            <a:pPr lvl="2"/>
            <a:r>
              <a:rPr lang="en-US" dirty="0"/>
              <a:t>Examine data on student course taking patterns and success</a:t>
            </a:r>
          </a:p>
          <a:p>
            <a:pPr lvl="2"/>
            <a:r>
              <a:rPr lang="en-US" dirty="0"/>
              <a:t>What are your students saying?</a:t>
            </a:r>
          </a:p>
          <a:p>
            <a:pPr lvl="1">
              <a:spcBef>
                <a:spcPts val="1200"/>
              </a:spcBef>
            </a:pPr>
            <a:r>
              <a:rPr lang="en-US" dirty="0"/>
              <a:t>Stakeholder voices</a:t>
            </a:r>
          </a:p>
          <a:p>
            <a:pPr lvl="2"/>
            <a:r>
              <a:rPr lang="en-US" dirty="0"/>
              <a:t>classified professional staff</a:t>
            </a:r>
          </a:p>
          <a:p>
            <a:pPr lvl="2"/>
            <a:r>
              <a:rPr lang="en-US" dirty="0"/>
              <a:t>external partners</a:t>
            </a:r>
          </a:p>
        </p:txBody>
      </p:sp>
      <p:sp>
        <p:nvSpPr>
          <p:cNvPr id="2" name="Slide Number Placeholder 1"/>
          <p:cNvSpPr>
            <a:spLocks noGrp="1"/>
          </p:cNvSpPr>
          <p:nvPr>
            <p:ph type="sldNum" sz="quarter" idx="10"/>
          </p:nvPr>
        </p:nvSpPr>
        <p:spPr/>
        <p:txBody>
          <a:bodyPr/>
          <a:lstStyle/>
          <a:p>
            <a:pPr>
              <a:defRPr/>
            </a:pPr>
            <a:fld id="{BF3ADA36-3A7E-9B49-A772-18572EEB4566}" type="slidenum">
              <a:rPr lang="en-US" altLang="en-US" smtClean="0"/>
              <a:pPr>
                <a:defRPr/>
              </a:pPr>
              <a:t>9</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7300" y="3155259"/>
            <a:ext cx="2268247" cy="1705722"/>
          </a:xfrm>
          <a:prstGeom prst="rect">
            <a:avLst/>
          </a:prstGeom>
        </p:spPr>
      </p:pic>
    </p:spTree>
    <p:extLst>
      <p:ext uri="{BB962C8B-B14F-4D97-AF65-F5344CB8AC3E}">
        <p14:creationId xmlns:p14="http://schemas.microsoft.com/office/powerpoint/2010/main" val="2348289878"/>
      </p:ext>
    </p:extLst>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1" id="{51EA16D3-33AF-FB47-8A3F-98393035F582}" vid="{B3F2FE11-A695-BB46-B2B0-D0567344DE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2021 ppt template 1</Template>
  <TotalTime>480</TotalTime>
  <Words>1940</Words>
  <Application>Microsoft Macintosh PowerPoint</Application>
  <PresentationFormat>Widescreen</PresentationFormat>
  <Paragraphs>235</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vt:lpstr>
      <vt:lpstr>Palatino</vt:lpstr>
      <vt:lpstr>ASCCC Curriculum Inst. 2020 Theme</vt:lpstr>
      <vt:lpstr>Leveraging Your GP Framework to Advance DEI Jeffrey Hernandez, East Los Angeles College  Ginni May, ASCCC Vice President July 7 | 3:45-5:00  </vt:lpstr>
      <vt:lpstr>Session Description</vt:lpstr>
      <vt:lpstr>Overview</vt:lpstr>
      <vt:lpstr>The Guided Pathways Framework</vt:lpstr>
      <vt:lpstr>All Hands on Deck!</vt:lpstr>
      <vt:lpstr>The ASCCC and Guided Pathways</vt:lpstr>
      <vt:lpstr>Guided Pathways and The 10+1</vt:lpstr>
      <vt:lpstr>Senate Purview and Student Voice</vt:lpstr>
      <vt:lpstr>Roles of Academic Senates and Curriculum Committees</vt:lpstr>
      <vt:lpstr>Roles of Academic Senates and Curriculum Committees</vt:lpstr>
      <vt:lpstr>Guided Pathways: DEI  Aligned with Equity-Minded Actions</vt:lpstr>
      <vt:lpstr>Guided Pathways: Culturally Relevant and Student Centered </vt:lpstr>
      <vt:lpstr>Guided Pathways: Culturally Relevant and Student Centered </vt:lpstr>
      <vt:lpstr>Guided Pathways: Culturally Relevant and Student Centered </vt:lpstr>
      <vt:lpstr>Guided Pathways: Culturally Relevant and Student Centered </vt:lpstr>
      <vt:lpstr>Guided Pathways: Culturally Relevant and Student Centered </vt:lpstr>
      <vt:lpstr>Guided Pathways: Culturally Relevant and Student Centered </vt:lpstr>
      <vt:lpstr>Guided Pathways: Culturally Relevant and Student Centered </vt:lpstr>
      <vt:lpstr>Guided Pathways: Culturally Relevant and Student Centered </vt:lpstr>
      <vt:lpstr>Guided Pathways: Culturally Relevant and Student Centered </vt:lpstr>
      <vt:lpstr>Student voice—the reality check!</vt:lpstr>
      <vt:lpstr>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Your GP Framework to Advance DEI Jeffrey Hernandez, East Los Angeles College  Ginni May, ASCCC Vice President</dc:title>
  <dc:creator>Hernandez, Jeffrey</dc:creator>
  <cp:lastModifiedBy>Virginia May</cp:lastModifiedBy>
  <cp:revision>40</cp:revision>
  <cp:lastPrinted>2020-11-24T19:39:26Z</cp:lastPrinted>
  <dcterms:created xsi:type="dcterms:W3CDTF">2021-06-23T16:52:18Z</dcterms:created>
  <dcterms:modified xsi:type="dcterms:W3CDTF">2021-07-01T18:11:18Z</dcterms:modified>
</cp:coreProperties>
</file>