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8" r:id="rId1"/>
    <p:sldMasterId id="2147483689" r:id="rId2"/>
    <p:sldMasterId id="2147483690" r:id="rId3"/>
  </p:sldMasterIdLst>
  <p:notesMasterIdLst>
    <p:notesMasterId r:id="rId6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D4E293-518F-459F-96CD-688DE87BEDE5}">
  <a:tblStyle styleId="{B5D4E293-518F-459F-96CD-688DE87BED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CD7A787-9A90-4907-994C-D36F5D822FC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948"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sidehighered.com/views/2010/12/21/defining-academic-freed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ntimeter.com/app"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enti.com/474hzq438z"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isetl.org/ijtlhe/pdf/IJTLHE3386.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chievingthedream.org/resource/17993/oer-at-scale-the-academic-and-economic-outcomes-of-achieving-the-dream-s-oer-degree-initiativ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ntimeter.com/app"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enti.com/474hzq438z"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0" name="Google Shape;2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3718686c9_7_4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6" name="Google Shape;356;ge3718686c9_7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352367854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Dave </a:t>
            </a:r>
            <a:endParaRPr/>
          </a:p>
          <a:p>
            <a:pPr marL="0" lvl="0" indent="0" algn="l" rtl="0">
              <a:spcBef>
                <a:spcPts val="360"/>
              </a:spcBef>
              <a:spcAft>
                <a:spcPts val="0"/>
              </a:spcAft>
              <a:buNone/>
            </a:pPr>
            <a:endParaRPr/>
          </a:p>
          <a:p>
            <a:pPr marL="0" lvl="0" indent="0" algn="l" rtl="0">
              <a:spcBef>
                <a:spcPts val="360"/>
              </a:spcBef>
              <a:spcAft>
                <a:spcPts val="0"/>
              </a:spcAft>
              <a:buNone/>
            </a:pPr>
            <a:r>
              <a:rPr lang="en-US"/>
              <a:t>Explain IDEA as it is a newer acronym. </a:t>
            </a:r>
            <a:endParaRPr/>
          </a:p>
          <a:p>
            <a:pPr marL="0" lvl="0" indent="0" algn="l" rtl="0">
              <a:spcBef>
                <a:spcPts val="360"/>
              </a:spcBef>
              <a:spcAft>
                <a:spcPts val="0"/>
              </a:spcAft>
              <a:buNone/>
            </a:pPr>
            <a:endParaRPr/>
          </a:p>
          <a:p>
            <a:pPr marL="0" lvl="0" indent="0" algn="l" rtl="0">
              <a:spcBef>
                <a:spcPts val="360"/>
              </a:spcBef>
              <a:spcAft>
                <a:spcPts val="0"/>
              </a:spcAft>
              <a:buClr>
                <a:srgbClr val="00417E"/>
              </a:buClr>
              <a:buSzPts val="1100"/>
              <a:buFont typeface="Arial"/>
              <a:buNone/>
            </a:pPr>
            <a:r>
              <a:rPr lang="en-US" sz="1500">
                <a:solidFill>
                  <a:srgbClr val="00417E"/>
                </a:solidFill>
              </a:rPr>
              <a:t>Dave/Shagun[Slides: 17-20; Time: 8 mins] </a:t>
            </a:r>
            <a:endParaRPr sz="1500">
              <a:solidFill>
                <a:srgbClr val="00417E"/>
              </a:solidFill>
            </a:endParaRPr>
          </a:p>
          <a:p>
            <a:pPr marL="0" lvl="0" indent="0" algn="l" rtl="0">
              <a:spcBef>
                <a:spcPts val="360"/>
              </a:spcBef>
              <a:spcAft>
                <a:spcPts val="0"/>
              </a:spcAft>
              <a:buNone/>
            </a:pPr>
            <a:r>
              <a:rPr lang="en-US" sz="1700">
                <a:solidFill>
                  <a:srgbClr val="FF0000"/>
                </a:solidFill>
              </a:rPr>
              <a:t>2:48 - 2:56</a:t>
            </a:r>
            <a:endParaRPr sz="1700">
              <a:solidFill>
                <a:srgbClr val="FF0000"/>
              </a:solidFill>
            </a:endParaRPr>
          </a:p>
          <a:p>
            <a:pPr marL="0" lvl="0" indent="0" algn="l" rtl="0">
              <a:spcBef>
                <a:spcPts val="360"/>
              </a:spcBef>
              <a:spcAft>
                <a:spcPts val="0"/>
              </a:spcAft>
              <a:buClr>
                <a:srgbClr val="00417E"/>
              </a:buClr>
              <a:buSzPts val="1100"/>
              <a:buFont typeface="Arial"/>
              <a:buNone/>
            </a:pPr>
            <a:endParaRPr sz="1700">
              <a:solidFill>
                <a:srgbClr val="FF0000"/>
              </a:solidFill>
            </a:endParaRPr>
          </a:p>
        </p:txBody>
      </p:sp>
      <p:sp>
        <p:nvSpPr>
          <p:cNvPr id="364" name="Google Shape;364;ge352367854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352367854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e352367854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t>
            </a:r>
            <a:r>
              <a:rPr lang="en-US" sz="1200" b="1">
                <a:solidFill>
                  <a:schemeClr val="dk1"/>
                </a:solidFill>
                <a:latin typeface="Calibri"/>
                <a:ea typeface="Calibri"/>
                <a:cs typeface="Calibri"/>
                <a:sym typeface="Calibri"/>
              </a:rPr>
              <a:t>Defining Academic Freedom</a:t>
            </a:r>
            <a:r>
              <a:rPr lang="en-US"/>
              <a:t>”; Inside Higher Education, December 2020, </a:t>
            </a:r>
            <a:r>
              <a:rPr lang="en-US" u="sng">
                <a:solidFill>
                  <a:schemeClr val="hlink"/>
                </a:solidFill>
                <a:hlinkClick r:id="rId3"/>
              </a:rPr>
              <a:t>https://www.insidehighered.com/views/2010/12/21/defining-academic-freedom</a:t>
            </a:r>
            <a:r>
              <a:rPr lang="en-US"/>
              <a:t>.</a:t>
            </a:r>
            <a:endParaRPr/>
          </a:p>
          <a:p>
            <a:pPr marL="0" lvl="0" indent="0" algn="l" rtl="0">
              <a:spcBef>
                <a:spcPts val="360"/>
              </a:spcBef>
              <a:spcAft>
                <a:spcPts val="0"/>
              </a:spcAft>
              <a:buClr>
                <a:srgbClr val="00417E"/>
              </a:buClr>
              <a:buSzPts val="1100"/>
              <a:buFont typeface="Arial"/>
              <a:buNone/>
            </a:pPr>
            <a:endParaRPr/>
          </a:p>
        </p:txBody>
      </p:sp>
      <p:sp>
        <p:nvSpPr>
          <p:cNvPr id="371" name="Google Shape;371;ge352367854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352367854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Julie </a:t>
            </a:r>
            <a:endParaRPr/>
          </a:p>
          <a:p>
            <a:pPr marL="0" lvl="0" indent="0" algn="l" rtl="0">
              <a:spcBef>
                <a:spcPts val="360"/>
              </a:spcBef>
              <a:spcAft>
                <a:spcPts val="0"/>
              </a:spcAft>
              <a:buNone/>
            </a:pPr>
            <a:endParaRPr/>
          </a:p>
        </p:txBody>
      </p:sp>
      <p:sp>
        <p:nvSpPr>
          <p:cNvPr id="377" name="Google Shape;377;ge352367854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e3718686c9_7_4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3" name="Google Shape;383;ge3718686c9_7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e352367854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Shagun</a:t>
            </a:r>
            <a:endParaRPr/>
          </a:p>
          <a:p>
            <a:pPr marL="0" lvl="0" indent="0" algn="l" rtl="0">
              <a:spcBef>
                <a:spcPts val="360"/>
              </a:spcBef>
              <a:spcAft>
                <a:spcPts val="0"/>
              </a:spcAft>
              <a:buNone/>
            </a:pPr>
            <a:endParaRPr/>
          </a:p>
          <a:p>
            <a:pPr marL="0" lvl="0" indent="0" algn="l" rtl="0">
              <a:spcBef>
                <a:spcPts val="360"/>
              </a:spcBef>
              <a:spcAft>
                <a:spcPts val="0"/>
              </a:spcAft>
              <a:buNone/>
            </a:pPr>
            <a:r>
              <a:rPr lang="en-US"/>
              <a:t>Small to large - and more to be done…. Complete revision of a text to be more inclusive… Statistics for SJS. </a:t>
            </a:r>
            <a:endParaRPr/>
          </a:p>
          <a:p>
            <a:pPr marL="0" lvl="0" indent="0" algn="l" rtl="0">
              <a:spcBef>
                <a:spcPts val="360"/>
              </a:spcBef>
              <a:spcAft>
                <a:spcPts val="0"/>
              </a:spcAft>
              <a:buNone/>
            </a:pPr>
            <a:r>
              <a:rPr lang="en-US"/>
              <a:t>Maybe list projects large to small so people can better understand what can be done and effort taken for each. </a:t>
            </a:r>
            <a:endParaRPr/>
          </a:p>
        </p:txBody>
      </p:sp>
      <p:sp>
        <p:nvSpPr>
          <p:cNvPr id="391" name="Google Shape;391;ge352367854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3718686c9_7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e3718686c9_7_5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Griffiths, R., Mislevy, J., Wang, S., Ball, A., Shear, L., Desrochers, D. (2020). OER at Scale: The Academic and Economic Outcomes of Achieving the Dream’s OER Degree Initiative. Menlo Park, CA: SRI International</a:t>
            </a:r>
            <a:endParaRPr/>
          </a:p>
          <a:p>
            <a:pPr marL="0" lvl="0" indent="0" algn="l" rtl="0">
              <a:spcBef>
                <a:spcPts val="360"/>
              </a:spcBef>
              <a:spcAft>
                <a:spcPts val="0"/>
              </a:spcAft>
              <a:buNone/>
            </a:pPr>
            <a:endParaRPr/>
          </a:p>
        </p:txBody>
      </p:sp>
      <p:sp>
        <p:nvSpPr>
          <p:cNvPr id="398" name="Google Shape;398;ge3718686c9_7_5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3a133b144_0_9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e3a133b144_0_9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6" name="Google Shape;406;ge3a133b144_0_9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e3ddfdfca4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e3ddfdfca4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4" name="Google Shape;414;ge3ddfdfca4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e183963f9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e183963f91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2" name="Google Shape;422;ge183963f91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352367854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352367854_0_5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Timing - </a:t>
            </a:r>
            <a:endParaRPr/>
          </a:p>
          <a:p>
            <a:pPr marL="0" lvl="0" indent="0" algn="l" rtl="0">
              <a:spcBef>
                <a:spcPts val="360"/>
              </a:spcBef>
              <a:spcAft>
                <a:spcPts val="0"/>
              </a:spcAft>
              <a:buNone/>
            </a:pPr>
            <a:r>
              <a:rPr lang="en-US"/>
              <a:t>5 min - intro</a:t>
            </a:r>
            <a:endParaRPr/>
          </a:p>
          <a:p>
            <a:pPr marL="0" lvl="0" indent="0" algn="l" rtl="0">
              <a:spcBef>
                <a:spcPts val="360"/>
              </a:spcBef>
              <a:spcAft>
                <a:spcPts val="0"/>
              </a:spcAft>
              <a:buNone/>
            </a:pPr>
            <a:r>
              <a:rPr lang="en-US"/>
              <a:t>5 min - cost data</a:t>
            </a:r>
            <a:endParaRPr/>
          </a:p>
          <a:p>
            <a:pPr marL="0" lvl="0" indent="0" algn="l" rtl="0">
              <a:spcBef>
                <a:spcPts val="360"/>
              </a:spcBef>
              <a:spcAft>
                <a:spcPts val="0"/>
              </a:spcAft>
              <a:buNone/>
            </a:pPr>
            <a:r>
              <a:rPr lang="en-US"/>
              <a:t>15 min - Shagun</a:t>
            </a:r>
            <a:endParaRPr/>
          </a:p>
          <a:p>
            <a:pPr marL="0" lvl="0" indent="0" algn="l" rtl="0">
              <a:spcBef>
                <a:spcPts val="360"/>
              </a:spcBef>
              <a:spcAft>
                <a:spcPts val="0"/>
              </a:spcAft>
              <a:buNone/>
            </a:pPr>
            <a:r>
              <a:rPr lang="en-US"/>
              <a:t>25 min - Suzanne</a:t>
            </a:r>
            <a:endParaRPr/>
          </a:p>
          <a:p>
            <a:pPr marL="0" lvl="0" indent="0" algn="l" rtl="0">
              <a:spcBef>
                <a:spcPts val="360"/>
              </a:spcBef>
              <a:spcAft>
                <a:spcPts val="0"/>
              </a:spcAft>
              <a:buNone/>
            </a:pPr>
            <a:r>
              <a:rPr lang="en-US"/>
              <a:t>15 min - Jennifer</a:t>
            </a:r>
            <a:endParaRPr/>
          </a:p>
          <a:p>
            <a:pPr marL="0" lvl="0" indent="0" algn="l" rtl="0">
              <a:spcBef>
                <a:spcPts val="360"/>
              </a:spcBef>
              <a:spcAft>
                <a:spcPts val="0"/>
              </a:spcAft>
              <a:buNone/>
            </a:pPr>
            <a:r>
              <a:rPr lang="en-US"/>
              <a:t>10 min - Q&amp;A</a:t>
            </a:r>
            <a:endParaRPr/>
          </a:p>
          <a:p>
            <a:pPr marL="0" lvl="0" indent="0" algn="l" rtl="0">
              <a:spcBef>
                <a:spcPts val="360"/>
              </a:spcBef>
              <a:spcAft>
                <a:spcPts val="0"/>
              </a:spcAft>
              <a:buNone/>
            </a:pPr>
            <a:endParaRPr/>
          </a:p>
        </p:txBody>
      </p:sp>
      <p:sp>
        <p:nvSpPr>
          <p:cNvPr id="286" name="Google Shape;286;ge352367854_0_5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352367854_0_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352367854_0_6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0" name="Google Shape;430;ge352367854_0_6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352367854_0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352367854_0_5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u="sng">
                <a:solidFill>
                  <a:schemeClr val="hlink"/>
                </a:solidFill>
                <a:hlinkClick r:id="rId3"/>
              </a:rPr>
              <a:t>https://www.mentimeter.com/app</a:t>
            </a:r>
            <a:r>
              <a:rPr lang="en-US"/>
              <a:t>  (I used the ASCCC login)</a:t>
            </a:r>
            <a:endParaRPr/>
          </a:p>
          <a:p>
            <a:pPr marL="0" lvl="0" indent="0" algn="l" rtl="0">
              <a:spcBef>
                <a:spcPts val="360"/>
              </a:spcBef>
              <a:spcAft>
                <a:spcPts val="0"/>
              </a:spcAft>
              <a:buNone/>
            </a:pPr>
            <a:endParaRPr/>
          </a:p>
          <a:p>
            <a:pPr marL="0" lvl="0" indent="0" algn="l" rtl="0">
              <a:spcBef>
                <a:spcPts val="360"/>
              </a:spcBef>
              <a:spcAft>
                <a:spcPts val="0"/>
              </a:spcAft>
              <a:buNone/>
            </a:pPr>
            <a:r>
              <a:rPr lang="en-US"/>
              <a:t>Link to share during presentation: </a:t>
            </a:r>
            <a:r>
              <a:rPr lang="en-US" u="sng">
                <a:solidFill>
                  <a:schemeClr val="hlink"/>
                </a:solidFill>
                <a:hlinkClick r:id="rId4"/>
              </a:rPr>
              <a:t>https://www.menti.com/474hzq438z</a:t>
            </a:r>
            <a:r>
              <a:rPr lang="en-US"/>
              <a:t>  (code: 3742 9612)</a:t>
            </a:r>
            <a:endParaRPr/>
          </a:p>
          <a:p>
            <a:pPr marL="0" lvl="0" indent="0" algn="l" rtl="0">
              <a:spcBef>
                <a:spcPts val="360"/>
              </a:spcBef>
              <a:spcAft>
                <a:spcPts val="0"/>
              </a:spcAft>
              <a:buNone/>
            </a:pPr>
            <a:endParaRPr/>
          </a:p>
          <a:p>
            <a:pPr marL="0" lvl="0" indent="0" algn="l" rtl="0">
              <a:spcBef>
                <a:spcPts val="360"/>
              </a:spcBef>
              <a:spcAft>
                <a:spcPts val="0"/>
              </a:spcAft>
              <a:buNone/>
            </a:pPr>
            <a:r>
              <a:rPr lang="en-US"/>
              <a:t>25 min </a:t>
            </a:r>
            <a:endParaRPr/>
          </a:p>
          <a:p>
            <a:pPr marL="0" lvl="0" indent="0" algn="l" rtl="0">
              <a:spcBef>
                <a:spcPts val="360"/>
              </a:spcBef>
              <a:spcAft>
                <a:spcPts val="0"/>
              </a:spcAft>
              <a:buNone/>
            </a:pPr>
            <a:r>
              <a:rPr lang="en-US"/>
              <a:t>- 5 min for interactivity</a:t>
            </a:r>
            <a:endParaRPr/>
          </a:p>
          <a:p>
            <a:pPr marL="0" lvl="0" indent="0" algn="l" rtl="0">
              <a:spcBef>
                <a:spcPts val="360"/>
              </a:spcBef>
              <a:spcAft>
                <a:spcPts val="0"/>
              </a:spcAft>
              <a:buNone/>
            </a:pPr>
            <a:r>
              <a:rPr lang="en-US"/>
              <a:t>- 10 min for definitions</a:t>
            </a:r>
            <a:endParaRPr/>
          </a:p>
          <a:p>
            <a:pPr marL="0" lvl="0" indent="0" algn="l" rtl="0">
              <a:spcBef>
                <a:spcPts val="360"/>
              </a:spcBef>
              <a:spcAft>
                <a:spcPts val="0"/>
              </a:spcAft>
              <a:buClr>
                <a:schemeClr val="dk1"/>
              </a:buClr>
              <a:buSzPts val="1100"/>
              <a:buFont typeface="Arial"/>
              <a:buNone/>
            </a:pPr>
            <a:r>
              <a:rPr lang="en-US"/>
              <a:t>- 10 min for examples</a:t>
            </a:r>
            <a:endParaRPr/>
          </a:p>
        </p:txBody>
      </p:sp>
      <p:sp>
        <p:nvSpPr>
          <p:cNvPr id="438" name="Google Shape;438;ge352367854_0_5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377e64d4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377e64d47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r>
              <a:rPr lang="en-US" sz="1600">
                <a:latin typeface="Arial"/>
                <a:ea typeface="Arial"/>
                <a:cs typeface="Arial"/>
                <a:sym typeface="Arial"/>
              </a:rPr>
              <a:t>Disposable assignments</a:t>
            </a:r>
            <a:endParaRPr sz="1600">
              <a:latin typeface="Arial"/>
              <a:ea typeface="Arial"/>
              <a:cs typeface="Arial"/>
              <a:sym typeface="Arial"/>
            </a:endParaRPr>
          </a:p>
        </p:txBody>
      </p:sp>
      <p:sp>
        <p:nvSpPr>
          <p:cNvPr id="446" name="Google Shape;446;ge377e64d47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377e64d4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377e64d47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600">
                <a:latin typeface="Arial"/>
                <a:ea typeface="Arial"/>
                <a:cs typeface="Arial"/>
                <a:sym typeface="Arial"/>
              </a:rPr>
              <a:t>Students helping to create course content - example, writing test bank questions (will discuss more)</a:t>
            </a:r>
            <a:endParaRPr sz="1600">
              <a:latin typeface="Arial"/>
              <a:ea typeface="Arial"/>
              <a:cs typeface="Arial"/>
              <a:sym typeface="Arial"/>
            </a:endParaRPr>
          </a:p>
          <a:p>
            <a:pPr marL="0" lvl="0" indent="0" algn="l" rtl="0">
              <a:lnSpc>
                <a:spcPct val="115000"/>
              </a:lnSpc>
              <a:spcBef>
                <a:spcPts val="1200"/>
              </a:spcBef>
              <a:spcAft>
                <a:spcPts val="1200"/>
              </a:spcAft>
              <a:buNone/>
            </a:pPr>
            <a:r>
              <a:rPr lang="en-US" sz="1600">
                <a:latin typeface="Arial"/>
                <a:ea typeface="Arial"/>
                <a:cs typeface="Arial"/>
                <a:sym typeface="Arial"/>
              </a:rPr>
              <a:t>Open Pedagogy Notebook has lots of great examples! - Go there</a:t>
            </a:r>
            <a:endParaRPr sz="1600">
              <a:latin typeface="Arial"/>
              <a:ea typeface="Arial"/>
              <a:cs typeface="Arial"/>
              <a:sym typeface="Arial"/>
            </a:endParaRPr>
          </a:p>
        </p:txBody>
      </p:sp>
      <p:sp>
        <p:nvSpPr>
          <p:cNvPr id="455" name="Google Shape;455;ge377e64d47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377e64d47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e377e64d47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600">
                <a:latin typeface="Arial"/>
                <a:ea typeface="Arial"/>
                <a:cs typeface="Arial"/>
                <a:sym typeface="Arial"/>
              </a:rPr>
              <a:t>Similar to Open Pedagogy but I prefer this b/c “pedagogy” &amp; b/c acronym</a:t>
            </a:r>
            <a:endParaRPr sz="1600">
              <a:latin typeface="Arial"/>
              <a:ea typeface="Arial"/>
              <a:cs typeface="Arial"/>
              <a:sym typeface="Arial"/>
            </a:endParaRPr>
          </a:p>
          <a:p>
            <a:pPr marL="0" lvl="0" indent="0" algn="l" rtl="0">
              <a:lnSpc>
                <a:spcPct val="115000"/>
              </a:lnSpc>
              <a:spcBef>
                <a:spcPts val="1200"/>
              </a:spcBef>
              <a:spcAft>
                <a:spcPts val="1200"/>
              </a:spcAft>
              <a:buNone/>
            </a:pPr>
            <a:r>
              <a:rPr lang="en-US" sz="1600">
                <a:latin typeface="Arial"/>
                <a:ea typeface="Arial"/>
                <a:cs typeface="Arial"/>
                <a:sym typeface="Arial"/>
              </a:rPr>
              <a:t>And really underlines the connections</a:t>
            </a:r>
            <a:endParaRPr sz="1600">
              <a:latin typeface="Arial"/>
              <a:ea typeface="Arial"/>
              <a:cs typeface="Arial"/>
              <a:sym typeface="Arial"/>
            </a:endParaRPr>
          </a:p>
        </p:txBody>
      </p:sp>
      <p:sp>
        <p:nvSpPr>
          <p:cNvPr id="464" name="Google Shape;464;ge377e64d47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e377e64d47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e377e64d47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latin typeface="Arial"/>
                <a:ea typeface="Arial"/>
                <a:cs typeface="Arial"/>
                <a:sym typeface="Arial"/>
              </a:rPr>
              <a:t>“Models that are developed to describe Open Education Practice must include the concept of </a:t>
            </a:r>
            <a:r>
              <a:rPr lang="en-US" sz="1100" i="1">
                <a:latin typeface="Arial"/>
                <a:ea typeface="Arial"/>
                <a:cs typeface="Arial"/>
                <a:sym typeface="Arial"/>
              </a:rPr>
              <a:t>openness</a:t>
            </a:r>
            <a:r>
              <a:rPr lang="en-US" sz="1100">
                <a:latin typeface="Arial"/>
                <a:ea typeface="Arial"/>
                <a:cs typeface="Arial"/>
                <a:sym typeface="Arial"/>
              </a:rPr>
              <a:t> in learning and teaching”</a:t>
            </a:r>
            <a:endParaRPr>
              <a:solidFill>
                <a:srgbClr val="000000"/>
              </a:solidFill>
            </a:endParaRPr>
          </a:p>
          <a:p>
            <a:pPr marL="457200" lvl="0" indent="-298450" algn="l" rtl="0">
              <a:lnSpc>
                <a:spcPct val="115000"/>
              </a:lnSpc>
              <a:spcBef>
                <a:spcPts val="1200"/>
              </a:spcBef>
              <a:spcAft>
                <a:spcPts val="0"/>
              </a:spcAft>
              <a:buClr>
                <a:srgbClr val="000000"/>
              </a:buClr>
              <a:buSzPts val="1100"/>
              <a:buChar char="●"/>
            </a:pPr>
            <a:r>
              <a:rPr lang="en-US">
                <a:solidFill>
                  <a:srgbClr val="000000"/>
                </a:solidFill>
              </a:rPr>
              <a:t>technology that is participatory (Web 2.0 and mobile) - includes social media and applications  used by mobile devices;</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innovation and creativity – involves spontaneity and a willingness to adopt another view and different approaches;</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sharing of ideas and resources freely so that knowledge and materials can be disseminated;</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opportunities for reflective practice –  initiated by participation in critical analysis of practices, professional learning and connection with others’ perspectives</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people who have trust in others’ work, are confident and demonstrate openness;</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connected community so that practitioners can network and become part of a community of practice;</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learner-generatedness – facilitating learners’ contributions by enabling and encouraging them to create and share information, resources and ideas;</a:t>
            </a:r>
            <a:endParaRPr>
              <a:solidFill>
                <a:srgbClr val="000000"/>
              </a:solidFill>
            </a:endParaRPr>
          </a:p>
          <a:p>
            <a:pPr marL="457200" lvl="0" indent="-298450" algn="l" rtl="0">
              <a:lnSpc>
                <a:spcPct val="115000"/>
              </a:lnSpc>
              <a:spcBef>
                <a:spcPts val="0"/>
              </a:spcBef>
              <a:spcAft>
                <a:spcPts val="0"/>
              </a:spcAft>
              <a:buClr>
                <a:srgbClr val="000000"/>
              </a:buClr>
              <a:buSzPts val="1100"/>
              <a:buChar char="●"/>
            </a:pPr>
            <a:r>
              <a:rPr lang="en-US">
                <a:solidFill>
                  <a:srgbClr val="000000"/>
                </a:solidFill>
              </a:rPr>
              <a:t>peer review – the open critique of others’ work and scholarship.</a:t>
            </a:r>
            <a:endParaRPr>
              <a:solidFill>
                <a:srgbClr val="000000"/>
              </a:solidFill>
            </a:endParaRPr>
          </a:p>
          <a:p>
            <a:pPr marL="0" lvl="0" indent="0" algn="l" rtl="0">
              <a:spcBef>
                <a:spcPts val="1200"/>
              </a:spcBef>
              <a:spcAft>
                <a:spcPts val="0"/>
              </a:spcAft>
              <a:buNone/>
            </a:pPr>
            <a:endParaRPr/>
          </a:p>
        </p:txBody>
      </p:sp>
      <p:sp>
        <p:nvSpPr>
          <p:cNvPr id="473" name="Google Shape;473;ge377e64d47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377e64d47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377e64d47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600">
                <a:latin typeface="Arial"/>
                <a:ea typeface="Arial"/>
                <a:cs typeface="Arial"/>
                <a:sym typeface="Arial"/>
              </a:rPr>
              <a:t>I think Open Pedagogy makes most sense when compared to Open Government</a:t>
            </a:r>
            <a:endParaRPr sz="1600">
              <a:latin typeface="Arial"/>
              <a:ea typeface="Arial"/>
              <a:cs typeface="Arial"/>
              <a:sym typeface="Arial"/>
            </a:endParaRPr>
          </a:p>
          <a:p>
            <a:pPr marL="0" lvl="0" indent="0" algn="l" rtl="0">
              <a:spcBef>
                <a:spcPts val="360"/>
              </a:spcBef>
              <a:spcAft>
                <a:spcPts val="0"/>
              </a:spcAft>
              <a:buNone/>
            </a:pP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Transparency - students always know WHAT &amp; WHY they are learning and HOW they will be graded</a:t>
            </a:r>
            <a:endParaRPr sz="1600">
              <a:latin typeface="Arial"/>
              <a:ea typeface="Arial"/>
              <a:cs typeface="Arial"/>
              <a:sym typeface="Arial"/>
            </a:endParaRPr>
          </a:p>
          <a:p>
            <a:pPr marL="457200" lvl="0" indent="-330200" algn="l" rtl="0">
              <a:spcBef>
                <a:spcPts val="360"/>
              </a:spcBef>
              <a:spcAft>
                <a:spcPts val="0"/>
              </a:spcAft>
              <a:buSzPts val="1600"/>
              <a:buFont typeface="Arial"/>
              <a:buChar char="-"/>
            </a:pPr>
            <a:r>
              <a:rPr lang="en-US" sz="1600">
                <a:latin typeface="Arial"/>
                <a:ea typeface="Arial"/>
                <a:cs typeface="Arial"/>
                <a:sym typeface="Arial"/>
              </a:rPr>
              <a:t>clear rubrics</a:t>
            </a: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Participation - students are actively part of the class (not just passively absorbing information)</a:t>
            </a:r>
            <a:endParaRPr sz="1600">
              <a:latin typeface="Arial"/>
              <a:ea typeface="Arial"/>
              <a:cs typeface="Arial"/>
              <a:sym typeface="Arial"/>
            </a:endParaRPr>
          </a:p>
          <a:p>
            <a:pPr marL="457200" lvl="0" indent="-330200" algn="l" rtl="0">
              <a:spcBef>
                <a:spcPts val="360"/>
              </a:spcBef>
              <a:spcAft>
                <a:spcPts val="0"/>
              </a:spcAft>
              <a:buSzPts val="1600"/>
              <a:buFont typeface="Arial"/>
              <a:buChar char="-"/>
            </a:pPr>
            <a:r>
              <a:rPr lang="en-US" sz="1600">
                <a:latin typeface="Arial"/>
                <a:ea typeface="Arial"/>
                <a:cs typeface="Arial"/>
                <a:sym typeface="Arial"/>
              </a:rPr>
              <a:t>beyond lecturing</a:t>
            </a: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Collaboration - students are brought “back stage” in the learning process</a:t>
            </a:r>
            <a:endParaRPr sz="1600">
              <a:latin typeface="Arial"/>
              <a:ea typeface="Arial"/>
              <a:cs typeface="Arial"/>
              <a:sym typeface="Arial"/>
            </a:endParaRPr>
          </a:p>
          <a:p>
            <a:pPr marL="457200" lvl="0" indent="-330200" algn="l" rtl="0">
              <a:spcBef>
                <a:spcPts val="360"/>
              </a:spcBef>
              <a:spcAft>
                <a:spcPts val="0"/>
              </a:spcAft>
              <a:buSzPts val="1600"/>
              <a:buFont typeface="Arial"/>
              <a:buChar char="-"/>
            </a:pPr>
            <a:r>
              <a:rPr lang="en-US" sz="1600">
                <a:latin typeface="Arial"/>
                <a:ea typeface="Arial"/>
                <a:cs typeface="Arial"/>
                <a:sym typeface="Arial"/>
              </a:rPr>
              <a:t>create rubrics with students</a:t>
            </a:r>
            <a:endParaRPr sz="1600">
              <a:latin typeface="Arial"/>
              <a:ea typeface="Arial"/>
              <a:cs typeface="Arial"/>
              <a:sym typeface="Arial"/>
            </a:endParaRPr>
          </a:p>
        </p:txBody>
      </p:sp>
      <p:sp>
        <p:nvSpPr>
          <p:cNvPr id="481" name="Google Shape;481;ge377e64d47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377e64d47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377e64d47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600">
                <a:latin typeface="Arial"/>
                <a:ea typeface="Arial"/>
                <a:cs typeface="Arial"/>
                <a:sym typeface="Arial"/>
              </a:rPr>
              <a:t>Start small - things for your class</a:t>
            </a:r>
            <a:endParaRPr sz="1600">
              <a:latin typeface="Arial"/>
              <a:ea typeface="Arial"/>
              <a:cs typeface="Arial"/>
              <a:sym typeface="Arial"/>
            </a:endParaRPr>
          </a:p>
          <a:p>
            <a:pPr marL="0" lvl="0" indent="0" algn="l" rtl="0">
              <a:spcBef>
                <a:spcPts val="360"/>
              </a:spcBef>
              <a:spcAft>
                <a:spcPts val="0"/>
              </a:spcAft>
              <a:buNone/>
            </a:pP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Feedback is key - what are misconceptions others may have and how can I clarify that</a:t>
            </a:r>
            <a:endParaRPr sz="1600">
              <a:latin typeface="Arial"/>
              <a:ea typeface="Arial"/>
              <a:cs typeface="Arial"/>
              <a:sym typeface="Arial"/>
            </a:endParaRPr>
          </a:p>
          <a:p>
            <a:pPr marL="0" lvl="0" indent="0" algn="l" rtl="0">
              <a:spcBef>
                <a:spcPts val="360"/>
              </a:spcBef>
              <a:spcAft>
                <a:spcPts val="0"/>
              </a:spcAft>
              <a:buNone/>
            </a:pP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Study resources - lots of great places for students to build stuff - quizlet, purpose games, etc.  </a:t>
            </a:r>
            <a:endParaRPr sz="1600">
              <a:latin typeface="Arial"/>
              <a:ea typeface="Arial"/>
              <a:cs typeface="Arial"/>
              <a:sym typeface="Arial"/>
            </a:endParaRPr>
          </a:p>
          <a:p>
            <a:pPr marL="0" lvl="0" indent="0" algn="l" rtl="0">
              <a:spcBef>
                <a:spcPts val="360"/>
              </a:spcBef>
              <a:spcAft>
                <a:spcPts val="0"/>
              </a:spcAft>
              <a:buNone/>
            </a:pP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Roola</a:t>
            </a:r>
            <a:endParaRPr sz="1600">
              <a:latin typeface="Arial"/>
              <a:ea typeface="Arial"/>
              <a:cs typeface="Arial"/>
              <a:sym typeface="Arial"/>
            </a:endParaRPr>
          </a:p>
        </p:txBody>
      </p:sp>
      <p:sp>
        <p:nvSpPr>
          <p:cNvPr id="489" name="Google Shape;489;ge377e64d47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e377e64d47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e377e64d47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600">
                <a:latin typeface="Arial"/>
                <a:ea typeface="Arial"/>
                <a:cs typeface="Arial"/>
                <a:sym typeface="Arial"/>
              </a:rPr>
              <a:t>Diigo - shared bookmarks</a:t>
            </a:r>
            <a:endParaRPr sz="1600">
              <a:latin typeface="Arial"/>
              <a:ea typeface="Arial"/>
              <a:cs typeface="Arial"/>
              <a:sym typeface="Arial"/>
            </a:endParaRPr>
          </a:p>
          <a:p>
            <a:pPr marL="0" lvl="0" indent="0" algn="l" rtl="0">
              <a:spcBef>
                <a:spcPts val="360"/>
              </a:spcBef>
              <a:spcAft>
                <a:spcPts val="0"/>
              </a:spcAft>
              <a:buNone/>
            </a:pP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Adobe Spark, Animation programs</a:t>
            </a:r>
            <a:endParaRPr sz="1600">
              <a:latin typeface="Arial"/>
              <a:ea typeface="Arial"/>
              <a:cs typeface="Arial"/>
              <a:sym typeface="Arial"/>
            </a:endParaRPr>
          </a:p>
        </p:txBody>
      </p:sp>
      <p:sp>
        <p:nvSpPr>
          <p:cNvPr id="499" name="Google Shape;499;ge377e64d47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e377e64d47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e377e64d47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600">
                <a:latin typeface="Arial"/>
                <a:ea typeface="Arial"/>
                <a:cs typeface="Arial"/>
                <a:sym typeface="Arial"/>
              </a:rPr>
              <a:t>Annotate - hypothes.is</a:t>
            </a:r>
            <a:endParaRPr sz="1600">
              <a:latin typeface="Arial"/>
              <a:ea typeface="Arial"/>
              <a:cs typeface="Arial"/>
              <a:sym typeface="Arial"/>
            </a:endParaRPr>
          </a:p>
          <a:p>
            <a:pPr marL="0" lvl="0" indent="0" algn="l" rtl="0">
              <a:spcBef>
                <a:spcPts val="360"/>
              </a:spcBef>
              <a:spcAft>
                <a:spcPts val="0"/>
              </a:spcAft>
              <a:buNone/>
            </a:pPr>
            <a:endParaRPr sz="1600">
              <a:latin typeface="Arial"/>
              <a:ea typeface="Arial"/>
              <a:cs typeface="Arial"/>
              <a:sym typeface="Arial"/>
            </a:endParaRPr>
          </a:p>
          <a:p>
            <a:pPr marL="0" lvl="0" indent="0" algn="l" rtl="0">
              <a:spcBef>
                <a:spcPts val="360"/>
              </a:spcBef>
              <a:spcAft>
                <a:spcPts val="0"/>
              </a:spcAft>
              <a:buNone/>
            </a:pPr>
            <a:r>
              <a:rPr lang="en-US" sz="1600">
                <a:latin typeface="Arial"/>
                <a:ea typeface="Arial"/>
                <a:cs typeface="Arial"/>
                <a:sym typeface="Arial"/>
              </a:rPr>
              <a:t>Study Guides - Google Docs</a:t>
            </a:r>
            <a:endParaRPr sz="1600">
              <a:latin typeface="Arial"/>
              <a:ea typeface="Arial"/>
              <a:cs typeface="Arial"/>
              <a:sym typeface="Arial"/>
            </a:endParaRPr>
          </a:p>
        </p:txBody>
      </p:sp>
      <p:sp>
        <p:nvSpPr>
          <p:cNvPr id="508" name="Google Shape;508;ge377e64d47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352367854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ge352367854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e377e64d47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e377e64d47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6" name="Google Shape;516;ge377e64d47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e377e64d47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e377e64d47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3" name="Google Shape;523;ge377e64d47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377e64d47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377e64d47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0" name="Google Shape;530;ge377e64d47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377e64d47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e377e64d47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9" name="Google Shape;539;ge377e64d47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e377e64d47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e377e64d47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7" name="Google Shape;547;ge377e64d47_0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e377e64d47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e377e64d47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4" name="Google Shape;554;ge377e64d47_0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e352367854_0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e352367854_0_5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ge352367854_0_5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3a133b144_0_237:notes"/>
          <p:cNvSpPr txBox="1">
            <a:spLocks noGrp="1"/>
          </p:cNvSpPr>
          <p:nvPr>
            <p:ph type="body" idx="1"/>
          </p:nvPr>
        </p:nvSpPr>
        <p:spPr>
          <a:xfrm>
            <a:off x="685800" y="4343399"/>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9" name="Google Shape;569;ge3a133b144_0_237:notes"/>
          <p:cNvSpPr>
            <a:spLocks noGrp="1" noRot="1" noChangeAspect="1"/>
          </p:cNvSpPr>
          <p:nvPr>
            <p:ph type="sldImg" idx="2"/>
          </p:nvPr>
        </p:nvSpPr>
        <p:spPr>
          <a:xfrm>
            <a:off x="406207" y="686496"/>
            <a:ext cx="6045600" cy="3429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3ccb36692_2_41: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e3ccb36692_2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46" lvl="0" indent="-139696" algn="l" rtl="0">
              <a:lnSpc>
                <a:spcPct val="120000"/>
              </a:lnSpc>
              <a:spcBef>
                <a:spcPts val="750"/>
              </a:spcBef>
              <a:spcAft>
                <a:spcPts val="0"/>
              </a:spcAft>
              <a:buClr>
                <a:srgbClr val="DE1F37"/>
              </a:buClr>
              <a:buSzPts val="1100"/>
              <a:buChar char="•"/>
            </a:pPr>
            <a:r>
              <a:rPr lang="en-US" sz="1100" u="sng">
                <a:solidFill>
                  <a:srgbClr val="DE1F37"/>
                </a:solidFill>
                <a:latin typeface="Arial"/>
                <a:ea typeface="Arial"/>
                <a:cs typeface="Arial"/>
                <a:sym typeface="Arial"/>
                <a:hlinkClick r:id="rId3">
                  <a:extLst>
                    <a:ext uri="{A12FA001-AC4F-418D-AE19-62706E023703}">
                      <ahyp:hlinkClr xmlns:ahyp="http://schemas.microsoft.com/office/drawing/2018/hyperlinkcolor" val="tx"/>
                    </a:ext>
                  </a:extLst>
                </a:hlinkClick>
              </a:rPr>
              <a:t>The Impact of Open Educational Resources on Various Student Success Metrics</a:t>
            </a:r>
            <a:r>
              <a:rPr lang="en-US" sz="1100">
                <a:solidFill>
                  <a:srgbClr val="454545"/>
                </a:solidFill>
                <a:latin typeface="Arial"/>
                <a:ea typeface="Arial"/>
                <a:cs typeface="Arial"/>
                <a:sym typeface="Arial"/>
              </a:rPr>
              <a:t>.  OERs improve end-of-course grades and decrease DFW (D, F, and Withdrawal letter grades) rates for all students and at greater rates for Pell recipient students, part-time students, and populations historically underserved by higher education.</a:t>
            </a:r>
            <a:endParaRPr sz="11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e3ccb36692_2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e3ccb36692_2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1100" b="1">
                <a:solidFill>
                  <a:srgbClr val="00417E"/>
                </a:solidFill>
              </a:rPr>
              <a:t>OER project involving a total of 38 community colleges across 13 states, four grant partners, and five funding organizations [Feb 2020]</a:t>
            </a:r>
            <a:endParaRPr sz="1100" b="1">
              <a:solidFill>
                <a:srgbClr val="00417E"/>
              </a:solidFill>
            </a:endParaRPr>
          </a:p>
          <a:p>
            <a:pPr marL="171446" lvl="0" indent="-139696" algn="l" rtl="0">
              <a:lnSpc>
                <a:spcPct val="120000"/>
              </a:lnSpc>
              <a:spcBef>
                <a:spcPts val="750"/>
              </a:spcBef>
              <a:spcAft>
                <a:spcPts val="0"/>
              </a:spcAft>
              <a:buClr>
                <a:srgbClr val="DE1F37"/>
              </a:buClr>
              <a:buSzPts val="1100"/>
              <a:buChar char="•"/>
            </a:pPr>
            <a:r>
              <a:rPr lang="en-US" sz="1100" u="sng">
                <a:solidFill>
                  <a:srgbClr val="DE1F37"/>
                </a:solidFill>
                <a:latin typeface="Arial"/>
                <a:ea typeface="Arial"/>
                <a:cs typeface="Arial"/>
                <a:sym typeface="Arial"/>
                <a:hlinkClick r:id="rId3">
                  <a:extLst>
                    <a:ext uri="{A12FA001-AC4F-418D-AE19-62706E023703}">
                      <ahyp:hlinkClr xmlns:ahyp="http://schemas.microsoft.com/office/drawing/2018/hyperlinkcolor" val="tx"/>
                    </a:ext>
                  </a:extLst>
                </a:hlinkClick>
              </a:rPr>
              <a:t>Achieving the dream</a:t>
            </a:r>
            <a:r>
              <a:rPr lang="en-US" sz="1100">
                <a:solidFill>
                  <a:srgbClr val="454545"/>
                </a:solidFill>
                <a:latin typeface="Arial"/>
                <a:ea typeface="Arial"/>
                <a:cs typeface="Arial"/>
                <a:sym typeface="Arial"/>
              </a:rPr>
              <a:t>: Students are maintaining their GPAs despite taking more courses, on average.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3a133b144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3a133b144_1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ge3a133b144_1_1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e352367854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The success rates are higher for all groups when using OER than when not using OER. [Sally 1 min]</a:t>
            </a:r>
            <a:endParaRPr/>
          </a:p>
        </p:txBody>
      </p:sp>
      <p:sp>
        <p:nvSpPr>
          <p:cNvPr id="592" name="Google Shape;592;ge352367854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3a133b144_0_10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e3a133b144_0_10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1" name="Google Shape;601;ge3a133b144_0_10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e3a133b144_0_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e3a133b144_0_8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Note: ZTC includes, but is not limited to OER</a:t>
            </a:r>
            <a:endParaRPr/>
          </a:p>
        </p:txBody>
      </p:sp>
      <p:sp>
        <p:nvSpPr>
          <p:cNvPr id="608" name="Google Shape;608;ge3a133b144_0_8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3a133b144_0_249:notes"/>
          <p:cNvSpPr>
            <a:spLocks noGrp="1" noRot="1" noChangeAspect="1"/>
          </p:cNvSpPr>
          <p:nvPr>
            <p:ph type="sldImg" idx="2"/>
          </p:nvPr>
        </p:nvSpPr>
        <p:spPr>
          <a:xfrm>
            <a:off x="406207" y="686496"/>
            <a:ext cx="604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3a133b144_0_249:notes"/>
          <p:cNvSpPr txBox="1">
            <a:spLocks noGrp="1"/>
          </p:cNvSpPr>
          <p:nvPr>
            <p:ph type="body" idx="1"/>
          </p:nvPr>
        </p:nvSpPr>
        <p:spPr>
          <a:xfrm>
            <a:off x="685800" y="4343399"/>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3ccb36692_2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3ccb36692_2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2" name="Google Shape;622;ge3ccb36692_2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3a133b14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3a133b144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1" name="Google Shape;631;ge3a133b144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e3a133b144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e3a133b144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9" name="Google Shape;639;ge3a133b144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e3a133b144_0_9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e3a133b144_0_9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7" name="Google Shape;647;ge3a133b144_0_9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e3a133b144_0_9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e3a133b144_0_9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6" name="Google Shape;656;ge3a133b144_0_9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e3a133b144_0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e3a133b144_0_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6" name="Google Shape;666;ge3a133b144_0_9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3ccb36692_2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3ccb36692_2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0" name="Google Shape;310;ge3ccb36692_2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e3a133b144_0_9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e3a133b144_0_9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4" name="Google Shape;674;ge3a133b144_0_9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e3a133b144_0_951:notes"/>
          <p:cNvSpPr txBox="1">
            <a:spLocks noGrp="1"/>
          </p:cNvSpPr>
          <p:nvPr>
            <p:ph type="body" idx="1"/>
          </p:nvPr>
        </p:nvSpPr>
        <p:spPr>
          <a:xfrm>
            <a:off x="685800" y="4343399"/>
            <a:ext cx="5486400" cy="4114800"/>
          </a:xfrm>
          <a:prstGeom prst="rect">
            <a:avLst/>
          </a:prstGeom>
          <a:noFill/>
          <a:ln>
            <a:noFill/>
          </a:ln>
        </p:spPr>
        <p:txBody>
          <a:bodyPr spcFirstLastPara="1" wrap="square" lIns="88525" tIns="88525" rIns="88525" bIns="88525" anchor="ctr" anchorCtr="0">
            <a:noAutofit/>
          </a:bodyPr>
          <a:lstStyle/>
          <a:p>
            <a:pPr marL="0" lvl="0" indent="0" algn="l" rtl="0">
              <a:lnSpc>
                <a:spcPct val="100000"/>
              </a:lnSpc>
              <a:spcBef>
                <a:spcPts val="0"/>
              </a:spcBef>
              <a:spcAft>
                <a:spcPts val="0"/>
              </a:spcAft>
              <a:buSzPts val="1100"/>
              <a:buNone/>
            </a:pPr>
            <a:endParaRPr/>
          </a:p>
        </p:txBody>
      </p:sp>
      <p:sp>
        <p:nvSpPr>
          <p:cNvPr id="681" name="Google Shape;681;ge3a133b144_0_951:notes"/>
          <p:cNvSpPr>
            <a:spLocks noGrp="1" noRot="1" noChangeAspect="1"/>
          </p:cNvSpPr>
          <p:nvPr>
            <p:ph type="sldImg" idx="2"/>
          </p:nvPr>
        </p:nvSpPr>
        <p:spPr>
          <a:xfrm>
            <a:off x="406207" y="686496"/>
            <a:ext cx="604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e3a133b144_0_963:notes"/>
          <p:cNvSpPr txBox="1">
            <a:spLocks noGrp="1"/>
          </p:cNvSpPr>
          <p:nvPr>
            <p:ph type="body" idx="1"/>
          </p:nvPr>
        </p:nvSpPr>
        <p:spPr>
          <a:xfrm>
            <a:off x="685800" y="4343399"/>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3" name="Google Shape;693;ge3a133b144_0_963:notes"/>
          <p:cNvSpPr>
            <a:spLocks noGrp="1" noRot="1" noChangeAspect="1"/>
          </p:cNvSpPr>
          <p:nvPr>
            <p:ph type="sldImg" idx="2"/>
          </p:nvPr>
        </p:nvSpPr>
        <p:spPr>
          <a:xfrm>
            <a:off x="406207" y="686496"/>
            <a:ext cx="6045600" cy="3429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e3a133b144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e3a133b144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4" name="Google Shape;704;ge3a133b144_1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3ccb36692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3ccb36692_3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2" name="Google Shape;712;ge3ccb36692_3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e3a133b144_0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e3a133b144_0_8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9" name="Google Shape;719;ge3a133b144_0_8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e3a133b144_0_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e3a133b144_0_8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7" name="Google Shape;727;ge3a133b144_0_8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3a133b144_0_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3a133b144_0_8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7" name="Google Shape;737;ge3a133b144_0_8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e277f3572b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e277f3572b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5" name="Google Shape;745;ge277f3572b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3a133b144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3a133b144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4" name="Google Shape;324;ge3a133b144_1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3ccb36692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3ccb36692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ge3ccb36692_2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e3ddfdfca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e3ddfdfca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u="sng">
                <a:solidFill>
                  <a:schemeClr val="hlink"/>
                </a:solidFill>
                <a:hlinkClick r:id="rId3"/>
              </a:rPr>
              <a:t>https://www.mentimeter.com/app</a:t>
            </a:r>
            <a:r>
              <a:rPr lang="en-US"/>
              <a:t>  (I used the ASCCC login)</a:t>
            </a:r>
            <a:endParaRPr/>
          </a:p>
          <a:p>
            <a:pPr marL="0" lvl="0" indent="0" algn="l" rtl="0">
              <a:spcBef>
                <a:spcPts val="360"/>
              </a:spcBef>
              <a:spcAft>
                <a:spcPts val="0"/>
              </a:spcAft>
              <a:buNone/>
            </a:pPr>
            <a:endParaRPr/>
          </a:p>
          <a:p>
            <a:pPr marL="0" lvl="0" indent="0" algn="l" rtl="0">
              <a:spcBef>
                <a:spcPts val="360"/>
              </a:spcBef>
              <a:spcAft>
                <a:spcPts val="0"/>
              </a:spcAft>
              <a:buNone/>
            </a:pPr>
            <a:r>
              <a:rPr lang="en-US"/>
              <a:t>Link to share during presentation: </a:t>
            </a:r>
            <a:r>
              <a:rPr lang="en-US" u="sng">
                <a:solidFill>
                  <a:schemeClr val="hlink"/>
                </a:solidFill>
                <a:hlinkClick r:id="rId4"/>
              </a:rPr>
              <a:t>https://www.menti.com/474hzq438z</a:t>
            </a:r>
            <a:r>
              <a:rPr lang="en-US"/>
              <a:t>  (code: 3742 9612)</a:t>
            </a:r>
            <a:endParaRPr/>
          </a:p>
          <a:p>
            <a:pPr marL="0" lvl="0" indent="0" algn="l" rtl="0">
              <a:spcBef>
                <a:spcPts val="360"/>
              </a:spcBef>
              <a:spcAft>
                <a:spcPts val="0"/>
              </a:spcAft>
              <a:buNone/>
            </a:pPr>
            <a:endParaRPr/>
          </a:p>
          <a:p>
            <a:pPr marL="0" lvl="0" indent="0" algn="l" rtl="0">
              <a:spcBef>
                <a:spcPts val="360"/>
              </a:spcBef>
              <a:spcAft>
                <a:spcPts val="0"/>
              </a:spcAft>
              <a:buNone/>
            </a:pPr>
            <a:r>
              <a:rPr lang="en-US"/>
              <a:t>25 min </a:t>
            </a:r>
            <a:endParaRPr/>
          </a:p>
          <a:p>
            <a:pPr marL="0" lvl="0" indent="0" algn="l" rtl="0">
              <a:spcBef>
                <a:spcPts val="360"/>
              </a:spcBef>
              <a:spcAft>
                <a:spcPts val="0"/>
              </a:spcAft>
              <a:buNone/>
            </a:pPr>
            <a:r>
              <a:rPr lang="en-US"/>
              <a:t>- 5 min for interactivity</a:t>
            </a:r>
            <a:endParaRPr/>
          </a:p>
          <a:p>
            <a:pPr marL="0" lvl="0" indent="0" algn="l" rtl="0">
              <a:spcBef>
                <a:spcPts val="360"/>
              </a:spcBef>
              <a:spcAft>
                <a:spcPts val="0"/>
              </a:spcAft>
              <a:buNone/>
            </a:pPr>
            <a:r>
              <a:rPr lang="en-US"/>
              <a:t>- 10 min for definitions</a:t>
            </a:r>
            <a:endParaRPr/>
          </a:p>
          <a:p>
            <a:pPr marL="0" lvl="0" indent="0" algn="l" rtl="0">
              <a:spcBef>
                <a:spcPts val="360"/>
              </a:spcBef>
              <a:spcAft>
                <a:spcPts val="0"/>
              </a:spcAft>
              <a:buClr>
                <a:schemeClr val="dk1"/>
              </a:buClr>
              <a:buSzPts val="1100"/>
              <a:buFont typeface="Arial"/>
              <a:buNone/>
            </a:pPr>
            <a:r>
              <a:rPr lang="en-US"/>
              <a:t>- 10 min for examples</a:t>
            </a:r>
            <a:endParaRPr/>
          </a:p>
        </p:txBody>
      </p:sp>
      <p:sp>
        <p:nvSpPr>
          <p:cNvPr id="344" name="Google Shape;344;ge3ddfdfca4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3718686c9_7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e3718686c9_7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CSU Channel Islands’ openCI initiative recently completed a campus-wide study of over 700 undergraduate students. This is a unique study because it focuses on exploring the impact of textbook costs specifically on historically underserved populations. Statistical analysis revealed textbook prices to be a significant educational barrier for all students, with a disproportionately negative effect among minoritized students, low-income students, and first-generation college students.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959005" y="4683512"/>
            <a:ext cx="10432249" cy="173666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4400">
                <a:solidFill>
                  <a:schemeClr val="l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2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lvl1pPr>
            <a:lvl2pPr marL="914400" lvl="1" indent="-317500" algn="l" rtl="0">
              <a:lnSpc>
                <a:spcPct val="120000"/>
              </a:lnSpc>
              <a:spcBef>
                <a:spcPts val="375"/>
              </a:spcBef>
              <a:spcAft>
                <a:spcPts val="0"/>
              </a:spcAft>
              <a:buSzPts val="1400"/>
              <a:buChar char="•"/>
              <a:defRPr/>
            </a:lvl2pPr>
            <a:lvl3pPr marL="1371600" lvl="2" indent="-304800" algn="l" rtl="0">
              <a:lnSpc>
                <a:spcPct val="120000"/>
              </a:lnSpc>
              <a:spcBef>
                <a:spcPts val="375"/>
              </a:spcBef>
              <a:spcAft>
                <a:spcPts val="0"/>
              </a:spcAft>
              <a:buSzPts val="1200"/>
              <a:buChar char="•"/>
              <a:defRPr/>
            </a:lvl3pPr>
            <a:lvl4pPr marL="1828800" lvl="3" indent="-295275" algn="l" rtl="0">
              <a:lnSpc>
                <a:spcPct val="120000"/>
              </a:lnSpc>
              <a:spcBef>
                <a:spcPts val="375"/>
              </a:spcBef>
              <a:spcAft>
                <a:spcPts val="0"/>
              </a:spcAft>
              <a:buSzPts val="1050"/>
              <a:buChar char="•"/>
              <a:defRPr/>
            </a:lvl4pPr>
            <a:lvl5pPr marL="2286000" lvl="4" indent="-285750" algn="l" rtl="0">
              <a:lnSpc>
                <a:spcPct val="120000"/>
              </a:lnSpc>
              <a:spcBef>
                <a:spcPts val="375"/>
              </a:spcBef>
              <a:spcAft>
                <a:spcPts val="0"/>
              </a:spcAft>
              <a:buSzPts val="900"/>
              <a:buChar char="•"/>
              <a:defRPr/>
            </a:lvl5pPr>
            <a:lvl6pPr marL="2743200" lvl="5" indent="-285750" algn="l" rtl="0">
              <a:lnSpc>
                <a:spcPct val="120000"/>
              </a:lnSpc>
              <a:spcBef>
                <a:spcPts val="375"/>
              </a:spcBef>
              <a:spcAft>
                <a:spcPts val="0"/>
              </a:spcAft>
              <a:buSzPts val="900"/>
              <a:buChar char="•"/>
              <a:defRPr/>
            </a:lvl6pPr>
            <a:lvl7pPr marL="3200400" lvl="6" indent="-285750" algn="l" rtl="0">
              <a:lnSpc>
                <a:spcPct val="120000"/>
              </a:lnSpc>
              <a:spcBef>
                <a:spcPts val="375"/>
              </a:spcBef>
              <a:spcAft>
                <a:spcPts val="0"/>
              </a:spcAft>
              <a:buSzPts val="900"/>
              <a:buChar char="•"/>
              <a:defRPr/>
            </a:lvl7pPr>
            <a:lvl8pPr marL="3657600" lvl="7" indent="-285750" algn="l" rtl="0">
              <a:lnSpc>
                <a:spcPct val="120000"/>
              </a:lnSpc>
              <a:spcBef>
                <a:spcPts val="375"/>
              </a:spcBef>
              <a:spcAft>
                <a:spcPts val="0"/>
              </a:spcAft>
              <a:buSzPts val="900"/>
              <a:buChar char="•"/>
              <a:defRPr/>
            </a:lvl8pPr>
            <a:lvl9pPr marL="4114800" lvl="8" indent="-285750" algn="l" rtl="0">
              <a:lnSpc>
                <a:spcPct val="120000"/>
              </a:lnSpc>
              <a:spcBef>
                <a:spcPts val="375"/>
              </a:spcBef>
              <a:spcAft>
                <a:spcPts val="0"/>
              </a:spcAft>
              <a:buSzPts val="900"/>
              <a:buChar char="•"/>
              <a:defRPr/>
            </a:lvl9pPr>
          </a:lstStyle>
          <a:p>
            <a:endParaRPr/>
          </a:p>
        </p:txBody>
      </p:sp>
      <p:sp>
        <p:nvSpPr>
          <p:cNvPr id="67" name="Google Shape;67;p1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1451581" y="804520"/>
            <a:ext cx="9603300" cy="898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2"/>
          <p:cNvSpPr txBox="1">
            <a:spLocks noGrp="1"/>
          </p:cNvSpPr>
          <p:nvPr>
            <p:ph type="body" idx="1"/>
          </p:nvPr>
        </p:nvSpPr>
        <p:spPr>
          <a:xfrm>
            <a:off x="1451581" y="2015732"/>
            <a:ext cx="9603300" cy="4039800"/>
          </a:xfrm>
          <a:prstGeom prst="rect">
            <a:avLst/>
          </a:prstGeom>
          <a:noFill/>
          <a:ln>
            <a:noFill/>
          </a:ln>
        </p:spPr>
        <p:txBody>
          <a:bodyPr spcFirstLastPara="1" wrap="square" lIns="91425" tIns="45700" rIns="91425" bIns="45700" anchor="t" anchorCtr="0">
            <a:norm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71" name="Google Shape;71;p12"/>
          <p:cNvSpPr txBox="1">
            <a:spLocks noGrp="1"/>
          </p:cNvSpPr>
          <p:nvPr>
            <p:ph type="dt" idx="10"/>
          </p:nvPr>
        </p:nvSpPr>
        <p:spPr>
          <a:xfrm>
            <a:off x="9987282" y="6213011"/>
            <a:ext cx="10677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2"/>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3" name="Google Shape;73;p12"/>
          <p:cNvCxnSpPr/>
          <p:nvPr/>
        </p:nvCxnSpPr>
        <p:spPr>
          <a:xfrm>
            <a:off x="1451581" y="1859432"/>
            <a:ext cx="96033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79"/>
        <p:cNvGrpSpPr/>
        <p:nvPr/>
      </p:nvGrpSpPr>
      <p:grpSpPr>
        <a:xfrm>
          <a:off x="0" y="0"/>
          <a:ext cx="0" cy="0"/>
          <a:chOff x="0" y="0"/>
          <a:chExt cx="0" cy="0"/>
        </a:xfrm>
      </p:grpSpPr>
      <p:pic>
        <p:nvPicPr>
          <p:cNvPr id="80" name="Google Shape;80;p14"/>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81" name="Google Shape;81;p14"/>
          <p:cNvSpPr txBox="1">
            <a:spLocks noGrp="1"/>
          </p:cNvSpPr>
          <p:nvPr>
            <p:ph type="ctrTitle"/>
          </p:nvPr>
        </p:nvSpPr>
        <p:spPr>
          <a:xfrm>
            <a:off x="2417781" y="3464560"/>
            <a:ext cx="8637071" cy="153828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4"/>
          <p:cNvSpPr txBox="1">
            <a:spLocks noGrp="1"/>
          </p:cNvSpPr>
          <p:nvPr>
            <p:ph type="subTitle" idx="1"/>
          </p:nvPr>
        </p:nvSpPr>
        <p:spPr>
          <a:xfrm>
            <a:off x="2417780" y="5189604"/>
            <a:ext cx="8637072" cy="977621"/>
          </a:xfrm>
          <a:prstGeom prst="rect">
            <a:avLst/>
          </a:prstGeom>
          <a:noFill/>
          <a:ln>
            <a:noFill/>
          </a:ln>
        </p:spPr>
        <p:txBody>
          <a:bodyPr spcFirstLastPara="1" wrap="square" lIns="91425" tIns="91425" rIns="91425" bIns="91425" anchor="t" anchorCtr="0">
            <a:no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83" name="Google Shape;83;p14"/>
          <p:cNvCxnSpPr/>
          <p:nvPr/>
        </p:nvCxnSpPr>
        <p:spPr>
          <a:xfrm>
            <a:off x="0" y="5187659"/>
            <a:ext cx="12192000" cy="0"/>
          </a:xfrm>
          <a:prstGeom prst="straightConnector1">
            <a:avLst/>
          </a:prstGeom>
          <a:noFill/>
          <a:ln w="31750" cap="flat" cmpd="sng">
            <a:solidFill>
              <a:schemeClr val="accent1"/>
            </a:solidFill>
            <a:prstDash val="solid"/>
            <a:round/>
            <a:headEnd type="none" w="sm" len="sm"/>
            <a:tailEnd type="none" w="sm" len="sm"/>
          </a:ln>
        </p:spPr>
      </p:cxnSp>
      <p:pic>
        <p:nvPicPr>
          <p:cNvPr id="84" name="Google Shape;84;p14"/>
          <p:cNvPicPr preferRelativeResize="0"/>
          <p:nvPr/>
        </p:nvPicPr>
        <p:blipFill rotWithShape="1">
          <a:blip r:embed="rId3">
            <a:alphaModFix/>
          </a:blip>
          <a:srcRect/>
          <a:stretch/>
        </p:blipFill>
        <p:spPr>
          <a:xfrm>
            <a:off x="2260236" y="585230"/>
            <a:ext cx="4360183" cy="13502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85"/>
        <p:cNvGrpSpPr/>
        <p:nvPr/>
      </p:nvGrpSpPr>
      <p:grpSpPr>
        <a:xfrm>
          <a:off x="0" y="0"/>
          <a:ext cx="0" cy="0"/>
          <a:chOff x="0" y="0"/>
          <a:chExt cx="0" cy="0"/>
        </a:xfrm>
      </p:grpSpPr>
      <p:sp>
        <p:nvSpPr>
          <p:cNvPr id="86" name="Google Shape;86;p15"/>
          <p:cNvSpPr/>
          <p:nvPr/>
        </p:nvSpPr>
        <p:spPr>
          <a:xfrm>
            <a:off x="1197207" y="0"/>
            <a:ext cx="10077253"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87" name="Google Shape;87;p15"/>
          <p:cNvCxnSpPr/>
          <p:nvPr/>
        </p:nvCxnSpPr>
        <p:spPr>
          <a:xfrm rot="10800000" flipH="1">
            <a:off x="1189523" y="1847089"/>
            <a:ext cx="10084937" cy="12523"/>
          </a:xfrm>
          <a:prstGeom prst="straightConnector1">
            <a:avLst/>
          </a:prstGeom>
          <a:noFill/>
          <a:ln w="31750" cap="flat" cmpd="sng">
            <a:solidFill>
              <a:schemeClr val="accent1"/>
            </a:solidFill>
            <a:prstDash val="solid"/>
            <a:round/>
            <a:headEnd type="none" w="sm" len="sm"/>
            <a:tailEnd type="none" w="sm" len="sm"/>
          </a:ln>
        </p:spPr>
      </p:cxnSp>
      <p:sp>
        <p:nvSpPr>
          <p:cNvPr id="88" name="Google Shape;88;p15"/>
          <p:cNvSpPr txBox="1">
            <a:spLocks noGrp="1"/>
          </p:cNvSpPr>
          <p:nvPr>
            <p:ph type="title"/>
          </p:nvPr>
        </p:nvSpPr>
        <p:spPr>
          <a:xfrm>
            <a:off x="1451581" y="810377"/>
            <a:ext cx="9603274"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5"/>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91"/>
        <p:cNvGrpSpPr/>
        <p:nvPr/>
      </p:nvGrpSpPr>
      <p:grpSpPr>
        <a:xfrm>
          <a:off x="0" y="0"/>
          <a:ext cx="0" cy="0"/>
          <a:chOff x="0" y="0"/>
          <a:chExt cx="0" cy="0"/>
        </a:xfrm>
      </p:grpSpPr>
      <p:sp>
        <p:nvSpPr>
          <p:cNvPr id="92" name="Google Shape;92;p16"/>
          <p:cNvSpPr/>
          <p:nvPr/>
        </p:nvSpPr>
        <p:spPr>
          <a:xfrm>
            <a:off x="1189523" y="-21176"/>
            <a:ext cx="10141354"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93" name="Google Shape;93;p16"/>
          <p:cNvCxnSpPr/>
          <p:nvPr/>
        </p:nvCxnSpPr>
        <p:spPr>
          <a:xfrm>
            <a:off x="1189523" y="1859611"/>
            <a:ext cx="10141354" cy="0"/>
          </a:xfrm>
          <a:prstGeom prst="straightConnector1">
            <a:avLst/>
          </a:prstGeom>
          <a:noFill/>
          <a:ln w="31750" cap="flat" cmpd="sng">
            <a:solidFill>
              <a:schemeClr val="accent1"/>
            </a:solidFill>
            <a:prstDash val="solid"/>
            <a:round/>
            <a:headEnd type="none" w="sm" len="sm"/>
            <a:tailEnd type="none" w="sm" len="sm"/>
          </a:ln>
        </p:spPr>
      </p:cxnSp>
      <p:sp>
        <p:nvSpPr>
          <p:cNvPr id="94" name="Google Shape;94;p16"/>
          <p:cNvSpPr txBox="1">
            <a:spLocks noGrp="1"/>
          </p:cNvSpPr>
          <p:nvPr>
            <p:ph type="title"/>
          </p:nvPr>
        </p:nvSpPr>
        <p:spPr>
          <a:xfrm>
            <a:off x="1451581" y="808303"/>
            <a:ext cx="9603274"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6"/>
          <p:cNvSpPr txBox="1">
            <a:spLocks noGrp="1"/>
          </p:cNvSpPr>
          <p:nvPr>
            <p:ph type="body" idx="1"/>
          </p:nvPr>
        </p:nvSpPr>
        <p:spPr>
          <a:xfrm>
            <a:off x="1451581" y="2015735"/>
            <a:ext cx="9603274" cy="4039079"/>
          </a:xfrm>
          <a:prstGeom prst="rect">
            <a:avLst/>
          </a:prstGeom>
          <a:noFill/>
          <a:ln>
            <a:noFill/>
          </a:ln>
        </p:spPr>
        <p:txBody>
          <a:bodyPr spcFirstLastPara="1" wrap="square" lIns="91425" tIns="45700" rIns="91425" bIns="45700" anchor="t" anchorCtr="0">
            <a:noAutofit/>
          </a:bodyPr>
          <a:lstStyle>
            <a:lvl1pPr marL="457200" lvl="0" indent="-368300" algn="l">
              <a:lnSpc>
                <a:spcPct val="120000"/>
              </a:lnSpc>
              <a:spcBef>
                <a:spcPts val="750"/>
              </a:spcBef>
              <a:spcAft>
                <a:spcPts val="0"/>
              </a:spcAft>
              <a:buSzPts val="2200"/>
              <a:buChar char="•"/>
              <a:defRPr sz="2200">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6" name="Google Shape;96;p16"/>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6"/>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17"/>
          <p:cNvSpPr/>
          <p:nvPr/>
        </p:nvSpPr>
        <p:spPr>
          <a:xfrm>
            <a:off x="0" y="1527142"/>
            <a:ext cx="12192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00" name="Google Shape;100;p17"/>
          <p:cNvSpPr txBox="1">
            <a:spLocks noGrp="1"/>
          </p:cNvSpPr>
          <p:nvPr>
            <p:ph type="ctrTitle"/>
          </p:nvPr>
        </p:nvSpPr>
        <p:spPr>
          <a:xfrm>
            <a:off x="2417781" y="3233396"/>
            <a:ext cx="8637071" cy="1769453"/>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7"/>
          <p:cNvSpPr txBox="1">
            <a:spLocks noGrp="1"/>
          </p:cNvSpPr>
          <p:nvPr>
            <p:ph type="subTitle" idx="1"/>
          </p:nvPr>
        </p:nvSpPr>
        <p:spPr>
          <a:xfrm>
            <a:off x="2417780" y="5190324"/>
            <a:ext cx="8637072" cy="977621"/>
          </a:xfrm>
          <a:prstGeom prst="rect">
            <a:avLst/>
          </a:prstGeom>
          <a:noFill/>
          <a:ln>
            <a:noFill/>
          </a:ln>
        </p:spPr>
        <p:txBody>
          <a:bodyPr spcFirstLastPara="1" wrap="square" lIns="91425" tIns="91425" rIns="91425" bIns="91425" anchor="t" anchorCtr="0">
            <a:no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02" name="Google Shape;102;p17"/>
          <p:cNvCxnSpPr/>
          <p:nvPr/>
        </p:nvCxnSpPr>
        <p:spPr>
          <a:xfrm>
            <a:off x="0" y="5187659"/>
            <a:ext cx="12192000" cy="0"/>
          </a:xfrm>
          <a:prstGeom prst="straightConnector1">
            <a:avLst/>
          </a:prstGeom>
          <a:noFill/>
          <a:ln w="31750" cap="flat" cmpd="sng">
            <a:solidFill>
              <a:schemeClr val="accent1"/>
            </a:solidFill>
            <a:prstDash val="solid"/>
            <a:round/>
            <a:headEnd type="none" w="sm" len="sm"/>
            <a:tailEnd type="none" w="sm" len="sm"/>
          </a:ln>
        </p:spPr>
      </p:cxnSp>
      <p:pic>
        <p:nvPicPr>
          <p:cNvPr id="103" name="Google Shape;103;p17"/>
          <p:cNvPicPr preferRelativeResize="0"/>
          <p:nvPr/>
        </p:nvPicPr>
        <p:blipFill rotWithShape="1">
          <a:blip r:embed="rId2">
            <a:alphaModFix/>
          </a:blip>
          <a:srcRect/>
          <a:stretch/>
        </p:blipFill>
        <p:spPr>
          <a:xfrm>
            <a:off x="2260236" y="585230"/>
            <a:ext cx="4360183" cy="13502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18"/>
          <p:cNvSpPr/>
          <p:nvPr/>
        </p:nvSpPr>
        <p:spPr>
          <a:xfrm>
            <a:off x="1197207" y="0"/>
            <a:ext cx="9119997"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106" name="Google Shape;106;p18"/>
          <p:cNvCxnSpPr/>
          <p:nvPr/>
        </p:nvCxnSpPr>
        <p:spPr>
          <a:xfrm>
            <a:off x="1189523" y="3816299"/>
            <a:ext cx="9127682" cy="0"/>
          </a:xfrm>
          <a:prstGeom prst="straightConnector1">
            <a:avLst/>
          </a:prstGeom>
          <a:noFill/>
          <a:ln w="31750" cap="flat" cmpd="sng">
            <a:solidFill>
              <a:schemeClr val="accent1"/>
            </a:solidFill>
            <a:prstDash val="solid"/>
            <a:round/>
            <a:headEnd type="none" w="sm" len="sm"/>
            <a:tailEnd type="none" w="sm" len="sm"/>
          </a:ln>
        </p:spPr>
      </p:cxnSp>
      <p:sp>
        <p:nvSpPr>
          <p:cNvPr id="107" name="Google Shape;107;p18"/>
          <p:cNvSpPr txBox="1">
            <a:spLocks noGrp="1"/>
          </p:cNvSpPr>
          <p:nvPr>
            <p:ph type="title"/>
          </p:nvPr>
        </p:nvSpPr>
        <p:spPr>
          <a:xfrm>
            <a:off x="1454240" y="2168168"/>
            <a:ext cx="8643155" cy="147591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8"/>
          <p:cNvSpPr txBox="1">
            <a:spLocks noGrp="1"/>
          </p:cNvSpPr>
          <p:nvPr>
            <p:ph type="body" idx="1"/>
          </p:nvPr>
        </p:nvSpPr>
        <p:spPr>
          <a:xfrm>
            <a:off x="1454240" y="3806198"/>
            <a:ext cx="8630446" cy="1012929"/>
          </a:xfrm>
          <a:prstGeom prst="rect">
            <a:avLst/>
          </a:prstGeom>
          <a:noFill/>
          <a:ln>
            <a:noFill/>
          </a:ln>
        </p:spPr>
        <p:txBody>
          <a:bodyPr spcFirstLastPara="1" wrap="square" lIns="91425" tIns="91425" rIns="91425" bIns="45700" anchor="t" anchorCtr="0">
            <a:no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109" name="Google Shape;109;p18"/>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8"/>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111"/>
        <p:cNvGrpSpPr/>
        <p:nvPr/>
      </p:nvGrpSpPr>
      <p:grpSpPr>
        <a:xfrm>
          <a:off x="0" y="0"/>
          <a:ext cx="0" cy="0"/>
          <a:chOff x="0" y="0"/>
          <a:chExt cx="0" cy="0"/>
        </a:xfrm>
      </p:grpSpPr>
      <p:sp>
        <p:nvSpPr>
          <p:cNvPr id="112" name="Google Shape;112;p19"/>
          <p:cNvSpPr/>
          <p:nvPr/>
        </p:nvSpPr>
        <p:spPr>
          <a:xfrm>
            <a:off x="1197207" y="0"/>
            <a:ext cx="10077253"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113" name="Google Shape;113;p19"/>
          <p:cNvCxnSpPr/>
          <p:nvPr/>
        </p:nvCxnSpPr>
        <p:spPr>
          <a:xfrm rot="10800000" flipH="1">
            <a:off x="1189523" y="1847089"/>
            <a:ext cx="10084937" cy="12523"/>
          </a:xfrm>
          <a:prstGeom prst="straightConnector1">
            <a:avLst/>
          </a:prstGeom>
          <a:noFill/>
          <a:ln w="31750" cap="flat" cmpd="sng">
            <a:solidFill>
              <a:schemeClr val="accent1"/>
            </a:solidFill>
            <a:prstDash val="solid"/>
            <a:round/>
            <a:headEnd type="none" w="sm" len="sm"/>
            <a:tailEnd type="none" w="sm" len="sm"/>
          </a:ln>
        </p:spPr>
      </p:cxnSp>
      <p:sp>
        <p:nvSpPr>
          <p:cNvPr id="114" name="Google Shape;114;p19"/>
          <p:cNvSpPr txBox="1">
            <a:spLocks noGrp="1"/>
          </p:cNvSpPr>
          <p:nvPr>
            <p:ph type="title"/>
          </p:nvPr>
        </p:nvSpPr>
        <p:spPr>
          <a:xfrm>
            <a:off x="1449217" y="804890"/>
            <a:ext cx="9605635"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9"/>
          <p:cNvSpPr txBox="1">
            <a:spLocks noGrp="1"/>
          </p:cNvSpPr>
          <p:nvPr>
            <p:ph type="body" idx="1"/>
          </p:nvPr>
        </p:nvSpPr>
        <p:spPr>
          <a:xfrm>
            <a:off x="1447331" y="2010878"/>
            <a:ext cx="4645152" cy="4049804"/>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6" name="Google Shape;116;p19"/>
          <p:cNvSpPr txBox="1">
            <a:spLocks noGrp="1"/>
          </p:cNvSpPr>
          <p:nvPr>
            <p:ph type="body" idx="2"/>
          </p:nvPr>
        </p:nvSpPr>
        <p:spPr>
          <a:xfrm>
            <a:off x="6413771" y="2017345"/>
            <a:ext cx="4645152" cy="4043339"/>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7" name="Google Shape;117;p19"/>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9"/>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119"/>
        <p:cNvGrpSpPr/>
        <p:nvPr/>
      </p:nvGrpSpPr>
      <p:grpSpPr>
        <a:xfrm>
          <a:off x="0" y="0"/>
          <a:ext cx="0" cy="0"/>
          <a:chOff x="0" y="0"/>
          <a:chExt cx="0" cy="0"/>
        </a:xfrm>
      </p:grpSpPr>
      <p:sp>
        <p:nvSpPr>
          <p:cNvPr id="120" name="Google Shape;120;p20"/>
          <p:cNvSpPr/>
          <p:nvPr/>
        </p:nvSpPr>
        <p:spPr>
          <a:xfrm>
            <a:off x="1197207" y="0"/>
            <a:ext cx="10077253"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121" name="Google Shape;121;p20"/>
          <p:cNvCxnSpPr/>
          <p:nvPr/>
        </p:nvCxnSpPr>
        <p:spPr>
          <a:xfrm rot="10800000" flipH="1">
            <a:off x="1189523" y="1847089"/>
            <a:ext cx="10084937" cy="12523"/>
          </a:xfrm>
          <a:prstGeom prst="straightConnector1">
            <a:avLst/>
          </a:prstGeom>
          <a:noFill/>
          <a:ln w="31750" cap="flat" cmpd="sng">
            <a:solidFill>
              <a:schemeClr val="accent1"/>
            </a:solidFill>
            <a:prstDash val="solid"/>
            <a:round/>
            <a:headEnd type="none" w="sm" len="sm"/>
            <a:tailEnd type="none" w="sm" len="sm"/>
          </a:ln>
        </p:spPr>
      </p:cxnSp>
      <p:sp>
        <p:nvSpPr>
          <p:cNvPr id="122" name="Google Shape;122;p20"/>
          <p:cNvSpPr txBox="1">
            <a:spLocks noGrp="1"/>
          </p:cNvSpPr>
          <p:nvPr>
            <p:ph type="title"/>
          </p:nvPr>
        </p:nvSpPr>
        <p:spPr>
          <a:xfrm>
            <a:off x="1447192" y="804167"/>
            <a:ext cx="9607661"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0"/>
          <p:cNvSpPr txBox="1">
            <a:spLocks noGrp="1"/>
          </p:cNvSpPr>
          <p:nvPr>
            <p:ph type="body" idx="1"/>
          </p:nvPr>
        </p:nvSpPr>
        <p:spPr>
          <a:xfrm>
            <a:off x="1447191" y="2019552"/>
            <a:ext cx="4645152" cy="80194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24" name="Google Shape;124;p20"/>
          <p:cNvSpPr txBox="1">
            <a:spLocks noGrp="1"/>
          </p:cNvSpPr>
          <p:nvPr>
            <p:ph type="body" idx="2"/>
          </p:nvPr>
        </p:nvSpPr>
        <p:spPr>
          <a:xfrm>
            <a:off x="1447191" y="2824270"/>
            <a:ext cx="4645152" cy="3230542"/>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25" name="Google Shape;125;p20"/>
          <p:cNvSpPr txBox="1">
            <a:spLocks noGrp="1"/>
          </p:cNvSpPr>
          <p:nvPr>
            <p:ph type="body" idx="3"/>
          </p:nvPr>
        </p:nvSpPr>
        <p:spPr>
          <a:xfrm>
            <a:off x="6412363" y="2023006"/>
            <a:ext cx="4645152" cy="80223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26" name="Google Shape;126;p20"/>
          <p:cNvSpPr txBox="1">
            <a:spLocks noGrp="1"/>
          </p:cNvSpPr>
          <p:nvPr>
            <p:ph type="body" idx="4"/>
          </p:nvPr>
        </p:nvSpPr>
        <p:spPr>
          <a:xfrm>
            <a:off x="6412363" y="2821494"/>
            <a:ext cx="4645152" cy="3233321"/>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27" name="Google Shape;127;p20"/>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129"/>
        <p:cNvGrpSpPr/>
        <p:nvPr/>
      </p:nvGrpSpPr>
      <p:grpSpPr>
        <a:xfrm>
          <a:off x="0" y="0"/>
          <a:ext cx="0" cy="0"/>
          <a:chOff x="0" y="0"/>
          <a:chExt cx="0" cy="0"/>
        </a:xfrm>
      </p:grpSpPr>
      <p:sp>
        <p:nvSpPr>
          <p:cNvPr id="130" name="Google Shape;130;p21"/>
          <p:cNvSpPr/>
          <p:nvPr/>
        </p:nvSpPr>
        <p:spPr>
          <a:xfrm>
            <a:off x="0" y="798973"/>
            <a:ext cx="4864232"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131" name="Google Shape;131;p21"/>
          <p:cNvCxnSpPr/>
          <p:nvPr/>
        </p:nvCxnSpPr>
        <p:spPr>
          <a:xfrm rot="10800000" flipH="1">
            <a:off x="3" y="3119532"/>
            <a:ext cx="4859343" cy="6261"/>
          </a:xfrm>
          <a:prstGeom prst="straightConnector1">
            <a:avLst/>
          </a:prstGeom>
          <a:noFill/>
          <a:ln w="31750" cap="flat" cmpd="sng">
            <a:solidFill>
              <a:schemeClr val="accent1"/>
            </a:solidFill>
            <a:prstDash val="solid"/>
            <a:round/>
            <a:headEnd type="none" w="sm" len="sm"/>
            <a:tailEnd type="none" w="sm" len="sm"/>
          </a:ln>
        </p:spPr>
      </p:cxnSp>
      <p:sp>
        <p:nvSpPr>
          <p:cNvPr id="132" name="Google Shape;132;p21"/>
          <p:cNvSpPr txBox="1">
            <a:spLocks noGrp="1"/>
          </p:cNvSpPr>
          <p:nvPr>
            <p:ph type="title"/>
          </p:nvPr>
        </p:nvSpPr>
        <p:spPr>
          <a:xfrm>
            <a:off x="1444672" y="798973"/>
            <a:ext cx="3275013" cy="224711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1"/>
          <p:cNvSpPr txBox="1">
            <a:spLocks noGrp="1"/>
          </p:cNvSpPr>
          <p:nvPr>
            <p:ph type="body" idx="1"/>
          </p:nvPr>
        </p:nvSpPr>
        <p:spPr>
          <a:xfrm>
            <a:off x="5043715" y="798976"/>
            <a:ext cx="6012471" cy="5255837"/>
          </a:xfrm>
          <a:prstGeom prst="rect">
            <a:avLst/>
          </a:prstGeom>
          <a:noFill/>
          <a:ln>
            <a:noFill/>
          </a:ln>
        </p:spPr>
        <p:txBody>
          <a:bodyPr spcFirstLastPara="1" wrap="square" lIns="91425" tIns="45700" rIns="91425" bIns="45700" anchor="ctr"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34" name="Google Shape;134;p21"/>
          <p:cNvSpPr txBox="1">
            <a:spLocks noGrp="1"/>
          </p:cNvSpPr>
          <p:nvPr>
            <p:ph type="body" idx="2"/>
          </p:nvPr>
        </p:nvSpPr>
        <p:spPr>
          <a:xfrm>
            <a:off x="1444672" y="3205494"/>
            <a:ext cx="3275013" cy="2849319"/>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135" name="Google Shape;135;p21"/>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1"/>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A">
  <p:cSld name="Section Slide A">
    <p:spTree>
      <p:nvGrpSpPr>
        <p:cNvPr id="1" name="Shape 15"/>
        <p:cNvGrpSpPr/>
        <p:nvPr/>
      </p:nvGrpSpPr>
      <p:grpSpPr>
        <a:xfrm>
          <a:off x="0" y="0"/>
          <a:ext cx="0" cy="0"/>
          <a:chOff x="0" y="0"/>
          <a:chExt cx="0" cy="0"/>
        </a:xfrm>
      </p:grpSpPr>
      <p:sp>
        <p:nvSpPr>
          <p:cNvPr id="16" name="Google Shape;16;p3"/>
          <p:cNvSpPr/>
          <p:nvPr/>
        </p:nvSpPr>
        <p:spPr>
          <a:xfrm>
            <a:off x="0" y="0"/>
            <a:ext cx="12192000" cy="2355850"/>
          </a:xfrm>
          <a:prstGeom prst="rect">
            <a:avLst/>
          </a:prstGeom>
          <a:solidFill>
            <a:schemeClr val="dk1"/>
          </a:solidFill>
          <a:ln>
            <a:noFill/>
          </a:ln>
          <a:effectLst>
            <a:outerShdw blurRad="228600" dist="63500" dir="5400000" algn="t"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3"/>
          <p:cNvPicPr preferRelativeResize="0"/>
          <p:nvPr/>
        </p:nvPicPr>
        <p:blipFill rotWithShape="1">
          <a:blip r:embed="rId2">
            <a:alphaModFix/>
          </a:blip>
          <a:srcRect/>
          <a:stretch/>
        </p:blipFill>
        <p:spPr>
          <a:xfrm rot="5400000">
            <a:off x="-12700" y="0"/>
            <a:ext cx="2354263" cy="2354263"/>
          </a:xfrm>
          <a:prstGeom prst="rect">
            <a:avLst/>
          </a:prstGeom>
          <a:noFill/>
          <a:ln>
            <a:noFill/>
          </a:ln>
        </p:spPr>
      </p:pic>
      <p:pic>
        <p:nvPicPr>
          <p:cNvPr id="18" name="Google Shape;18;p3"/>
          <p:cNvPicPr preferRelativeResize="0"/>
          <p:nvPr/>
        </p:nvPicPr>
        <p:blipFill rotWithShape="1">
          <a:blip r:embed="rId3">
            <a:alphaModFix/>
          </a:blip>
          <a:srcRect/>
          <a:stretch/>
        </p:blipFill>
        <p:spPr>
          <a:xfrm>
            <a:off x="830263" y="6376988"/>
            <a:ext cx="344487" cy="344487"/>
          </a:xfrm>
          <a:prstGeom prst="rect">
            <a:avLst/>
          </a:prstGeom>
          <a:noFill/>
          <a:ln>
            <a:noFill/>
          </a:ln>
        </p:spPr>
      </p:pic>
      <p:sp>
        <p:nvSpPr>
          <p:cNvPr id="19" name="Google Shape;19;p3"/>
          <p:cNvSpPr txBox="1">
            <a:spLocks noGrp="1"/>
          </p:cNvSpPr>
          <p:nvPr>
            <p:ph type="title"/>
          </p:nvPr>
        </p:nvSpPr>
        <p:spPr>
          <a:xfrm>
            <a:off x="2560319" y="403412"/>
            <a:ext cx="8793479" cy="16857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600">
                <a:solidFill>
                  <a:schemeClr val="l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829994" y="2662568"/>
            <a:ext cx="10523806" cy="356941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404040"/>
              </a:buClr>
              <a:buSzPts val="2400"/>
              <a:buFont typeface="Arial"/>
              <a:buNone/>
              <a:defRPr sz="2400"/>
            </a:lvl1pPr>
            <a:lvl2pPr marL="914400" lvl="1" indent="-381000" algn="l">
              <a:lnSpc>
                <a:spcPct val="90000"/>
              </a:lnSpc>
              <a:spcBef>
                <a:spcPts val="500"/>
              </a:spcBef>
              <a:spcAft>
                <a:spcPts val="0"/>
              </a:spcAft>
              <a:buClr>
                <a:srgbClr val="404040"/>
              </a:buClr>
              <a:buSzPts val="2400"/>
              <a:buChar char="•"/>
              <a:defRPr sz="2400"/>
            </a:lvl2pPr>
            <a:lvl3pPr marL="1371600" lvl="2" indent="-355600" algn="l">
              <a:lnSpc>
                <a:spcPct val="90000"/>
              </a:lnSpc>
              <a:spcBef>
                <a:spcPts val="500"/>
              </a:spcBef>
              <a:spcAft>
                <a:spcPts val="0"/>
              </a:spcAft>
              <a:buClr>
                <a:srgbClr val="404040"/>
              </a:buClr>
              <a:buSzPts val="2000"/>
              <a:buChar char="•"/>
              <a:defRPr sz="2000"/>
            </a:lvl3pPr>
            <a:lvl4pPr marL="1828800" lvl="3" indent="-342900" algn="l">
              <a:lnSpc>
                <a:spcPct val="90000"/>
              </a:lnSpc>
              <a:spcBef>
                <a:spcPts val="500"/>
              </a:spcBef>
              <a:spcAft>
                <a:spcPts val="0"/>
              </a:spcAft>
              <a:buClr>
                <a:srgbClr val="404040"/>
              </a:buClr>
              <a:buSzPts val="1800"/>
              <a:buChar char="•"/>
              <a:defRPr sz="1800"/>
            </a:lvl4pPr>
            <a:lvl5pPr marL="2286000" lvl="4" indent="-355600" algn="l">
              <a:lnSpc>
                <a:spcPct val="90000"/>
              </a:lnSpc>
              <a:spcBef>
                <a:spcPts val="500"/>
              </a:spcBef>
              <a:spcAft>
                <a:spcPts val="0"/>
              </a:spcAft>
              <a:buClr>
                <a:srgbClr val="40404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 name="Google Shape;21;p3"/>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spcBef>
                <a:spcPts val="0"/>
              </a:spcBef>
              <a:spcAft>
                <a:spcPts val="0"/>
              </a:spcAft>
              <a:buNone/>
              <a:defRPr sz="12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137"/>
        <p:cNvGrpSpPr/>
        <p:nvPr/>
      </p:nvGrpSpPr>
      <p:grpSpPr>
        <a:xfrm>
          <a:off x="0" y="0"/>
          <a:ext cx="0" cy="0"/>
          <a:chOff x="0" y="0"/>
          <a:chExt cx="0" cy="0"/>
        </a:xfrm>
      </p:grpSpPr>
      <p:sp>
        <p:nvSpPr>
          <p:cNvPr id="138" name="Google Shape;138;p22"/>
          <p:cNvSpPr/>
          <p:nvPr/>
        </p:nvSpPr>
        <p:spPr>
          <a:xfrm>
            <a:off x="-1" y="798973"/>
            <a:ext cx="6974733"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139" name="Google Shape;139;p22"/>
          <p:cNvCxnSpPr/>
          <p:nvPr/>
        </p:nvCxnSpPr>
        <p:spPr>
          <a:xfrm rot="10800000" flipH="1">
            <a:off x="1" y="3116401"/>
            <a:ext cx="6967723" cy="9393"/>
          </a:xfrm>
          <a:prstGeom prst="straightConnector1">
            <a:avLst/>
          </a:prstGeom>
          <a:noFill/>
          <a:ln w="31750" cap="flat" cmpd="sng">
            <a:solidFill>
              <a:schemeClr val="accent1"/>
            </a:solidFill>
            <a:prstDash val="solid"/>
            <a:round/>
            <a:headEnd type="none" w="sm" len="sm"/>
            <a:tailEnd type="none" w="sm" len="sm"/>
          </a:ln>
        </p:spPr>
      </p:cxnSp>
      <p:sp>
        <p:nvSpPr>
          <p:cNvPr id="140" name="Google Shape;140;p22"/>
          <p:cNvSpPr txBox="1">
            <a:spLocks noGrp="1"/>
          </p:cNvSpPr>
          <p:nvPr>
            <p:ph type="title"/>
          </p:nvPr>
        </p:nvSpPr>
        <p:spPr>
          <a:xfrm>
            <a:off x="1451207" y="1129513"/>
            <a:ext cx="5532328" cy="183058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2"/>
          <p:cNvSpPr>
            <a:spLocks noGrp="1"/>
          </p:cNvSpPr>
          <p:nvPr>
            <p:ph type="pic" idx="2"/>
          </p:nvPr>
        </p:nvSpPr>
        <p:spPr>
          <a:xfrm>
            <a:off x="7265740" y="797578"/>
            <a:ext cx="3789115" cy="5248677"/>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42" name="Google Shape;142;p22"/>
          <p:cNvSpPr txBox="1">
            <a:spLocks noGrp="1"/>
          </p:cNvSpPr>
          <p:nvPr>
            <p:ph type="body" idx="1"/>
          </p:nvPr>
        </p:nvSpPr>
        <p:spPr>
          <a:xfrm>
            <a:off x="1450331" y="3145994"/>
            <a:ext cx="5524404" cy="290026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143" name="Google Shape;143;p22"/>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4" name="Google Shape;144;p22"/>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145"/>
        <p:cNvGrpSpPr/>
        <p:nvPr/>
      </p:nvGrpSpPr>
      <p:grpSpPr>
        <a:xfrm>
          <a:off x="0" y="0"/>
          <a:ext cx="0" cy="0"/>
          <a:chOff x="0" y="0"/>
          <a:chExt cx="0" cy="0"/>
        </a:xfrm>
      </p:grpSpPr>
      <p:sp>
        <p:nvSpPr>
          <p:cNvPr id="146" name="Google Shape;146;p23"/>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7" name="Google Shape;147;p23"/>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1451581" y="804520"/>
            <a:ext cx="9603274" cy="8986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4"/>
          <p:cNvSpPr txBox="1">
            <a:spLocks noGrp="1"/>
          </p:cNvSpPr>
          <p:nvPr>
            <p:ph type="body" idx="1"/>
          </p:nvPr>
        </p:nvSpPr>
        <p:spPr>
          <a:xfrm>
            <a:off x="1451581" y="2015732"/>
            <a:ext cx="9603274" cy="4039916"/>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51" name="Google Shape;151;p24"/>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4"/>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53" name="Google Shape;153;p24"/>
          <p:cNvCxnSpPr/>
          <p:nvPr/>
        </p:nvCxnSpPr>
        <p:spPr>
          <a:xfrm>
            <a:off x="1451581" y="1859432"/>
            <a:ext cx="960327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154"/>
        <p:cNvGrpSpPr/>
        <p:nvPr/>
      </p:nvGrpSpPr>
      <p:grpSpPr>
        <a:xfrm>
          <a:off x="0" y="0"/>
          <a:ext cx="0" cy="0"/>
          <a:chOff x="0" y="0"/>
          <a:chExt cx="0" cy="0"/>
        </a:xfrm>
      </p:grpSpPr>
      <p:cxnSp>
        <p:nvCxnSpPr>
          <p:cNvPr id="155" name="Google Shape;155;p25"/>
          <p:cNvCxnSpPr/>
          <p:nvPr/>
        </p:nvCxnSpPr>
        <p:spPr>
          <a:xfrm>
            <a:off x="1447333" y="1847088"/>
            <a:ext cx="9607523" cy="0"/>
          </a:xfrm>
          <a:prstGeom prst="straightConnector1">
            <a:avLst/>
          </a:prstGeom>
          <a:noFill/>
          <a:ln w="31750" cap="flat" cmpd="sng">
            <a:solidFill>
              <a:schemeClr val="accent1"/>
            </a:solidFill>
            <a:prstDash val="solid"/>
            <a:round/>
            <a:headEnd type="none" w="sm" len="sm"/>
            <a:tailEnd type="none" w="sm" len="sm"/>
          </a:ln>
        </p:spPr>
      </p:cxnSp>
      <p:sp>
        <p:nvSpPr>
          <p:cNvPr id="156" name="Google Shape;156;p25"/>
          <p:cNvSpPr txBox="1">
            <a:spLocks noGrp="1"/>
          </p:cNvSpPr>
          <p:nvPr>
            <p:ph type="body" idx="1"/>
          </p:nvPr>
        </p:nvSpPr>
        <p:spPr>
          <a:xfrm>
            <a:off x="1447331" y="2010878"/>
            <a:ext cx="4347988" cy="4057114"/>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57" name="Google Shape;157;p25"/>
          <p:cNvSpPr txBox="1">
            <a:spLocks noGrp="1"/>
          </p:cNvSpPr>
          <p:nvPr>
            <p:ph type="body" idx="2"/>
          </p:nvPr>
        </p:nvSpPr>
        <p:spPr>
          <a:xfrm>
            <a:off x="6413771" y="2017342"/>
            <a:ext cx="4645152" cy="4050650"/>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58" name="Google Shape;158;p25"/>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5"/>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0" name="Google Shape;160;p25"/>
          <p:cNvSpPr txBox="1">
            <a:spLocks noGrp="1"/>
          </p:cNvSpPr>
          <p:nvPr>
            <p:ph type="title"/>
          </p:nvPr>
        </p:nvSpPr>
        <p:spPr>
          <a:xfrm>
            <a:off x="1451581" y="804520"/>
            <a:ext cx="9603274" cy="8986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61"/>
        <p:cNvGrpSpPr/>
        <p:nvPr/>
      </p:nvGrpSpPr>
      <p:grpSpPr>
        <a:xfrm>
          <a:off x="0" y="0"/>
          <a:ext cx="0" cy="0"/>
          <a:chOff x="0" y="0"/>
          <a:chExt cx="0" cy="0"/>
        </a:xfrm>
      </p:grpSpPr>
      <p:cxnSp>
        <p:nvCxnSpPr>
          <p:cNvPr id="162" name="Google Shape;162;p26"/>
          <p:cNvCxnSpPr/>
          <p:nvPr/>
        </p:nvCxnSpPr>
        <p:spPr>
          <a:xfrm>
            <a:off x="1447193" y="1847088"/>
            <a:ext cx="9607662" cy="0"/>
          </a:xfrm>
          <a:prstGeom prst="straightConnector1">
            <a:avLst/>
          </a:prstGeom>
          <a:noFill/>
          <a:ln w="31750" cap="flat" cmpd="sng">
            <a:solidFill>
              <a:schemeClr val="accent1"/>
            </a:solidFill>
            <a:prstDash val="solid"/>
            <a:round/>
            <a:headEnd type="none" w="sm" len="sm"/>
            <a:tailEnd type="none" w="sm" len="sm"/>
          </a:ln>
        </p:spPr>
      </p:cxnSp>
      <p:sp>
        <p:nvSpPr>
          <p:cNvPr id="163" name="Google Shape;163;p26"/>
          <p:cNvSpPr txBox="1">
            <a:spLocks noGrp="1"/>
          </p:cNvSpPr>
          <p:nvPr>
            <p:ph type="body" idx="1"/>
          </p:nvPr>
        </p:nvSpPr>
        <p:spPr>
          <a:xfrm>
            <a:off x="1447191" y="2019552"/>
            <a:ext cx="4645152" cy="80194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64" name="Google Shape;164;p26"/>
          <p:cNvSpPr txBox="1">
            <a:spLocks noGrp="1"/>
          </p:cNvSpPr>
          <p:nvPr>
            <p:ph type="body" idx="2"/>
          </p:nvPr>
        </p:nvSpPr>
        <p:spPr>
          <a:xfrm>
            <a:off x="1447191" y="2824272"/>
            <a:ext cx="4645152" cy="3218185"/>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65" name="Google Shape;165;p26"/>
          <p:cNvSpPr txBox="1">
            <a:spLocks noGrp="1"/>
          </p:cNvSpPr>
          <p:nvPr>
            <p:ph type="body" idx="3"/>
          </p:nvPr>
        </p:nvSpPr>
        <p:spPr>
          <a:xfrm>
            <a:off x="6412363" y="2023006"/>
            <a:ext cx="4645152" cy="80223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66" name="Google Shape;166;p26"/>
          <p:cNvSpPr txBox="1">
            <a:spLocks noGrp="1"/>
          </p:cNvSpPr>
          <p:nvPr>
            <p:ph type="body" idx="4"/>
          </p:nvPr>
        </p:nvSpPr>
        <p:spPr>
          <a:xfrm>
            <a:off x="6412363" y="2821494"/>
            <a:ext cx="4645152" cy="3220963"/>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67" name="Google Shape;167;p26"/>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6"/>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9" name="Google Shape;169;p26"/>
          <p:cNvSpPr txBox="1">
            <a:spLocks noGrp="1"/>
          </p:cNvSpPr>
          <p:nvPr>
            <p:ph type="title"/>
          </p:nvPr>
        </p:nvSpPr>
        <p:spPr>
          <a:xfrm>
            <a:off x="1451581" y="804520"/>
            <a:ext cx="9603274" cy="8986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27"/>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7"/>
          <p:cNvSpPr txBox="1">
            <a:spLocks noGrp="1"/>
          </p:cNvSpPr>
          <p:nvPr>
            <p:ph type="ftr" idx="11"/>
          </p:nvPr>
        </p:nvSpPr>
        <p:spPr>
          <a:xfrm>
            <a:off x="1924655" y="329308"/>
            <a:ext cx="5378672" cy="30920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 name="Google Shape;173;p27"/>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415600" y="593367"/>
            <a:ext cx="11360800" cy="763500"/>
          </a:xfrm>
          <a:prstGeom prst="rect">
            <a:avLst/>
          </a:prstGeom>
        </p:spPr>
        <p:txBody>
          <a:bodyPr spcFirstLastPara="1" wrap="square" lIns="91425" tIns="45700" rIns="91425" bIns="45700" anchor="t" anchorCtr="0">
            <a:noAutofit/>
          </a:bodyPr>
          <a:lstStyle>
            <a:lvl1pPr lvl="0" rtl="0">
              <a:spcBef>
                <a:spcPts val="0"/>
              </a:spcBef>
              <a:spcAft>
                <a:spcPts val="0"/>
              </a:spcAft>
              <a:buSzPts val="2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p28"/>
          <p:cNvSpPr txBox="1">
            <a:spLocks noGrp="1"/>
          </p:cNvSpPr>
          <p:nvPr>
            <p:ph type="body" idx="1"/>
          </p:nvPr>
        </p:nvSpPr>
        <p:spPr>
          <a:xfrm>
            <a:off x="415600" y="1536633"/>
            <a:ext cx="11360800" cy="4555200"/>
          </a:xfrm>
          <a:prstGeom prst="rect">
            <a:avLst/>
          </a:prstGeom>
        </p:spPr>
        <p:txBody>
          <a:bodyPr spcFirstLastPara="1" wrap="square" lIns="91425" tIns="45700" rIns="91425" bIns="45700" anchor="t" anchorCtr="0">
            <a:noAutofit/>
          </a:bodyPr>
          <a:lstStyle>
            <a:lvl1pPr marL="457200" lvl="0" indent="-330200" rtl="0">
              <a:spcBef>
                <a:spcPts val="750"/>
              </a:spcBef>
              <a:spcAft>
                <a:spcPts val="0"/>
              </a:spcAft>
              <a:buSzPts val="1600"/>
              <a:buChar char="•"/>
              <a:defRPr/>
            </a:lvl1pPr>
            <a:lvl2pPr marL="914400" lvl="1" indent="-317500" rtl="0">
              <a:spcBef>
                <a:spcPts val="375"/>
              </a:spcBef>
              <a:spcAft>
                <a:spcPts val="0"/>
              </a:spcAft>
              <a:buSzPts val="1400"/>
              <a:buChar char="•"/>
              <a:defRPr/>
            </a:lvl2pPr>
            <a:lvl3pPr marL="1371600" lvl="2" indent="-304800" rtl="0">
              <a:spcBef>
                <a:spcPts val="375"/>
              </a:spcBef>
              <a:spcAft>
                <a:spcPts val="0"/>
              </a:spcAft>
              <a:buSzPts val="1200"/>
              <a:buChar char="•"/>
              <a:defRPr/>
            </a:lvl3pPr>
            <a:lvl4pPr marL="1828800" lvl="3" indent="-295275" rtl="0">
              <a:spcBef>
                <a:spcPts val="375"/>
              </a:spcBef>
              <a:spcAft>
                <a:spcPts val="0"/>
              </a:spcAft>
              <a:buSzPts val="1050"/>
              <a:buChar char="•"/>
              <a:defRPr/>
            </a:lvl4pPr>
            <a:lvl5pPr marL="2286000" lvl="4" indent="-285750" rtl="0">
              <a:spcBef>
                <a:spcPts val="375"/>
              </a:spcBef>
              <a:spcAft>
                <a:spcPts val="0"/>
              </a:spcAft>
              <a:buSzPts val="900"/>
              <a:buChar char="•"/>
              <a:defRPr/>
            </a:lvl5pPr>
            <a:lvl6pPr marL="2743200" lvl="5" indent="-285750" rtl="0">
              <a:spcBef>
                <a:spcPts val="375"/>
              </a:spcBef>
              <a:spcAft>
                <a:spcPts val="0"/>
              </a:spcAft>
              <a:buSzPts val="900"/>
              <a:buChar char="•"/>
              <a:defRPr/>
            </a:lvl6pPr>
            <a:lvl7pPr marL="3200400" lvl="6" indent="-285750" rtl="0">
              <a:spcBef>
                <a:spcPts val="375"/>
              </a:spcBef>
              <a:spcAft>
                <a:spcPts val="0"/>
              </a:spcAft>
              <a:buSzPts val="900"/>
              <a:buChar char="•"/>
              <a:defRPr/>
            </a:lvl7pPr>
            <a:lvl8pPr marL="3657600" lvl="7" indent="-285750" rtl="0">
              <a:spcBef>
                <a:spcPts val="375"/>
              </a:spcBef>
              <a:spcAft>
                <a:spcPts val="0"/>
              </a:spcAft>
              <a:buSzPts val="900"/>
              <a:buChar char="•"/>
              <a:defRPr/>
            </a:lvl8pPr>
            <a:lvl9pPr marL="4114800" lvl="8" indent="-285750" rtl="0">
              <a:spcBef>
                <a:spcPts val="375"/>
              </a:spcBef>
              <a:spcAft>
                <a:spcPts val="0"/>
              </a:spcAft>
              <a:buSzPts val="900"/>
              <a:buChar char="•"/>
              <a:defRPr/>
            </a:lvl9pPr>
          </a:lstStyle>
          <a:p>
            <a:endParaRPr/>
          </a:p>
        </p:txBody>
      </p:sp>
      <p:sp>
        <p:nvSpPr>
          <p:cNvPr id="177" name="Google Shape;177;p28"/>
          <p:cNvSpPr txBox="1">
            <a:spLocks noGrp="1"/>
          </p:cNvSpPr>
          <p:nvPr>
            <p:ph type="sldNum" idx="12"/>
          </p:nvPr>
        </p:nvSpPr>
        <p:spPr>
          <a:xfrm>
            <a:off x="11296610" y="6217622"/>
            <a:ext cx="731600" cy="52470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85" name="Google Shape;185;p30"/>
          <p:cNvSpPr txBox="1">
            <a:spLocks noGrp="1"/>
          </p:cNvSpPr>
          <p:nvPr>
            <p:ph type="ctrTitle"/>
          </p:nvPr>
        </p:nvSpPr>
        <p:spPr>
          <a:xfrm>
            <a:off x="2417781" y="3464560"/>
            <a:ext cx="8637200" cy="1538400"/>
          </a:xfrm>
          <a:prstGeom prst="rect">
            <a:avLst/>
          </a:prstGeom>
          <a:noFill/>
          <a:ln>
            <a:noFill/>
          </a:ln>
        </p:spPr>
        <p:txBody>
          <a:bodyPr spcFirstLastPara="1" wrap="square" lIns="91425" tIns="45700" rIns="91425" bIns="0" anchor="b" anchorCtr="0">
            <a:noAutofit/>
          </a:bodyPr>
          <a:lstStyle>
            <a:lvl1pPr lvl="0" algn="l" rtl="0">
              <a:lnSpc>
                <a:spcPct val="90000"/>
              </a:lnSpc>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30"/>
          <p:cNvSpPr txBox="1">
            <a:spLocks noGrp="1"/>
          </p:cNvSpPr>
          <p:nvPr>
            <p:ph type="subTitle" idx="1"/>
          </p:nvPr>
        </p:nvSpPr>
        <p:spPr>
          <a:xfrm>
            <a:off x="2417780" y="5189604"/>
            <a:ext cx="8637200" cy="977700"/>
          </a:xfrm>
          <a:prstGeom prst="rect">
            <a:avLst/>
          </a:prstGeom>
          <a:noFill/>
          <a:ln>
            <a:noFill/>
          </a:ln>
        </p:spPr>
        <p:txBody>
          <a:bodyPr spcFirstLastPara="1" wrap="square" lIns="91425" tIns="91425" rIns="91425" bIns="91425" anchor="t" anchorCtr="0">
            <a:noAutofit/>
          </a:bodyPr>
          <a:lstStyle>
            <a:lvl1pPr lvl="0" algn="l" rtl="0">
              <a:lnSpc>
                <a:spcPct val="120000"/>
              </a:lnSpc>
              <a:spcBef>
                <a:spcPts val="750"/>
              </a:spcBef>
              <a:spcAft>
                <a:spcPts val="0"/>
              </a:spcAft>
              <a:buSzPts val="1600"/>
              <a:buNone/>
              <a:defRPr sz="1600" b="0" cap="none">
                <a:solidFill>
                  <a:schemeClr val="dk2"/>
                </a:solidFill>
              </a:defRPr>
            </a:lvl1pPr>
            <a:lvl2pPr lvl="1" algn="ctr" rtl="0">
              <a:lnSpc>
                <a:spcPct val="120000"/>
              </a:lnSpc>
              <a:spcBef>
                <a:spcPts val="375"/>
              </a:spcBef>
              <a:spcAft>
                <a:spcPts val="0"/>
              </a:spcAft>
              <a:buSzPts val="1350"/>
              <a:buNone/>
              <a:defRPr sz="1350"/>
            </a:lvl2pPr>
            <a:lvl3pPr lvl="2" algn="ctr" rtl="0">
              <a:lnSpc>
                <a:spcPct val="120000"/>
              </a:lnSpc>
              <a:spcBef>
                <a:spcPts val="375"/>
              </a:spcBef>
              <a:spcAft>
                <a:spcPts val="0"/>
              </a:spcAft>
              <a:buSzPts val="1350"/>
              <a:buNone/>
              <a:defRPr sz="1350"/>
            </a:lvl3pPr>
            <a:lvl4pPr lvl="3" algn="ctr" rtl="0">
              <a:lnSpc>
                <a:spcPct val="120000"/>
              </a:lnSpc>
              <a:spcBef>
                <a:spcPts val="375"/>
              </a:spcBef>
              <a:spcAft>
                <a:spcPts val="0"/>
              </a:spcAft>
              <a:buSzPts val="1200"/>
              <a:buNone/>
              <a:defRPr sz="1200"/>
            </a:lvl4pPr>
            <a:lvl5pPr lvl="4" algn="ctr" rtl="0">
              <a:lnSpc>
                <a:spcPct val="120000"/>
              </a:lnSpc>
              <a:spcBef>
                <a:spcPts val="375"/>
              </a:spcBef>
              <a:spcAft>
                <a:spcPts val="0"/>
              </a:spcAft>
              <a:buSzPts val="1200"/>
              <a:buNone/>
              <a:defRPr sz="1200"/>
            </a:lvl5pPr>
            <a:lvl6pPr lvl="5" algn="ctr" rtl="0">
              <a:lnSpc>
                <a:spcPct val="120000"/>
              </a:lnSpc>
              <a:spcBef>
                <a:spcPts val="375"/>
              </a:spcBef>
              <a:spcAft>
                <a:spcPts val="0"/>
              </a:spcAft>
              <a:buSzPts val="1200"/>
              <a:buNone/>
              <a:defRPr sz="1200"/>
            </a:lvl6pPr>
            <a:lvl7pPr lvl="6" algn="ctr" rtl="0">
              <a:lnSpc>
                <a:spcPct val="120000"/>
              </a:lnSpc>
              <a:spcBef>
                <a:spcPts val="375"/>
              </a:spcBef>
              <a:spcAft>
                <a:spcPts val="0"/>
              </a:spcAft>
              <a:buSzPts val="1200"/>
              <a:buNone/>
              <a:defRPr sz="1200"/>
            </a:lvl7pPr>
            <a:lvl8pPr lvl="7" algn="ctr" rtl="0">
              <a:lnSpc>
                <a:spcPct val="120000"/>
              </a:lnSpc>
              <a:spcBef>
                <a:spcPts val="375"/>
              </a:spcBef>
              <a:spcAft>
                <a:spcPts val="0"/>
              </a:spcAft>
              <a:buSzPts val="1200"/>
              <a:buNone/>
              <a:defRPr sz="1200"/>
            </a:lvl8pPr>
            <a:lvl9pPr lvl="8" algn="ctr" rtl="0">
              <a:lnSpc>
                <a:spcPct val="120000"/>
              </a:lnSpc>
              <a:spcBef>
                <a:spcPts val="375"/>
              </a:spcBef>
              <a:spcAft>
                <a:spcPts val="0"/>
              </a:spcAft>
              <a:buSzPts val="1200"/>
              <a:buNone/>
              <a:defRPr sz="1200"/>
            </a:lvl9pPr>
          </a:lstStyle>
          <a:p>
            <a:endParaRPr/>
          </a:p>
        </p:txBody>
      </p:sp>
      <p:cxnSp>
        <p:nvCxnSpPr>
          <p:cNvPr id="187" name="Google Shape;187;p30"/>
          <p:cNvCxnSpPr/>
          <p:nvPr/>
        </p:nvCxnSpPr>
        <p:spPr>
          <a:xfrm>
            <a:off x="0" y="5187659"/>
            <a:ext cx="12192000" cy="0"/>
          </a:xfrm>
          <a:prstGeom prst="straightConnector1">
            <a:avLst/>
          </a:prstGeom>
          <a:noFill/>
          <a:ln w="31750" cap="flat" cmpd="sng">
            <a:solidFill>
              <a:schemeClr val="accent1"/>
            </a:solidFill>
            <a:prstDash val="solid"/>
            <a:round/>
            <a:headEnd type="none" w="sm" len="sm"/>
            <a:tailEnd type="none" w="sm" len="sm"/>
          </a:ln>
        </p:spPr>
      </p:cxnSp>
      <p:pic>
        <p:nvPicPr>
          <p:cNvPr id="188" name="Google Shape;188;p30"/>
          <p:cNvPicPr preferRelativeResize="0"/>
          <p:nvPr/>
        </p:nvPicPr>
        <p:blipFill rotWithShape="1">
          <a:blip r:embed="rId3">
            <a:alphaModFix/>
          </a:blip>
          <a:srcRect/>
          <a:stretch/>
        </p:blipFill>
        <p:spPr>
          <a:xfrm>
            <a:off x="2260236" y="585230"/>
            <a:ext cx="4360185" cy="1350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189"/>
        <p:cNvGrpSpPr/>
        <p:nvPr/>
      </p:nvGrpSpPr>
      <p:grpSpPr>
        <a:xfrm>
          <a:off x="0" y="0"/>
          <a:ext cx="0" cy="0"/>
          <a:chOff x="0" y="0"/>
          <a:chExt cx="0" cy="0"/>
        </a:xfrm>
      </p:grpSpPr>
      <p:sp>
        <p:nvSpPr>
          <p:cNvPr id="190" name="Google Shape;190;p31"/>
          <p:cNvSpPr/>
          <p:nvPr/>
        </p:nvSpPr>
        <p:spPr>
          <a:xfrm>
            <a:off x="1197207" y="0"/>
            <a:ext cx="10077200" cy="18471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91" name="Google Shape;191;p31"/>
          <p:cNvCxnSpPr/>
          <p:nvPr/>
        </p:nvCxnSpPr>
        <p:spPr>
          <a:xfrm rot="10800000" flipH="1">
            <a:off x="1189523" y="1847012"/>
            <a:ext cx="10084800" cy="12600"/>
          </a:xfrm>
          <a:prstGeom prst="straightConnector1">
            <a:avLst/>
          </a:prstGeom>
          <a:noFill/>
          <a:ln w="31750" cap="flat" cmpd="sng">
            <a:solidFill>
              <a:schemeClr val="accent1"/>
            </a:solidFill>
            <a:prstDash val="solid"/>
            <a:round/>
            <a:headEnd type="none" w="sm" len="sm"/>
            <a:tailEnd type="none" w="sm" len="sm"/>
          </a:ln>
        </p:spPr>
      </p:cxnSp>
      <p:sp>
        <p:nvSpPr>
          <p:cNvPr id="192" name="Google Shape;192;p31"/>
          <p:cNvSpPr txBox="1">
            <a:spLocks noGrp="1"/>
          </p:cNvSpPr>
          <p:nvPr>
            <p:ph type="title"/>
          </p:nvPr>
        </p:nvSpPr>
        <p:spPr>
          <a:xfrm>
            <a:off x="1451581" y="810377"/>
            <a:ext cx="9603200" cy="947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1"/>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4" name="Google Shape;194;p31"/>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95"/>
        <p:cNvGrpSpPr/>
        <p:nvPr/>
      </p:nvGrpSpPr>
      <p:grpSpPr>
        <a:xfrm>
          <a:off x="0" y="0"/>
          <a:ext cx="0" cy="0"/>
          <a:chOff x="0" y="0"/>
          <a:chExt cx="0" cy="0"/>
        </a:xfrm>
      </p:grpSpPr>
      <p:sp>
        <p:nvSpPr>
          <p:cNvPr id="196" name="Google Shape;196;p32"/>
          <p:cNvSpPr/>
          <p:nvPr/>
        </p:nvSpPr>
        <p:spPr>
          <a:xfrm>
            <a:off x="1189523" y="-21176"/>
            <a:ext cx="10141200" cy="18786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197" name="Google Shape;197;p32"/>
          <p:cNvCxnSpPr/>
          <p:nvPr/>
        </p:nvCxnSpPr>
        <p:spPr>
          <a:xfrm>
            <a:off x="1189523" y="1859611"/>
            <a:ext cx="10141200" cy="0"/>
          </a:xfrm>
          <a:prstGeom prst="straightConnector1">
            <a:avLst/>
          </a:prstGeom>
          <a:noFill/>
          <a:ln w="31750" cap="flat" cmpd="sng">
            <a:solidFill>
              <a:schemeClr val="accent1"/>
            </a:solidFill>
            <a:prstDash val="solid"/>
            <a:round/>
            <a:headEnd type="none" w="sm" len="sm"/>
            <a:tailEnd type="none" w="sm" len="sm"/>
          </a:ln>
        </p:spPr>
      </p:cxnSp>
      <p:sp>
        <p:nvSpPr>
          <p:cNvPr id="198" name="Google Shape;198;p32"/>
          <p:cNvSpPr txBox="1">
            <a:spLocks noGrp="1"/>
          </p:cNvSpPr>
          <p:nvPr>
            <p:ph type="title"/>
          </p:nvPr>
        </p:nvSpPr>
        <p:spPr>
          <a:xfrm>
            <a:off x="1451581" y="808303"/>
            <a:ext cx="9603200" cy="893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32"/>
          <p:cNvSpPr txBox="1">
            <a:spLocks noGrp="1"/>
          </p:cNvSpPr>
          <p:nvPr>
            <p:ph type="body" idx="1"/>
          </p:nvPr>
        </p:nvSpPr>
        <p:spPr>
          <a:xfrm>
            <a:off x="1451581" y="2015735"/>
            <a:ext cx="9603200" cy="40392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00" name="Google Shape;200;p32"/>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32"/>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2 Column Slide">
  <p:cSld name="Content 2 Column Slide">
    <p:spTree>
      <p:nvGrpSpPr>
        <p:cNvPr id="1" name="Shape 22"/>
        <p:cNvGrpSpPr/>
        <p:nvPr/>
      </p:nvGrpSpPr>
      <p:grpSpPr>
        <a:xfrm>
          <a:off x="0" y="0"/>
          <a:ext cx="0" cy="0"/>
          <a:chOff x="0" y="0"/>
          <a:chExt cx="0" cy="0"/>
        </a:xfrm>
      </p:grpSpPr>
      <p:sp>
        <p:nvSpPr>
          <p:cNvPr id="23" name="Google Shape;23;p4"/>
          <p:cNvSpPr/>
          <p:nvPr/>
        </p:nvSpPr>
        <p:spPr>
          <a:xfrm>
            <a:off x="0" y="0"/>
            <a:ext cx="927100" cy="6858000"/>
          </a:xfrm>
          <a:prstGeom prst="rect">
            <a:avLst/>
          </a:prstGeom>
          <a:solidFill>
            <a:schemeClr val="dk1"/>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4" name="Google Shape;24;p4"/>
          <p:cNvPicPr preferRelativeResize="0"/>
          <p:nvPr/>
        </p:nvPicPr>
        <p:blipFill rotWithShape="1">
          <a:blip r:embed="rId2">
            <a:alphaModFix/>
          </a:blip>
          <a:srcRect/>
          <a:stretch/>
        </p:blipFill>
        <p:spPr>
          <a:xfrm>
            <a:off x="1249363" y="6376988"/>
            <a:ext cx="344487" cy="344487"/>
          </a:xfrm>
          <a:prstGeom prst="rect">
            <a:avLst/>
          </a:prstGeom>
          <a:noFill/>
          <a:ln>
            <a:noFill/>
          </a:ln>
        </p:spPr>
      </p:pic>
      <p:sp>
        <p:nvSpPr>
          <p:cNvPr id="25" name="Google Shape;25;p4"/>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600">
                <a:solidFill>
                  <a:schemeClr val="accent4"/>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1277650" y="1798320"/>
            <a:ext cx="4922537" cy="439134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04040"/>
              </a:buClr>
              <a:buSzPts val="1800"/>
              <a:buChar char="•"/>
              <a:defRPr/>
            </a:lvl1pPr>
            <a:lvl2pPr marL="914400" lvl="1" indent="-342900" algn="l">
              <a:lnSpc>
                <a:spcPct val="90000"/>
              </a:lnSpc>
              <a:spcBef>
                <a:spcPts val="500"/>
              </a:spcBef>
              <a:spcAft>
                <a:spcPts val="0"/>
              </a:spcAft>
              <a:buClr>
                <a:srgbClr val="404040"/>
              </a:buClr>
              <a:buSzPts val="1800"/>
              <a:buChar char="•"/>
              <a:defRPr/>
            </a:lvl2pPr>
            <a:lvl3pPr marL="1371600" lvl="2" indent="-342900" algn="l">
              <a:lnSpc>
                <a:spcPct val="90000"/>
              </a:lnSpc>
              <a:spcBef>
                <a:spcPts val="500"/>
              </a:spcBef>
              <a:spcAft>
                <a:spcPts val="0"/>
              </a:spcAft>
              <a:buClr>
                <a:srgbClr val="404040"/>
              </a:buClr>
              <a:buSzPts val="1800"/>
              <a:buChar char="•"/>
              <a:defRPr/>
            </a:lvl3pPr>
            <a:lvl4pPr marL="1828800" lvl="3" indent="-342900" algn="l">
              <a:lnSpc>
                <a:spcPct val="90000"/>
              </a:lnSpc>
              <a:spcBef>
                <a:spcPts val="500"/>
              </a:spcBef>
              <a:spcAft>
                <a:spcPts val="0"/>
              </a:spcAft>
              <a:buClr>
                <a:srgbClr val="404040"/>
              </a:buClr>
              <a:buSzPts val="1800"/>
              <a:buChar char="•"/>
              <a:defRPr/>
            </a:lvl4pPr>
            <a:lvl5pPr marL="2286000" lvl="4" indent="-342900" algn="l">
              <a:lnSpc>
                <a:spcPct val="90000"/>
              </a:lnSpc>
              <a:spcBef>
                <a:spcPts val="500"/>
              </a:spcBef>
              <a:spcAft>
                <a:spcPts val="0"/>
              </a:spcAft>
              <a:buClr>
                <a:srgbClr val="40404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body" idx="2"/>
          </p:nvPr>
        </p:nvSpPr>
        <p:spPr>
          <a:xfrm>
            <a:off x="6388259" y="1798320"/>
            <a:ext cx="4948881" cy="439134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04040"/>
              </a:buClr>
              <a:buSzPts val="1800"/>
              <a:buChar char="•"/>
              <a:defRPr/>
            </a:lvl1pPr>
            <a:lvl2pPr marL="914400" lvl="1" indent="-342900" algn="l">
              <a:lnSpc>
                <a:spcPct val="90000"/>
              </a:lnSpc>
              <a:spcBef>
                <a:spcPts val="500"/>
              </a:spcBef>
              <a:spcAft>
                <a:spcPts val="0"/>
              </a:spcAft>
              <a:buClr>
                <a:srgbClr val="404040"/>
              </a:buClr>
              <a:buSzPts val="1800"/>
              <a:buChar char="•"/>
              <a:defRPr/>
            </a:lvl2pPr>
            <a:lvl3pPr marL="1371600" lvl="2" indent="-342900" algn="l">
              <a:lnSpc>
                <a:spcPct val="90000"/>
              </a:lnSpc>
              <a:spcBef>
                <a:spcPts val="500"/>
              </a:spcBef>
              <a:spcAft>
                <a:spcPts val="0"/>
              </a:spcAft>
              <a:buClr>
                <a:srgbClr val="404040"/>
              </a:buClr>
              <a:buSzPts val="1800"/>
              <a:buChar char="•"/>
              <a:defRPr/>
            </a:lvl3pPr>
            <a:lvl4pPr marL="1828800" lvl="3" indent="-342900" algn="l">
              <a:lnSpc>
                <a:spcPct val="90000"/>
              </a:lnSpc>
              <a:spcBef>
                <a:spcPts val="500"/>
              </a:spcBef>
              <a:spcAft>
                <a:spcPts val="0"/>
              </a:spcAft>
              <a:buClr>
                <a:srgbClr val="404040"/>
              </a:buClr>
              <a:buSzPts val="1800"/>
              <a:buChar char="•"/>
              <a:defRPr/>
            </a:lvl4pPr>
            <a:lvl5pPr marL="2286000" lvl="4" indent="-342900" algn="l">
              <a:lnSpc>
                <a:spcPct val="90000"/>
              </a:lnSpc>
              <a:spcBef>
                <a:spcPts val="500"/>
              </a:spcBef>
              <a:spcAft>
                <a:spcPts val="0"/>
              </a:spcAft>
              <a:buClr>
                <a:srgbClr val="40404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spcBef>
                <a:spcPts val="0"/>
              </a:spcBef>
              <a:spcAft>
                <a:spcPts val="0"/>
              </a:spcAft>
              <a:buNone/>
              <a:defRPr sz="12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33"/>
          <p:cNvSpPr/>
          <p:nvPr/>
        </p:nvSpPr>
        <p:spPr>
          <a:xfrm>
            <a:off x="1197207" y="0"/>
            <a:ext cx="9120000" cy="38037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204" name="Google Shape;204;p33"/>
          <p:cNvCxnSpPr/>
          <p:nvPr/>
        </p:nvCxnSpPr>
        <p:spPr>
          <a:xfrm>
            <a:off x="1189523" y="3816299"/>
            <a:ext cx="9127600" cy="0"/>
          </a:xfrm>
          <a:prstGeom prst="straightConnector1">
            <a:avLst/>
          </a:prstGeom>
          <a:noFill/>
          <a:ln w="31750" cap="flat" cmpd="sng">
            <a:solidFill>
              <a:schemeClr val="accent1"/>
            </a:solidFill>
            <a:prstDash val="solid"/>
            <a:round/>
            <a:headEnd type="none" w="sm" len="sm"/>
            <a:tailEnd type="none" w="sm" len="sm"/>
          </a:ln>
        </p:spPr>
      </p:cxnSp>
      <p:sp>
        <p:nvSpPr>
          <p:cNvPr id="205" name="Google Shape;205;p33"/>
          <p:cNvSpPr txBox="1">
            <a:spLocks noGrp="1"/>
          </p:cNvSpPr>
          <p:nvPr>
            <p:ph type="title"/>
          </p:nvPr>
        </p:nvSpPr>
        <p:spPr>
          <a:xfrm>
            <a:off x="1454240" y="2168168"/>
            <a:ext cx="8643200" cy="1476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p33"/>
          <p:cNvSpPr txBox="1">
            <a:spLocks noGrp="1"/>
          </p:cNvSpPr>
          <p:nvPr>
            <p:ph type="body" idx="1"/>
          </p:nvPr>
        </p:nvSpPr>
        <p:spPr>
          <a:xfrm>
            <a:off x="1454240" y="3806198"/>
            <a:ext cx="8630400" cy="1012800"/>
          </a:xfrm>
          <a:prstGeom prst="rect">
            <a:avLst/>
          </a:prstGeom>
          <a:noFill/>
          <a:ln>
            <a:noFill/>
          </a:ln>
        </p:spPr>
        <p:txBody>
          <a:bodyPr spcFirstLastPara="1" wrap="square" lIns="91425" tIns="91425" rIns="91425" bIns="45700" anchor="t" anchorCtr="0">
            <a:noAutofit/>
          </a:bodyPr>
          <a:lstStyle>
            <a:lvl1pPr marL="457200" lvl="0" indent="-228600" algn="l" rtl="0">
              <a:lnSpc>
                <a:spcPct val="120000"/>
              </a:lnSpc>
              <a:spcBef>
                <a:spcPts val="750"/>
              </a:spcBef>
              <a:spcAft>
                <a:spcPts val="0"/>
              </a:spcAft>
              <a:buSzPts val="1600"/>
              <a:buNone/>
              <a:defRPr sz="1600">
                <a:solidFill>
                  <a:schemeClr val="dk2"/>
                </a:solidFill>
              </a:defRPr>
            </a:lvl1pPr>
            <a:lvl2pPr marL="914400" lvl="1" indent="-228600" algn="l" rtl="0">
              <a:lnSpc>
                <a:spcPct val="120000"/>
              </a:lnSpc>
              <a:spcBef>
                <a:spcPts val="375"/>
              </a:spcBef>
              <a:spcAft>
                <a:spcPts val="0"/>
              </a:spcAft>
              <a:buSzPts val="1350"/>
              <a:buNone/>
              <a:defRPr sz="1350">
                <a:solidFill>
                  <a:srgbClr val="8891AA"/>
                </a:solidFill>
              </a:defRPr>
            </a:lvl2pPr>
            <a:lvl3pPr marL="1371600" lvl="2" indent="-228600" algn="l" rtl="0">
              <a:lnSpc>
                <a:spcPct val="120000"/>
              </a:lnSpc>
              <a:spcBef>
                <a:spcPts val="375"/>
              </a:spcBef>
              <a:spcAft>
                <a:spcPts val="0"/>
              </a:spcAft>
              <a:buSzPts val="1350"/>
              <a:buNone/>
              <a:defRPr sz="1350">
                <a:solidFill>
                  <a:srgbClr val="8891AA"/>
                </a:solidFill>
              </a:defRPr>
            </a:lvl3pPr>
            <a:lvl4pPr marL="1828800" lvl="3" indent="-228600" algn="l" rtl="0">
              <a:lnSpc>
                <a:spcPct val="120000"/>
              </a:lnSpc>
              <a:spcBef>
                <a:spcPts val="375"/>
              </a:spcBef>
              <a:spcAft>
                <a:spcPts val="0"/>
              </a:spcAft>
              <a:buSzPts val="1200"/>
              <a:buNone/>
              <a:defRPr sz="1200">
                <a:solidFill>
                  <a:srgbClr val="8891AA"/>
                </a:solidFill>
              </a:defRPr>
            </a:lvl4pPr>
            <a:lvl5pPr marL="2286000" lvl="4" indent="-228600" algn="l" rtl="0">
              <a:lnSpc>
                <a:spcPct val="120000"/>
              </a:lnSpc>
              <a:spcBef>
                <a:spcPts val="375"/>
              </a:spcBef>
              <a:spcAft>
                <a:spcPts val="0"/>
              </a:spcAft>
              <a:buSzPts val="1200"/>
              <a:buNone/>
              <a:defRPr sz="1200">
                <a:solidFill>
                  <a:srgbClr val="8891AA"/>
                </a:solidFill>
              </a:defRPr>
            </a:lvl5pPr>
            <a:lvl6pPr marL="2743200" lvl="5" indent="-228600" algn="l" rtl="0">
              <a:lnSpc>
                <a:spcPct val="120000"/>
              </a:lnSpc>
              <a:spcBef>
                <a:spcPts val="375"/>
              </a:spcBef>
              <a:spcAft>
                <a:spcPts val="0"/>
              </a:spcAft>
              <a:buSzPts val="1200"/>
              <a:buNone/>
              <a:defRPr sz="1200">
                <a:solidFill>
                  <a:srgbClr val="8891AA"/>
                </a:solidFill>
              </a:defRPr>
            </a:lvl6pPr>
            <a:lvl7pPr marL="3200400" lvl="6" indent="-228600" algn="l" rtl="0">
              <a:lnSpc>
                <a:spcPct val="120000"/>
              </a:lnSpc>
              <a:spcBef>
                <a:spcPts val="375"/>
              </a:spcBef>
              <a:spcAft>
                <a:spcPts val="0"/>
              </a:spcAft>
              <a:buSzPts val="1200"/>
              <a:buNone/>
              <a:defRPr sz="1200">
                <a:solidFill>
                  <a:srgbClr val="8891AA"/>
                </a:solidFill>
              </a:defRPr>
            </a:lvl7pPr>
            <a:lvl8pPr marL="3657600" lvl="7" indent="-228600" algn="l" rtl="0">
              <a:lnSpc>
                <a:spcPct val="120000"/>
              </a:lnSpc>
              <a:spcBef>
                <a:spcPts val="375"/>
              </a:spcBef>
              <a:spcAft>
                <a:spcPts val="0"/>
              </a:spcAft>
              <a:buSzPts val="1200"/>
              <a:buNone/>
              <a:defRPr sz="1200">
                <a:solidFill>
                  <a:srgbClr val="8891AA"/>
                </a:solidFill>
              </a:defRPr>
            </a:lvl8pPr>
            <a:lvl9pPr marL="4114800" lvl="8" indent="-228600" algn="l" rtl="0">
              <a:lnSpc>
                <a:spcPct val="120000"/>
              </a:lnSpc>
              <a:spcBef>
                <a:spcPts val="375"/>
              </a:spcBef>
              <a:spcAft>
                <a:spcPts val="0"/>
              </a:spcAft>
              <a:buSzPts val="1200"/>
              <a:buNone/>
              <a:defRPr sz="1200">
                <a:solidFill>
                  <a:srgbClr val="8891AA"/>
                </a:solidFill>
              </a:defRPr>
            </a:lvl9pPr>
          </a:lstStyle>
          <a:p>
            <a:endParaRPr/>
          </a:p>
        </p:txBody>
      </p:sp>
      <p:sp>
        <p:nvSpPr>
          <p:cNvPr id="207" name="Google Shape;207;p33"/>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33"/>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9"/>
        <p:cNvGrpSpPr/>
        <p:nvPr/>
      </p:nvGrpSpPr>
      <p:grpSpPr>
        <a:xfrm>
          <a:off x="0" y="0"/>
          <a:ext cx="0" cy="0"/>
          <a:chOff x="0" y="0"/>
          <a:chExt cx="0" cy="0"/>
        </a:xfrm>
      </p:grpSpPr>
      <p:sp>
        <p:nvSpPr>
          <p:cNvPr id="210" name="Google Shape;210;p34"/>
          <p:cNvSpPr/>
          <p:nvPr/>
        </p:nvSpPr>
        <p:spPr>
          <a:xfrm>
            <a:off x="0" y="1527142"/>
            <a:ext cx="12192000" cy="36579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1" name="Google Shape;211;p34"/>
          <p:cNvSpPr txBox="1">
            <a:spLocks noGrp="1"/>
          </p:cNvSpPr>
          <p:nvPr>
            <p:ph type="ctrTitle"/>
          </p:nvPr>
        </p:nvSpPr>
        <p:spPr>
          <a:xfrm>
            <a:off x="2417781" y="3233396"/>
            <a:ext cx="8637200" cy="1769400"/>
          </a:xfrm>
          <a:prstGeom prst="rect">
            <a:avLst/>
          </a:prstGeom>
          <a:noFill/>
          <a:ln>
            <a:noFill/>
          </a:ln>
        </p:spPr>
        <p:txBody>
          <a:bodyPr spcFirstLastPara="1" wrap="square" lIns="91425" tIns="45700" rIns="91425" bIns="0" anchor="b" anchorCtr="0">
            <a:noAutofit/>
          </a:bodyPr>
          <a:lstStyle>
            <a:lvl1pPr lvl="0" algn="l" rtl="0">
              <a:lnSpc>
                <a:spcPct val="90000"/>
              </a:lnSpc>
              <a:spcBef>
                <a:spcPts val="0"/>
              </a:spcBef>
              <a:spcAft>
                <a:spcPts val="0"/>
              </a:spcAft>
              <a:buClr>
                <a:schemeClr val="lt1"/>
              </a:buClr>
              <a:buSzPts val="3600"/>
              <a:buFont typeface="Arial"/>
              <a:buNone/>
              <a:defRPr sz="36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4"/>
          <p:cNvSpPr txBox="1">
            <a:spLocks noGrp="1"/>
          </p:cNvSpPr>
          <p:nvPr>
            <p:ph type="subTitle" idx="1"/>
          </p:nvPr>
        </p:nvSpPr>
        <p:spPr>
          <a:xfrm>
            <a:off x="2417780" y="5190324"/>
            <a:ext cx="8637200" cy="977700"/>
          </a:xfrm>
          <a:prstGeom prst="rect">
            <a:avLst/>
          </a:prstGeom>
          <a:noFill/>
          <a:ln>
            <a:noFill/>
          </a:ln>
        </p:spPr>
        <p:txBody>
          <a:bodyPr spcFirstLastPara="1" wrap="square" lIns="91425" tIns="91425" rIns="91425" bIns="91425" anchor="t" anchorCtr="0">
            <a:noAutofit/>
          </a:bodyPr>
          <a:lstStyle>
            <a:lvl1pPr lvl="0" algn="l" rtl="0">
              <a:lnSpc>
                <a:spcPct val="120000"/>
              </a:lnSpc>
              <a:spcBef>
                <a:spcPts val="750"/>
              </a:spcBef>
              <a:spcAft>
                <a:spcPts val="0"/>
              </a:spcAft>
              <a:buSzPts val="1600"/>
              <a:buNone/>
              <a:defRPr sz="1600" b="0" cap="none">
                <a:solidFill>
                  <a:schemeClr val="dk2"/>
                </a:solidFill>
              </a:defRPr>
            </a:lvl1pPr>
            <a:lvl2pPr lvl="1" algn="ctr" rtl="0">
              <a:lnSpc>
                <a:spcPct val="120000"/>
              </a:lnSpc>
              <a:spcBef>
                <a:spcPts val="375"/>
              </a:spcBef>
              <a:spcAft>
                <a:spcPts val="0"/>
              </a:spcAft>
              <a:buSzPts val="1350"/>
              <a:buNone/>
              <a:defRPr sz="1350"/>
            </a:lvl2pPr>
            <a:lvl3pPr lvl="2" algn="ctr" rtl="0">
              <a:lnSpc>
                <a:spcPct val="120000"/>
              </a:lnSpc>
              <a:spcBef>
                <a:spcPts val="375"/>
              </a:spcBef>
              <a:spcAft>
                <a:spcPts val="0"/>
              </a:spcAft>
              <a:buSzPts val="1350"/>
              <a:buNone/>
              <a:defRPr sz="1350"/>
            </a:lvl3pPr>
            <a:lvl4pPr lvl="3" algn="ctr" rtl="0">
              <a:lnSpc>
                <a:spcPct val="120000"/>
              </a:lnSpc>
              <a:spcBef>
                <a:spcPts val="375"/>
              </a:spcBef>
              <a:spcAft>
                <a:spcPts val="0"/>
              </a:spcAft>
              <a:buSzPts val="1200"/>
              <a:buNone/>
              <a:defRPr sz="1200"/>
            </a:lvl4pPr>
            <a:lvl5pPr lvl="4" algn="ctr" rtl="0">
              <a:lnSpc>
                <a:spcPct val="120000"/>
              </a:lnSpc>
              <a:spcBef>
                <a:spcPts val="375"/>
              </a:spcBef>
              <a:spcAft>
                <a:spcPts val="0"/>
              </a:spcAft>
              <a:buSzPts val="1200"/>
              <a:buNone/>
              <a:defRPr sz="1200"/>
            </a:lvl5pPr>
            <a:lvl6pPr lvl="5" algn="ctr" rtl="0">
              <a:lnSpc>
                <a:spcPct val="120000"/>
              </a:lnSpc>
              <a:spcBef>
                <a:spcPts val="375"/>
              </a:spcBef>
              <a:spcAft>
                <a:spcPts val="0"/>
              </a:spcAft>
              <a:buSzPts val="1200"/>
              <a:buNone/>
              <a:defRPr sz="1200"/>
            </a:lvl6pPr>
            <a:lvl7pPr lvl="6" algn="ctr" rtl="0">
              <a:lnSpc>
                <a:spcPct val="120000"/>
              </a:lnSpc>
              <a:spcBef>
                <a:spcPts val="375"/>
              </a:spcBef>
              <a:spcAft>
                <a:spcPts val="0"/>
              </a:spcAft>
              <a:buSzPts val="1200"/>
              <a:buNone/>
              <a:defRPr sz="1200"/>
            </a:lvl7pPr>
            <a:lvl8pPr lvl="7" algn="ctr" rtl="0">
              <a:lnSpc>
                <a:spcPct val="120000"/>
              </a:lnSpc>
              <a:spcBef>
                <a:spcPts val="375"/>
              </a:spcBef>
              <a:spcAft>
                <a:spcPts val="0"/>
              </a:spcAft>
              <a:buSzPts val="1200"/>
              <a:buNone/>
              <a:defRPr sz="1200"/>
            </a:lvl8pPr>
            <a:lvl9pPr lvl="8" algn="ctr" rtl="0">
              <a:lnSpc>
                <a:spcPct val="120000"/>
              </a:lnSpc>
              <a:spcBef>
                <a:spcPts val="375"/>
              </a:spcBef>
              <a:spcAft>
                <a:spcPts val="0"/>
              </a:spcAft>
              <a:buSzPts val="1200"/>
              <a:buNone/>
              <a:defRPr sz="1200"/>
            </a:lvl9pPr>
          </a:lstStyle>
          <a:p>
            <a:endParaRPr/>
          </a:p>
        </p:txBody>
      </p:sp>
      <p:cxnSp>
        <p:nvCxnSpPr>
          <p:cNvPr id="213" name="Google Shape;213;p34"/>
          <p:cNvCxnSpPr/>
          <p:nvPr/>
        </p:nvCxnSpPr>
        <p:spPr>
          <a:xfrm>
            <a:off x="0" y="5187659"/>
            <a:ext cx="12192000" cy="0"/>
          </a:xfrm>
          <a:prstGeom prst="straightConnector1">
            <a:avLst/>
          </a:prstGeom>
          <a:noFill/>
          <a:ln w="31750" cap="flat" cmpd="sng">
            <a:solidFill>
              <a:schemeClr val="accent1"/>
            </a:solidFill>
            <a:prstDash val="solid"/>
            <a:round/>
            <a:headEnd type="none" w="sm" len="sm"/>
            <a:tailEnd type="none" w="sm" len="sm"/>
          </a:ln>
        </p:spPr>
      </p:cxnSp>
      <p:pic>
        <p:nvPicPr>
          <p:cNvPr id="214" name="Google Shape;214;p34"/>
          <p:cNvPicPr preferRelativeResize="0"/>
          <p:nvPr/>
        </p:nvPicPr>
        <p:blipFill rotWithShape="1">
          <a:blip r:embed="rId2">
            <a:alphaModFix/>
          </a:blip>
          <a:srcRect/>
          <a:stretch/>
        </p:blipFill>
        <p:spPr>
          <a:xfrm>
            <a:off x="2260236" y="585230"/>
            <a:ext cx="4360185" cy="1350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215"/>
        <p:cNvGrpSpPr/>
        <p:nvPr/>
      </p:nvGrpSpPr>
      <p:grpSpPr>
        <a:xfrm>
          <a:off x="0" y="0"/>
          <a:ext cx="0" cy="0"/>
          <a:chOff x="0" y="0"/>
          <a:chExt cx="0" cy="0"/>
        </a:xfrm>
      </p:grpSpPr>
      <p:sp>
        <p:nvSpPr>
          <p:cNvPr id="216" name="Google Shape;216;p35"/>
          <p:cNvSpPr/>
          <p:nvPr/>
        </p:nvSpPr>
        <p:spPr>
          <a:xfrm>
            <a:off x="1197207" y="0"/>
            <a:ext cx="10077200" cy="18471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217" name="Google Shape;217;p35"/>
          <p:cNvCxnSpPr/>
          <p:nvPr/>
        </p:nvCxnSpPr>
        <p:spPr>
          <a:xfrm rot="10800000" flipH="1">
            <a:off x="1189523" y="1847012"/>
            <a:ext cx="10084800" cy="12600"/>
          </a:xfrm>
          <a:prstGeom prst="straightConnector1">
            <a:avLst/>
          </a:prstGeom>
          <a:noFill/>
          <a:ln w="31750" cap="flat" cmpd="sng">
            <a:solidFill>
              <a:schemeClr val="accent1"/>
            </a:solidFill>
            <a:prstDash val="solid"/>
            <a:round/>
            <a:headEnd type="none" w="sm" len="sm"/>
            <a:tailEnd type="none" w="sm" len="sm"/>
          </a:ln>
        </p:spPr>
      </p:cxnSp>
      <p:sp>
        <p:nvSpPr>
          <p:cNvPr id="218" name="Google Shape;218;p35"/>
          <p:cNvSpPr txBox="1">
            <a:spLocks noGrp="1"/>
          </p:cNvSpPr>
          <p:nvPr>
            <p:ph type="title"/>
          </p:nvPr>
        </p:nvSpPr>
        <p:spPr>
          <a:xfrm>
            <a:off x="1449217" y="804890"/>
            <a:ext cx="9605600" cy="903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35"/>
          <p:cNvSpPr txBox="1">
            <a:spLocks noGrp="1"/>
          </p:cNvSpPr>
          <p:nvPr>
            <p:ph type="body" idx="1"/>
          </p:nvPr>
        </p:nvSpPr>
        <p:spPr>
          <a:xfrm>
            <a:off x="1447331" y="2010878"/>
            <a:ext cx="4645200" cy="40497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20" name="Google Shape;220;p35"/>
          <p:cNvSpPr txBox="1">
            <a:spLocks noGrp="1"/>
          </p:cNvSpPr>
          <p:nvPr>
            <p:ph type="body" idx="2"/>
          </p:nvPr>
        </p:nvSpPr>
        <p:spPr>
          <a:xfrm>
            <a:off x="6413771" y="2017345"/>
            <a:ext cx="4645200" cy="40434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21" name="Google Shape;221;p35"/>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5"/>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223"/>
        <p:cNvGrpSpPr/>
        <p:nvPr/>
      </p:nvGrpSpPr>
      <p:grpSpPr>
        <a:xfrm>
          <a:off x="0" y="0"/>
          <a:ext cx="0" cy="0"/>
          <a:chOff x="0" y="0"/>
          <a:chExt cx="0" cy="0"/>
        </a:xfrm>
      </p:grpSpPr>
      <p:sp>
        <p:nvSpPr>
          <p:cNvPr id="224" name="Google Shape;224;p36"/>
          <p:cNvSpPr/>
          <p:nvPr/>
        </p:nvSpPr>
        <p:spPr>
          <a:xfrm>
            <a:off x="1197207" y="0"/>
            <a:ext cx="10077200" cy="18444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225" name="Google Shape;225;p36"/>
          <p:cNvCxnSpPr/>
          <p:nvPr/>
        </p:nvCxnSpPr>
        <p:spPr>
          <a:xfrm rot="10800000" flipH="1">
            <a:off x="1189523" y="1847012"/>
            <a:ext cx="10084800" cy="12600"/>
          </a:xfrm>
          <a:prstGeom prst="straightConnector1">
            <a:avLst/>
          </a:prstGeom>
          <a:noFill/>
          <a:ln w="31750" cap="flat" cmpd="sng">
            <a:solidFill>
              <a:schemeClr val="accent1"/>
            </a:solidFill>
            <a:prstDash val="solid"/>
            <a:round/>
            <a:headEnd type="none" w="sm" len="sm"/>
            <a:tailEnd type="none" w="sm" len="sm"/>
          </a:ln>
        </p:spPr>
      </p:cxnSp>
      <p:sp>
        <p:nvSpPr>
          <p:cNvPr id="226" name="Google Shape;226;p36"/>
          <p:cNvSpPr txBox="1">
            <a:spLocks noGrp="1"/>
          </p:cNvSpPr>
          <p:nvPr>
            <p:ph type="title"/>
          </p:nvPr>
        </p:nvSpPr>
        <p:spPr>
          <a:xfrm>
            <a:off x="1447192" y="804167"/>
            <a:ext cx="9607600" cy="87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36"/>
          <p:cNvSpPr txBox="1">
            <a:spLocks noGrp="1"/>
          </p:cNvSpPr>
          <p:nvPr>
            <p:ph type="body" idx="1"/>
          </p:nvPr>
        </p:nvSpPr>
        <p:spPr>
          <a:xfrm>
            <a:off x="1447191" y="2019552"/>
            <a:ext cx="4645200" cy="801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228" name="Google Shape;228;p36"/>
          <p:cNvSpPr txBox="1">
            <a:spLocks noGrp="1"/>
          </p:cNvSpPr>
          <p:nvPr>
            <p:ph type="body" idx="2"/>
          </p:nvPr>
        </p:nvSpPr>
        <p:spPr>
          <a:xfrm>
            <a:off x="1447191" y="2824270"/>
            <a:ext cx="4645200" cy="32304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29" name="Google Shape;229;p36"/>
          <p:cNvSpPr txBox="1">
            <a:spLocks noGrp="1"/>
          </p:cNvSpPr>
          <p:nvPr>
            <p:ph type="body" idx="3"/>
          </p:nvPr>
        </p:nvSpPr>
        <p:spPr>
          <a:xfrm>
            <a:off x="6412363" y="2023006"/>
            <a:ext cx="4645200" cy="8022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230" name="Google Shape;230;p36"/>
          <p:cNvSpPr txBox="1">
            <a:spLocks noGrp="1"/>
          </p:cNvSpPr>
          <p:nvPr>
            <p:ph type="body" idx="4"/>
          </p:nvPr>
        </p:nvSpPr>
        <p:spPr>
          <a:xfrm>
            <a:off x="6412363" y="2821494"/>
            <a:ext cx="4645200" cy="32334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31" name="Google Shape;231;p36"/>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p36"/>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233"/>
        <p:cNvGrpSpPr/>
        <p:nvPr/>
      </p:nvGrpSpPr>
      <p:grpSpPr>
        <a:xfrm>
          <a:off x="0" y="0"/>
          <a:ext cx="0" cy="0"/>
          <a:chOff x="0" y="0"/>
          <a:chExt cx="0" cy="0"/>
        </a:xfrm>
      </p:grpSpPr>
      <p:sp>
        <p:nvSpPr>
          <p:cNvPr id="234" name="Google Shape;234;p37"/>
          <p:cNvSpPr/>
          <p:nvPr/>
        </p:nvSpPr>
        <p:spPr>
          <a:xfrm>
            <a:off x="0" y="798973"/>
            <a:ext cx="4864400" cy="23268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235" name="Google Shape;235;p37"/>
          <p:cNvCxnSpPr/>
          <p:nvPr/>
        </p:nvCxnSpPr>
        <p:spPr>
          <a:xfrm rot="10800000" flipH="1">
            <a:off x="3" y="3119493"/>
            <a:ext cx="4859200" cy="6300"/>
          </a:xfrm>
          <a:prstGeom prst="straightConnector1">
            <a:avLst/>
          </a:prstGeom>
          <a:noFill/>
          <a:ln w="31750" cap="flat" cmpd="sng">
            <a:solidFill>
              <a:schemeClr val="accent1"/>
            </a:solidFill>
            <a:prstDash val="solid"/>
            <a:round/>
            <a:headEnd type="none" w="sm" len="sm"/>
            <a:tailEnd type="none" w="sm" len="sm"/>
          </a:ln>
        </p:spPr>
      </p:cxnSp>
      <p:sp>
        <p:nvSpPr>
          <p:cNvPr id="236" name="Google Shape;236;p37"/>
          <p:cNvSpPr txBox="1">
            <a:spLocks noGrp="1"/>
          </p:cNvSpPr>
          <p:nvPr>
            <p:ph type="title"/>
          </p:nvPr>
        </p:nvSpPr>
        <p:spPr>
          <a:xfrm>
            <a:off x="1444672" y="798973"/>
            <a:ext cx="3275200" cy="2247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 name="Google Shape;237;p37"/>
          <p:cNvSpPr txBox="1">
            <a:spLocks noGrp="1"/>
          </p:cNvSpPr>
          <p:nvPr>
            <p:ph type="body" idx="1"/>
          </p:nvPr>
        </p:nvSpPr>
        <p:spPr>
          <a:xfrm>
            <a:off x="5043715" y="798976"/>
            <a:ext cx="6012400" cy="5255700"/>
          </a:xfrm>
          <a:prstGeom prst="rect">
            <a:avLst/>
          </a:prstGeom>
          <a:noFill/>
          <a:ln>
            <a:noFill/>
          </a:ln>
        </p:spPr>
        <p:txBody>
          <a:bodyPr spcFirstLastPara="1" wrap="square" lIns="91425" tIns="45700" rIns="91425" bIns="45700" anchor="ctr"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38" name="Google Shape;238;p37"/>
          <p:cNvSpPr txBox="1">
            <a:spLocks noGrp="1"/>
          </p:cNvSpPr>
          <p:nvPr>
            <p:ph type="body" idx="2"/>
          </p:nvPr>
        </p:nvSpPr>
        <p:spPr>
          <a:xfrm>
            <a:off x="1444672" y="3205494"/>
            <a:ext cx="3275200" cy="28494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750"/>
              </a:spcBef>
              <a:spcAft>
                <a:spcPts val="0"/>
              </a:spcAft>
              <a:buSzPts val="1600"/>
              <a:buNone/>
              <a:defRPr sz="1600">
                <a:solidFill>
                  <a:schemeClr val="dk2"/>
                </a:solidFill>
              </a:defRPr>
            </a:lvl1pPr>
            <a:lvl2pPr marL="914400" lvl="1" indent="-228600" algn="l" rtl="0">
              <a:lnSpc>
                <a:spcPct val="120000"/>
              </a:lnSpc>
              <a:spcBef>
                <a:spcPts val="375"/>
              </a:spcBef>
              <a:spcAft>
                <a:spcPts val="0"/>
              </a:spcAft>
              <a:buSzPts val="1050"/>
              <a:buNone/>
              <a:defRPr sz="1050"/>
            </a:lvl2pPr>
            <a:lvl3pPr marL="1371600" lvl="2" indent="-228600" algn="l" rtl="0">
              <a:lnSpc>
                <a:spcPct val="120000"/>
              </a:lnSpc>
              <a:spcBef>
                <a:spcPts val="375"/>
              </a:spcBef>
              <a:spcAft>
                <a:spcPts val="0"/>
              </a:spcAft>
              <a:buSzPts val="900"/>
              <a:buNone/>
              <a:defRPr sz="900"/>
            </a:lvl3pPr>
            <a:lvl4pPr marL="1828800" lvl="3" indent="-228600" algn="l" rtl="0">
              <a:lnSpc>
                <a:spcPct val="120000"/>
              </a:lnSpc>
              <a:spcBef>
                <a:spcPts val="375"/>
              </a:spcBef>
              <a:spcAft>
                <a:spcPts val="0"/>
              </a:spcAft>
              <a:buSzPts val="750"/>
              <a:buNone/>
              <a:defRPr sz="750"/>
            </a:lvl4pPr>
            <a:lvl5pPr marL="2286000" lvl="4" indent="-228600" algn="l" rtl="0">
              <a:lnSpc>
                <a:spcPct val="120000"/>
              </a:lnSpc>
              <a:spcBef>
                <a:spcPts val="375"/>
              </a:spcBef>
              <a:spcAft>
                <a:spcPts val="0"/>
              </a:spcAft>
              <a:buSzPts val="750"/>
              <a:buNone/>
              <a:defRPr sz="750"/>
            </a:lvl5pPr>
            <a:lvl6pPr marL="2743200" lvl="5" indent="-228600" algn="l" rtl="0">
              <a:lnSpc>
                <a:spcPct val="120000"/>
              </a:lnSpc>
              <a:spcBef>
                <a:spcPts val="375"/>
              </a:spcBef>
              <a:spcAft>
                <a:spcPts val="0"/>
              </a:spcAft>
              <a:buSzPts val="750"/>
              <a:buNone/>
              <a:defRPr sz="750"/>
            </a:lvl6pPr>
            <a:lvl7pPr marL="3200400" lvl="6" indent="-228600" algn="l" rtl="0">
              <a:lnSpc>
                <a:spcPct val="120000"/>
              </a:lnSpc>
              <a:spcBef>
                <a:spcPts val="375"/>
              </a:spcBef>
              <a:spcAft>
                <a:spcPts val="0"/>
              </a:spcAft>
              <a:buSzPts val="750"/>
              <a:buNone/>
              <a:defRPr sz="750"/>
            </a:lvl7pPr>
            <a:lvl8pPr marL="3657600" lvl="7" indent="-228600" algn="l" rtl="0">
              <a:lnSpc>
                <a:spcPct val="120000"/>
              </a:lnSpc>
              <a:spcBef>
                <a:spcPts val="375"/>
              </a:spcBef>
              <a:spcAft>
                <a:spcPts val="0"/>
              </a:spcAft>
              <a:buSzPts val="750"/>
              <a:buNone/>
              <a:defRPr sz="750"/>
            </a:lvl8pPr>
            <a:lvl9pPr marL="4114800" lvl="8" indent="-228600" algn="l" rtl="0">
              <a:lnSpc>
                <a:spcPct val="120000"/>
              </a:lnSpc>
              <a:spcBef>
                <a:spcPts val="375"/>
              </a:spcBef>
              <a:spcAft>
                <a:spcPts val="0"/>
              </a:spcAft>
              <a:buSzPts val="750"/>
              <a:buNone/>
              <a:defRPr sz="750"/>
            </a:lvl9pPr>
          </a:lstStyle>
          <a:p>
            <a:endParaRPr/>
          </a:p>
        </p:txBody>
      </p:sp>
      <p:sp>
        <p:nvSpPr>
          <p:cNvPr id="239" name="Google Shape;239;p37"/>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p37"/>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241"/>
        <p:cNvGrpSpPr/>
        <p:nvPr/>
      </p:nvGrpSpPr>
      <p:grpSpPr>
        <a:xfrm>
          <a:off x="0" y="0"/>
          <a:ext cx="0" cy="0"/>
          <a:chOff x="0" y="0"/>
          <a:chExt cx="0" cy="0"/>
        </a:xfrm>
      </p:grpSpPr>
      <p:sp>
        <p:nvSpPr>
          <p:cNvPr id="242" name="Google Shape;242;p38"/>
          <p:cNvSpPr/>
          <p:nvPr/>
        </p:nvSpPr>
        <p:spPr>
          <a:xfrm>
            <a:off x="-1" y="798973"/>
            <a:ext cx="6974800" cy="23268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243" name="Google Shape;243;p38"/>
          <p:cNvCxnSpPr/>
          <p:nvPr/>
        </p:nvCxnSpPr>
        <p:spPr>
          <a:xfrm rot="10800000" flipH="1">
            <a:off x="1" y="3116494"/>
            <a:ext cx="6967600" cy="9300"/>
          </a:xfrm>
          <a:prstGeom prst="straightConnector1">
            <a:avLst/>
          </a:prstGeom>
          <a:noFill/>
          <a:ln w="31750" cap="flat" cmpd="sng">
            <a:solidFill>
              <a:schemeClr val="accent1"/>
            </a:solidFill>
            <a:prstDash val="solid"/>
            <a:round/>
            <a:headEnd type="none" w="sm" len="sm"/>
            <a:tailEnd type="none" w="sm" len="sm"/>
          </a:ln>
        </p:spPr>
      </p:cxnSp>
      <p:sp>
        <p:nvSpPr>
          <p:cNvPr id="244" name="Google Shape;244;p38"/>
          <p:cNvSpPr txBox="1">
            <a:spLocks noGrp="1"/>
          </p:cNvSpPr>
          <p:nvPr>
            <p:ph type="title"/>
          </p:nvPr>
        </p:nvSpPr>
        <p:spPr>
          <a:xfrm>
            <a:off x="1451207" y="1129513"/>
            <a:ext cx="5532400" cy="1830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5" name="Google Shape;245;p38"/>
          <p:cNvSpPr>
            <a:spLocks noGrp="1"/>
          </p:cNvSpPr>
          <p:nvPr>
            <p:ph type="pic" idx="2"/>
          </p:nvPr>
        </p:nvSpPr>
        <p:spPr>
          <a:xfrm>
            <a:off x="7265740" y="797578"/>
            <a:ext cx="3789200" cy="5248800"/>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46" name="Google Shape;246;p38"/>
          <p:cNvSpPr txBox="1">
            <a:spLocks noGrp="1"/>
          </p:cNvSpPr>
          <p:nvPr>
            <p:ph type="body" idx="1"/>
          </p:nvPr>
        </p:nvSpPr>
        <p:spPr>
          <a:xfrm>
            <a:off x="1450331" y="3145994"/>
            <a:ext cx="5524400" cy="29004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750"/>
              </a:spcBef>
              <a:spcAft>
                <a:spcPts val="0"/>
              </a:spcAft>
              <a:buSzPts val="1600"/>
              <a:buNone/>
              <a:defRPr sz="1600">
                <a:solidFill>
                  <a:schemeClr val="dk2"/>
                </a:solidFill>
              </a:defRPr>
            </a:lvl1pPr>
            <a:lvl2pPr marL="914400" lvl="1" indent="-228600" algn="l" rtl="0">
              <a:lnSpc>
                <a:spcPct val="120000"/>
              </a:lnSpc>
              <a:spcBef>
                <a:spcPts val="375"/>
              </a:spcBef>
              <a:spcAft>
                <a:spcPts val="0"/>
              </a:spcAft>
              <a:buSzPts val="1050"/>
              <a:buNone/>
              <a:defRPr sz="1050"/>
            </a:lvl2pPr>
            <a:lvl3pPr marL="1371600" lvl="2" indent="-228600" algn="l" rtl="0">
              <a:lnSpc>
                <a:spcPct val="120000"/>
              </a:lnSpc>
              <a:spcBef>
                <a:spcPts val="375"/>
              </a:spcBef>
              <a:spcAft>
                <a:spcPts val="0"/>
              </a:spcAft>
              <a:buSzPts val="900"/>
              <a:buNone/>
              <a:defRPr sz="900"/>
            </a:lvl3pPr>
            <a:lvl4pPr marL="1828800" lvl="3" indent="-228600" algn="l" rtl="0">
              <a:lnSpc>
                <a:spcPct val="120000"/>
              </a:lnSpc>
              <a:spcBef>
                <a:spcPts val="375"/>
              </a:spcBef>
              <a:spcAft>
                <a:spcPts val="0"/>
              </a:spcAft>
              <a:buSzPts val="750"/>
              <a:buNone/>
              <a:defRPr sz="750"/>
            </a:lvl4pPr>
            <a:lvl5pPr marL="2286000" lvl="4" indent="-228600" algn="l" rtl="0">
              <a:lnSpc>
                <a:spcPct val="120000"/>
              </a:lnSpc>
              <a:spcBef>
                <a:spcPts val="375"/>
              </a:spcBef>
              <a:spcAft>
                <a:spcPts val="0"/>
              </a:spcAft>
              <a:buSzPts val="750"/>
              <a:buNone/>
              <a:defRPr sz="750"/>
            </a:lvl5pPr>
            <a:lvl6pPr marL="2743200" lvl="5" indent="-228600" algn="l" rtl="0">
              <a:lnSpc>
                <a:spcPct val="120000"/>
              </a:lnSpc>
              <a:spcBef>
                <a:spcPts val="375"/>
              </a:spcBef>
              <a:spcAft>
                <a:spcPts val="0"/>
              </a:spcAft>
              <a:buSzPts val="750"/>
              <a:buNone/>
              <a:defRPr sz="750"/>
            </a:lvl6pPr>
            <a:lvl7pPr marL="3200400" lvl="6" indent="-228600" algn="l" rtl="0">
              <a:lnSpc>
                <a:spcPct val="120000"/>
              </a:lnSpc>
              <a:spcBef>
                <a:spcPts val="375"/>
              </a:spcBef>
              <a:spcAft>
                <a:spcPts val="0"/>
              </a:spcAft>
              <a:buSzPts val="750"/>
              <a:buNone/>
              <a:defRPr sz="750"/>
            </a:lvl7pPr>
            <a:lvl8pPr marL="3657600" lvl="7" indent="-228600" algn="l" rtl="0">
              <a:lnSpc>
                <a:spcPct val="120000"/>
              </a:lnSpc>
              <a:spcBef>
                <a:spcPts val="375"/>
              </a:spcBef>
              <a:spcAft>
                <a:spcPts val="0"/>
              </a:spcAft>
              <a:buSzPts val="750"/>
              <a:buNone/>
              <a:defRPr sz="750"/>
            </a:lvl8pPr>
            <a:lvl9pPr marL="4114800" lvl="8" indent="-228600" algn="l" rtl="0">
              <a:lnSpc>
                <a:spcPct val="120000"/>
              </a:lnSpc>
              <a:spcBef>
                <a:spcPts val="375"/>
              </a:spcBef>
              <a:spcAft>
                <a:spcPts val="0"/>
              </a:spcAft>
              <a:buSzPts val="750"/>
              <a:buNone/>
              <a:defRPr sz="750"/>
            </a:lvl9pPr>
          </a:lstStyle>
          <a:p>
            <a:endParaRPr/>
          </a:p>
        </p:txBody>
      </p:sp>
      <p:sp>
        <p:nvSpPr>
          <p:cNvPr id="247" name="Google Shape;247;p38"/>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48" name="Google Shape;248;p38"/>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249"/>
        <p:cNvGrpSpPr/>
        <p:nvPr/>
      </p:nvGrpSpPr>
      <p:grpSpPr>
        <a:xfrm>
          <a:off x="0" y="0"/>
          <a:ext cx="0" cy="0"/>
          <a:chOff x="0" y="0"/>
          <a:chExt cx="0" cy="0"/>
        </a:xfrm>
      </p:grpSpPr>
      <p:sp>
        <p:nvSpPr>
          <p:cNvPr id="250" name="Google Shape;250;p39"/>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39"/>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1451581" y="804520"/>
            <a:ext cx="9603200" cy="898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40"/>
          <p:cNvSpPr txBox="1">
            <a:spLocks noGrp="1"/>
          </p:cNvSpPr>
          <p:nvPr>
            <p:ph type="body" idx="1"/>
          </p:nvPr>
        </p:nvSpPr>
        <p:spPr>
          <a:xfrm>
            <a:off x="1451581" y="2015732"/>
            <a:ext cx="9603200" cy="40398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55" name="Google Shape;255;p40"/>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6" name="Google Shape;256;p40"/>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57" name="Google Shape;257;p40"/>
          <p:cNvCxnSpPr/>
          <p:nvPr/>
        </p:nvCxnSpPr>
        <p:spPr>
          <a:xfrm>
            <a:off x="1451581" y="1859432"/>
            <a:ext cx="96032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258"/>
        <p:cNvGrpSpPr/>
        <p:nvPr/>
      </p:nvGrpSpPr>
      <p:grpSpPr>
        <a:xfrm>
          <a:off x="0" y="0"/>
          <a:ext cx="0" cy="0"/>
          <a:chOff x="0" y="0"/>
          <a:chExt cx="0" cy="0"/>
        </a:xfrm>
      </p:grpSpPr>
      <p:cxnSp>
        <p:nvCxnSpPr>
          <p:cNvPr id="259" name="Google Shape;259;p41"/>
          <p:cNvCxnSpPr/>
          <p:nvPr/>
        </p:nvCxnSpPr>
        <p:spPr>
          <a:xfrm>
            <a:off x="1447333" y="1847088"/>
            <a:ext cx="9607600" cy="0"/>
          </a:xfrm>
          <a:prstGeom prst="straightConnector1">
            <a:avLst/>
          </a:prstGeom>
          <a:noFill/>
          <a:ln w="31750" cap="flat" cmpd="sng">
            <a:solidFill>
              <a:schemeClr val="accent1"/>
            </a:solidFill>
            <a:prstDash val="solid"/>
            <a:round/>
            <a:headEnd type="none" w="sm" len="sm"/>
            <a:tailEnd type="none" w="sm" len="sm"/>
          </a:ln>
        </p:spPr>
      </p:cxnSp>
      <p:sp>
        <p:nvSpPr>
          <p:cNvPr id="260" name="Google Shape;260;p41"/>
          <p:cNvSpPr txBox="1">
            <a:spLocks noGrp="1"/>
          </p:cNvSpPr>
          <p:nvPr>
            <p:ph type="body" idx="1"/>
          </p:nvPr>
        </p:nvSpPr>
        <p:spPr>
          <a:xfrm>
            <a:off x="1447331" y="2010878"/>
            <a:ext cx="4348000" cy="40572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61" name="Google Shape;261;p41"/>
          <p:cNvSpPr txBox="1">
            <a:spLocks noGrp="1"/>
          </p:cNvSpPr>
          <p:nvPr>
            <p:ph type="body" idx="2"/>
          </p:nvPr>
        </p:nvSpPr>
        <p:spPr>
          <a:xfrm>
            <a:off x="6413771" y="2017342"/>
            <a:ext cx="4645200" cy="40506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62" name="Google Shape;262;p41"/>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p41"/>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64" name="Google Shape;264;p41"/>
          <p:cNvSpPr txBox="1">
            <a:spLocks noGrp="1"/>
          </p:cNvSpPr>
          <p:nvPr>
            <p:ph type="title"/>
          </p:nvPr>
        </p:nvSpPr>
        <p:spPr>
          <a:xfrm>
            <a:off x="1451581" y="804520"/>
            <a:ext cx="9603200" cy="898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265"/>
        <p:cNvGrpSpPr/>
        <p:nvPr/>
      </p:nvGrpSpPr>
      <p:grpSpPr>
        <a:xfrm>
          <a:off x="0" y="0"/>
          <a:ext cx="0" cy="0"/>
          <a:chOff x="0" y="0"/>
          <a:chExt cx="0" cy="0"/>
        </a:xfrm>
      </p:grpSpPr>
      <p:cxnSp>
        <p:nvCxnSpPr>
          <p:cNvPr id="266" name="Google Shape;266;p42"/>
          <p:cNvCxnSpPr/>
          <p:nvPr/>
        </p:nvCxnSpPr>
        <p:spPr>
          <a:xfrm>
            <a:off x="1447193" y="1847088"/>
            <a:ext cx="9607600" cy="0"/>
          </a:xfrm>
          <a:prstGeom prst="straightConnector1">
            <a:avLst/>
          </a:prstGeom>
          <a:noFill/>
          <a:ln w="31750" cap="flat" cmpd="sng">
            <a:solidFill>
              <a:schemeClr val="accent1"/>
            </a:solidFill>
            <a:prstDash val="solid"/>
            <a:round/>
            <a:headEnd type="none" w="sm" len="sm"/>
            <a:tailEnd type="none" w="sm" len="sm"/>
          </a:ln>
        </p:spPr>
      </p:cxnSp>
      <p:sp>
        <p:nvSpPr>
          <p:cNvPr id="267" name="Google Shape;267;p42"/>
          <p:cNvSpPr txBox="1">
            <a:spLocks noGrp="1"/>
          </p:cNvSpPr>
          <p:nvPr>
            <p:ph type="body" idx="1"/>
          </p:nvPr>
        </p:nvSpPr>
        <p:spPr>
          <a:xfrm>
            <a:off x="1447191" y="2019552"/>
            <a:ext cx="4645200" cy="801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268" name="Google Shape;268;p42"/>
          <p:cNvSpPr txBox="1">
            <a:spLocks noGrp="1"/>
          </p:cNvSpPr>
          <p:nvPr>
            <p:ph type="body" idx="2"/>
          </p:nvPr>
        </p:nvSpPr>
        <p:spPr>
          <a:xfrm>
            <a:off x="1447191" y="2824272"/>
            <a:ext cx="4645200" cy="32181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69" name="Google Shape;269;p42"/>
          <p:cNvSpPr txBox="1">
            <a:spLocks noGrp="1"/>
          </p:cNvSpPr>
          <p:nvPr>
            <p:ph type="body" idx="3"/>
          </p:nvPr>
        </p:nvSpPr>
        <p:spPr>
          <a:xfrm>
            <a:off x="6412363" y="2023006"/>
            <a:ext cx="4645200" cy="8022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50"/>
              </a:spcBef>
              <a:spcAft>
                <a:spcPts val="0"/>
              </a:spcAft>
              <a:buSzPts val="1800"/>
              <a:buNone/>
              <a:defRPr sz="1800" b="0" cap="none">
                <a:solidFill>
                  <a:schemeClr val="dk1"/>
                </a:solidFill>
              </a:defRPr>
            </a:lvl1pPr>
            <a:lvl2pPr marL="914400" lvl="1" indent="-228600" algn="l" rtl="0">
              <a:lnSpc>
                <a:spcPct val="120000"/>
              </a:lnSpc>
              <a:spcBef>
                <a:spcPts val="375"/>
              </a:spcBef>
              <a:spcAft>
                <a:spcPts val="0"/>
              </a:spcAft>
              <a:buSzPts val="1500"/>
              <a:buNone/>
              <a:defRPr sz="1500" b="1"/>
            </a:lvl2pPr>
            <a:lvl3pPr marL="1371600" lvl="2" indent="-228600" algn="l" rtl="0">
              <a:lnSpc>
                <a:spcPct val="120000"/>
              </a:lnSpc>
              <a:spcBef>
                <a:spcPts val="375"/>
              </a:spcBef>
              <a:spcAft>
                <a:spcPts val="0"/>
              </a:spcAft>
              <a:buSzPts val="1350"/>
              <a:buNone/>
              <a:defRPr sz="1350" b="1"/>
            </a:lvl3pPr>
            <a:lvl4pPr marL="1828800" lvl="3" indent="-228600" algn="l" rtl="0">
              <a:lnSpc>
                <a:spcPct val="120000"/>
              </a:lnSpc>
              <a:spcBef>
                <a:spcPts val="375"/>
              </a:spcBef>
              <a:spcAft>
                <a:spcPts val="0"/>
              </a:spcAft>
              <a:buSzPts val="1200"/>
              <a:buNone/>
              <a:defRPr sz="1200" b="1"/>
            </a:lvl4pPr>
            <a:lvl5pPr marL="2286000" lvl="4" indent="-228600" algn="l" rtl="0">
              <a:lnSpc>
                <a:spcPct val="120000"/>
              </a:lnSpc>
              <a:spcBef>
                <a:spcPts val="375"/>
              </a:spcBef>
              <a:spcAft>
                <a:spcPts val="0"/>
              </a:spcAft>
              <a:buSzPts val="1200"/>
              <a:buNone/>
              <a:defRPr sz="1200" b="1"/>
            </a:lvl5pPr>
            <a:lvl6pPr marL="2743200" lvl="5" indent="-228600" algn="l" rtl="0">
              <a:lnSpc>
                <a:spcPct val="120000"/>
              </a:lnSpc>
              <a:spcBef>
                <a:spcPts val="375"/>
              </a:spcBef>
              <a:spcAft>
                <a:spcPts val="0"/>
              </a:spcAft>
              <a:buSzPts val="1200"/>
              <a:buNone/>
              <a:defRPr sz="1200" b="1"/>
            </a:lvl6pPr>
            <a:lvl7pPr marL="3200400" lvl="6" indent="-228600" algn="l" rtl="0">
              <a:lnSpc>
                <a:spcPct val="120000"/>
              </a:lnSpc>
              <a:spcBef>
                <a:spcPts val="375"/>
              </a:spcBef>
              <a:spcAft>
                <a:spcPts val="0"/>
              </a:spcAft>
              <a:buSzPts val="1200"/>
              <a:buNone/>
              <a:defRPr sz="1200" b="1"/>
            </a:lvl7pPr>
            <a:lvl8pPr marL="3657600" lvl="7" indent="-228600" algn="l" rtl="0">
              <a:lnSpc>
                <a:spcPct val="120000"/>
              </a:lnSpc>
              <a:spcBef>
                <a:spcPts val="375"/>
              </a:spcBef>
              <a:spcAft>
                <a:spcPts val="0"/>
              </a:spcAft>
              <a:buSzPts val="1200"/>
              <a:buNone/>
              <a:defRPr sz="1200" b="1"/>
            </a:lvl8pPr>
            <a:lvl9pPr marL="4114800" lvl="8" indent="-228600" algn="l" rtl="0">
              <a:lnSpc>
                <a:spcPct val="120000"/>
              </a:lnSpc>
              <a:spcBef>
                <a:spcPts val="375"/>
              </a:spcBef>
              <a:spcAft>
                <a:spcPts val="0"/>
              </a:spcAft>
              <a:buSzPts val="1200"/>
              <a:buNone/>
              <a:defRPr sz="1200" b="1"/>
            </a:lvl9pPr>
          </a:lstStyle>
          <a:p>
            <a:endParaRPr/>
          </a:p>
        </p:txBody>
      </p:sp>
      <p:sp>
        <p:nvSpPr>
          <p:cNvPr id="270" name="Google Shape;270;p42"/>
          <p:cNvSpPr txBox="1">
            <a:spLocks noGrp="1"/>
          </p:cNvSpPr>
          <p:nvPr>
            <p:ph type="body" idx="4"/>
          </p:nvPr>
        </p:nvSpPr>
        <p:spPr>
          <a:xfrm>
            <a:off x="6412363" y="2821494"/>
            <a:ext cx="4645200" cy="3221100"/>
          </a:xfrm>
          <a:prstGeom prst="rect">
            <a:avLst/>
          </a:prstGeom>
          <a:noFill/>
          <a:ln>
            <a:noFill/>
          </a:ln>
        </p:spPr>
        <p:txBody>
          <a:bodyPr spcFirstLastPara="1" wrap="square" lIns="91425" tIns="45700" rIns="91425" bIns="45700" anchor="t" anchorCtr="0">
            <a:no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271" name="Google Shape;271;p42"/>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2" name="Google Shape;272;p42"/>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73" name="Google Shape;273;p42"/>
          <p:cNvSpPr txBox="1">
            <a:spLocks noGrp="1"/>
          </p:cNvSpPr>
          <p:nvPr>
            <p:ph type="title"/>
          </p:nvPr>
        </p:nvSpPr>
        <p:spPr>
          <a:xfrm>
            <a:off x="1451581" y="804520"/>
            <a:ext cx="9603200" cy="898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1 Column Slide">
  <p:cSld name="Content 1 Column Slide">
    <p:spTree>
      <p:nvGrpSpPr>
        <p:cNvPr id="1" name="Shape 29"/>
        <p:cNvGrpSpPr/>
        <p:nvPr/>
      </p:nvGrpSpPr>
      <p:grpSpPr>
        <a:xfrm>
          <a:off x="0" y="0"/>
          <a:ext cx="0" cy="0"/>
          <a:chOff x="0" y="0"/>
          <a:chExt cx="0" cy="0"/>
        </a:xfrm>
      </p:grpSpPr>
      <p:sp>
        <p:nvSpPr>
          <p:cNvPr id="30" name="Google Shape;30;p5"/>
          <p:cNvSpPr/>
          <p:nvPr/>
        </p:nvSpPr>
        <p:spPr>
          <a:xfrm>
            <a:off x="0" y="0"/>
            <a:ext cx="927100" cy="6858000"/>
          </a:xfrm>
          <a:prstGeom prst="rect">
            <a:avLst/>
          </a:prstGeom>
          <a:solidFill>
            <a:schemeClr val="dk1"/>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1" name="Google Shape;31;p5"/>
          <p:cNvPicPr preferRelativeResize="0"/>
          <p:nvPr/>
        </p:nvPicPr>
        <p:blipFill rotWithShape="1">
          <a:blip r:embed="rId2">
            <a:alphaModFix/>
          </a:blip>
          <a:srcRect/>
          <a:stretch/>
        </p:blipFill>
        <p:spPr>
          <a:xfrm>
            <a:off x="1235075" y="6376988"/>
            <a:ext cx="344488" cy="344487"/>
          </a:xfrm>
          <a:prstGeom prst="rect">
            <a:avLst/>
          </a:prstGeom>
          <a:noFill/>
          <a:ln>
            <a:noFill/>
          </a:ln>
        </p:spPr>
      </p:pic>
      <p:sp>
        <p:nvSpPr>
          <p:cNvPr id="32" name="Google Shape;32;p5"/>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600">
                <a:solidFill>
                  <a:schemeClr val="accent4"/>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04040"/>
              </a:buClr>
              <a:buSzPts val="1800"/>
              <a:buChar char="•"/>
              <a:defRPr/>
            </a:lvl1pPr>
            <a:lvl2pPr marL="914400" lvl="1" indent="-342900" algn="l">
              <a:lnSpc>
                <a:spcPct val="90000"/>
              </a:lnSpc>
              <a:spcBef>
                <a:spcPts val="500"/>
              </a:spcBef>
              <a:spcAft>
                <a:spcPts val="0"/>
              </a:spcAft>
              <a:buClr>
                <a:srgbClr val="404040"/>
              </a:buClr>
              <a:buSzPts val="1800"/>
              <a:buChar char="•"/>
              <a:defRPr/>
            </a:lvl2pPr>
            <a:lvl3pPr marL="1371600" lvl="2" indent="-342900" algn="l">
              <a:lnSpc>
                <a:spcPct val="90000"/>
              </a:lnSpc>
              <a:spcBef>
                <a:spcPts val="500"/>
              </a:spcBef>
              <a:spcAft>
                <a:spcPts val="0"/>
              </a:spcAft>
              <a:buClr>
                <a:srgbClr val="404040"/>
              </a:buClr>
              <a:buSzPts val="1800"/>
              <a:buChar char="•"/>
              <a:defRPr/>
            </a:lvl3pPr>
            <a:lvl4pPr marL="1828800" lvl="3" indent="-342900" algn="l">
              <a:lnSpc>
                <a:spcPct val="90000"/>
              </a:lnSpc>
              <a:spcBef>
                <a:spcPts val="500"/>
              </a:spcBef>
              <a:spcAft>
                <a:spcPts val="0"/>
              </a:spcAft>
              <a:buClr>
                <a:srgbClr val="404040"/>
              </a:buClr>
              <a:buSzPts val="1800"/>
              <a:buChar char="•"/>
              <a:defRPr/>
            </a:lvl4pPr>
            <a:lvl5pPr marL="2286000" lvl="4" indent="-342900" algn="l">
              <a:lnSpc>
                <a:spcPct val="90000"/>
              </a:lnSpc>
              <a:spcBef>
                <a:spcPts val="500"/>
              </a:spcBef>
              <a:spcAft>
                <a:spcPts val="0"/>
              </a:spcAft>
              <a:buClr>
                <a:srgbClr val="40404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spcBef>
                <a:spcPts val="0"/>
              </a:spcBef>
              <a:spcAft>
                <a:spcPts val="0"/>
              </a:spcAft>
              <a:buNone/>
              <a:defRPr sz="12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43"/>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6" name="Google Shape;276;p43"/>
          <p:cNvSpPr txBox="1">
            <a:spLocks noGrp="1"/>
          </p:cNvSpPr>
          <p:nvPr>
            <p:ph type="ftr" idx="11"/>
          </p:nvPr>
        </p:nvSpPr>
        <p:spPr>
          <a:xfrm>
            <a:off x="1924655" y="329308"/>
            <a:ext cx="5378800" cy="3093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7" name="Google Shape;277;p43"/>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a:stretch/>
        </p:blipFill>
        <p:spPr>
          <a:xfrm>
            <a:off x="841375" y="6376988"/>
            <a:ext cx="344488" cy="344487"/>
          </a:xfrm>
          <a:prstGeom prst="rect">
            <a:avLst/>
          </a:prstGeom>
          <a:noFill/>
          <a:ln>
            <a:noFill/>
          </a:ln>
        </p:spPr>
      </p:pic>
      <p:sp>
        <p:nvSpPr>
          <p:cNvPr id="37" name="Google Shape;37;p6"/>
          <p:cNvSpPr txBox="1">
            <a:spLocks noGrp="1"/>
          </p:cNvSpPr>
          <p:nvPr>
            <p:ph type="sldNum" idx="12"/>
          </p:nvPr>
        </p:nvSpPr>
        <p:spPr>
          <a:xfrm>
            <a:off x="10298113" y="6356350"/>
            <a:ext cx="1055687" cy="365125"/>
          </a:xfrm>
          <a:prstGeom prst="rect">
            <a:avLst/>
          </a:prstGeom>
          <a:noFill/>
          <a:ln>
            <a:noFill/>
          </a:ln>
        </p:spPr>
        <p:txBody>
          <a:bodyPr spcFirstLastPara="1" wrap="square" lIns="91425" tIns="45700" rIns="0" bIns="45700" anchor="ctr" anchorCtr="0">
            <a:noAutofit/>
          </a:bodyPr>
          <a:lstStyle>
            <a:lvl1pPr marL="0" marR="0" lvl="0" indent="0" algn="r">
              <a:spcBef>
                <a:spcPts val="0"/>
              </a:spcBef>
              <a:spcAft>
                <a:spcPts val="0"/>
              </a:spcAft>
              <a:buNone/>
              <a:defRPr sz="1200" b="0" i="0" u="none" strike="noStrike" cap="none">
                <a:solidFill>
                  <a:srgbClr val="7F7F7F"/>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7F7F7F"/>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7F7F7F"/>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7F7F7F"/>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7F7F7F"/>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7F7F7F"/>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7F7F7F"/>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7F7F7F"/>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38"/>
        <p:cNvGrpSpPr/>
        <p:nvPr/>
      </p:nvGrpSpPr>
      <p:grpSpPr>
        <a:xfrm>
          <a:off x="0" y="0"/>
          <a:ext cx="0" cy="0"/>
          <a:chOff x="0" y="0"/>
          <a:chExt cx="0" cy="0"/>
        </a:xfrm>
      </p:grpSpPr>
      <p:sp>
        <p:nvSpPr>
          <p:cNvPr id="39" name="Google Shape;39;p7"/>
          <p:cNvSpPr/>
          <p:nvPr/>
        </p:nvSpPr>
        <p:spPr>
          <a:xfrm>
            <a:off x="1189523" y="-21176"/>
            <a:ext cx="10141200" cy="18786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40" name="Google Shape;40;p7"/>
          <p:cNvCxnSpPr/>
          <p:nvPr/>
        </p:nvCxnSpPr>
        <p:spPr>
          <a:xfrm>
            <a:off x="1189523" y="1859611"/>
            <a:ext cx="10141200" cy="0"/>
          </a:xfrm>
          <a:prstGeom prst="straightConnector1">
            <a:avLst/>
          </a:prstGeom>
          <a:noFill/>
          <a:ln w="31750" cap="flat" cmpd="sng">
            <a:solidFill>
              <a:schemeClr val="accent1"/>
            </a:solidFill>
            <a:prstDash val="solid"/>
            <a:round/>
            <a:headEnd type="none" w="sm" len="sm"/>
            <a:tailEnd type="none" w="sm" len="sm"/>
          </a:ln>
        </p:spPr>
      </p:cxnSp>
      <p:sp>
        <p:nvSpPr>
          <p:cNvPr id="41" name="Google Shape;41;p7"/>
          <p:cNvSpPr txBox="1">
            <a:spLocks noGrp="1"/>
          </p:cNvSpPr>
          <p:nvPr>
            <p:ph type="title"/>
          </p:nvPr>
        </p:nvSpPr>
        <p:spPr>
          <a:xfrm>
            <a:off x="1451581" y="808303"/>
            <a:ext cx="9603300" cy="893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600"/>
              <a:buFont typeface="Arial"/>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1451581" y="2015735"/>
            <a:ext cx="9603300" cy="4039200"/>
          </a:xfrm>
          <a:prstGeom prst="rect">
            <a:avLst/>
          </a:prstGeom>
          <a:noFill/>
          <a:ln>
            <a:noFill/>
          </a:ln>
        </p:spPr>
        <p:txBody>
          <a:bodyPr spcFirstLastPara="1" wrap="square" lIns="91425" tIns="45700" rIns="91425" bIns="45700" anchor="t" anchorCtr="0">
            <a:noAutofit/>
          </a:bodyPr>
          <a:lstStyle>
            <a:lvl1pPr marL="457200" lvl="0" indent="-368300" algn="l" rtl="0">
              <a:lnSpc>
                <a:spcPct val="120000"/>
              </a:lnSpc>
              <a:spcBef>
                <a:spcPts val="750"/>
              </a:spcBef>
              <a:spcAft>
                <a:spcPts val="0"/>
              </a:spcAft>
              <a:buSzPts val="2200"/>
              <a:buChar char="•"/>
              <a:defRPr sz="2200">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43" name="Google Shape;43;p7"/>
          <p:cNvSpPr txBox="1">
            <a:spLocks noGrp="1"/>
          </p:cNvSpPr>
          <p:nvPr>
            <p:ph type="dt" idx="10"/>
          </p:nvPr>
        </p:nvSpPr>
        <p:spPr>
          <a:xfrm>
            <a:off x="9987282" y="6213011"/>
            <a:ext cx="1067700" cy="308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with content 1">
  <p:cSld name="OBJECT_1">
    <p:spTree>
      <p:nvGrpSpPr>
        <p:cNvPr id="1" name="Shape 45"/>
        <p:cNvGrpSpPr/>
        <p:nvPr/>
      </p:nvGrpSpPr>
      <p:grpSpPr>
        <a:xfrm>
          <a:off x="0" y="0"/>
          <a:ext cx="0" cy="0"/>
          <a:chOff x="0" y="0"/>
          <a:chExt cx="0" cy="0"/>
        </a:xfrm>
      </p:grpSpPr>
      <p:sp>
        <p:nvSpPr>
          <p:cNvPr id="46" name="Google Shape;46;p8"/>
          <p:cNvSpPr/>
          <p:nvPr/>
        </p:nvSpPr>
        <p:spPr>
          <a:xfrm>
            <a:off x="1189523" y="-21176"/>
            <a:ext cx="10141200" cy="18786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47" name="Google Shape;47;p8"/>
          <p:cNvCxnSpPr/>
          <p:nvPr/>
        </p:nvCxnSpPr>
        <p:spPr>
          <a:xfrm>
            <a:off x="1189523" y="1859611"/>
            <a:ext cx="10141200" cy="0"/>
          </a:xfrm>
          <a:prstGeom prst="straightConnector1">
            <a:avLst/>
          </a:prstGeom>
          <a:noFill/>
          <a:ln w="31750" cap="flat" cmpd="sng">
            <a:solidFill>
              <a:schemeClr val="accent1"/>
            </a:solidFill>
            <a:prstDash val="solid"/>
            <a:round/>
            <a:headEnd type="none" w="sm" len="sm"/>
            <a:tailEnd type="none" w="sm" len="sm"/>
          </a:ln>
        </p:spPr>
      </p:cxnSp>
      <p:sp>
        <p:nvSpPr>
          <p:cNvPr id="48" name="Google Shape;48;p8"/>
          <p:cNvSpPr txBox="1">
            <a:spLocks noGrp="1"/>
          </p:cNvSpPr>
          <p:nvPr>
            <p:ph type="title"/>
          </p:nvPr>
        </p:nvSpPr>
        <p:spPr>
          <a:xfrm>
            <a:off x="1451581" y="808303"/>
            <a:ext cx="9603300" cy="893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1451581" y="2015735"/>
            <a:ext cx="9603300" cy="4039200"/>
          </a:xfrm>
          <a:prstGeom prst="rect">
            <a:avLst/>
          </a:prstGeom>
          <a:noFill/>
          <a:ln>
            <a:noFill/>
          </a:ln>
        </p:spPr>
        <p:txBody>
          <a:bodyPr spcFirstLastPara="1" wrap="square" lIns="91425" tIns="45700" rIns="91425" bIns="45700" anchor="t" anchorCtr="0">
            <a:normAutofit/>
          </a:bodyPr>
          <a:lstStyle>
            <a:lvl1pPr marL="457200" lvl="0" indent="-330200" algn="l" rtl="0">
              <a:lnSpc>
                <a:spcPct val="120000"/>
              </a:lnSpc>
              <a:spcBef>
                <a:spcPts val="750"/>
              </a:spcBef>
              <a:spcAft>
                <a:spcPts val="0"/>
              </a:spcAft>
              <a:buSzPts val="1600"/>
              <a:buChar char="•"/>
              <a:defRPr>
                <a:solidFill>
                  <a:schemeClr val="dk2"/>
                </a:solidFill>
              </a:defRPr>
            </a:lvl1pPr>
            <a:lvl2pPr marL="914400" lvl="1" indent="-317500" algn="l" rtl="0">
              <a:lnSpc>
                <a:spcPct val="120000"/>
              </a:lnSpc>
              <a:spcBef>
                <a:spcPts val="375"/>
              </a:spcBef>
              <a:spcAft>
                <a:spcPts val="0"/>
              </a:spcAft>
              <a:buSzPts val="1400"/>
              <a:buChar char="•"/>
              <a:defRPr>
                <a:solidFill>
                  <a:schemeClr val="dk2"/>
                </a:solidFill>
              </a:defRPr>
            </a:lvl2pPr>
            <a:lvl3pPr marL="1371600" lvl="2" indent="-304800" algn="l" rtl="0">
              <a:lnSpc>
                <a:spcPct val="120000"/>
              </a:lnSpc>
              <a:spcBef>
                <a:spcPts val="375"/>
              </a:spcBef>
              <a:spcAft>
                <a:spcPts val="0"/>
              </a:spcAft>
              <a:buSzPts val="1200"/>
              <a:buChar char="•"/>
              <a:defRPr>
                <a:solidFill>
                  <a:schemeClr val="dk2"/>
                </a:solidFill>
              </a:defRPr>
            </a:lvl3pPr>
            <a:lvl4pPr marL="1828800" lvl="3" indent="-295275" algn="l" rtl="0">
              <a:lnSpc>
                <a:spcPct val="120000"/>
              </a:lnSpc>
              <a:spcBef>
                <a:spcPts val="375"/>
              </a:spcBef>
              <a:spcAft>
                <a:spcPts val="0"/>
              </a:spcAft>
              <a:buSzPts val="1050"/>
              <a:buChar char="•"/>
              <a:defRPr>
                <a:solidFill>
                  <a:schemeClr val="dk2"/>
                </a:solidFill>
              </a:defRPr>
            </a:lvl4pPr>
            <a:lvl5pPr marL="2286000" lvl="4" indent="-285750" algn="l" rtl="0">
              <a:lnSpc>
                <a:spcPct val="120000"/>
              </a:lnSpc>
              <a:spcBef>
                <a:spcPts val="375"/>
              </a:spcBef>
              <a:spcAft>
                <a:spcPts val="0"/>
              </a:spcAft>
              <a:buSzPts val="9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50" name="Google Shape;50;p8"/>
          <p:cNvSpPr txBox="1">
            <a:spLocks noGrp="1"/>
          </p:cNvSpPr>
          <p:nvPr>
            <p:ph type="dt" idx="10"/>
          </p:nvPr>
        </p:nvSpPr>
        <p:spPr>
          <a:xfrm>
            <a:off x="9987282" y="6213011"/>
            <a:ext cx="10677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54" name="Google Shape;54;p9"/>
          <p:cNvSpPr txBox="1">
            <a:spLocks noGrp="1"/>
          </p:cNvSpPr>
          <p:nvPr>
            <p:ph type="ctrTitle"/>
          </p:nvPr>
        </p:nvSpPr>
        <p:spPr>
          <a:xfrm>
            <a:off x="2417781" y="3464560"/>
            <a:ext cx="8637300" cy="1538400"/>
          </a:xfrm>
          <a:prstGeom prst="rect">
            <a:avLst/>
          </a:prstGeom>
          <a:noFill/>
          <a:ln>
            <a:noFill/>
          </a:ln>
        </p:spPr>
        <p:txBody>
          <a:bodyPr spcFirstLastPara="1" wrap="square" lIns="91425" tIns="45700" rIns="91425" bIns="0" anchor="b" anchorCtr="0">
            <a:normAutofit/>
          </a:bodyPr>
          <a:lstStyle>
            <a:lvl1pPr lvl="0" algn="l" rtl="0">
              <a:lnSpc>
                <a:spcPct val="90000"/>
              </a:lnSpc>
              <a:spcBef>
                <a:spcPts val="0"/>
              </a:spcBef>
              <a:spcAft>
                <a:spcPts val="0"/>
              </a:spcAft>
              <a:buClr>
                <a:schemeClr val="lt1"/>
              </a:buClr>
              <a:buSzPts val="3600"/>
              <a:buFont typeface="Arial"/>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2417780" y="5189604"/>
            <a:ext cx="8637300" cy="977700"/>
          </a:xfrm>
          <a:prstGeom prst="rect">
            <a:avLst/>
          </a:prstGeom>
          <a:noFill/>
          <a:ln>
            <a:noFill/>
          </a:ln>
        </p:spPr>
        <p:txBody>
          <a:bodyPr spcFirstLastPara="1" wrap="square" lIns="91425" tIns="91425" rIns="91425" bIns="91425" anchor="t" anchorCtr="0">
            <a:normAutofit/>
          </a:bodyPr>
          <a:lstStyle>
            <a:lvl1pPr lvl="0" algn="l" rtl="0">
              <a:lnSpc>
                <a:spcPct val="120000"/>
              </a:lnSpc>
              <a:spcBef>
                <a:spcPts val="750"/>
              </a:spcBef>
              <a:spcAft>
                <a:spcPts val="0"/>
              </a:spcAft>
              <a:buSzPts val="1600"/>
              <a:buNone/>
              <a:defRPr sz="1600" b="0" cap="none">
                <a:solidFill>
                  <a:schemeClr val="dk2"/>
                </a:solidFill>
              </a:defRPr>
            </a:lvl1pPr>
            <a:lvl2pPr lvl="1" algn="ctr" rtl="0">
              <a:lnSpc>
                <a:spcPct val="120000"/>
              </a:lnSpc>
              <a:spcBef>
                <a:spcPts val="375"/>
              </a:spcBef>
              <a:spcAft>
                <a:spcPts val="0"/>
              </a:spcAft>
              <a:buSzPts val="1350"/>
              <a:buNone/>
              <a:defRPr sz="1350"/>
            </a:lvl2pPr>
            <a:lvl3pPr lvl="2" algn="ctr" rtl="0">
              <a:lnSpc>
                <a:spcPct val="120000"/>
              </a:lnSpc>
              <a:spcBef>
                <a:spcPts val="375"/>
              </a:spcBef>
              <a:spcAft>
                <a:spcPts val="0"/>
              </a:spcAft>
              <a:buSzPts val="1350"/>
              <a:buNone/>
              <a:defRPr sz="1350"/>
            </a:lvl3pPr>
            <a:lvl4pPr lvl="3" algn="ctr" rtl="0">
              <a:lnSpc>
                <a:spcPct val="120000"/>
              </a:lnSpc>
              <a:spcBef>
                <a:spcPts val="375"/>
              </a:spcBef>
              <a:spcAft>
                <a:spcPts val="0"/>
              </a:spcAft>
              <a:buSzPts val="1200"/>
              <a:buNone/>
              <a:defRPr sz="1200"/>
            </a:lvl4pPr>
            <a:lvl5pPr lvl="4" algn="ctr" rtl="0">
              <a:lnSpc>
                <a:spcPct val="120000"/>
              </a:lnSpc>
              <a:spcBef>
                <a:spcPts val="375"/>
              </a:spcBef>
              <a:spcAft>
                <a:spcPts val="0"/>
              </a:spcAft>
              <a:buSzPts val="1200"/>
              <a:buNone/>
              <a:defRPr sz="1200"/>
            </a:lvl5pPr>
            <a:lvl6pPr lvl="5" algn="ctr" rtl="0">
              <a:lnSpc>
                <a:spcPct val="120000"/>
              </a:lnSpc>
              <a:spcBef>
                <a:spcPts val="375"/>
              </a:spcBef>
              <a:spcAft>
                <a:spcPts val="0"/>
              </a:spcAft>
              <a:buSzPts val="1200"/>
              <a:buNone/>
              <a:defRPr sz="1200"/>
            </a:lvl6pPr>
            <a:lvl7pPr lvl="6" algn="ctr" rtl="0">
              <a:lnSpc>
                <a:spcPct val="120000"/>
              </a:lnSpc>
              <a:spcBef>
                <a:spcPts val="375"/>
              </a:spcBef>
              <a:spcAft>
                <a:spcPts val="0"/>
              </a:spcAft>
              <a:buSzPts val="1200"/>
              <a:buNone/>
              <a:defRPr sz="1200"/>
            </a:lvl7pPr>
            <a:lvl8pPr lvl="7" algn="ctr" rtl="0">
              <a:lnSpc>
                <a:spcPct val="120000"/>
              </a:lnSpc>
              <a:spcBef>
                <a:spcPts val="375"/>
              </a:spcBef>
              <a:spcAft>
                <a:spcPts val="0"/>
              </a:spcAft>
              <a:buSzPts val="1200"/>
              <a:buNone/>
              <a:defRPr sz="1200"/>
            </a:lvl8pPr>
            <a:lvl9pPr lvl="8" algn="ctr" rtl="0">
              <a:lnSpc>
                <a:spcPct val="120000"/>
              </a:lnSpc>
              <a:spcBef>
                <a:spcPts val="375"/>
              </a:spcBef>
              <a:spcAft>
                <a:spcPts val="0"/>
              </a:spcAft>
              <a:buSzPts val="1200"/>
              <a:buNone/>
              <a:defRPr sz="1200"/>
            </a:lvl9pPr>
          </a:lstStyle>
          <a:p>
            <a:endParaRPr/>
          </a:p>
        </p:txBody>
      </p:sp>
      <p:cxnSp>
        <p:nvCxnSpPr>
          <p:cNvPr id="56" name="Google Shape;56;p9"/>
          <p:cNvCxnSpPr/>
          <p:nvPr/>
        </p:nvCxnSpPr>
        <p:spPr>
          <a:xfrm>
            <a:off x="0" y="5187659"/>
            <a:ext cx="12192000" cy="0"/>
          </a:xfrm>
          <a:prstGeom prst="straightConnector1">
            <a:avLst/>
          </a:prstGeom>
          <a:noFill/>
          <a:ln w="31750" cap="flat" cmpd="sng">
            <a:solidFill>
              <a:schemeClr val="accent1"/>
            </a:solidFill>
            <a:prstDash val="solid"/>
            <a:round/>
            <a:headEnd type="none" w="sm" len="sm"/>
            <a:tailEnd type="none" w="sm" len="sm"/>
          </a:ln>
        </p:spPr>
      </p:cxnSp>
      <p:pic>
        <p:nvPicPr>
          <p:cNvPr id="57" name="Google Shape;57;p9"/>
          <p:cNvPicPr preferRelativeResize="0"/>
          <p:nvPr/>
        </p:nvPicPr>
        <p:blipFill rotWithShape="1">
          <a:blip r:embed="rId3">
            <a:alphaModFix/>
          </a:blip>
          <a:srcRect/>
          <a:stretch/>
        </p:blipFill>
        <p:spPr>
          <a:xfrm>
            <a:off x="2260236" y="585230"/>
            <a:ext cx="4360185" cy="13502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58"/>
        <p:cNvGrpSpPr/>
        <p:nvPr/>
      </p:nvGrpSpPr>
      <p:grpSpPr>
        <a:xfrm>
          <a:off x="0" y="0"/>
          <a:ext cx="0" cy="0"/>
          <a:chOff x="0" y="0"/>
          <a:chExt cx="0" cy="0"/>
        </a:xfrm>
      </p:grpSpPr>
      <p:sp>
        <p:nvSpPr>
          <p:cNvPr id="59" name="Google Shape;59;p10"/>
          <p:cNvSpPr/>
          <p:nvPr/>
        </p:nvSpPr>
        <p:spPr>
          <a:xfrm>
            <a:off x="1197207" y="0"/>
            <a:ext cx="10077300" cy="1847100"/>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60" name="Google Shape;60;p10"/>
          <p:cNvCxnSpPr/>
          <p:nvPr/>
        </p:nvCxnSpPr>
        <p:spPr>
          <a:xfrm rot="10800000" flipH="1">
            <a:off x="1189523" y="1847012"/>
            <a:ext cx="10084800" cy="12600"/>
          </a:xfrm>
          <a:prstGeom prst="straightConnector1">
            <a:avLst/>
          </a:prstGeom>
          <a:noFill/>
          <a:ln w="31750" cap="flat" cmpd="sng">
            <a:solidFill>
              <a:schemeClr val="accent1"/>
            </a:solidFill>
            <a:prstDash val="solid"/>
            <a:round/>
            <a:headEnd type="none" w="sm" len="sm"/>
            <a:tailEnd type="none" w="sm" len="sm"/>
          </a:ln>
        </p:spPr>
      </p:cxnSp>
      <p:sp>
        <p:nvSpPr>
          <p:cNvPr id="61" name="Google Shape;61;p10"/>
          <p:cNvSpPr txBox="1">
            <a:spLocks noGrp="1"/>
          </p:cNvSpPr>
          <p:nvPr>
            <p:ph type="title"/>
          </p:nvPr>
        </p:nvSpPr>
        <p:spPr>
          <a:xfrm>
            <a:off x="1451581" y="810377"/>
            <a:ext cx="9603300" cy="947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Arial"/>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0"/>
          <p:cNvSpPr txBox="1">
            <a:spLocks noGrp="1"/>
          </p:cNvSpPr>
          <p:nvPr>
            <p:ph type="dt" idx="10"/>
          </p:nvPr>
        </p:nvSpPr>
        <p:spPr>
          <a:xfrm>
            <a:off x="9987282" y="6213011"/>
            <a:ext cx="1067700" cy="308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277938" y="365125"/>
            <a:ext cx="10075862"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accent4"/>
                </a:solidFill>
                <a:latin typeface="Palatino"/>
                <a:ea typeface="Palatino"/>
                <a:cs typeface="Palatino"/>
                <a:sym typeface="Palatino"/>
              </a:defRPr>
            </a:lvl1pPr>
            <a:lvl2pPr marR="0" lvl="1" algn="l" rtl="0">
              <a:lnSpc>
                <a:spcPct val="90000"/>
              </a:lnSpc>
              <a:spcBef>
                <a:spcPts val="0"/>
              </a:spcBef>
              <a:spcAft>
                <a:spcPts val="0"/>
              </a:spcAft>
              <a:buSzPts val="1400"/>
              <a:buNone/>
              <a:defRPr sz="4400" b="0" i="0" u="none" strike="noStrike" cap="none">
                <a:solidFill>
                  <a:schemeClr val="accent1"/>
                </a:solidFill>
                <a:latin typeface="Palatino"/>
                <a:ea typeface="Palatino"/>
                <a:cs typeface="Palatino"/>
                <a:sym typeface="Palatino"/>
              </a:defRPr>
            </a:lvl2pPr>
            <a:lvl3pPr marR="0" lvl="2" algn="l" rtl="0">
              <a:lnSpc>
                <a:spcPct val="90000"/>
              </a:lnSpc>
              <a:spcBef>
                <a:spcPts val="0"/>
              </a:spcBef>
              <a:spcAft>
                <a:spcPts val="0"/>
              </a:spcAft>
              <a:buSzPts val="1400"/>
              <a:buNone/>
              <a:defRPr sz="4400" b="0" i="0" u="none" strike="noStrike" cap="none">
                <a:solidFill>
                  <a:schemeClr val="accent1"/>
                </a:solidFill>
                <a:latin typeface="Palatino"/>
                <a:ea typeface="Palatino"/>
                <a:cs typeface="Palatino"/>
                <a:sym typeface="Palatino"/>
              </a:defRPr>
            </a:lvl3pPr>
            <a:lvl4pPr marR="0" lvl="3" algn="l" rtl="0">
              <a:lnSpc>
                <a:spcPct val="90000"/>
              </a:lnSpc>
              <a:spcBef>
                <a:spcPts val="0"/>
              </a:spcBef>
              <a:spcAft>
                <a:spcPts val="0"/>
              </a:spcAft>
              <a:buSzPts val="1400"/>
              <a:buNone/>
              <a:defRPr sz="4400" b="0" i="0" u="none" strike="noStrike" cap="none">
                <a:solidFill>
                  <a:schemeClr val="accent1"/>
                </a:solidFill>
                <a:latin typeface="Palatino"/>
                <a:ea typeface="Palatino"/>
                <a:cs typeface="Palatino"/>
                <a:sym typeface="Palatino"/>
              </a:defRPr>
            </a:lvl4pPr>
            <a:lvl5pPr marR="0" lvl="4" algn="l" rtl="0">
              <a:lnSpc>
                <a:spcPct val="90000"/>
              </a:lnSpc>
              <a:spcBef>
                <a:spcPts val="0"/>
              </a:spcBef>
              <a:spcAft>
                <a:spcPts val="0"/>
              </a:spcAft>
              <a:buSzPts val="1400"/>
              <a:buNone/>
              <a:defRPr sz="4400" b="0" i="0" u="none" strike="noStrike" cap="none">
                <a:solidFill>
                  <a:schemeClr val="accent1"/>
                </a:solidFill>
                <a:latin typeface="Palatino"/>
                <a:ea typeface="Palatino"/>
                <a:cs typeface="Palatino"/>
                <a:sym typeface="Palatino"/>
              </a:defRPr>
            </a:lvl5pPr>
            <a:lvl6pPr marR="0" lvl="5" algn="l" rtl="0">
              <a:lnSpc>
                <a:spcPct val="90000"/>
              </a:lnSpc>
              <a:spcBef>
                <a:spcPts val="0"/>
              </a:spcBef>
              <a:spcAft>
                <a:spcPts val="0"/>
              </a:spcAft>
              <a:buSzPts val="1400"/>
              <a:buNone/>
              <a:defRPr sz="4400" b="0" i="0" u="none" strike="noStrike" cap="none">
                <a:solidFill>
                  <a:srgbClr val="10476C"/>
                </a:solidFill>
                <a:latin typeface="Palatino"/>
                <a:ea typeface="Palatino"/>
                <a:cs typeface="Palatino"/>
                <a:sym typeface="Palatino"/>
              </a:defRPr>
            </a:lvl6pPr>
            <a:lvl7pPr marR="0" lvl="6" algn="l" rtl="0">
              <a:lnSpc>
                <a:spcPct val="90000"/>
              </a:lnSpc>
              <a:spcBef>
                <a:spcPts val="0"/>
              </a:spcBef>
              <a:spcAft>
                <a:spcPts val="0"/>
              </a:spcAft>
              <a:buSzPts val="1400"/>
              <a:buNone/>
              <a:defRPr sz="4400" b="0" i="0" u="none" strike="noStrike" cap="none">
                <a:solidFill>
                  <a:srgbClr val="10476C"/>
                </a:solidFill>
                <a:latin typeface="Palatino"/>
                <a:ea typeface="Palatino"/>
                <a:cs typeface="Palatino"/>
                <a:sym typeface="Palatino"/>
              </a:defRPr>
            </a:lvl7pPr>
            <a:lvl8pPr marR="0" lvl="7" algn="l" rtl="0">
              <a:lnSpc>
                <a:spcPct val="90000"/>
              </a:lnSpc>
              <a:spcBef>
                <a:spcPts val="0"/>
              </a:spcBef>
              <a:spcAft>
                <a:spcPts val="0"/>
              </a:spcAft>
              <a:buSzPts val="1400"/>
              <a:buNone/>
              <a:defRPr sz="4400" b="0" i="0" u="none" strike="noStrike" cap="none">
                <a:solidFill>
                  <a:srgbClr val="10476C"/>
                </a:solidFill>
                <a:latin typeface="Palatino"/>
                <a:ea typeface="Palatino"/>
                <a:cs typeface="Palatino"/>
                <a:sym typeface="Palatino"/>
              </a:defRPr>
            </a:lvl8pPr>
            <a:lvl9pPr marR="0" lvl="8" algn="l" rtl="0">
              <a:lnSpc>
                <a:spcPct val="90000"/>
              </a:lnSpc>
              <a:spcBef>
                <a:spcPts val="0"/>
              </a:spcBef>
              <a:spcAft>
                <a:spcPts val="0"/>
              </a:spcAft>
              <a:buSzPts val="1400"/>
              <a:buNone/>
              <a:defRPr sz="4400" b="0" i="0" u="none" strike="noStrike" cap="none">
                <a:solidFill>
                  <a:srgbClr val="10476C"/>
                </a:solidFill>
                <a:latin typeface="Palatino"/>
                <a:ea typeface="Palatino"/>
                <a:cs typeface="Palatino"/>
                <a:sym typeface="Palatino"/>
              </a:defRPr>
            </a:lvl9pPr>
          </a:lstStyle>
          <a:p>
            <a:endParaRPr/>
          </a:p>
        </p:txBody>
      </p:sp>
      <p:sp>
        <p:nvSpPr>
          <p:cNvPr id="11" name="Google Shape;11;p1"/>
          <p:cNvSpPr txBox="1">
            <a:spLocks noGrp="1"/>
          </p:cNvSpPr>
          <p:nvPr>
            <p:ph type="body" idx="1"/>
          </p:nvPr>
        </p:nvSpPr>
        <p:spPr>
          <a:xfrm>
            <a:off x="1289050" y="1825625"/>
            <a:ext cx="1006475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1pPr>
            <a:lvl2pPr marL="914400" marR="0" lvl="1" indent="-368300" algn="l" rtl="0">
              <a:lnSpc>
                <a:spcPct val="90000"/>
              </a:lnSpc>
              <a:spcBef>
                <a:spcPts val="500"/>
              </a:spcBef>
              <a:spcAft>
                <a:spcPts val="0"/>
              </a:spcAft>
              <a:buClr>
                <a:srgbClr val="404040"/>
              </a:buClr>
              <a:buSzPts val="2200"/>
              <a:buFont typeface="Arial"/>
              <a:buChar char="•"/>
              <a:defRPr sz="2200" b="0" i="0" u="none" strike="noStrike" cap="none">
                <a:solidFill>
                  <a:srgbClr val="404040"/>
                </a:solidFill>
                <a:latin typeface="Arial"/>
                <a:ea typeface="Arial"/>
                <a:cs typeface="Arial"/>
                <a:sym typeface="Arial"/>
              </a:defRPr>
            </a:lvl2pPr>
            <a:lvl3pPr marL="1371600" marR="0" lvl="2" indent="-355600" algn="l" rtl="0">
              <a:lnSpc>
                <a:spcPct val="90000"/>
              </a:lnSpc>
              <a:spcBef>
                <a:spcPts val="5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3pPr>
            <a:lvl4pPr marL="1828800" marR="0" lvl="3" indent="-342900" algn="l" rtl="0">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Arial"/>
                <a:ea typeface="Arial"/>
                <a:cs typeface="Arial"/>
                <a:sym typeface="Arial"/>
              </a:defRPr>
            </a:lvl4pPr>
            <a:lvl5pPr marL="2286000" marR="0" lvl="4" indent="-342900" algn="l" rtl="0">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rtl="0">
              <a:spcBef>
                <a:spcPts val="0"/>
              </a:spcBef>
              <a:spcAft>
                <a:spcPts val="0"/>
              </a:spcAft>
              <a:buNone/>
              <a:defRPr sz="1200" b="0" i="0" u="none" strike="noStrike" cap="none">
                <a:solidFill>
                  <a:srgbClr val="7F7F7F"/>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7F7F7F"/>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7F7F7F"/>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7F7F7F"/>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7F7F7F"/>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7F7F7F"/>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7F7F7F"/>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7F7F7F"/>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451581" y="804522"/>
            <a:ext cx="9603274" cy="10492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3"/>
          <p:cNvSpPr txBox="1">
            <a:spLocks noGrp="1"/>
          </p:cNvSpPr>
          <p:nvPr>
            <p:ph type="body" idx="1"/>
          </p:nvPr>
        </p:nvSpPr>
        <p:spPr>
          <a:xfrm>
            <a:off x="1451581" y="2015734"/>
            <a:ext cx="9603274" cy="3450613"/>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77" name="Google Shape;77;p13"/>
          <p:cNvSpPr txBox="1">
            <a:spLocks noGrp="1"/>
          </p:cNvSpPr>
          <p:nvPr>
            <p:ph type="dt" idx="10"/>
          </p:nvPr>
        </p:nvSpPr>
        <p:spPr>
          <a:xfrm>
            <a:off x="9987282" y="6213011"/>
            <a:ext cx="1067573"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13"/>
          <p:cNvSpPr txBox="1">
            <a:spLocks noGrp="1"/>
          </p:cNvSpPr>
          <p:nvPr>
            <p:ph type="sldNum" idx="12"/>
          </p:nvPr>
        </p:nvSpPr>
        <p:spPr>
          <a:xfrm>
            <a:off x="1451581" y="6211950"/>
            <a:ext cx="68147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1451581" y="804522"/>
            <a:ext cx="9603200" cy="1049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p29"/>
          <p:cNvSpPr txBox="1">
            <a:spLocks noGrp="1"/>
          </p:cNvSpPr>
          <p:nvPr>
            <p:ph type="body" idx="1"/>
          </p:nvPr>
        </p:nvSpPr>
        <p:spPr>
          <a:xfrm>
            <a:off x="1451581" y="2015734"/>
            <a:ext cx="9603200" cy="34506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81" name="Google Shape;181;p29"/>
          <p:cNvSpPr txBox="1">
            <a:spLocks noGrp="1"/>
          </p:cNvSpPr>
          <p:nvPr>
            <p:ph type="dt" idx="10"/>
          </p:nvPr>
        </p:nvSpPr>
        <p:spPr>
          <a:xfrm>
            <a:off x="9987282" y="6213011"/>
            <a:ext cx="1067600" cy="308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 name="Google Shape;182;p29"/>
          <p:cNvSpPr txBox="1">
            <a:spLocks noGrp="1"/>
          </p:cNvSpPr>
          <p:nvPr>
            <p:ph type="sldNum" idx="12"/>
          </p:nvPr>
        </p:nvSpPr>
        <p:spPr>
          <a:xfrm>
            <a:off x="1451581" y="6211950"/>
            <a:ext cx="681600" cy="3093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ccoer.org/2018/10/09/on-equity-diversity-inclusion-and-open-education/#TCEquity"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hyperlink" Target="http://creativecommons.org/licenses/by/4.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openstax.org/blog/we-believe-textbooks-should-be-diverse-and-inclusive-heres-what-were-doing-about-it"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hyperlink" Target="http://creativecommons.org/licenses/by/4.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www.slideshare.net/OER_Hub/oerrh-data-report-20132015-educato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www.slideshare.net/OER_Hub/oerrh-data-report-20132015-educator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c-id.net/descriptors/final/show/398"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certificates.creativecommons.org/about/certificate-resources-cc-by/" TargetMode="External"/><Relationship Id="rId3" Type="http://schemas.openxmlformats.org/officeDocument/2006/relationships/image" Target="../media/image23.jpg"/><Relationship Id="rId7" Type="http://schemas.openxmlformats.org/officeDocument/2006/relationships/hyperlink" Target="https://pixabay.com/service/licens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pixabay.com/photos/papers-projects-documents-3819540/" TargetMode="External"/><Relationship Id="rId5" Type="http://schemas.openxmlformats.org/officeDocument/2006/relationships/hyperlink" Target="https://opencontent.org/blog/archives/2975" TargetMode="External"/><Relationship Id="rId4" Type="http://schemas.openxmlformats.org/officeDocument/2006/relationships/hyperlink" Target="http://www.irrodl.org/index.php/irrodl/article/view/3601" TargetMode="External"/><Relationship Id="rId9" Type="http://schemas.openxmlformats.org/officeDocument/2006/relationships/hyperlink" Target="http://creativecommons.org/licenses/by/4.0"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creativecommons.org/licenses/by/4.0" TargetMode="External"/><Relationship Id="rId3" Type="http://schemas.openxmlformats.org/officeDocument/2006/relationships/image" Target="../media/image24.jpg"/><Relationship Id="rId7" Type="http://schemas.openxmlformats.org/officeDocument/2006/relationships/hyperlink" Target="https://certificates.creativecommons.org/about/certificate-resources-cc-by/"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commons.wikimedia.org/wiki/File:%22Together,_we_create!%E2%80%9D_on_brick_wall_(Unsplash).jpg" TargetMode="External"/><Relationship Id="rId5" Type="http://schemas.openxmlformats.org/officeDocument/2006/relationships/hyperlink" Target="http://openpedagogy.org/" TargetMode="External"/><Relationship Id="rId4" Type="http://schemas.openxmlformats.org/officeDocument/2006/relationships/hyperlink" Target="https://www.yearofopen.org/april-open-perspective-what-is-open-pedagog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pixabay.com/illustrations/connection-internet-social-media-3136938/" TargetMode="External"/><Relationship Id="rId3" Type="http://schemas.openxmlformats.org/officeDocument/2006/relationships/image" Target="../media/image25.png"/><Relationship Id="rId7" Type="http://schemas.openxmlformats.org/officeDocument/2006/relationships/hyperlink" Target="https://pixabay.com/vectors/browser-internet-www-global-98386/"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creativecommons.org/licenses/by/4.0" TargetMode="External"/><Relationship Id="rId5" Type="http://schemas.openxmlformats.org/officeDocument/2006/relationships/hyperlink" Target="https://certificates.creativecommons.org/about/certificate-resources-cc-by/" TargetMode="External"/><Relationship Id="rId4" Type="http://schemas.openxmlformats.org/officeDocument/2006/relationships/hyperlink" Target="https://drive.google.com/file/d/1DEo5_maFewNJhSHZ9UNoBv6104ip_30J/view" TargetMode="External"/><Relationship Id="rId9" Type="http://schemas.openxmlformats.org/officeDocument/2006/relationships/hyperlink" Target="https://pixabay.com/service/licen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creativecommons.org/licenses/by/3.0/deed.en_US" TargetMode="External"/><Relationship Id="rId4" Type="http://schemas.openxmlformats.org/officeDocument/2006/relationships/hyperlink" Target="http://bahtings.blogspot.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ki/File:Open_government_schema.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roola.weebly.com/" TargetMode="Externa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s://creativecommons.org/licenses/by/2.0/" TargetMode="External"/><Relationship Id="rId4" Type="http://schemas.openxmlformats.org/officeDocument/2006/relationships/hyperlink" Target="https://www.flickr.com/photos/dogtrax/28824126093"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canyons.edu/academics/onlineeducation/ztc/textbooks.ph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penamlit.pressbooks.com/chapter/new-english-canaan-excerpt/" TargetMode="External"/><Relationship Id="rId7"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sites.google.com/site/buttebiology/step1-outlining" TargetMode="External"/><Relationship Id="rId5" Type="http://schemas.openxmlformats.org/officeDocument/2006/relationships/hyperlink" Target="https://cuny.manifoldapp.org/projects/my-slipper-floated-away" TargetMode="External"/><Relationship Id="rId4" Type="http://schemas.openxmlformats.org/officeDocument/2006/relationships/hyperlink" Target="http://robinderosa.net/uncategorized/my-open-textbook-pedagogy-and-practi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fractuslearning.com/blooms-taxonomy-digital-print-tabl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hyperlink" Target="https://creativecommons.org/licenses/by-sa/4.0/"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83633410@N07" TargetMode="External"/><Relationship Id="rId4" Type="http://schemas.openxmlformats.org/officeDocument/2006/relationships/hyperlink" Target="https://www.flickr.com/photos/83633410@N07/7658225516"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isetl.org/ijtlhe/pdf/IJTLHE3386.pdf"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hope4college.com/wp-content/uploads/2019/03/RealCollege-CCCCO-Report.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asccc-oeri.org/oer-graph-sample-course-success-rates-by-ethnicity-sacramento-city-colleg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tandfonline.com/doi/abs/10.1080/02680513.2012.716657"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hyperlink" Target="https://www.semanticscholar.org/paper/Do-Open-Educational-Resources-and-Cloud-Classroom-Tsai-Shen/42c6cc84a96c7dbb702b5b779cb22d1b56401d62#paper-header" TargetMode="External"/><Relationship Id="rId4" Type="http://schemas.openxmlformats.org/officeDocument/2006/relationships/hyperlink" Target="https://www.tandfonline.com/doi/abs/10.1080/02680513.2018.148618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vanhoosear/" TargetMode="External"/><Relationship Id="rId4" Type="http://schemas.openxmlformats.org/officeDocument/2006/relationships/hyperlink" Target="https://www.flickr.com/photos/vanhoosear/8514486716"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tandfonline.com/doi/abs/10.1080/02680513.2011.538563"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hyperlink" Target="https://jime.open.ac.uk/articles/10.5334/jime.512/#B48" TargetMode="External"/><Relationship Id="rId4" Type="http://schemas.openxmlformats.org/officeDocument/2006/relationships/hyperlink" Target="http://www.irrodl.org/index.php/irrodl/article/view/2381/349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sciencedirect.com/science/article/pii/S1096751617303500"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s://openedgroup.org/review" TargetMode="External"/><Relationship Id="rId5" Type="http://schemas.openxmlformats.org/officeDocument/2006/relationships/hyperlink" Target="http://doi.org/10.5334/jime.512" TargetMode="External"/><Relationship Id="rId4" Type="http://schemas.openxmlformats.org/officeDocument/2006/relationships/hyperlink" Target="http://www.irrodl.org/index.php/irrodl/article/view/2985/4217"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ccoer.org/case-studies/start-and-finish-college-without-purchasing-a-textbook/"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hyperlink" Target="https://www.westga.edu/~distance/ojdla/summer212/pina_moran212.html"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sciencedirect.com/science/article/pii/S1096751617303500"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hyperlink" Target="https://openedgroup.org/review" TargetMode="External"/><Relationship Id="rId4" Type="http://schemas.openxmlformats.org/officeDocument/2006/relationships/hyperlink" Target="https://docs.google.com/document/d/1sHrLOWEiRs-fgzN1TZUlmjF36BLGnICNMbTZIP69WTA/edi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hope4college.com/wp-content/uploads/2021/03/RCReport2021.pdf"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www.westga.edu/~distance/ojdla/summer212/pina_moran212.html"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hyperlink" Target="https://www.cccoer.org/case-studies/opening-doors-to-equitable-student-outcomes-and-meaningful-career-pathways/"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openedgroup.org/review"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http://doi.org/10.5334/jime.512"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robinderosa.net/higher-ed/extreme-makeover-pedagogy-edition/"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thechcexplored.wordpress.com/2017/04/26/what-an-open-pedagogy-class-taught-me-about-myself/"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mailto:kaurshagundeep@fhda.edu"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mailto:oeri@asccc.org" TargetMode="External"/><Relationship Id="rId5" Type="http://schemas.openxmlformats.org/officeDocument/2006/relationships/hyperlink" Target="mailto:wakimsu@butte.edu" TargetMode="External"/><Relationship Id="rId4" Type="http://schemas.openxmlformats.org/officeDocument/2006/relationships/hyperlink" Target="mailto:Jennifer.Paris@canyons.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spirg.org/sites/pirg/files/reports/NATIONAL%20Fixing%20Broken%20Textbooks%20Report1.pdf" TargetMode="Externa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hyperlink" Target="https://uspirg.org/sites/pirg/files/reports/Automatic-Textbook-Billing/USPIRG_Textbook-Automatic-Billing_Feb2020_v3.pdf" TargetMode="External"/><Relationship Id="rId4" Type="http://schemas.openxmlformats.org/officeDocument/2006/relationships/hyperlink" Target="https://uspirg.org/sites/pirg/files/reports/Fixing-the-Broken-Textbook-Market_June-2020_v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958850" y="4683125"/>
            <a:ext cx="10433100" cy="17367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None/>
            </a:pPr>
            <a:r>
              <a:rPr lang="en-US"/>
              <a:t>Open Educational Resources (OER) and Open Educational Practices (OEP) – Accessible and Flexible Teaching Tools and Practices</a:t>
            </a: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3"/>
          <p:cNvSpPr txBox="1">
            <a:spLocks noGrp="1"/>
          </p:cNvSpPr>
          <p:nvPr>
            <p:ph type="title"/>
          </p:nvPr>
        </p:nvSpPr>
        <p:spPr>
          <a:xfrm>
            <a:off x="1451581" y="808303"/>
            <a:ext cx="96032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I</a:t>
            </a:r>
            <a:r>
              <a:rPr lang="en-US" sz="3600">
                <a:latin typeface="Palatino"/>
                <a:ea typeface="Palatino"/>
                <a:cs typeface="Palatino"/>
                <a:sym typeface="Palatino"/>
              </a:rPr>
              <a:t>nstant Access 🡪  Removing Barriers</a:t>
            </a:r>
            <a:endParaRPr sz="3600">
              <a:latin typeface="Palatino"/>
              <a:ea typeface="Palatino"/>
              <a:cs typeface="Palatino"/>
              <a:sym typeface="Palatino"/>
            </a:endParaRPr>
          </a:p>
        </p:txBody>
      </p:sp>
      <p:sp>
        <p:nvSpPr>
          <p:cNvPr id="359" name="Google Shape;359;p53"/>
          <p:cNvSpPr txBox="1">
            <a:spLocks noGrp="1"/>
          </p:cNvSpPr>
          <p:nvPr>
            <p:ph type="body" idx="1"/>
          </p:nvPr>
        </p:nvSpPr>
        <p:spPr>
          <a:xfrm>
            <a:off x="1451575" y="2348500"/>
            <a:ext cx="9603300" cy="3542400"/>
          </a:xfrm>
          <a:prstGeom prst="rect">
            <a:avLst/>
          </a:prstGeom>
          <a:noFill/>
          <a:ln>
            <a:noFill/>
          </a:ln>
        </p:spPr>
        <p:txBody>
          <a:bodyPr spcFirstLastPara="1" wrap="square" lIns="91425" tIns="45700" rIns="91425" bIns="45700" anchor="t" anchorCtr="0">
            <a:noAutofit/>
          </a:bodyPr>
          <a:lstStyle/>
          <a:p>
            <a:pPr marL="171446" lvl="0" indent="0" algn="l" rtl="0">
              <a:lnSpc>
                <a:spcPct val="120000"/>
              </a:lnSpc>
              <a:spcBef>
                <a:spcPts val="0"/>
              </a:spcBef>
              <a:spcAft>
                <a:spcPts val="0"/>
              </a:spcAft>
              <a:buNone/>
            </a:pPr>
            <a:r>
              <a:rPr lang="en-US" sz="2800" b="0"/>
              <a:t>“Students have their textbook and faculty are able to teach instantaneously. </a:t>
            </a:r>
            <a:endParaRPr sz="2800" b="0"/>
          </a:p>
          <a:p>
            <a:pPr marL="171446" lvl="0" indent="0" algn="l" rtl="0">
              <a:lnSpc>
                <a:spcPct val="120000"/>
              </a:lnSpc>
              <a:spcBef>
                <a:spcPts val="0"/>
              </a:spcBef>
              <a:spcAft>
                <a:spcPts val="0"/>
              </a:spcAft>
              <a:buNone/>
            </a:pPr>
            <a:endParaRPr sz="2800"/>
          </a:p>
          <a:p>
            <a:pPr marL="171446" lvl="0" indent="0" algn="l" rtl="0">
              <a:lnSpc>
                <a:spcPct val="120000"/>
              </a:lnSpc>
              <a:spcBef>
                <a:spcPts val="0"/>
              </a:spcBef>
              <a:spcAft>
                <a:spcPts val="0"/>
              </a:spcAft>
              <a:buNone/>
            </a:pPr>
            <a:r>
              <a:rPr lang="en-US" sz="2800" b="0"/>
              <a:t>This removes </a:t>
            </a:r>
            <a:r>
              <a:rPr lang="en-US" sz="2800"/>
              <a:t>barriers to access</a:t>
            </a:r>
            <a:r>
              <a:rPr lang="en-US" sz="2800" b="0"/>
              <a:t> thus contributing to </a:t>
            </a:r>
            <a:r>
              <a:rPr lang="en-US" sz="2800" b="1"/>
              <a:t>equitable outcomes in order to achieve equity in our education system</a:t>
            </a:r>
            <a:r>
              <a:rPr lang="en-US" sz="2800" b="0"/>
              <a:t>.”</a:t>
            </a:r>
            <a:endParaRPr sz="2800"/>
          </a:p>
        </p:txBody>
      </p:sp>
      <p:sp>
        <p:nvSpPr>
          <p:cNvPr id="360" name="Google Shape;360;p53"/>
          <p:cNvSpPr txBox="1"/>
          <p:nvPr/>
        </p:nvSpPr>
        <p:spPr>
          <a:xfrm>
            <a:off x="2336349" y="6182850"/>
            <a:ext cx="96033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Source: </a:t>
            </a:r>
            <a:r>
              <a:rPr lang="en-US" sz="13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"COVID-19 Reflection: How OER contributes to our equitable education system"</a:t>
            </a:r>
            <a:r>
              <a:rPr lang="en-US" sz="1350">
                <a:solidFill>
                  <a:schemeClr val="dk1"/>
                </a:solidFill>
                <a:latin typeface="Arial"/>
                <a:ea typeface="Arial"/>
                <a:cs typeface="Arial"/>
                <a:sym typeface="Arial"/>
              </a:rPr>
              <a:t> by Tonja Conerly is licensed under </a:t>
            </a:r>
            <a:r>
              <a:rPr lang="en-US" sz="135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CC BY 4.0</a:t>
            </a:r>
            <a:endParaRPr sz="1350">
              <a:solidFill>
                <a:schemeClr val="dk1"/>
              </a:solidFill>
              <a:latin typeface="Arial"/>
              <a:ea typeface="Arial"/>
              <a:cs typeface="Arial"/>
              <a:sym typeface="Arial"/>
            </a:endParaRPr>
          </a:p>
        </p:txBody>
      </p:sp>
      <p:pic>
        <p:nvPicPr>
          <p:cNvPr id="361" name="Google Shape;361;p53"/>
          <p:cNvPicPr preferRelativeResize="0"/>
          <p:nvPr/>
        </p:nvPicPr>
        <p:blipFill>
          <a:blip r:embed="rId5">
            <a:alphaModFix/>
          </a:blip>
          <a:stretch>
            <a:fillRect/>
          </a:stretch>
        </p:blipFill>
        <p:spPr>
          <a:xfrm>
            <a:off x="9800217" y="173300"/>
            <a:ext cx="1528100" cy="1528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4"/>
          <p:cNvSpPr txBox="1">
            <a:spLocks noGrp="1"/>
          </p:cNvSpPr>
          <p:nvPr>
            <p:ph type="title"/>
          </p:nvPr>
        </p:nvSpPr>
        <p:spPr>
          <a:xfrm>
            <a:off x="1451581" y="808303"/>
            <a:ext cx="96033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Arial"/>
              <a:buNone/>
            </a:pPr>
            <a:r>
              <a:rPr lang="en-US" sz="3600"/>
              <a:t>OER and IDEA</a:t>
            </a:r>
            <a:endParaRPr sz="3600"/>
          </a:p>
        </p:txBody>
      </p:sp>
      <p:sp>
        <p:nvSpPr>
          <p:cNvPr id="367" name="Google Shape;367;p54"/>
          <p:cNvSpPr txBox="1">
            <a:spLocks noGrp="1"/>
          </p:cNvSpPr>
          <p:nvPr>
            <p:ph type="body" idx="1"/>
          </p:nvPr>
        </p:nvSpPr>
        <p:spPr>
          <a:xfrm>
            <a:off x="1294375" y="2096725"/>
            <a:ext cx="10100400" cy="4577100"/>
          </a:xfrm>
          <a:prstGeom prst="rect">
            <a:avLst/>
          </a:prstGeom>
          <a:noFill/>
          <a:ln>
            <a:noFill/>
          </a:ln>
        </p:spPr>
        <p:txBody>
          <a:bodyPr spcFirstLastPara="1" wrap="square" lIns="91425" tIns="45700" rIns="91425" bIns="45700" anchor="t" anchorCtr="0">
            <a:normAutofit fontScale="77500" lnSpcReduction="20000"/>
          </a:bodyPr>
          <a:lstStyle/>
          <a:p>
            <a:pPr marL="171446" lvl="0" indent="-195621" algn="l" rtl="0">
              <a:lnSpc>
                <a:spcPct val="200000"/>
              </a:lnSpc>
              <a:spcBef>
                <a:spcPts val="0"/>
              </a:spcBef>
              <a:spcAft>
                <a:spcPts val="0"/>
              </a:spcAft>
              <a:buClr>
                <a:srgbClr val="000000"/>
              </a:buClr>
              <a:buSzPct val="100000"/>
              <a:buChar char="•"/>
            </a:pPr>
            <a:r>
              <a:rPr lang="en-US" sz="3071">
                <a:solidFill>
                  <a:srgbClr val="000000"/>
                </a:solidFill>
              </a:rPr>
              <a:t>IDEA stands for </a:t>
            </a:r>
            <a:r>
              <a:rPr lang="en-US" sz="3071" b="1">
                <a:solidFill>
                  <a:srgbClr val="000000"/>
                </a:solidFill>
              </a:rPr>
              <a:t>Inclusion</a:t>
            </a:r>
            <a:r>
              <a:rPr lang="en-US" sz="3071">
                <a:solidFill>
                  <a:srgbClr val="000000"/>
                </a:solidFill>
              </a:rPr>
              <a:t>, </a:t>
            </a:r>
            <a:r>
              <a:rPr lang="en-US" sz="3071" b="1">
                <a:solidFill>
                  <a:srgbClr val="000000"/>
                </a:solidFill>
              </a:rPr>
              <a:t>Diversity</a:t>
            </a:r>
            <a:r>
              <a:rPr lang="en-US" sz="3071">
                <a:solidFill>
                  <a:srgbClr val="000000"/>
                </a:solidFill>
              </a:rPr>
              <a:t>, </a:t>
            </a:r>
            <a:r>
              <a:rPr lang="en-US" sz="3071" b="1">
                <a:solidFill>
                  <a:srgbClr val="000000"/>
                </a:solidFill>
              </a:rPr>
              <a:t>Equity</a:t>
            </a:r>
            <a:r>
              <a:rPr lang="en-US" sz="3071">
                <a:solidFill>
                  <a:srgbClr val="000000"/>
                </a:solidFill>
              </a:rPr>
              <a:t>, </a:t>
            </a:r>
            <a:r>
              <a:rPr lang="en-US" sz="3071" b="1">
                <a:solidFill>
                  <a:srgbClr val="000000"/>
                </a:solidFill>
              </a:rPr>
              <a:t>Anti-Racism</a:t>
            </a:r>
            <a:endParaRPr sz="3071" b="1">
              <a:solidFill>
                <a:srgbClr val="000000"/>
              </a:solidFill>
            </a:endParaRPr>
          </a:p>
          <a:p>
            <a:pPr marL="171446" lvl="0" indent="-195621" algn="l" rtl="0">
              <a:lnSpc>
                <a:spcPct val="200000"/>
              </a:lnSpc>
              <a:spcBef>
                <a:spcPts val="0"/>
              </a:spcBef>
              <a:spcAft>
                <a:spcPts val="0"/>
              </a:spcAft>
              <a:buClr>
                <a:srgbClr val="000000"/>
              </a:buClr>
              <a:buSzPct val="100000"/>
              <a:buChar char="•"/>
            </a:pPr>
            <a:r>
              <a:rPr lang="en-US" sz="3071">
                <a:solidFill>
                  <a:srgbClr val="000000"/>
                </a:solidFill>
              </a:rPr>
              <a:t>“Open” allows you to modify anything…</a:t>
            </a:r>
            <a:endParaRPr sz="3071">
              <a:solidFill>
                <a:srgbClr val="000000"/>
              </a:solidFill>
            </a:endParaRPr>
          </a:p>
          <a:p>
            <a:pPr marL="171446" lvl="0" indent="-221021" algn="l" rtl="0">
              <a:lnSpc>
                <a:spcPct val="200000"/>
              </a:lnSpc>
              <a:spcBef>
                <a:spcPts val="0"/>
              </a:spcBef>
              <a:spcAft>
                <a:spcPts val="0"/>
              </a:spcAft>
              <a:buClr>
                <a:srgbClr val="000000"/>
              </a:buClr>
              <a:buSzPct val="100000"/>
              <a:buChar char="•"/>
            </a:pPr>
            <a:r>
              <a:rPr lang="en-US" sz="3071">
                <a:solidFill>
                  <a:srgbClr val="000000"/>
                </a:solidFill>
              </a:rPr>
              <a:t>“CIS gender, White men from Western countries make up about </a:t>
            </a:r>
            <a:r>
              <a:rPr lang="en-US" sz="3071" b="1">
                <a:solidFill>
                  <a:srgbClr val="000000"/>
                </a:solidFill>
              </a:rPr>
              <a:t>20 percent</a:t>
            </a:r>
            <a:r>
              <a:rPr lang="en-US" sz="3071">
                <a:solidFill>
                  <a:srgbClr val="000000"/>
                </a:solidFill>
              </a:rPr>
              <a:t> of the global population and yet they are writing </a:t>
            </a:r>
            <a:r>
              <a:rPr lang="en-US" sz="3071" b="1">
                <a:solidFill>
                  <a:srgbClr val="000000"/>
                </a:solidFill>
              </a:rPr>
              <a:t>80 percent</a:t>
            </a:r>
            <a:r>
              <a:rPr lang="en-US" sz="3071">
                <a:solidFill>
                  <a:srgbClr val="000000"/>
                </a:solidFill>
              </a:rPr>
              <a:t> about the world.”  </a:t>
            </a:r>
            <a:endParaRPr sz="3071">
              <a:solidFill>
                <a:srgbClr val="000000"/>
              </a:solidFill>
            </a:endParaRPr>
          </a:p>
          <a:p>
            <a:pPr marL="171446" lvl="0" indent="0" algn="r" rtl="0">
              <a:lnSpc>
                <a:spcPct val="100000"/>
              </a:lnSpc>
              <a:spcBef>
                <a:spcPts val="0"/>
              </a:spcBef>
              <a:spcAft>
                <a:spcPts val="0"/>
              </a:spcAft>
              <a:buNone/>
            </a:pPr>
            <a:endParaRPr sz="3071"/>
          </a:p>
          <a:p>
            <a:pPr marL="171446" lvl="0" indent="0" algn="r" rtl="0">
              <a:lnSpc>
                <a:spcPct val="100000"/>
              </a:lnSpc>
              <a:spcBef>
                <a:spcPts val="0"/>
              </a:spcBef>
              <a:spcAft>
                <a:spcPts val="0"/>
              </a:spcAft>
              <a:buNone/>
            </a:pPr>
            <a:r>
              <a:rPr lang="en-US" sz="3071">
                <a:solidFill>
                  <a:srgbClr val="000000"/>
                </a:solidFill>
              </a:rPr>
              <a:t>- Siko Bourterse</a:t>
            </a:r>
            <a:endParaRPr sz="3071">
              <a:solidFill>
                <a:srgbClr val="000000"/>
              </a:solidFill>
            </a:endParaRPr>
          </a:p>
          <a:p>
            <a:pPr marL="0" lvl="0" indent="0" algn="l" rtl="0">
              <a:lnSpc>
                <a:spcPct val="120000"/>
              </a:lnSpc>
              <a:spcBef>
                <a:spcPts val="750"/>
              </a:spcBef>
              <a:spcAft>
                <a:spcPts val="0"/>
              </a:spcAft>
              <a:buNone/>
            </a:pP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1451581" y="808303"/>
            <a:ext cx="96033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3400"/>
              <a:t>OER and Academic Freedom</a:t>
            </a:r>
            <a:endParaRPr sz="3400"/>
          </a:p>
        </p:txBody>
      </p:sp>
      <p:sp>
        <p:nvSpPr>
          <p:cNvPr id="374" name="Google Shape;374;p55"/>
          <p:cNvSpPr txBox="1">
            <a:spLocks noGrp="1"/>
          </p:cNvSpPr>
          <p:nvPr>
            <p:ph type="body" idx="1"/>
          </p:nvPr>
        </p:nvSpPr>
        <p:spPr>
          <a:xfrm>
            <a:off x="909925" y="2015725"/>
            <a:ext cx="10686600" cy="4482000"/>
          </a:xfrm>
          <a:prstGeom prst="rect">
            <a:avLst/>
          </a:prstGeom>
          <a:noFill/>
          <a:ln>
            <a:noFill/>
          </a:ln>
        </p:spPr>
        <p:txBody>
          <a:bodyPr spcFirstLastPara="1" wrap="square" lIns="91425" tIns="45700" rIns="91425" bIns="45700" anchor="t" anchorCtr="0">
            <a:noAutofit/>
          </a:bodyPr>
          <a:lstStyle/>
          <a:p>
            <a:pPr marL="171446" lvl="0" indent="-171446" algn="l" rtl="0">
              <a:lnSpc>
                <a:spcPct val="100000"/>
              </a:lnSpc>
              <a:spcBef>
                <a:spcPts val="0"/>
              </a:spcBef>
              <a:spcAft>
                <a:spcPts val="0"/>
              </a:spcAft>
              <a:buClr>
                <a:srgbClr val="000000"/>
              </a:buClr>
              <a:buSzPts val="2400"/>
              <a:buChar char="•"/>
            </a:pPr>
            <a:r>
              <a:rPr lang="en-US" sz="2400">
                <a:solidFill>
                  <a:srgbClr val="000000"/>
                </a:solidFill>
              </a:rPr>
              <a:t>“Academic freedom </a:t>
            </a:r>
            <a:r>
              <a:rPr lang="en-US" sz="2400" u="sng">
                <a:solidFill>
                  <a:srgbClr val="000000"/>
                </a:solidFill>
              </a:rPr>
              <a:t>establishes a faculty member’s right to remain true to his or her pedagogical philosophy and intellectual commitments. It preserves the intellectual integrity of our educational system and thus serves the public good</a:t>
            </a:r>
            <a:r>
              <a:rPr lang="en-US" sz="2400">
                <a:solidFill>
                  <a:srgbClr val="000000"/>
                </a:solidFill>
              </a:rPr>
              <a:t>.”</a:t>
            </a:r>
            <a:endParaRPr sz="2400">
              <a:solidFill>
                <a:srgbClr val="000000"/>
              </a:solidFill>
            </a:endParaRPr>
          </a:p>
          <a:p>
            <a:pPr marL="171446" lvl="0" indent="0" algn="l" rtl="0">
              <a:lnSpc>
                <a:spcPct val="100000"/>
              </a:lnSpc>
              <a:spcBef>
                <a:spcPts val="0"/>
              </a:spcBef>
              <a:spcAft>
                <a:spcPts val="0"/>
              </a:spcAft>
              <a:buNone/>
            </a:pPr>
            <a:endParaRPr>
              <a:solidFill>
                <a:srgbClr val="000000"/>
              </a:solidFill>
            </a:endParaRPr>
          </a:p>
          <a:p>
            <a:pPr marL="171446" lvl="0" indent="-171446" algn="l" rtl="0">
              <a:lnSpc>
                <a:spcPct val="100000"/>
              </a:lnSpc>
              <a:spcBef>
                <a:spcPts val="750"/>
              </a:spcBef>
              <a:spcAft>
                <a:spcPts val="0"/>
              </a:spcAft>
              <a:buClr>
                <a:srgbClr val="000000"/>
              </a:buClr>
              <a:buSzPts val="2400"/>
              <a:buChar char="•"/>
            </a:pPr>
            <a:r>
              <a:rPr lang="en-US" sz="2400">
                <a:solidFill>
                  <a:srgbClr val="000000"/>
                </a:solidFill>
              </a:rPr>
              <a:t>When OER are truly “open”, they can be modified in whatever way a faculty member chooses.</a:t>
            </a:r>
            <a:endParaRPr sz="2400">
              <a:solidFill>
                <a:srgbClr val="000000"/>
              </a:solidFill>
            </a:endParaRPr>
          </a:p>
          <a:p>
            <a:pPr marL="171446" lvl="0" indent="0" algn="l" rtl="0">
              <a:lnSpc>
                <a:spcPct val="100000"/>
              </a:lnSpc>
              <a:spcBef>
                <a:spcPts val="750"/>
              </a:spcBef>
              <a:spcAft>
                <a:spcPts val="0"/>
              </a:spcAft>
              <a:buNone/>
            </a:pPr>
            <a:endParaRPr>
              <a:solidFill>
                <a:srgbClr val="000000"/>
              </a:solidFill>
            </a:endParaRPr>
          </a:p>
          <a:p>
            <a:pPr marL="171446" lvl="0" indent="-171446" algn="l" rtl="0">
              <a:lnSpc>
                <a:spcPct val="100000"/>
              </a:lnSpc>
              <a:spcBef>
                <a:spcPts val="750"/>
              </a:spcBef>
              <a:spcAft>
                <a:spcPts val="0"/>
              </a:spcAft>
              <a:buClr>
                <a:srgbClr val="000000"/>
              </a:buClr>
              <a:buSzPts val="2400"/>
              <a:buChar char="•"/>
            </a:pPr>
            <a:r>
              <a:rPr lang="en-US" sz="2400">
                <a:solidFill>
                  <a:srgbClr val="000000"/>
                </a:solidFill>
              </a:rPr>
              <a:t>Teach the course the way you want to teach it, not the way a publisher dictates...… and do what it best for your students.</a:t>
            </a:r>
            <a:endParaRPr sz="24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6"/>
          <p:cNvSpPr txBox="1">
            <a:spLocks noGrp="1"/>
          </p:cNvSpPr>
          <p:nvPr>
            <p:ph type="title"/>
          </p:nvPr>
        </p:nvSpPr>
        <p:spPr>
          <a:xfrm>
            <a:off x="1451581" y="808303"/>
            <a:ext cx="96033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3400"/>
              <a:t>OER – The Ultimate in Academic Freedom</a:t>
            </a:r>
            <a:endParaRPr sz="3400"/>
          </a:p>
        </p:txBody>
      </p:sp>
      <p:sp>
        <p:nvSpPr>
          <p:cNvPr id="380" name="Google Shape;380;p56"/>
          <p:cNvSpPr txBox="1">
            <a:spLocks noGrp="1"/>
          </p:cNvSpPr>
          <p:nvPr>
            <p:ph type="body" idx="1"/>
          </p:nvPr>
        </p:nvSpPr>
        <p:spPr>
          <a:xfrm>
            <a:off x="1451575" y="2015723"/>
            <a:ext cx="9603300" cy="471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solidFill>
                  <a:srgbClr val="000000"/>
                </a:solidFill>
              </a:rPr>
              <a:t>Adapting OER for for you and your students’ needs - allows for </a:t>
            </a:r>
            <a:r>
              <a:rPr lang="en-US" b="1">
                <a:solidFill>
                  <a:srgbClr val="000000"/>
                </a:solidFill>
              </a:rPr>
              <a:t>customization</a:t>
            </a:r>
            <a:r>
              <a:rPr lang="en-US">
                <a:solidFill>
                  <a:srgbClr val="000000"/>
                </a:solidFill>
              </a:rPr>
              <a:t>, </a:t>
            </a:r>
            <a:r>
              <a:rPr lang="en-US" b="1">
                <a:solidFill>
                  <a:srgbClr val="000000"/>
                </a:solidFill>
              </a:rPr>
              <a:t>improvement</a:t>
            </a:r>
            <a:r>
              <a:rPr lang="en-US">
                <a:solidFill>
                  <a:srgbClr val="000000"/>
                </a:solidFill>
              </a:rPr>
              <a:t> and </a:t>
            </a:r>
            <a:r>
              <a:rPr lang="en-US" b="1">
                <a:solidFill>
                  <a:srgbClr val="000000"/>
                </a:solidFill>
              </a:rPr>
              <a:t>perfection</a:t>
            </a:r>
            <a:endParaRPr b="1">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Improve explanations and descriptions</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Update research, scenarios, case studies</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Collaborate with colleagues</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Address biases </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Modify language, images, examples</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Add emphases</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Enhance accessibility and useability</a:t>
            </a:r>
            <a:endParaRPr sz="2400">
              <a:solidFill>
                <a:srgbClr val="000000"/>
              </a:solidFill>
            </a:endParaRPr>
          </a:p>
          <a:p>
            <a:pPr marL="514337" lvl="1" indent="-234946" algn="l" rtl="0">
              <a:lnSpc>
                <a:spcPct val="100000"/>
              </a:lnSpc>
              <a:spcBef>
                <a:spcPts val="750"/>
              </a:spcBef>
              <a:spcAft>
                <a:spcPts val="0"/>
              </a:spcAft>
              <a:buClr>
                <a:srgbClr val="000000"/>
              </a:buClr>
              <a:buSzPts val="2400"/>
              <a:buChar char="•"/>
            </a:pPr>
            <a:r>
              <a:rPr lang="en-US" sz="2400">
                <a:solidFill>
                  <a:srgbClr val="000000"/>
                </a:solidFill>
              </a:rPr>
              <a:t>Introduce new ways of thinking</a:t>
            </a:r>
            <a:endParaRPr sz="24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7"/>
          <p:cNvSpPr txBox="1">
            <a:spLocks noGrp="1"/>
          </p:cNvSpPr>
          <p:nvPr>
            <p:ph type="title"/>
          </p:nvPr>
        </p:nvSpPr>
        <p:spPr>
          <a:xfrm>
            <a:off x="1451570" y="808300"/>
            <a:ext cx="73552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latin typeface="Palatino"/>
                <a:ea typeface="Palatino"/>
                <a:cs typeface="Palatino"/>
                <a:sym typeface="Palatino"/>
              </a:rPr>
              <a:t>From Access to Representation</a:t>
            </a:r>
            <a:endParaRPr>
              <a:latin typeface="Palatino"/>
              <a:ea typeface="Palatino"/>
              <a:cs typeface="Palatino"/>
              <a:sym typeface="Palatino"/>
            </a:endParaRPr>
          </a:p>
        </p:txBody>
      </p:sp>
      <p:sp>
        <p:nvSpPr>
          <p:cNvPr id="386" name="Google Shape;386;p57"/>
          <p:cNvSpPr txBox="1">
            <a:spLocks noGrp="1"/>
          </p:cNvSpPr>
          <p:nvPr>
            <p:ph type="body" idx="1"/>
          </p:nvPr>
        </p:nvSpPr>
        <p:spPr>
          <a:xfrm>
            <a:off x="1451581" y="2015735"/>
            <a:ext cx="9603200" cy="4039200"/>
          </a:xfrm>
          <a:prstGeom prst="rect">
            <a:avLst/>
          </a:prstGeom>
          <a:noFill/>
          <a:ln>
            <a:noFill/>
          </a:ln>
        </p:spPr>
        <p:txBody>
          <a:bodyPr spcFirstLastPara="1" wrap="square" lIns="91425" tIns="45700" rIns="91425" bIns="45700" anchor="t" anchorCtr="0">
            <a:noAutofit/>
          </a:bodyPr>
          <a:lstStyle/>
          <a:p>
            <a:pPr marL="171446" lvl="0" indent="-171446" algn="l" rtl="0">
              <a:lnSpc>
                <a:spcPct val="120000"/>
              </a:lnSpc>
              <a:spcBef>
                <a:spcPts val="0"/>
              </a:spcBef>
              <a:spcAft>
                <a:spcPts val="0"/>
              </a:spcAft>
              <a:buSzPts val="2590"/>
              <a:buChar char="•"/>
            </a:pPr>
            <a:r>
              <a:rPr lang="en-US" sz="2590" b="0"/>
              <a:t>Many textbooks are not inclusive</a:t>
            </a:r>
            <a:endParaRPr/>
          </a:p>
          <a:p>
            <a:pPr marL="514337" lvl="1" indent="-171446" algn="l" rtl="0">
              <a:lnSpc>
                <a:spcPct val="120000"/>
              </a:lnSpc>
              <a:spcBef>
                <a:spcPts val="375"/>
              </a:spcBef>
              <a:spcAft>
                <a:spcPts val="0"/>
              </a:spcAft>
              <a:buSzPts val="2220"/>
              <a:buChar char="•"/>
            </a:pPr>
            <a:r>
              <a:rPr lang="en-US" sz="2220" b="0"/>
              <a:t>Challenges commonly arise in terminology, image selection, historical figures, references, etc.</a:t>
            </a:r>
            <a:endParaRPr/>
          </a:p>
          <a:p>
            <a:pPr marL="171446" lvl="0" indent="-171446" algn="l" rtl="0">
              <a:lnSpc>
                <a:spcPct val="120000"/>
              </a:lnSpc>
              <a:spcBef>
                <a:spcPts val="750"/>
              </a:spcBef>
              <a:spcAft>
                <a:spcPts val="0"/>
              </a:spcAft>
              <a:buSzPts val="2590"/>
              <a:buChar char="•"/>
            </a:pPr>
            <a:r>
              <a:rPr lang="en-US" sz="2590" b="0"/>
              <a:t>OER can be written (or revised) to be more representative and inclusive</a:t>
            </a:r>
            <a:endParaRPr/>
          </a:p>
          <a:p>
            <a:pPr marL="171446" lvl="0" indent="-171446" algn="l" rtl="0">
              <a:lnSpc>
                <a:spcPct val="120000"/>
              </a:lnSpc>
              <a:spcBef>
                <a:spcPts val="750"/>
              </a:spcBef>
              <a:spcAft>
                <a:spcPts val="0"/>
              </a:spcAft>
              <a:buSzPts val="2590"/>
              <a:buChar char="•"/>
            </a:pPr>
            <a:r>
              <a:rPr lang="en-US" sz="2590" b="0"/>
              <a:t>This should be a continuous process</a:t>
            </a:r>
            <a:endParaRPr/>
          </a:p>
          <a:p>
            <a:pPr marL="514337" lvl="1" indent="-171446" algn="l" rtl="0">
              <a:lnSpc>
                <a:spcPct val="120000"/>
              </a:lnSpc>
              <a:spcBef>
                <a:spcPts val="375"/>
              </a:spcBef>
              <a:spcAft>
                <a:spcPts val="0"/>
              </a:spcAft>
              <a:buSzPts val="2220"/>
              <a:buChar char="•"/>
            </a:pPr>
            <a:r>
              <a:rPr lang="en-US" sz="2220" b="0"/>
              <a:t>Aided through peer-reviewing and collecting feedback (that includes students)</a:t>
            </a:r>
            <a:endParaRPr/>
          </a:p>
        </p:txBody>
      </p:sp>
      <p:sp>
        <p:nvSpPr>
          <p:cNvPr id="387" name="Google Shape;387;p57"/>
          <p:cNvSpPr txBox="1"/>
          <p:nvPr/>
        </p:nvSpPr>
        <p:spPr>
          <a:xfrm>
            <a:off x="977152" y="6115219"/>
            <a:ext cx="10237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Source: "</a:t>
            </a:r>
            <a:r>
              <a:rPr lang="en-US" sz="13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 "We believe textbooks should be diverse and inclusive. Here's what we're doing about it."</a:t>
            </a:r>
            <a:r>
              <a:rPr lang="en-US" sz="1350">
                <a:solidFill>
                  <a:schemeClr val="dk1"/>
                </a:solidFill>
                <a:latin typeface="Arial"/>
                <a:ea typeface="Arial"/>
                <a:cs typeface="Arial"/>
                <a:sym typeface="Arial"/>
              </a:rPr>
              <a:t> by Anthony Palmiotto and Symphonie Swift is licensed under </a:t>
            </a:r>
            <a:r>
              <a:rPr lang="en-US" sz="135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CC BY 4.0</a:t>
            </a:r>
            <a:endParaRPr sz="1350">
              <a:solidFill>
                <a:schemeClr val="dk1"/>
              </a:solidFill>
              <a:latin typeface="Arial"/>
              <a:ea typeface="Arial"/>
              <a:cs typeface="Arial"/>
              <a:sym typeface="Arial"/>
            </a:endParaRPr>
          </a:p>
        </p:txBody>
      </p:sp>
      <p:pic>
        <p:nvPicPr>
          <p:cNvPr id="388" name="Google Shape;388;p57"/>
          <p:cNvPicPr preferRelativeResize="0"/>
          <p:nvPr/>
        </p:nvPicPr>
        <p:blipFill>
          <a:blip r:embed="rId5">
            <a:alphaModFix/>
          </a:blip>
          <a:stretch>
            <a:fillRect/>
          </a:stretch>
        </p:blipFill>
        <p:spPr>
          <a:xfrm>
            <a:off x="9010933" y="168525"/>
            <a:ext cx="1532875" cy="1532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8"/>
          <p:cNvSpPr txBox="1">
            <a:spLocks noGrp="1"/>
          </p:cNvSpPr>
          <p:nvPr>
            <p:ph type="title"/>
          </p:nvPr>
        </p:nvSpPr>
        <p:spPr>
          <a:xfrm>
            <a:off x="1451567" y="-131203"/>
            <a:ext cx="9603300" cy="1832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Arial"/>
              <a:buNone/>
            </a:pPr>
            <a:endParaRPr sz="3600"/>
          </a:p>
          <a:p>
            <a:pPr marL="0" lvl="0" indent="0" algn="ctr" rtl="0">
              <a:spcBef>
                <a:spcPts val="0"/>
              </a:spcBef>
              <a:spcAft>
                <a:spcPts val="0"/>
              </a:spcAft>
              <a:buClr>
                <a:schemeClr val="lt1"/>
              </a:buClr>
              <a:buSzPts val="3600"/>
              <a:buFont typeface="Arial"/>
              <a:buNone/>
            </a:pPr>
            <a:endParaRPr sz="3600"/>
          </a:p>
          <a:p>
            <a:pPr marL="0" lvl="0" indent="0" algn="ctr" rtl="0">
              <a:spcBef>
                <a:spcPts val="0"/>
              </a:spcBef>
              <a:spcAft>
                <a:spcPts val="0"/>
              </a:spcAft>
              <a:buClr>
                <a:schemeClr val="lt1"/>
              </a:buClr>
              <a:buSzPts val="3600"/>
              <a:buFont typeface="Arial"/>
              <a:buNone/>
            </a:pPr>
            <a:r>
              <a:rPr lang="en-US" sz="3600"/>
              <a:t>IDEA</a:t>
            </a:r>
            <a:endParaRPr sz="3600"/>
          </a:p>
          <a:p>
            <a:pPr marL="0" lvl="0" indent="0" algn="ctr" rtl="0">
              <a:spcBef>
                <a:spcPts val="0"/>
              </a:spcBef>
              <a:spcAft>
                <a:spcPts val="0"/>
              </a:spcAft>
              <a:buClr>
                <a:schemeClr val="lt1"/>
              </a:buClr>
              <a:buSzPts val="3600"/>
              <a:buFont typeface="Arial"/>
              <a:buNone/>
            </a:pPr>
            <a:r>
              <a:rPr lang="en-US" sz="3600"/>
              <a:t>Inclusion, Diversity, Equity, Anti-Racism</a:t>
            </a:r>
            <a:endParaRPr sz="3600"/>
          </a:p>
        </p:txBody>
      </p:sp>
      <p:sp>
        <p:nvSpPr>
          <p:cNvPr id="394" name="Google Shape;394;p58"/>
          <p:cNvSpPr txBox="1">
            <a:spLocks noGrp="1"/>
          </p:cNvSpPr>
          <p:nvPr>
            <p:ph type="body" idx="1"/>
          </p:nvPr>
        </p:nvSpPr>
        <p:spPr>
          <a:xfrm>
            <a:off x="524800" y="2015725"/>
            <a:ext cx="11147700" cy="4713000"/>
          </a:xfrm>
          <a:prstGeom prst="rect">
            <a:avLst/>
          </a:prstGeom>
          <a:noFill/>
          <a:ln>
            <a:noFill/>
          </a:ln>
        </p:spPr>
        <p:txBody>
          <a:bodyPr spcFirstLastPara="1" wrap="square" lIns="91425" tIns="45700" rIns="91425" bIns="45700" anchor="t" anchorCtr="0">
            <a:normAutofit fontScale="92500" lnSpcReduction="10000"/>
          </a:bodyPr>
          <a:lstStyle/>
          <a:p>
            <a:pPr marL="171446" lvl="0" indent="0" algn="ctr" rtl="0">
              <a:lnSpc>
                <a:spcPct val="120000"/>
              </a:lnSpc>
              <a:spcBef>
                <a:spcPts val="0"/>
              </a:spcBef>
              <a:spcAft>
                <a:spcPts val="0"/>
              </a:spcAft>
              <a:buNone/>
            </a:pPr>
            <a:r>
              <a:rPr lang="en-US" sz="2500">
                <a:solidFill>
                  <a:srgbClr val="000000"/>
                </a:solidFill>
              </a:rPr>
              <a:t>Improvements can vary from small to large</a:t>
            </a:r>
            <a:endParaRPr sz="2500">
              <a:solidFill>
                <a:srgbClr val="000000"/>
              </a:solidFill>
            </a:endParaRPr>
          </a:p>
          <a:p>
            <a:pPr marL="171446" lvl="0" indent="0" algn="ctr" rtl="0">
              <a:lnSpc>
                <a:spcPct val="120000"/>
              </a:lnSpc>
              <a:spcBef>
                <a:spcPts val="0"/>
              </a:spcBef>
              <a:spcAft>
                <a:spcPts val="0"/>
              </a:spcAft>
              <a:buNone/>
            </a:pPr>
            <a:endParaRPr sz="2500">
              <a:solidFill>
                <a:srgbClr val="000000"/>
              </a:solidFill>
            </a:endParaRPr>
          </a:p>
          <a:p>
            <a:pPr marL="514337" lvl="1" indent="-229389" algn="l" rtl="0">
              <a:lnSpc>
                <a:spcPct val="200000"/>
              </a:lnSpc>
              <a:spcBef>
                <a:spcPts val="0"/>
              </a:spcBef>
              <a:spcAft>
                <a:spcPts val="0"/>
              </a:spcAft>
              <a:buClr>
                <a:srgbClr val="000000"/>
              </a:buClr>
              <a:buSzPct val="100000"/>
              <a:buChar char="•"/>
            </a:pPr>
            <a:r>
              <a:rPr lang="en-US" sz="2500" b="1">
                <a:solidFill>
                  <a:srgbClr val="000000"/>
                </a:solidFill>
              </a:rPr>
              <a:t>Biology text</a:t>
            </a:r>
            <a:r>
              <a:rPr lang="en-US" sz="2500">
                <a:solidFill>
                  <a:srgbClr val="000000"/>
                </a:solidFill>
              </a:rPr>
              <a:t>: Updating images and case studies to reflect our student body; including current understanding of sex and gender; adding diverse scientists.</a:t>
            </a:r>
            <a:endParaRPr sz="2500">
              <a:solidFill>
                <a:srgbClr val="000000"/>
              </a:solidFill>
            </a:endParaRPr>
          </a:p>
          <a:p>
            <a:pPr marL="514337" lvl="1" indent="-229389" algn="l" rtl="0">
              <a:lnSpc>
                <a:spcPct val="200000"/>
              </a:lnSpc>
              <a:spcBef>
                <a:spcPts val="0"/>
              </a:spcBef>
              <a:spcAft>
                <a:spcPts val="0"/>
              </a:spcAft>
              <a:buClr>
                <a:srgbClr val="000000"/>
              </a:buClr>
              <a:buSzPct val="100000"/>
              <a:buChar char="•"/>
            </a:pPr>
            <a:r>
              <a:rPr lang="en-US" sz="2500" b="1">
                <a:solidFill>
                  <a:srgbClr val="000000"/>
                </a:solidFill>
              </a:rPr>
              <a:t>Spanish text</a:t>
            </a:r>
            <a:r>
              <a:rPr lang="en-US" sz="2500">
                <a:solidFill>
                  <a:srgbClr val="000000"/>
                </a:solidFill>
              </a:rPr>
              <a:t>: Modifications of gender pronouns </a:t>
            </a:r>
            <a:endParaRPr sz="2500">
              <a:solidFill>
                <a:srgbClr val="000000"/>
              </a:solidFill>
            </a:endParaRPr>
          </a:p>
          <a:p>
            <a:pPr marL="514337" lvl="1" indent="-229389" algn="l" rtl="0">
              <a:lnSpc>
                <a:spcPct val="200000"/>
              </a:lnSpc>
              <a:spcBef>
                <a:spcPts val="0"/>
              </a:spcBef>
              <a:spcAft>
                <a:spcPts val="0"/>
              </a:spcAft>
              <a:buClr>
                <a:srgbClr val="000000"/>
              </a:buClr>
              <a:buSzPct val="100000"/>
              <a:buChar char="•"/>
            </a:pPr>
            <a:r>
              <a:rPr lang="en-US" sz="2500" b="1">
                <a:solidFill>
                  <a:srgbClr val="000000"/>
                </a:solidFill>
              </a:rPr>
              <a:t>Pyschology text</a:t>
            </a:r>
            <a:r>
              <a:rPr lang="en-US" sz="2500">
                <a:solidFill>
                  <a:srgbClr val="000000"/>
                </a:solidFill>
              </a:rPr>
              <a:t>: Presenting gender as a non-binary concept </a:t>
            </a:r>
            <a:endParaRPr sz="2500">
              <a:solidFill>
                <a:srgbClr val="000000"/>
              </a:solidFill>
            </a:endParaRPr>
          </a:p>
          <a:p>
            <a:pPr marL="514337" lvl="1" indent="-229389" algn="l" rtl="0">
              <a:lnSpc>
                <a:spcPct val="200000"/>
              </a:lnSpc>
              <a:spcBef>
                <a:spcPts val="0"/>
              </a:spcBef>
              <a:spcAft>
                <a:spcPts val="0"/>
              </a:spcAft>
              <a:buClr>
                <a:srgbClr val="000000"/>
              </a:buClr>
              <a:buSzPct val="100000"/>
              <a:buChar char="•"/>
            </a:pPr>
            <a:r>
              <a:rPr lang="en-US" sz="2500" b="1">
                <a:solidFill>
                  <a:srgbClr val="000000"/>
                </a:solidFill>
              </a:rPr>
              <a:t>Statistics for Social Justice Studies</a:t>
            </a:r>
            <a:endParaRPr sz="2500" b="1">
              <a:solidFill>
                <a:srgbClr val="000000"/>
              </a:solidFill>
            </a:endParaRPr>
          </a:p>
          <a:p>
            <a:pPr marL="514337" lvl="1" indent="-229389" algn="l" rtl="0">
              <a:lnSpc>
                <a:spcPct val="200000"/>
              </a:lnSpc>
              <a:spcBef>
                <a:spcPts val="0"/>
              </a:spcBef>
              <a:spcAft>
                <a:spcPts val="0"/>
              </a:spcAft>
              <a:buClr>
                <a:srgbClr val="000000"/>
              </a:buClr>
              <a:buSzPct val="100000"/>
              <a:buChar char="•"/>
            </a:pPr>
            <a:r>
              <a:rPr lang="en-US" sz="2500">
                <a:solidFill>
                  <a:srgbClr val="000000"/>
                </a:solidFill>
              </a:rPr>
              <a:t>Collaborations </a:t>
            </a:r>
            <a:endParaRPr sz="25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9"/>
          <p:cNvSpPr txBox="1">
            <a:spLocks noGrp="1"/>
          </p:cNvSpPr>
          <p:nvPr>
            <p:ph type="title"/>
          </p:nvPr>
        </p:nvSpPr>
        <p:spPr>
          <a:xfrm>
            <a:off x="415600" y="198678"/>
            <a:ext cx="11360700" cy="1044600"/>
          </a:xfrm>
          <a:prstGeom prst="rect">
            <a:avLst/>
          </a:prstGeom>
          <a:solidFill>
            <a:schemeClr val="dk1"/>
          </a:solidFill>
        </p:spPr>
        <p:txBody>
          <a:bodyPr spcFirstLastPara="1" wrap="square" lIns="91425" tIns="45700" rIns="91425" bIns="45700" anchor="t" anchorCtr="0">
            <a:noAutofit/>
          </a:bodyPr>
          <a:lstStyle/>
          <a:p>
            <a:pPr marL="0" lvl="0" indent="0" algn="l" rtl="0">
              <a:spcBef>
                <a:spcPts val="0"/>
              </a:spcBef>
              <a:spcAft>
                <a:spcPts val="0"/>
              </a:spcAft>
              <a:buNone/>
            </a:pPr>
            <a:r>
              <a:rPr lang="en-US" sz="3000">
                <a:solidFill>
                  <a:schemeClr val="lt1"/>
                </a:solidFill>
                <a:latin typeface="Palatino"/>
                <a:ea typeface="Palatino"/>
                <a:cs typeface="Palatino"/>
                <a:sym typeface="Palatino"/>
              </a:rPr>
              <a:t>Achieving the Dream - Instructor Attitude, Academic Freedom, Collaboration….</a:t>
            </a:r>
            <a:endParaRPr sz="3000">
              <a:solidFill>
                <a:schemeClr val="lt1"/>
              </a:solidFill>
              <a:latin typeface="Palatino"/>
              <a:ea typeface="Palatino"/>
              <a:cs typeface="Palatino"/>
              <a:sym typeface="Palatino"/>
            </a:endParaRPr>
          </a:p>
        </p:txBody>
      </p:sp>
      <p:pic>
        <p:nvPicPr>
          <p:cNvPr id="401" name="Google Shape;401;p59"/>
          <p:cNvPicPr preferRelativeResize="0"/>
          <p:nvPr/>
        </p:nvPicPr>
        <p:blipFill rotWithShape="1">
          <a:blip r:embed="rId3">
            <a:alphaModFix/>
          </a:blip>
          <a:srcRect l="816" r="13280" b="9657"/>
          <a:stretch/>
        </p:blipFill>
        <p:spPr>
          <a:xfrm>
            <a:off x="178625" y="1432050"/>
            <a:ext cx="6186000" cy="5049600"/>
          </a:xfrm>
          <a:prstGeom prst="rect">
            <a:avLst/>
          </a:prstGeom>
          <a:noFill/>
          <a:ln>
            <a:noFill/>
          </a:ln>
        </p:spPr>
      </p:pic>
      <p:pic>
        <p:nvPicPr>
          <p:cNvPr id="402" name="Google Shape;402;p59"/>
          <p:cNvPicPr preferRelativeResize="0"/>
          <p:nvPr/>
        </p:nvPicPr>
        <p:blipFill rotWithShape="1">
          <a:blip r:embed="rId4">
            <a:alphaModFix/>
          </a:blip>
          <a:srcRect t="-5299" r="13247" b="5299"/>
          <a:stretch/>
        </p:blipFill>
        <p:spPr>
          <a:xfrm>
            <a:off x="5851500" y="1432050"/>
            <a:ext cx="6030450" cy="504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050"/>
              <a:buFont typeface="Arial"/>
              <a:buNone/>
            </a:pPr>
            <a:fld id="{00000000-1234-1234-1234-123412341234}" type="slidenum">
              <a:rPr lang="en-US"/>
              <a:t>17</a:t>
            </a:fld>
            <a:endParaRPr/>
          </a:p>
        </p:txBody>
      </p:sp>
      <p:pic>
        <p:nvPicPr>
          <p:cNvPr id="409" name="Google Shape;409;p60"/>
          <p:cNvPicPr preferRelativeResize="0"/>
          <p:nvPr/>
        </p:nvPicPr>
        <p:blipFill rotWithShape="1">
          <a:blip r:embed="rId3">
            <a:alphaModFix/>
          </a:blip>
          <a:srcRect b="41369"/>
          <a:stretch/>
        </p:blipFill>
        <p:spPr>
          <a:xfrm>
            <a:off x="449975" y="118400"/>
            <a:ext cx="10937274" cy="6312675"/>
          </a:xfrm>
          <a:prstGeom prst="rect">
            <a:avLst/>
          </a:prstGeom>
          <a:noFill/>
          <a:ln>
            <a:noFill/>
          </a:ln>
        </p:spPr>
      </p:pic>
      <p:sp>
        <p:nvSpPr>
          <p:cNvPr id="410" name="Google Shape;410;p60"/>
          <p:cNvSpPr txBox="1"/>
          <p:nvPr/>
        </p:nvSpPr>
        <p:spPr>
          <a:xfrm>
            <a:off x="266325" y="6498450"/>
            <a:ext cx="70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4"/>
              </a:rPr>
              <a:t>https://www.slideshare.net/OER_Hub/oerrh-data-report-20132015-educators</a:t>
            </a:r>
            <a:r>
              <a:rPr lang="en-US"/>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050"/>
              <a:buFont typeface="Arial"/>
              <a:buNone/>
            </a:pPr>
            <a:fld id="{00000000-1234-1234-1234-123412341234}" type="slidenum">
              <a:rPr lang="en-US"/>
              <a:t>18</a:t>
            </a:fld>
            <a:endParaRPr/>
          </a:p>
        </p:txBody>
      </p:sp>
      <p:pic>
        <p:nvPicPr>
          <p:cNvPr id="417" name="Google Shape;417;p61"/>
          <p:cNvPicPr preferRelativeResize="0"/>
          <p:nvPr/>
        </p:nvPicPr>
        <p:blipFill rotWithShape="1">
          <a:blip r:embed="rId3">
            <a:alphaModFix/>
          </a:blip>
          <a:srcRect b="42269"/>
          <a:stretch/>
        </p:blipFill>
        <p:spPr>
          <a:xfrm>
            <a:off x="525175" y="157875"/>
            <a:ext cx="10771424" cy="6127800"/>
          </a:xfrm>
          <a:prstGeom prst="rect">
            <a:avLst/>
          </a:prstGeom>
          <a:noFill/>
          <a:ln>
            <a:noFill/>
          </a:ln>
        </p:spPr>
      </p:pic>
      <p:sp>
        <p:nvSpPr>
          <p:cNvPr id="418" name="Google Shape;418;p61"/>
          <p:cNvSpPr txBox="1"/>
          <p:nvPr/>
        </p:nvSpPr>
        <p:spPr>
          <a:xfrm>
            <a:off x="266325" y="6498450"/>
            <a:ext cx="70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4"/>
              </a:rPr>
              <a:t>https://www.slideshare.net/OER_Hub/oerrh-data-report-20132015-educators</a:t>
            </a:r>
            <a:r>
              <a:rPr lang="en-US"/>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2"/>
          <p:cNvSpPr txBox="1">
            <a:spLocks noGrp="1"/>
          </p:cNvSpPr>
          <p:nvPr>
            <p:ph type="title"/>
          </p:nvPr>
        </p:nvSpPr>
        <p:spPr>
          <a:xfrm>
            <a:off x="1451575" y="542725"/>
            <a:ext cx="9603300" cy="868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Articulation &amp; C-ID</a:t>
            </a:r>
            <a:endParaRPr/>
          </a:p>
        </p:txBody>
      </p:sp>
      <p:sp>
        <p:nvSpPr>
          <p:cNvPr id="425" name="Google Shape;425;p62"/>
          <p:cNvSpPr txBox="1"/>
          <p:nvPr/>
        </p:nvSpPr>
        <p:spPr>
          <a:xfrm>
            <a:off x="1102950" y="1900150"/>
            <a:ext cx="8925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aphicFrame>
        <p:nvGraphicFramePr>
          <p:cNvPr id="426" name="Google Shape;426;p62"/>
          <p:cNvGraphicFramePr/>
          <p:nvPr/>
        </p:nvGraphicFramePr>
        <p:xfrm>
          <a:off x="700175" y="2092510"/>
          <a:ext cx="3000000" cy="3000000"/>
        </p:xfrm>
        <a:graphic>
          <a:graphicData uri="http://schemas.openxmlformats.org/drawingml/2006/table">
            <a:tbl>
              <a:tblPr>
                <a:noFill/>
                <a:tableStyleId>{B5D4E293-518F-459F-96CD-688DE87BEDE5}</a:tableStyleId>
              </a:tblPr>
              <a:tblGrid>
                <a:gridCol w="6028050">
                  <a:extLst>
                    <a:ext uri="{9D8B030D-6E8A-4147-A177-3AD203B41FA5}">
                      <a16:colId xmlns:a16="http://schemas.microsoft.com/office/drawing/2014/main" val="20000"/>
                    </a:ext>
                  </a:extLst>
                </a:gridCol>
                <a:gridCol w="5067100">
                  <a:extLst>
                    <a:ext uri="{9D8B030D-6E8A-4147-A177-3AD203B41FA5}">
                      <a16:colId xmlns:a16="http://schemas.microsoft.com/office/drawing/2014/main" val="20001"/>
                    </a:ext>
                  </a:extLst>
                </a:gridCol>
              </a:tblGrid>
              <a:tr h="728975">
                <a:tc gridSpan="2">
                  <a:txBody>
                    <a:bodyPr/>
                    <a:lstStyle/>
                    <a:p>
                      <a:pPr marL="0" lvl="0" indent="0" algn="l" rtl="0">
                        <a:spcBef>
                          <a:spcPts val="0"/>
                        </a:spcBef>
                        <a:spcAft>
                          <a:spcPts val="0"/>
                        </a:spcAft>
                        <a:buNone/>
                      </a:pPr>
                      <a:r>
                        <a:rPr lang="en-US" sz="2400"/>
                        <a:t>Responses from UC and CSU system articulation leadership:</a:t>
                      </a:r>
                      <a:endParaRPr sz="24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664575">
                <a:tc>
                  <a:txBody>
                    <a:bodyPr/>
                    <a:lstStyle/>
                    <a:p>
                      <a:pPr marL="0" lvl="0" indent="0" algn="l" rtl="0">
                        <a:spcBef>
                          <a:spcPts val="0"/>
                        </a:spcBef>
                        <a:spcAft>
                          <a:spcPts val="0"/>
                        </a:spcAft>
                        <a:buNone/>
                      </a:pPr>
                      <a:r>
                        <a:rPr lang="en-US" sz="2200"/>
                        <a:t>“For UC, it’s fine to use assembled materials or Open Educational Resources, so long as they’re as stable and publicly available as published textbooks (and not a list of links). “</a:t>
                      </a:r>
                      <a:endParaRPr sz="2200"/>
                    </a:p>
                    <a:p>
                      <a:pPr marL="0" lvl="0" indent="0" algn="l" rtl="0">
                        <a:spcBef>
                          <a:spcPts val="0"/>
                        </a:spcBef>
                        <a:spcAft>
                          <a:spcPts val="0"/>
                        </a:spcAft>
                        <a:buNone/>
                      </a:pPr>
                      <a:endParaRPr sz="2400"/>
                    </a:p>
                    <a:p>
                      <a:pPr marL="0" lvl="0" indent="0" algn="l" rtl="0">
                        <a:spcBef>
                          <a:spcPts val="0"/>
                        </a:spcBef>
                        <a:spcAft>
                          <a:spcPts val="0"/>
                        </a:spcAft>
                        <a:buNone/>
                      </a:pPr>
                      <a:r>
                        <a:rPr lang="en-US" sz="2200" b="1" i="1"/>
                        <a:t>Nancy Purcille</a:t>
                      </a:r>
                      <a:endParaRPr sz="2200" b="1" i="1"/>
                    </a:p>
                    <a:p>
                      <a:pPr marL="0" lvl="0" indent="0" algn="l" rtl="0">
                        <a:spcBef>
                          <a:spcPts val="0"/>
                        </a:spcBef>
                        <a:spcAft>
                          <a:spcPts val="0"/>
                        </a:spcAft>
                        <a:buNone/>
                      </a:pPr>
                      <a:r>
                        <a:rPr lang="en-US" sz="2200"/>
                        <a:t>Transfer Articulation Coordinator</a:t>
                      </a:r>
                      <a:endParaRPr sz="2200"/>
                    </a:p>
                    <a:p>
                      <a:pPr marL="0" lvl="0" indent="0" algn="l" rtl="0">
                        <a:spcBef>
                          <a:spcPts val="0"/>
                        </a:spcBef>
                        <a:spcAft>
                          <a:spcPts val="0"/>
                        </a:spcAft>
                        <a:buNone/>
                      </a:pPr>
                      <a:r>
                        <a:rPr lang="en-US" sz="2200"/>
                        <a:t>University of California, Office of the President</a:t>
                      </a:r>
                      <a:endParaRPr sz="2200"/>
                    </a:p>
                  </a:txBody>
                  <a:tcPr marL="91425" marR="91425" marT="91425" marB="91425"/>
                </a:tc>
                <a:tc>
                  <a:txBody>
                    <a:bodyPr/>
                    <a:lstStyle/>
                    <a:p>
                      <a:pPr marL="0" lvl="0" indent="0" algn="l" rtl="0">
                        <a:spcBef>
                          <a:spcPts val="0"/>
                        </a:spcBef>
                        <a:spcAft>
                          <a:spcPts val="0"/>
                        </a:spcAft>
                        <a:buNone/>
                      </a:pPr>
                      <a:r>
                        <a:rPr lang="en-US" sz="2200"/>
                        <a:t>“Same for the CSU.”</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b="1" i="1"/>
                    </a:p>
                    <a:p>
                      <a:pPr marL="0" lvl="0" indent="0" algn="l" rtl="0">
                        <a:spcBef>
                          <a:spcPts val="0"/>
                        </a:spcBef>
                        <a:spcAft>
                          <a:spcPts val="0"/>
                        </a:spcAft>
                        <a:buNone/>
                      </a:pPr>
                      <a:endParaRPr sz="2200" b="1" i="1"/>
                    </a:p>
                    <a:p>
                      <a:pPr marL="0" lvl="0" indent="0" algn="l" rtl="0">
                        <a:spcBef>
                          <a:spcPts val="0"/>
                        </a:spcBef>
                        <a:spcAft>
                          <a:spcPts val="0"/>
                        </a:spcAft>
                        <a:buNone/>
                      </a:pPr>
                      <a:endParaRPr sz="2200" b="1" i="1"/>
                    </a:p>
                    <a:p>
                      <a:pPr marL="0" lvl="0" indent="0" algn="l" rtl="0">
                        <a:spcBef>
                          <a:spcPts val="0"/>
                        </a:spcBef>
                        <a:spcAft>
                          <a:spcPts val="0"/>
                        </a:spcAft>
                        <a:buNone/>
                      </a:pPr>
                      <a:r>
                        <a:rPr lang="en-US" sz="2200" b="1" i="1"/>
                        <a:t>Ken O’Donnell</a:t>
                      </a:r>
                      <a:endParaRPr sz="2200" b="1" i="1"/>
                    </a:p>
                    <a:p>
                      <a:pPr marL="0" lvl="0" indent="0" algn="l" rtl="0">
                        <a:spcBef>
                          <a:spcPts val="0"/>
                        </a:spcBef>
                        <a:spcAft>
                          <a:spcPts val="0"/>
                        </a:spcAft>
                        <a:buNone/>
                      </a:pPr>
                      <a:r>
                        <a:rPr lang="en-US" sz="2200"/>
                        <a:t>Senior Director, Student Engagement and Academic Initiatives and Partnerships</a:t>
                      </a:r>
                      <a:endParaRPr sz="2200"/>
                    </a:p>
                    <a:p>
                      <a:pPr marL="0" lvl="0" indent="0" algn="l" rtl="0">
                        <a:spcBef>
                          <a:spcPts val="0"/>
                        </a:spcBef>
                        <a:spcAft>
                          <a:spcPts val="0"/>
                        </a:spcAft>
                        <a:buNone/>
                      </a:pPr>
                      <a:r>
                        <a:rPr lang="en-US" sz="2200"/>
                        <a:t>CSU Office of the Chancellor</a:t>
                      </a:r>
                      <a:endParaRPr sz="24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1277650" y="365125"/>
            <a:ext cx="10046100" cy="1325700"/>
          </a:xfrm>
          <a:prstGeom prst="rect">
            <a:avLst/>
          </a:prstGeom>
          <a:solidFill>
            <a:srgbClr val="005B95"/>
          </a:solidFill>
        </p:spPr>
        <p:txBody>
          <a:bodyPr spcFirstLastPara="1" wrap="square" lIns="91425" tIns="45700" rIns="91425" bIns="45700" anchor="b" anchorCtr="0">
            <a:normAutofit/>
          </a:bodyPr>
          <a:lstStyle/>
          <a:p>
            <a:pPr marL="0" lvl="0" indent="0" algn="l" rtl="0">
              <a:spcBef>
                <a:spcPts val="0"/>
              </a:spcBef>
              <a:spcAft>
                <a:spcPts val="0"/>
              </a:spcAft>
              <a:buNone/>
            </a:pPr>
            <a:r>
              <a:rPr lang="en-US">
                <a:solidFill>
                  <a:schemeClr val="lt1"/>
                </a:solidFill>
              </a:rPr>
              <a:t>Description</a:t>
            </a:r>
            <a:endParaRPr>
              <a:solidFill>
                <a:schemeClr val="lt1"/>
              </a:solidFill>
            </a:endParaRPr>
          </a:p>
        </p:txBody>
      </p:sp>
      <p:sp>
        <p:nvSpPr>
          <p:cNvPr id="289" name="Google Shape;289;p45"/>
          <p:cNvSpPr txBox="1">
            <a:spLocks noGrp="1"/>
          </p:cNvSpPr>
          <p:nvPr>
            <p:ph type="sldNum" idx="12"/>
          </p:nvPr>
        </p:nvSpPr>
        <p:spPr>
          <a:xfrm>
            <a:off x="10437813" y="6356350"/>
            <a:ext cx="9159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290" name="Google Shape;290;p45"/>
          <p:cNvSpPr txBox="1">
            <a:spLocks noGrp="1"/>
          </p:cNvSpPr>
          <p:nvPr>
            <p:ph type="body" idx="1"/>
          </p:nvPr>
        </p:nvSpPr>
        <p:spPr>
          <a:xfrm>
            <a:off x="1277650" y="1798320"/>
            <a:ext cx="10058400" cy="44196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OER provides equitable access to course resources for students while allowing faculty to personalize their teaching resources based on their students’ backgrounds, skills, and demographics. OEP takes this one step further by inviting students to become contributors to academia rather than just passive recipients. What evidence is there that OER and OEP improve student success? This session will explore the what, why, and how of OER and OEP.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3"/>
          <p:cNvSpPr txBox="1">
            <a:spLocks noGrp="1"/>
          </p:cNvSpPr>
          <p:nvPr>
            <p:ph type="title"/>
          </p:nvPr>
        </p:nvSpPr>
        <p:spPr>
          <a:xfrm>
            <a:off x="1451575" y="542725"/>
            <a:ext cx="9603300" cy="868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Articulation &amp; C-ID</a:t>
            </a:r>
            <a:endParaRPr/>
          </a:p>
        </p:txBody>
      </p:sp>
      <p:sp>
        <p:nvSpPr>
          <p:cNvPr id="433" name="Google Shape;433;p63"/>
          <p:cNvSpPr txBox="1">
            <a:spLocks noGrp="1"/>
          </p:cNvSpPr>
          <p:nvPr>
            <p:ph type="body" idx="4294967295"/>
          </p:nvPr>
        </p:nvSpPr>
        <p:spPr>
          <a:xfrm>
            <a:off x="1267350" y="2078750"/>
            <a:ext cx="10090500" cy="3569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Example: </a:t>
            </a:r>
            <a:r>
              <a:rPr lang="en-US" u="sng">
                <a:solidFill>
                  <a:schemeClr val="hlink"/>
                </a:solidFill>
                <a:hlinkClick r:id="rId3"/>
              </a:rPr>
              <a:t>Economics C-ID Descriptor</a:t>
            </a:r>
            <a:endParaRPr/>
          </a:p>
        </p:txBody>
      </p:sp>
      <p:pic>
        <p:nvPicPr>
          <p:cNvPr id="434" name="Google Shape;434;p63" title="textbook list with OER called out"/>
          <p:cNvPicPr preferRelativeResize="0"/>
          <p:nvPr/>
        </p:nvPicPr>
        <p:blipFill>
          <a:blip r:embed="rId4">
            <a:alphaModFix/>
          </a:blip>
          <a:stretch>
            <a:fillRect/>
          </a:stretch>
        </p:blipFill>
        <p:spPr>
          <a:xfrm>
            <a:off x="1311975" y="2703900"/>
            <a:ext cx="10001250" cy="382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4"/>
          <p:cNvSpPr txBox="1">
            <a:spLocks noGrp="1"/>
          </p:cNvSpPr>
          <p:nvPr>
            <p:ph type="title"/>
          </p:nvPr>
        </p:nvSpPr>
        <p:spPr>
          <a:xfrm>
            <a:off x="2560319" y="403412"/>
            <a:ext cx="8793600" cy="1685700"/>
          </a:xfrm>
          <a:prstGeom prst="rect">
            <a:avLst/>
          </a:prstGeom>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990"/>
              <a:buNone/>
            </a:pPr>
            <a:r>
              <a:rPr lang="en-US" sz="3640"/>
              <a:t>Open Pedagogy </a:t>
            </a:r>
            <a:endParaRPr sz="3640"/>
          </a:p>
          <a:p>
            <a:pPr marL="0" lvl="0" indent="0" algn="l" rtl="0">
              <a:lnSpc>
                <a:spcPct val="150000"/>
              </a:lnSpc>
              <a:spcBef>
                <a:spcPts val="0"/>
              </a:spcBef>
              <a:spcAft>
                <a:spcPts val="0"/>
              </a:spcAft>
              <a:buSzPts val="990"/>
              <a:buNone/>
            </a:pPr>
            <a:r>
              <a:rPr lang="en-US" sz="3640"/>
              <a:t>Open Educational Practices (OEP)</a:t>
            </a:r>
            <a:endParaRPr sz="3640"/>
          </a:p>
        </p:txBody>
      </p:sp>
      <p:sp>
        <p:nvSpPr>
          <p:cNvPr id="441" name="Google Shape;441;p64"/>
          <p:cNvSpPr txBox="1">
            <a:spLocks noGrp="1"/>
          </p:cNvSpPr>
          <p:nvPr>
            <p:ph type="body" idx="1"/>
          </p:nvPr>
        </p:nvSpPr>
        <p:spPr>
          <a:xfrm>
            <a:off x="896069" y="2662568"/>
            <a:ext cx="10523700" cy="35694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3000"/>
              <a:t>What words come to mind when you hear the terms:</a:t>
            </a:r>
            <a:endParaRPr sz="3000"/>
          </a:p>
          <a:p>
            <a:pPr marL="457200" lvl="0" indent="-419100" algn="l" rtl="0">
              <a:lnSpc>
                <a:spcPct val="150000"/>
              </a:lnSpc>
              <a:spcBef>
                <a:spcPts val="1000"/>
              </a:spcBef>
              <a:spcAft>
                <a:spcPts val="0"/>
              </a:spcAft>
              <a:buSzPts val="3000"/>
              <a:buChar char="●"/>
            </a:pPr>
            <a:r>
              <a:rPr lang="en-US" sz="3000"/>
              <a:t>Open Educational Practices (OEP)</a:t>
            </a:r>
            <a:endParaRPr sz="3000"/>
          </a:p>
          <a:p>
            <a:pPr marL="457200" lvl="0" indent="-419100" algn="l" rtl="0">
              <a:lnSpc>
                <a:spcPct val="150000"/>
              </a:lnSpc>
              <a:spcBef>
                <a:spcPts val="0"/>
              </a:spcBef>
              <a:spcAft>
                <a:spcPts val="0"/>
              </a:spcAft>
              <a:buSzPts val="3000"/>
              <a:buChar char="●"/>
            </a:pPr>
            <a:r>
              <a:rPr lang="en-US" sz="3000"/>
              <a:t>Open Pedagogy</a:t>
            </a:r>
            <a:endParaRPr sz="3000"/>
          </a:p>
        </p:txBody>
      </p:sp>
      <p:pic>
        <p:nvPicPr>
          <p:cNvPr id="442" name="Google Shape;442;p64"/>
          <p:cNvPicPr preferRelativeResize="0"/>
          <p:nvPr/>
        </p:nvPicPr>
        <p:blipFill>
          <a:blip r:embed="rId3">
            <a:alphaModFix/>
          </a:blip>
          <a:stretch>
            <a:fillRect/>
          </a:stretch>
        </p:blipFill>
        <p:spPr>
          <a:xfrm>
            <a:off x="6546550" y="3081150"/>
            <a:ext cx="5111549" cy="3718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5" descr="Stack of papers" title="Stack of papers"/>
          <p:cNvPicPr preferRelativeResize="0"/>
          <p:nvPr/>
        </p:nvPicPr>
        <p:blipFill rotWithShape="1">
          <a:blip r:embed="rId3">
            <a:alphaModFix/>
          </a:blip>
          <a:srcRect r="-1389"/>
          <a:stretch/>
        </p:blipFill>
        <p:spPr>
          <a:xfrm flipH="1">
            <a:off x="7113724" y="3562550"/>
            <a:ext cx="4271376" cy="2725100"/>
          </a:xfrm>
          <a:prstGeom prst="rect">
            <a:avLst/>
          </a:prstGeom>
          <a:noFill/>
          <a:ln>
            <a:noFill/>
          </a:ln>
        </p:spPr>
      </p:pic>
      <p:sp>
        <p:nvSpPr>
          <p:cNvPr id="449" name="Google Shape;449;p65"/>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OER-enabled Pedagogy</a:t>
            </a:r>
            <a:endParaRPr/>
          </a:p>
        </p:txBody>
      </p:sp>
      <p:sp>
        <p:nvSpPr>
          <p:cNvPr id="450" name="Google Shape;450;p65"/>
          <p:cNvSpPr txBox="1">
            <a:spLocks noGrp="1"/>
          </p:cNvSpPr>
          <p:nvPr>
            <p:ph type="body" idx="1"/>
          </p:nvPr>
        </p:nvSpPr>
        <p:spPr>
          <a:xfrm>
            <a:off x="1277650" y="1798320"/>
            <a:ext cx="10058400" cy="4419600"/>
          </a:xfrm>
          <a:prstGeom prst="rect">
            <a:avLst/>
          </a:prstGeom>
        </p:spPr>
        <p:txBody>
          <a:bodyPr spcFirstLastPara="1" wrap="square" lIns="91425" tIns="45700" rIns="91425" bIns="45700" anchor="t" anchorCtr="0">
            <a:noAutofit/>
          </a:bodyPr>
          <a:lstStyle/>
          <a:p>
            <a:pPr marL="171446" lvl="0" indent="-184146" algn="l" rtl="0">
              <a:lnSpc>
                <a:spcPct val="115000"/>
              </a:lnSpc>
              <a:spcBef>
                <a:spcPts val="1000"/>
              </a:spcBef>
              <a:spcAft>
                <a:spcPts val="0"/>
              </a:spcAft>
              <a:buClr>
                <a:srgbClr val="000000"/>
              </a:buClr>
              <a:buSzPts val="1800"/>
              <a:buChar char="●"/>
            </a:pPr>
            <a:r>
              <a:rPr lang="en-US">
                <a:solidFill>
                  <a:srgbClr val="000000"/>
                </a:solidFill>
              </a:rPr>
              <a:t>A set of teaching and learning practices only possible or practical when you have permission to engage in the 5R activities.</a:t>
            </a:r>
            <a:endParaRPr>
              <a:solidFill>
                <a:srgbClr val="000000"/>
              </a:solidFill>
            </a:endParaRPr>
          </a:p>
          <a:p>
            <a:pPr marL="171446" lvl="0" indent="-184146" algn="l" rtl="0">
              <a:lnSpc>
                <a:spcPct val="115000"/>
              </a:lnSpc>
              <a:spcBef>
                <a:spcPts val="1000"/>
              </a:spcBef>
              <a:spcAft>
                <a:spcPts val="0"/>
              </a:spcAft>
              <a:buClr>
                <a:srgbClr val="000000"/>
              </a:buClr>
              <a:buSzPts val="1800"/>
              <a:buChar char="●"/>
            </a:pPr>
            <a:r>
              <a:rPr lang="en-US">
                <a:solidFill>
                  <a:srgbClr val="000000"/>
                </a:solidFill>
              </a:rPr>
              <a:t>Disposable v. </a:t>
            </a:r>
            <a:r>
              <a:rPr lang="en-US" b="1">
                <a:solidFill>
                  <a:srgbClr val="000000"/>
                </a:solidFill>
              </a:rPr>
              <a:t>Renewable Assignments</a:t>
            </a:r>
            <a:endParaRPr b="1">
              <a:solidFill>
                <a:srgbClr val="000000"/>
              </a:solidFill>
            </a:endParaRPr>
          </a:p>
          <a:p>
            <a:pPr marL="171446" lvl="0" indent="-184146" algn="l" rtl="0">
              <a:lnSpc>
                <a:spcPct val="115000"/>
              </a:lnSpc>
              <a:spcBef>
                <a:spcPts val="1000"/>
              </a:spcBef>
              <a:spcAft>
                <a:spcPts val="0"/>
              </a:spcAft>
              <a:buClr>
                <a:srgbClr val="000000"/>
              </a:buClr>
              <a:buSzPts val="1800"/>
              <a:buChar char="●"/>
            </a:pPr>
            <a:r>
              <a:rPr lang="en-US">
                <a:solidFill>
                  <a:srgbClr val="000000"/>
                </a:solidFill>
              </a:rPr>
              <a:t>Authentic Assessments</a:t>
            </a:r>
            <a:endParaRPr>
              <a:solidFill>
                <a:srgbClr val="000000"/>
              </a:solidFill>
            </a:endParaRPr>
          </a:p>
        </p:txBody>
      </p:sp>
      <p:sp>
        <p:nvSpPr>
          <p:cNvPr id="451" name="Google Shape;451;p65"/>
          <p:cNvSpPr txBox="1"/>
          <p:nvPr/>
        </p:nvSpPr>
        <p:spPr>
          <a:xfrm>
            <a:off x="1451575" y="5508550"/>
            <a:ext cx="6064500" cy="11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accent1"/>
                </a:solidFill>
                <a:hlinkClick r:id="rId4">
                  <a:extLst>
                    <a:ext uri="{A12FA001-AC4F-418D-AE19-62706E023703}">
                      <ahyp:hlinkClr xmlns:ahyp="http://schemas.microsoft.com/office/drawing/2018/hyperlinkcolor" val="tx"/>
                    </a:ext>
                  </a:extLst>
                </a:hlinkClick>
              </a:rPr>
              <a:t>Wiley &amp; Hilton; 2018</a:t>
            </a:r>
            <a:r>
              <a:rPr lang="en-US" sz="1200"/>
              <a:t> and </a:t>
            </a:r>
            <a:r>
              <a:rPr lang="en-US" sz="1200" u="sng">
                <a:solidFill>
                  <a:schemeClr val="accent1"/>
                </a:solidFill>
                <a:hlinkClick r:id="rId5">
                  <a:extLst>
                    <a:ext uri="{A12FA001-AC4F-418D-AE19-62706E023703}">
                      <ahyp:hlinkClr xmlns:ahyp="http://schemas.microsoft.com/office/drawing/2018/hyperlinkcolor" val="tx"/>
                    </a:ext>
                  </a:extLst>
                </a:hlinkClick>
              </a:rPr>
              <a:t>David Wiley; 2013 </a:t>
            </a:r>
            <a:endParaRPr sz="1200"/>
          </a:p>
          <a:p>
            <a:pPr marL="0" lvl="0" indent="0" algn="l" rtl="0">
              <a:spcBef>
                <a:spcPts val="1000"/>
              </a:spcBef>
              <a:spcAft>
                <a:spcPts val="0"/>
              </a:spcAft>
              <a:buNone/>
            </a:pPr>
            <a:r>
              <a:rPr lang="en-US" sz="1200" u="sng">
                <a:solidFill>
                  <a:schemeClr val="accent1"/>
                </a:solidFill>
                <a:hlinkClick r:id="rId6">
                  <a:extLst>
                    <a:ext uri="{A12FA001-AC4F-418D-AE19-62706E023703}">
                      <ahyp:hlinkClr xmlns:ahyp="http://schemas.microsoft.com/office/drawing/2018/hyperlinkcolor" val="tx"/>
                    </a:ext>
                  </a:extLst>
                </a:hlinkClick>
              </a:rPr>
              <a:t>Paper Projects</a:t>
            </a:r>
            <a:r>
              <a:rPr lang="en-US" sz="1200"/>
              <a:t> by JerzyGorecki </a:t>
            </a:r>
            <a:r>
              <a:rPr lang="en-US" sz="1200" u="sng">
                <a:solidFill>
                  <a:schemeClr val="accent1"/>
                </a:solidFill>
                <a:hlinkClick r:id="rId7">
                  <a:extLst>
                    <a:ext uri="{A12FA001-AC4F-418D-AE19-62706E023703}">
                      <ahyp:hlinkClr xmlns:ahyp="http://schemas.microsoft.com/office/drawing/2018/hyperlinkcolor" val="tx"/>
                    </a:ext>
                  </a:extLst>
                </a:hlinkClick>
              </a:rPr>
              <a:t>pixabay license</a:t>
            </a:r>
            <a:endParaRPr sz="1200"/>
          </a:p>
          <a:p>
            <a:pPr marL="0" lvl="0" indent="0" algn="l" rtl="0">
              <a:spcBef>
                <a:spcPts val="1000"/>
              </a:spcBef>
              <a:spcAft>
                <a:spcPts val="0"/>
              </a:spcAft>
              <a:buNone/>
            </a:pPr>
            <a:r>
              <a:rPr lang="en-US" sz="1200"/>
              <a:t>Adapted from </a:t>
            </a:r>
            <a:r>
              <a:rPr lang="en-US" sz="1200" u="sng">
                <a:solidFill>
                  <a:schemeClr val="hlink"/>
                </a:solidFill>
                <a:hlinkClick r:id="rId8"/>
              </a:rPr>
              <a:t>Creative Commons Certificate</a:t>
            </a:r>
            <a:r>
              <a:rPr lang="en-US" sz="1200"/>
              <a:t> licensed </a:t>
            </a:r>
            <a:r>
              <a:rPr lang="en-US" sz="1200" u="sng">
                <a:solidFill>
                  <a:schemeClr val="hlink"/>
                </a:solidFill>
                <a:hlinkClick r:id="rId9"/>
              </a:rPr>
              <a:t>CC-BY 4.0</a:t>
            </a:r>
            <a:endParaRPr sz="1200"/>
          </a:p>
          <a:p>
            <a:pPr marL="0" lvl="0" indent="0" algn="l" rtl="0">
              <a:spcBef>
                <a:spcPts val="1000"/>
              </a:spcBef>
              <a:spcAft>
                <a:spcPts val="0"/>
              </a:spcAft>
              <a:buNone/>
            </a:pPr>
            <a:endParaRPr sz="1200"/>
          </a:p>
          <a:p>
            <a:pPr marL="0" lvl="0" indent="0" algn="l" rtl="0">
              <a:spcBef>
                <a:spcPts val="1000"/>
              </a:spcBef>
              <a:spcAft>
                <a:spcPts val="1000"/>
              </a:spcAft>
              <a:buNone/>
            </a:pP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6"/>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Open Pedagogy</a:t>
            </a:r>
            <a:endParaRPr/>
          </a:p>
        </p:txBody>
      </p:sp>
      <p:sp>
        <p:nvSpPr>
          <p:cNvPr id="458" name="Google Shape;458;p66"/>
          <p:cNvSpPr txBox="1">
            <a:spLocks noGrp="1"/>
          </p:cNvSpPr>
          <p:nvPr>
            <p:ph type="body" idx="1"/>
          </p:nvPr>
        </p:nvSpPr>
        <p:spPr>
          <a:xfrm>
            <a:off x="1277650" y="1798320"/>
            <a:ext cx="10058400" cy="4419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a:solidFill>
                  <a:srgbClr val="000000"/>
                </a:solidFill>
              </a:rPr>
              <a:t>An access-oriented commitment to learner-driven education and a process of designing architectures and using tools for learning that </a:t>
            </a:r>
            <a:r>
              <a:rPr lang="en-US" sz="2400" b="1">
                <a:solidFill>
                  <a:srgbClr val="000000"/>
                </a:solidFill>
              </a:rPr>
              <a:t>enable learners to shape the public knowledge commons</a:t>
            </a:r>
            <a:r>
              <a:rPr lang="en-US" sz="2400">
                <a:solidFill>
                  <a:srgbClr val="000000"/>
                </a:solidFill>
              </a:rPr>
              <a:t> of which they are a part.</a:t>
            </a:r>
            <a:endParaRPr sz="2400">
              <a:solidFill>
                <a:srgbClr val="000000"/>
              </a:solidFill>
            </a:endParaRPr>
          </a:p>
          <a:p>
            <a:pPr marL="0" lvl="0" indent="0" algn="l" rtl="0">
              <a:lnSpc>
                <a:spcPct val="115000"/>
              </a:lnSpc>
              <a:spcBef>
                <a:spcPts val="1200"/>
              </a:spcBef>
              <a:spcAft>
                <a:spcPts val="0"/>
              </a:spcAft>
              <a:buNone/>
            </a:pPr>
            <a:endParaRPr/>
          </a:p>
        </p:txBody>
      </p:sp>
      <p:pic>
        <p:nvPicPr>
          <p:cNvPr id="459" name="Google Shape;459;p66" descr="Together we create graffiti" title="Together we create graffiti"/>
          <p:cNvPicPr preferRelativeResize="0"/>
          <p:nvPr/>
        </p:nvPicPr>
        <p:blipFill>
          <a:blip r:embed="rId3">
            <a:alphaModFix/>
          </a:blip>
          <a:stretch>
            <a:fillRect/>
          </a:stretch>
        </p:blipFill>
        <p:spPr>
          <a:xfrm>
            <a:off x="5484913" y="3809350"/>
            <a:ext cx="5705376" cy="2852700"/>
          </a:xfrm>
          <a:prstGeom prst="rect">
            <a:avLst/>
          </a:prstGeom>
          <a:noFill/>
          <a:ln>
            <a:noFill/>
          </a:ln>
        </p:spPr>
      </p:pic>
      <p:sp>
        <p:nvSpPr>
          <p:cNvPr id="460" name="Google Shape;460;p66"/>
          <p:cNvSpPr txBox="1"/>
          <p:nvPr/>
        </p:nvSpPr>
        <p:spPr>
          <a:xfrm>
            <a:off x="1277650" y="4910950"/>
            <a:ext cx="3667800" cy="14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hlinkClick r:id="rId4"/>
              </a:rPr>
              <a:t>Year of Open</a:t>
            </a:r>
            <a:endParaRPr sz="1200"/>
          </a:p>
          <a:p>
            <a:pPr marL="0" lvl="0" indent="0" algn="l" rtl="0">
              <a:spcBef>
                <a:spcPts val="1000"/>
              </a:spcBef>
              <a:spcAft>
                <a:spcPts val="0"/>
              </a:spcAft>
              <a:buNone/>
            </a:pPr>
            <a:r>
              <a:rPr lang="en-US" sz="1200" u="sng">
                <a:solidFill>
                  <a:schemeClr val="hlink"/>
                </a:solidFill>
                <a:hlinkClick r:id="rId5"/>
              </a:rPr>
              <a:t>Open Pedagogy Notebook</a:t>
            </a:r>
            <a:endParaRPr sz="1200"/>
          </a:p>
          <a:p>
            <a:pPr marL="0" lvl="0" indent="0" algn="l" rtl="0">
              <a:spcBef>
                <a:spcPts val="1000"/>
              </a:spcBef>
              <a:spcAft>
                <a:spcPts val="0"/>
              </a:spcAft>
              <a:buNone/>
            </a:pPr>
            <a:r>
              <a:rPr lang="en-US" sz="1200" u="sng">
                <a:solidFill>
                  <a:schemeClr val="hlink"/>
                </a:solidFill>
                <a:hlinkClick r:id="rId6"/>
              </a:rPr>
              <a:t>Together we Create</a:t>
            </a:r>
            <a:r>
              <a:rPr lang="en-US" sz="1200"/>
              <a:t>;     public domain</a:t>
            </a:r>
            <a:endParaRPr sz="1200"/>
          </a:p>
          <a:p>
            <a:pPr marL="0" lvl="0" indent="0" algn="l" rtl="0">
              <a:spcBef>
                <a:spcPts val="1000"/>
              </a:spcBef>
              <a:spcAft>
                <a:spcPts val="0"/>
              </a:spcAft>
              <a:buNone/>
            </a:pPr>
            <a:r>
              <a:rPr lang="en-US" sz="1200"/>
              <a:t>Adapted from </a:t>
            </a:r>
            <a:r>
              <a:rPr lang="en-US" sz="1200" u="sng">
                <a:solidFill>
                  <a:schemeClr val="hlink"/>
                </a:solidFill>
                <a:hlinkClick r:id="rId7"/>
              </a:rPr>
              <a:t>CC Certificate</a:t>
            </a:r>
            <a:r>
              <a:rPr lang="en-US" sz="1200"/>
              <a:t>;  </a:t>
            </a:r>
            <a:r>
              <a:rPr lang="en-US" sz="1200" u="sng">
                <a:solidFill>
                  <a:schemeClr val="hlink"/>
                </a:solidFill>
                <a:hlinkClick r:id="rId8"/>
              </a:rPr>
              <a:t>CC-BY 4.0</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7"/>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Open Educational Practices</a:t>
            </a:r>
            <a:endParaRPr/>
          </a:p>
        </p:txBody>
      </p:sp>
      <p:sp>
        <p:nvSpPr>
          <p:cNvPr id="467" name="Google Shape;467;p67"/>
          <p:cNvSpPr txBox="1">
            <a:spLocks noGrp="1"/>
          </p:cNvSpPr>
          <p:nvPr>
            <p:ph type="body" idx="1"/>
          </p:nvPr>
        </p:nvSpPr>
        <p:spPr>
          <a:xfrm>
            <a:off x="1277650" y="1798320"/>
            <a:ext cx="10058400" cy="4419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a:solidFill>
                  <a:srgbClr val="000000"/>
                </a:solidFill>
              </a:rPr>
              <a:t>Use / reuse / creation of OER and collaborative, pedagogical practices employing </a:t>
            </a:r>
            <a:r>
              <a:rPr lang="en-US" sz="2400" b="1">
                <a:solidFill>
                  <a:srgbClr val="000000"/>
                </a:solidFill>
              </a:rPr>
              <a:t>social and participatory </a:t>
            </a:r>
            <a:r>
              <a:rPr lang="en-US" sz="2400">
                <a:solidFill>
                  <a:srgbClr val="000000"/>
                </a:solidFill>
              </a:rPr>
              <a:t>technologies for interaction, peer-learning, knowledge creation </a:t>
            </a:r>
            <a:endParaRPr sz="2400">
              <a:solidFill>
                <a:srgbClr val="000000"/>
              </a:solidFill>
            </a:endParaRPr>
          </a:p>
          <a:p>
            <a:pPr marL="0" lvl="0" indent="0" algn="l" rtl="0">
              <a:lnSpc>
                <a:spcPct val="115000"/>
              </a:lnSpc>
              <a:spcBef>
                <a:spcPts val="0"/>
              </a:spcBef>
              <a:spcAft>
                <a:spcPts val="0"/>
              </a:spcAft>
              <a:buNone/>
            </a:pPr>
            <a:r>
              <a:rPr lang="en-US" sz="2400">
                <a:solidFill>
                  <a:srgbClr val="000000"/>
                </a:solidFill>
              </a:rPr>
              <a:t>and sharing, and empowerment of learners.</a:t>
            </a:r>
            <a:endParaRPr sz="2400">
              <a:solidFill>
                <a:srgbClr val="000000"/>
              </a:solidFill>
            </a:endParaRPr>
          </a:p>
          <a:p>
            <a:pPr marL="0" lvl="0" indent="0" algn="l" rtl="0">
              <a:lnSpc>
                <a:spcPct val="115000"/>
              </a:lnSpc>
              <a:spcBef>
                <a:spcPts val="1200"/>
              </a:spcBef>
              <a:spcAft>
                <a:spcPts val="0"/>
              </a:spcAft>
              <a:buNone/>
            </a:pPr>
            <a:endParaRPr sz="2400">
              <a:solidFill>
                <a:srgbClr val="000000"/>
              </a:solidFill>
            </a:endParaRPr>
          </a:p>
          <a:p>
            <a:pPr marL="0" lvl="0" indent="0" algn="l" rtl="0">
              <a:lnSpc>
                <a:spcPct val="115000"/>
              </a:lnSpc>
              <a:spcBef>
                <a:spcPts val="1200"/>
              </a:spcBef>
              <a:spcAft>
                <a:spcPts val="0"/>
              </a:spcAft>
              <a:buNone/>
            </a:pPr>
            <a:endParaRPr sz="2400"/>
          </a:p>
        </p:txBody>
      </p:sp>
      <p:pic>
        <p:nvPicPr>
          <p:cNvPr id="468" name="Google Shape;468;p67" descr="globe with connected people" title="globe with connected people"/>
          <p:cNvPicPr preferRelativeResize="0"/>
          <p:nvPr/>
        </p:nvPicPr>
        <p:blipFill rotWithShape="1">
          <a:blip r:embed="rId3">
            <a:alphaModFix/>
          </a:blip>
          <a:srcRect l="29585" t="14326" r="30168" b="17711"/>
          <a:stretch/>
        </p:blipFill>
        <p:spPr>
          <a:xfrm>
            <a:off x="8145950" y="3109850"/>
            <a:ext cx="3624499" cy="3411399"/>
          </a:xfrm>
          <a:prstGeom prst="rect">
            <a:avLst/>
          </a:prstGeom>
          <a:noFill/>
          <a:ln>
            <a:noFill/>
          </a:ln>
        </p:spPr>
      </p:pic>
      <p:sp>
        <p:nvSpPr>
          <p:cNvPr id="469" name="Google Shape;469;p67"/>
          <p:cNvSpPr txBox="1"/>
          <p:nvPr/>
        </p:nvSpPr>
        <p:spPr>
          <a:xfrm>
            <a:off x="1277658" y="5194325"/>
            <a:ext cx="5670000" cy="10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Cronin’s 2018 Open Edu Global</a:t>
            </a:r>
            <a:r>
              <a:rPr lang="en-US" sz="1200" u="sng">
                <a:solidFill>
                  <a:schemeClr val="hlink"/>
                </a:solidFill>
                <a:hlinkClick r:id="rId4"/>
              </a:rPr>
              <a:t> presentation</a:t>
            </a:r>
            <a:endParaRPr sz="1200"/>
          </a:p>
          <a:p>
            <a:pPr marL="0" lvl="0" indent="0" algn="l" rtl="0">
              <a:spcBef>
                <a:spcPts val="1000"/>
              </a:spcBef>
              <a:spcAft>
                <a:spcPts val="0"/>
              </a:spcAft>
              <a:buNone/>
            </a:pPr>
            <a:r>
              <a:rPr lang="en-US" sz="1200"/>
              <a:t>Adapted from </a:t>
            </a:r>
            <a:r>
              <a:rPr lang="en-US" sz="1200" u="sng">
                <a:solidFill>
                  <a:schemeClr val="accent1"/>
                </a:solidFill>
                <a:hlinkClick r:id="rId5">
                  <a:extLst>
                    <a:ext uri="{A12FA001-AC4F-418D-AE19-62706E023703}">
                      <ahyp:hlinkClr xmlns:ahyp="http://schemas.microsoft.com/office/drawing/2018/hyperlinkcolor" val="tx"/>
                    </a:ext>
                  </a:extLst>
                </a:hlinkClick>
              </a:rPr>
              <a:t>CC Certificate</a:t>
            </a:r>
            <a:r>
              <a:rPr lang="en-US" sz="1200"/>
              <a:t>; </a:t>
            </a:r>
            <a:r>
              <a:rPr lang="en-US" sz="1200" u="sng">
                <a:solidFill>
                  <a:schemeClr val="accent1"/>
                </a:solidFill>
                <a:hlinkClick r:id="rId6">
                  <a:extLst>
                    <a:ext uri="{A12FA001-AC4F-418D-AE19-62706E023703}">
                      <ahyp:hlinkClr xmlns:ahyp="http://schemas.microsoft.com/office/drawing/2018/hyperlinkcolor" val="tx"/>
                    </a:ext>
                  </a:extLst>
                </a:hlinkClick>
              </a:rPr>
              <a:t>CC-BY 4.0</a:t>
            </a:r>
            <a:endParaRPr sz="1200"/>
          </a:p>
          <a:p>
            <a:pPr marL="0" lvl="0" indent="0" algn="l" rtl="0">
              <a:spcBef>
                <a:spcPts val="1000"/>
              </a:spcBef>
              <a:spcAft>
                <a:spcPts val="0"/>
              </a:spcAft>
              <a:buNone/>
            </a:pPr>
            <a:r>
              <a:rPr lang="en-US" sz="1200"/>
              <a:t>Adapted from </a:t>
            </a:r>
            <a:r>
              <a:rPr lang="en-US" sz="1200" u="sng">
                <a:solidFill>
                  <a:schemeClr val="hlink"/>
                </a:solidFill>
                <a:hlinkClick r:id="rId7"/>
              </a:rPr>
              <a:t>www globe </a:t>
            </a:r>
            <a:r>
              <a:rPr lang="en-US" sz="1200"/>
              <a:t>and </a:t>
            </a:r>
            <a:r>
              <a:rPr lang="en-US" sz="1200" u="sng">
                <a:solidFill>
                  <a:schemeClr val="hlink"/>
                </a:solidFill>
                <a:hlinkClick r:id="rId8"/>
              </a:rPr>
              <a:t>social media</a:t>
            </a:r>
            <a:r>
              <a:rPr lang="en-US" sz="1200"/>
              <a:t>;  </a:t>
            </a:r>
            <a:r>
              <a:rPr lang="en-US" sz="1200" u="sng">
                <a:solidFill>
                  <a:schemeClr val="accent1"/>
                </a:solidFill>
                <a:hlinkClick r:id="rId9">
                  <a:extLst>
                    <a:ext uri="{A12FA001-AC4F-418D-AE19-62706E023703}">
                      <ahyp:hlinkClr xmlns:ahyp="http://schemas.microsoft.com/office/drawing/2018/hyperlinkcolor" val="tx"/>
                    </a:ext>
                  </a:extLst>
                </a:hlinkClick>
              </a:rPr>
              <a:t>pixabay license</a:t>
            </a:r>
            <a:endParaRPr sz="1200"/>
          </a:p>
          <a:p>
            <a:pPr marL="0" lvl="0" indent="0" algn="l" rtl="0">
              <a:spcBef>
                <a:spcPts val="1000"/>
              </a:spcBef>
              <a:spcAft>
                <a:spcPts val="1000"/>
              </a:spcAft>
              <a:buNone/>
            </a:pP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8"/>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Eight attributes of Open Pedagogy </a:t>
            </a:r>
            <a:endParaRPr/>
          </a:p>
          <a:p>
            <a:pPr marL="0" lvl="0" indent="0" algn="l" rtl="0">
              <a:spcBef>
                <a:spcPts val="0"/>
              </a:spcBef>
              <a:spcAft>
                <a:spcPts val="0"/>
              </a:spcAft>
              <a:buNone/>
            </a:pPr>
            <a:r>
              <a:rPr lang="en-US"/>
              <a:t>Bronwyn Hegarty</a:t>
            </a:r>
            <a:endParaRPr/>
          </a:p>
        </p:txBody>
      </p:sp>
      <p:pic>
        <p:nvPicPr>
          <p:cNvPr id="476" name="Google Shape;476;p68"/>
          <p:cNvPicPr preferRelativeResize="0"/>
          <p:nvPr/>
        </p:nvPicPr>
        <p:blipFill rotWithShape="1">
          <a:blip r:embed="rId3">
            <a:alphaModFix/>
          </a:blip>
          <a:srcRect l="5266" r="2508"/>
          <a:stretch/>
        </p:blipFill>
        <p:spPr>
          <a:xfrm>
            <a:off x="2959611" y="1840888"/>
            <a:ext cx="8000789" cy="4515462"/>
          </a:xfrm>
          <a:prstGeom prst="rect">
            <a:avLst/>
          </a:prstGeom>
          <a:noFill/>
          <a:ln>
            <a:noFill/>
          </a:ln>
        </p:spPr>
      </p:pic>
      <p:sp>
        <p:nvSpPr>
          <p:cNvPr id="477" name="Google Shape;477;p68"/>
          <p:cNvSpPr txBox="1"/>
          <p:nvPr/>
        </p:nvSpPr>
        <p:spPr>
          <a:xfrm>
            <a:off x="2379000" y="6506425"/>
            <a:ext cx="93645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hlinkClick r:id="rId4"/>
              </a:rPr>
              <a:t>Attributes of Open Pedagogy </a:t>
            </a:r>
            <a:r>
              <a:rPr lang="en-US" sz="1200"/>
              <a:t>by Bronwyn Hegarty based on Conole (2013) licensed </a:t>
            </a:r>
            <a:r>
              <a:rPr lang="en-US" sz="1200" u="sng">
                <a:solidFill>
                  <a:schemeClr val="hlink"/>
                </a:solidFill>
                <a:hlinkClick r:id="rId5"/>
              </a:rPr>
              <a:t>CC-BY 3.0</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9"/>
          <p:cNvSpPr txBox="1">
            <a:spLocks noGrp="1"/>
          </p:cNvSpPr>
          <p:nvPr>
            <p:ph type="title"/>
          </p:nvPr>
        </p:nvSpPr>
        <p:spPr>
          <a:xfrm>
            <a:off x="4624875" y="352550"/>
            <a:ext cx="43836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Open Government</a:t>
            </a:r>
            <a:endParaRPr/>
          </a:p>
        </p:txBody>
      </p:sp>
      <p:pic>
        <p:nvPicPr>
          <p:cNvPr id="484" name="Google Shape;484;p69" descr="Open Government: transparency, collaboration, participation" title="Open Government: transparency, collaboration, participation"/>
          <p:cNvPicPr preferRelativeResize="0"/>
          <p:nvPr/>
        </p:nvPicPr>
        <p:blipFill>
          <a:blip r:embed="rId3">
            <a:alphaModFix/>
          </a:blip>
          <a:stretch>
            <a:fillRect/>
          </a:stretch>
        </p:blipFill>
        <p:spPr>
          <a:xfrm>
            <a:off x="1733975" y="108725"/>
            <a:ext cx="9144001" cy="6247613"/>
          </a:xfrm>
          <a:prstGeom prst="rect">
            <a:avLst/>
          </a:prstGeom>
          <a:noFill/>
          <a:ln>
            <a:noFill/>
          </a:ln>
        </p:spPr>
      </p:pic>
      <p:sp>
        <p:nvSpPr>
          <p:cNvPr id="485" name="Google Shape;485;p69"/>
          <p:cNvSpPr txBox="1"/>
          <p:nvPr/>
        </p:nvSpPr>
        <p:spPr>
          <a:xfrm>
            <a:off x="3549800" y="6431400"/>
            <a:ext cx="5092500" cy="4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latin typeface="Calibri"/>
                <a:ea typeface="Calibri"/>
                <a:cs typeface="Calibri"/>
                <a:sym typeface="Calibri"/>
                <a:hlinkClick r:id="rId4"/>
              </a:rPr>
              <a:t>Democratie Ouverte</a:t>
            </a:r>
            <a:r>
              <a:rPr lang="en-US" sz="1100" u="sng">
                <a:solidFill>
                  <a:schemeClr val="hlink"/>
                </a:solidFill>
                <a:latin typeface="Calibri"/>
                <a:ea typeface="Calibri"/>
                <a:cs typeface="Calibri"/>
                <a:sym typeface="Calibri"/>
              </a:rPr>
              <a:t> </a:t>
            </a:r>
            <a:r>
              <a:rPr lang="en-US" sz="1100">
                <a:latin typeface="Calibri"/>
                <a:ea typeface="Calibri"/>
                <a:cs typeface="Calibri"/>
                <a:sym typeface="Calibri"/>
              </a:rPr>
              <a:t>by Armel Le Coz and Cyril Lage [</a:t>
            </a:r>
            <a:r>
              <a:rPr lang="en-US" sz="1100" u="sng">
                <a:solidFill>
                  <a:schemeClr val="hlink"/>
                </a:solidFill>
                <a:latin typeface="Calibri"/>
                <a:ea typeface="Calibri"/>
                <a:cs typeface="Calibri"/>
                <a:sym typeface="Calibri"/>
                <a:hlinkClick r:id="rId5"/>
              </a:rPr>
              <a:t>CC BY 3.0</a:t>
            </a:r>
            <a:r>
              <a:rPr lang="en-US"/>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0"/>
          <p:cNvSpPr txBox="1">
            <a:spLocks noGrp="1"/>
          </p:cNvSpPr>
          <p:nvPr>
            <p:ph type="title"/>
          </p:nvPr>
        </p:nvSpPr>
        <p:spPr>
          <a:xfrm>
            <a:off x="1277650" y="91650"/>
            <a:ext cx="10046100" cy="15993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Start Small </a:t>
            </a:r>
            <a:endParaRPr/>
          </a:p>
          <a:p>
            <a:pPr marL="0" lvl="0" indent="0" algn="l" rtl="0">
              <a:spcBef>
                <a:spcPts val="0"/>
              </a:spcBef>
              <a:spcAft>
                <a:spcPts val="0"/>
              </a:spcAft>
              <a:buNone/>
            </a:pPr>
            <a:r>
              <a:rPr lang="en-US"/>
              <a:t>Helping each other study</a:t>
            </a:r>
            <a:endParaRPr/>
          </a:p>
        </p:txBody>
      </p:sp>
      <p:sp>
        <p:nvSpPr>
          <p:cNvPr id="492" name="Google Shape;492;p70"/>
          <p:cNvSpPr txBox="1">
            <a:spLocks noGrp="1"/>
          </p:cNvSpPr>
          <p:nvPr>
            <p:ph type="body" idx="1"/>
          </p:nvPr>
        </p:nvSpPr>
        <p:spPr>
          <a:xfrm>
            <a:off x="1277650" y="1798320"/>
            <a:ext cx="10058400" cy="44196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Clr>
                <a:srgbClr val="000000"/>
              </a:buClr>
              <a:buSzPts val="2400"/>
              <a:buChar char="●"/>
            </a:pPr>
            <a:r>
              <a:rPr lang="en-US" sz="2400">
                <a:solidFill>
                  <a:srgbClr val="000000"/>
                </a:solidFill>
              </a:rPr>
              <a:t>Test banks</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with feeling! </a:t>
            </a:r>
            <a:br>
              <a:rPr lang="en-US" sz="2400">
                <a:solidFill>
                  <a:srgbClr val="000000"/>
                </a:solidFill>
              </a:rPr>
            </a:br>
            <a:r>
              <a:rPr lang="en-US" sz="2400">
                <a:solidFill>
                  <a:srgbClr val="000000"/>
                </a:solidFill>
              </a:rPr>
              <a:t>I mean, feedback.</a:t>
            </a:r>
            <a:endParaRPr sz="2400">
              <a:solidFill>
                <a:srgbClr val="000000"/>
              </a:solidFill>
            </a:endParaRPr>
          </a:p>
          <a:p>
            <a:pPr marL="457200" lvl="0" indent="-381000" algn="l" rtl="0">
              <a:spcBef>
                <a:spcPts val="1000"/>
              </a:spcBef>
              <a:spcAft>
                <a:spcPts val="0"/>
              </a:spcAft>
              <a:buClr>
                <a:srgbClr val="000000"/>
              </a:buClr>
              <a:buSzPts val="2400"/>
              <a:buChar char="●"/>
            </a:pPr>
            <a:r>
              <a:rPr lang="en-US" sz="2400">
                <a:solidFill>
                  <a:srgbClr val="000000"/>
                </a:solidFill>
              </a:rPr>
              <a:t>Study Resources</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flashcards </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games</a:t>
            </a:r>
            <a:endParaRPr sz="2400">
              <a:solidFill>
                <a:srgbClr val="000000"/>
              </a:solidFill>
            </a:endParaRPr>
          </a:p>
          <a:p>
            <a:pPr marL="0" lvl="0" indent="0" algn="l" rtl="0">
              <a:spcBef>
                <a:spcPts val="1000"/>
              </a:spcBef>
              <a:spcAft>
                <a:spcPts val="0"/>
              </a:spcAft>
              <a:buNone/>
            </a:pPr>
            <a:endParaRPr sz="2400">
              <a:solidFill>
                <a:srgbClr val="000000"/>
              </a:solidFill>
            </a:endParaRPr>
          </a:p>
        </p:txBody>
      </p:sp>
      <p:pic>
        <p:nvPicPr>
          <p:cNvPr id="493" name="Google Shape;493;p70" descr="online flashcards" title="online flashcards"/>
          <p:cNvPicPr preferRelativeResize="0"/>
          <p:nvPr/>
        </p:nvPicPr>
        <p:blipFill rotWithShape="1">
          <a:blip r:embed="rId3">
            <a:alphaModFix/>
          </a:blip>
          <a:srcRect r="11777"/>
          <a:stretch/>
        </p:blipFill>
        <p:spPr>
          <a:xfrm>
            <a:off x="4154000" y="3519375"/>
            <a:ext cx="4861799" cy="2860025"/>
          </a:xfrm>
          <a:prstGeom prst="rect">
            <a:avLst/>
          </a:prstGeom>
          <a:noFill/>
          <a:ln w="9525" cap="flat" cmpd="sng">
            <a:solidFill>
              <a:srgbClr val="000000"/>
            </a:solidFill>
            <a:prstDash val="solid"/>
            <a:round/>
            <a:headEnd type="none" w="sm" len="sm"/>
            <a:tailEnd type="none" w="sm" len="sm"/>
          </a:ln>
        </p:spPr>
      </p:pic>
      <p:pic>
        <p:nvPicPr>
          <p:cNvPr id="494" name="Google Shape;494;p70" descr="geography game" title="geography game"/>
          <p:cNvPicPr preferRelativeResize="0"/>
          <p:nvPr/>
        </p:nvPicPr>
        <p:blipFill rotWithShape="1">
          <a:blip r:embed="rId4">
            <a:alphaModFix/>
          </a:blip>
          <a:srcRect/>
          <a:stretch/>
        </p:blipFill>
        <p:spPr>
          <a:xfrm>
            <a:off x="7773800" y="1168760"/>
            <a:ext cx="3968775" cy="3136526"/>
          </a:xfrm>
          <a:prstGeom prst="rect">
            <a:avLst/>
          </a:prstGeom>
          <a:noFill/>
          <a:ln w="9525" cap="flat" cmpd="sng">
            <a:solidFill>
              <a:srgbClr val="000000"/>
            </a:solidFill>
            <a:prstDash val="solid"/>
            <a:round/>
            <a:headEnd type="none" w="sm" len="sm"/>
            <a:tailEnd type="none" w="sm" len="sm"/>
          </a:ln>
        </p:spPr>
      </p:pic>
      <p:sp>
        <p:nvSpPr>
          <p:cNvPr id="495" name="Google Shape;495;p70"/>
          <p:cNvSpPr txBox="1"/>
          <p:nvPr/>
        </p:nvSpPr>
        <p:spPr>
          <a:xfrm>
            <a:off x="9628175" y="5841200"/>
            <a:ext cx="21144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Roola</a:t>
            </a:r>
            <a:r>
              <a:rPr lang="en-US"/>
              <a:t>: Review of Online Learning Aids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Helping each other learn</a:t>
            </a:r>
            <a:endParaRPr/>
          </a:p>
        </p:txBody>
      </p:sp>
      <p:sp>
        <p:nvSpPr>
          <p:cNvPr id="502" name="Google Shape;502;p71"/>
          <p:cNvSpPr txBox="1">
            <a:spLocks noGrp="1"/>
          </p:cNvSpPr>
          <p:nvPr>
            <p:ph type="body" idx="1"/>
          </p:nvPr>
        </p:nvSpPr>
        <p:spPr>
          <a:xfrm>
            <a:off x="1277650" y="1798320"/>
            <a:ext cx="10058400" cy="44196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Clr>
                <a:srgbClr val="000000"/>
              </a:buClr>
              <a:buSzPts val="2400"/>
              <a:buChar char="●"/>
            </a:pPr>
            <a:r>
              <a:rPr lang="en-US" sz="2400">
                <a:solidFill>
                  <a:srgbClr val="000000"/>
                </a:solidFill>
              </a:rPr>
              <a:t>Sharing links</a:t>
            </a:r>
            <a:endParaRPr sz="2400">
              <a:solidFill>
                <a:srgbClr val="000000"/>
              </a:solidFill>
            </a:endParaRPr>
          </a:p>
          <a:p>
            <a:pPr marL="457200" lvl="0" indent="-381000" algn="l" rtl="0">
              <a:lnSpc>
                <a:spcPct val="115000"/>
              </a:lnSpc>
              <a:spcBef>
                <a:spcPts val="1000"/>
              </a:spcBef>
              <a:spcAft>
                <a:spcPts val="0"/>
              </a:spcAft>
              <a:buClr>
                <a:srgbClr val="000000"/>
              </a:buClr>
              <a:buSzPts val="2400"/>
              <a:buChar char="●"/>
            </a:pPr>
            <a:r>
              <a:rPr lang="en-US" sz="2400">
                <a:solidFill>
                  <a:srgbClr val="000000"/>
                </a:solidFill>
              </a:rPr>
              <a:t>Creating videos </a:t>
            </a:r>
            <a:endParaRPr sz="2400">
              <a:solidFill>
                <a:srgbClr val="000000"/>
              </a:solidFill>
            </a:endParaRPr>
          </a:p>
          <a:p>
            <a:pPr marL="457200" lvl="0" indent="-381000" algn="l" rtl="0">
              <a:lnSpc>
                <a:spcPct val="115000"/>
              </a:lnSpc>
              <a:spcBef>
                <a:spcPts val="1000"/>
              </a:spcBef>
              <a:spcAft>
                <a:spcPts val="0"/>
              </a:spcAft>
              <a:buClr>
                <a:srgbClr val="000000"/>
              </a:buClr>
              <a:buSzPts val="2400"/>
              <a:buChar char="●"/>
            </a:pPr>
            <a:r>
              <a:rPr lang="en-US" sz="2400">
                <a:solidFill>
                  <a:srgbClr val="000000"/>
                </a:solidFill>
              </a:rPr>
              <a:t>Creating lessons</a:t>
            </a:r>
            <a:endParaRPr sz="2400">
              <a:solidFill>
                <a:srgbClr val="000000"/>
              </a:solidFill>
            </a:endParaRPr>
          </a:p>
          <a:p>
            <a:pPr marL="457200" lvl="0" indent="-381000" algn="l" rtl="0">
              <a:lnSpc>
                <a:spcPct val="115000"/>
              </a:lnSpc>
              <a:spcBef>
                <a:spcPts val="1000"/>
              </a:spcBef>
              <a:spcAft>
                <a:spcPts val="0"/>
              </a:spcAft>
              <a:buClr>
                <a:srgbClr val="000000"/>
              </a:buClr>
              <a:buSzPts val="2400"/>
              <a:buChar char="●"/>
            </a:pPr>
            <a:r>
              <a:rPr lang="en-US" sz="2400">
                <a:solidFill>
                  <a:srgbClr val="000000"/>
                </a:solidFill>
              </a:rPr>
              <a:t>Recording an </a:t>
            </a:r>
            <a:br>
              <a:rPr lang="en-US" sz="2400">
                <a:solidFill>
                  <a:srgbClr val="000000"/>
                </a:solidFill>
              </a:rPr>
            </a:br>
            <a:r>
              <a:rPr lang="en-US" sz="2400">
                <a:solidFill>
                  <a:srgbClr val="000000"/>
                </a:solidFill>
              </a:rPr>
              <a:t>audio book</a:t>
            </a:r>
            <a:endParaRPr sz="2400">
              <a:solidFill>
                <a:srgbClr val="000000"/>
              </a:solidFill>
            </a:endParaRPr>
          </a:p>
        </p:txBody>
      </p:sp>
      <p:pic>
        <p:nvPicPr>
          <p:cNvPr id="503" name="Google Shape;503;p71" descr="Adobe Spark" title="Adobe Spark"/>
          <p:cNvPicPr preferRelativeResize="0"/>
          <p:nvPr/>
        </p:nvPicPr>
        <p:blipFill>
          <a:blip r:embed="rId3">
            <a:alphaModFix/>
          </a:blip>
          <a:stretch>
            <a:fillRect/>
          </a:stretch>
        </p:blipFill>
        <p:spPr>
          <a:xfrm>
            <a:off x="4019900" y="3767175"/>
            <a:ext cx="5081025" cy="2869825"/>
          </a:xfrm>
          <a:prstGeom prst="rect">
            <a:avLst/>
          </a:prstGeom>
          <a:noFill/>
          <a:ln w="9525" cap="flat" cmpd="sng">
            <a:solidFill>
              <a:srgbClr val="000000"/>
            </a:solidFill>
            <a:prstDash val="solid"/>
            <a:round/>
            <a:headEnd type="none" w="sm" len="sm"/>
            <a:tailEnd type="none" w="sm" len="sm"/>
          </a:ln>
        </p:spPr>
      </p:pic>
      <p:pic>
        <p:nvPicPr>
          <p:cNvPr id="504" name="Google Shape;504;p71" descr="sharing links" title="sharing links"/>
          <p:cNvPicPr preferRelativeResize="0"/>
          <p:nvPr/>
        </p:nvPicPr>
        <p:blipFill>
          <a:blip r:embed="rId4">
            <a:alphaModFix/>
          </a:blip>
          <a:stretch>
            <a:fillRect/>
          </a:stretch>
        </p:blipFill>
        <p:spPr>
          <a:xfrm>
            <a:off x="6963614" y="1319225"/>
            <a:ext cx="4968936" cy="25936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2"/>
          <p:cNvSpPr txBox="1">
            <a:spLocks noGrp="1"/>
          </p:cNvSpPr>
          <p:nvPr>
            <p:ph type="title"/>
          </p:nvPr>
        </p:nvSpPr>
        <p:spPr>
          <a:xfrm>
            <a:off x="1240700" y="0"/>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Learning together</a:t>
            </a:r>
            <a:endParaRPr/>
          </a:p>
        </p:txBody>
      </p:sp>
      <p:pic>
        <p:nvPicPr>
          <p:cNvPr id="511" name="Google Shape;511;p72" descr="Group Annotation" title="Group Annotation"/>
          <p:cNvPicPr preferRelativeResize="0"/>
          <p:nvPr/>
        </p:nvPicPr>
        <p:blipFill>
          <a:blip r:embed="rId3">
            <a:alphaModFix/>
          </a:blip>
          <a:stretch>
            <a:fillRect/>
          </a:stretch>
        </p:blipFill>
        <p:spPr>
          <a:xfrm>
            <a:off x="1831275" y="1473875"/>
            <a:ext cx="9740925" cy="4994800"/>
          </a:xfrm>
          <a:prstGeom prst="rect">
            <a:avLst/>
          </a:prstGeom>
          <a:noFill/>
          <a:ln>
            <a:noFill/>
          </a:ln>
        </p:spPr>
      </p:pic>
      <p:sp>
        <p:nvSpPr>
          <p:cNvPr id="512" name="Google Shape;512;p72"/>
          <p:cNvSpPr txBox="1"/>
          <p:nvPr/>
        </p:nvSpPr>
        <p:spPr>
          <a:xfrm>
            <a:off x="3576000" y="6468675"/>
            <a:ext cx="5040000" cy="30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u="sng">
                <a:solidFill>
                  <a:schemeClr val="hlink"/>
                </a:solidFill>
                <a:hlinkClick r:id="rId4"/>
              </a:rPr>
              <a:t>Digital Writing, in the margins</a:t>
            </a:r>
            <a:r>
              <a:rPr lang="en-US" sz="1200"/>
              <a:t> by Kevin Hodgson [</a:t>
            </a:r>
            <a:r>
              <a:rPr lang="en-US" sz="1200" u="sng">
                <a:solidFill>
                  <a:schemeClr val="hlink"/>
                </a:solidFill>
                <a:hlinkClick r:id="rId5"/>
              </a:rPr>
              <a:t>CC BY 2.0</a:t>
            </a:r>
            <a:r>
              <a:rPr lang="en-US" sz="1200"/>
              <a:t>] via Flickr.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1451581" y="808303"/>
            <a:ext cx="9603300" cy="89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Arial"/>
              <a:buNone/>
            </a:pPr>
            <a:r>
              <a:rPr lang="en-US" sz="3600"/>
              <a:t>Your Presenters</a:t>
            </a:r>
            <a:endParaRPr sz="3600"/>
          </a:p>
        </p:txBody>
      </p:sp>
      <p:sp>
        <p:nvSpPr>
          <p:cNvPr id="296" name="Google Shape;296;p46"/>
          <p:cNvSpPr txBox="1">
            <a:spLocks noGrp="1"/>
          </p:cNvSpPr>
          <p:nvPr>
            <p:ph type="body" idx="1"/>
          </p:nvPr>
        </p:nvSpPr>
        <p:spPr>
          <a:xfrm>
            <a:off x="1451581" y="2015735"/>
            <a:ext cx="9603300" cy="4039200"/>
          </a:xfrm>
          <a:prstGeom prst="rect">
            <a:avLst/>
          </a:prstGeom>
          <a:noFill/>
          <a:ln>
            <a:noFill/>
          </a:ln>
        </p:spPr>
        <p:txBody>
          <a:bodyPr spcFirstLastPara="1" wrap="square" lIns="91425" tIns="45700" rIns="91425" bIns="45700" anchor="t" anchorCtr="0">
            <a:noAutofit/>
          </a:bodyPr>
          <a:lstStyle/>
          <a:p>
            <a:pPr marL="457200" lvl="0" indent="-406400" algn="l" rtl="0">
              <a:lnSpc>
                <a:spcPct val="200000"/>
              </a:lnSpc>
              <a:spcBef>
                <a:spcPts val="750"/>
              </a:spcBef>
              <a:spcAft>
                <a:spcPts val="0"/>
              </a:spcAft>
              <a:buClr>
                <a:srgbClr val="000000"/>
              </a:buClr>
              <a:buSzPts val="2800"/>
              <a:buChar char="•"/>
            </a:pPr>
            <a:r>
              <a:rPr lang="en-US" sz="2800">
                <a:solidFill>
                  <a:srgbClr val="000000"/>
                </a:solidFill>
              </a:rPr>
              <a:t>Shagun Kaur, Communication Studies, De Anza</a:t>
            </a:r>
            <a:endParaRPr sz="2800">
              <a:solidFill>
                <a:srgbClr val="000000"/>
              </a:solidFill>
            </a:endParaRPr>
          </a:p>
          <a:p>
            <a:pPr marL="457200" lvl="0" indent="-406400" algn="l" rtl="0">
              <a:lnSpc>
                <a:spcPct val="200000"/>
              </a:lnSpc>
              <a:spcBef>
                <a:spcPts val="0"/>
              </a:spcBef>
              <a:spcAft>
                <a:spcPts val="0"/>
              </a:spcAft>
              <a:buClr>
                <a:srgbClr val="000000"/>
              </a:buClr>
              <a:buSzPts val="2800"/>
              <a:buChar char="•"/>
            </a:pPr>
            <a:r>
              <a:rPr lang="en-US" sz="2800">
                <a:solidFill>
                  <a:srgbClr val="000000"/>
                </a:solidFill>
              </a:rPr>
              <a:t>Jennifer Paris, ECE, College of the Canyons</a:t>
            </a:r>
            <a:endParaRPr>
              <a:solidFill>
                <a:srgbClr val="000000"/>
              </a:solidFill>
            </a:endParaRPr>
          </a:p>
          <a:p>
            <a:pPr marL="457200" lvl="0" indent="-406400" algn="l" rtl="0">
              <a:lnSpc>
                <a:spcPct val="200000"/>
              </a:lnSpc>
              <a:spcBef>
                <a:spcPts val="0"/>
              </a:spcBef>
              <a:spcAft>
                <a:spcPts val="0"/>
              </a:spcAft>
              <a:buClr>
                <a:srgbClr val="000000"/>
              </a:buClr>
              <a:buSzPts val="2800"/>
              <a:buChar char="•"/>
            </a:pPr>
            <a:r>
              <a:rPr lang="en-US" sz="2800">
                <a:solidFill>
                  <a:srgbClr val="000000"/>
                </a:solidFill>
              </a:rPr>
              <a:t>Suzanne Wakim, Biology, Butte</a:t>
            </a:r>
            <a:endParaRPr sz="2800">
              <a:solidFill>
                <a:srgbClr val="000000"/>
              </a:solidFill>
            </a:endParaRPr>
          </a:p>
          <a:p>
            <a:pPr marL="171446" lvl="0" indent="0" algn="l" rtl="0">
              <a:lnSpc>
                <a:spcPct val="100000"/>
              </a:lnSpc>
              <a:spcBef>
                <a:spcPts val="750"/>
              </a:spcBef>
              <a:spcAft>
                <a:spcPts val="0"/>
              </a:spcAft>
              <a:buSzPts val="2800"/>
              <a:buNone/>
            </a:pPr>
            <a:endParaRPr sz="2800">
              <a:solidFill>
                <a:srgbClr val="000000"/>
              </a:solidFill>
            </a:endParaRPr>
          </a:p>
        </p:txBody>
      </p:sp>
      <p:sp>
        <p:nvSpPr>
          <p:cNvPr id="297" name="Google Shape;297;p46"/>
          <p:cNvSpPr txBox="1">
            <a:spLocks noGrp="1"/>
          </p:cNvSpPr>
          <p:nvPr>
            <p:ph type="sldNum" idx="12"/>
          </p:nvPr>
        </p:nvSpPr>
        <p:spPr>
          <a:xfrm>
            <a:off x="1451581" y="6211950"/>
            <a:ext cx="681600" cy="3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05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3"/>
          <p:cNvSpPr txBox="1">
            <a:spLocks noGrp="1"/>
          </p:cNvSpPr>
          <p:nvPr>
            <p:ph type="title"/>
          </p:nvPr>
        </p:nvSpPr>
        <p:spPr>
          <a:xfrm>
            <a:off x="1277650" y="365125"/>
            <a:ext cx="10046100" cy="989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Encourage students to share</a:t>
            </a:r>
            <a:endParaRPr/>
          </a:p>
        </p:txBody>
      </p:sp>
      <p:pic>
        <p:nvPicPr>
          <p:cNvPr id="519" name="Google Shape;519;p73" descr="Wikimedia Commons" title="Wikimedia Commons"/>
          <p:cNvPicPr preferRelativeResize="0"/>
          <p:nvPr/>
        </p:nvPicPr>
        <p:blipFill>
          <a:blip r:embed="rId3">
            <a:alphaModFix/>
          </a:blip>
          <a:stretch>
            <a:fillRect/>
          </a:stretch>
        </p:blipFill>
        <p:spPr>
          <a:xfrm>
            <a:off x="1484551" y="1561500"/>
            <a:ext cx="10445224" cy="4588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4"/>
          <p:cNvSpPr txBox="1">
            <a:spLocks noGrp="1"/>
          </p:cNvSpPr>
          <p:nvPr>
            <p:ph type="title"/>
          </p:nvPr>
        </p:nvSpPr>
        <p:spPr>
          <a:xfrm>
            <a:off x="1156275" y="0"/>
            <a:ext cx="10046100" cy="1121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Public Service</a:t>
            </a:r>
            <a:endParaRPr/>
          </a:p>
        </p:txBody>
      </p:sp>
      <p:pic>
        <p:nvPicPr>
          <p:cNvPr id="526" name="Google Shape;526;p74" descr="Bad answers on Yahoo Answers" title="Bad answers on Yahoo Answers"/>
          <p:cNvPicPr preferRelativeResize="0"/>
          <p:nvPr/>
        </p:nvPicPr>
        <p:blipFill>
          <a:blip r:embed="rId3">
            <a:alphaModFix/>
          </a:blip>
          <a:stretch>
            <a:fillRect/>
          </a:stretch>
        </p:blipFill>
        <p:spPr>
          <a:xfrm>
            <a:off x="1781701" y="1240741"/>
            <a:ext cx="10046101" cy="540326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5"/>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Update the textbook</a:t>
            </a:r>
            <a:endParaRPr/>
          </a:p>
        </p:txBody>
      </p:sp>
      <p:sp>
        <p:nvSpPr>
          <p:cNvPr id="533" name="Google Shape;533;p75"/>
          <p:cNvSpPr txBox="1">
            <a:spLocks noGrp="1"/>
          </p:cNvSpPr>
          <p:nvPr>
            <p:ph type="body" idx="1"/>
          </p:nvPr>
        </p:nvSpPr>
        <p:spPr>
          <a:xfrm>
            <a:off x="1392250" y="2089125"/>
            <a:ext cx="6348900" cy="31020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Clr>
                <a:srgbClr val="000000"/>
              </a:buClr>
              <a:buSzPts val="2400"/>
              <a:buChar char="●"/>
            </a:pPr>
            <a:r>
              <a:rPr lang="en-US" sz="2400">
                <a:solidFill>
                  <a:srgbClr val="000000"/>
                </a:solidFill>
              </a:rPr>
              <a:t>Customize the book </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what do they think is important?</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Are they reflected in the book</a:t>
            </a:r>
            <a:endParaRPr sz="2400">
              <a:solidFill>
                <a:srgbClr val="000000"/>
              </a:solidFill>
            </a:endParaRPr>
          </a:p>
          <a:p>
            <a:pPr marL="457200" lvl="0" indent="-381000" algn="l" rtl="0">
              <a:spcBef>
                <a:spcPts val="1000"/>
              </a:spcBef>
              <a:spcAft>
                <a:spcPts val="0"/>
              </a:spcAft>
              <a:buClr>
                <a:srgbClr val="000000"/>
              </a:buClr>
              <a:buSzPts val="2400"/>
              <a:buChar char="●"/>
            </a:pPr>
            <a:r>
              <a:rPr lang="en-US" sz="2400">
                <a:solidFill>
                  <a:srgbClr val="000000"/>
                </a:solidFill>
              </a:rPr>
              <a:t>Case studies </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locally relevant</a:t>
            </a:r>
            <a:endParaRPr sz="2400">
              <a:solidFill>
                <a:srgbClr val="000000"/>
              </a:solidFill>
            </a:endParaRPr>
          </a:p>
          <a:p>
            <a:pPr marL="914400" lvl="1" indent="-330200" algn="l" rtl="0">
              <a:spcBef>
                <a:spcPts val="500"/>
              </a:spcBef>
              <a:spcAft>
                <a:spcPts val="0"/>
              </a:spcAft>
              <a:buClr>
                <a:srgbClr val="000000"/>
              </a:buClr>
              <a:buSzPts val="1600"/>
              <a:buChar char="○"/>
            </a:pPr>
            <a:r>
              <a:rPr lang="en-US" sz="2400">
                <a:solidFill>
                  <a:srgbClr val="000000"/>
                </a:solidFill>
              </a:rPr>
              <a:t>student guided</a:t>
            </a:r>
            <a:endParaRPr sz="2400">
              <a:solidFill>
                <a:srgbClr val="000000"/>
              </a:solidFill>
            </a:endParaRPr>
          </a:p>
        </p:txBody>
      </p:sp>
      <p:pic>
        <p:nvPicPr>
          <p:cNvPr id="534" name="Google Shape;534;p75" descr="Book on water in california" title="Book on water in california"/>
          <p:cNvPicPr preferRelativeResize="0"/>
          <p:nvPr/>
        </p:nvPicPr>
        <p:blipFill>
          <a:blip r:embed="rId3">
            <a:alphaModFix/>
          </a:blip>
          <a:stretch>
            <a:fillRect/>
          </a:stretch>
        </p:blipFill>
        <p:spPr>
          <a:xfrm>
            <a:off x="8620400" y="1690825"/>
            <a:ext cx="2624650" cy="3608900"/>
          </a:xfrm>
          <a:prstGeom prst="rect">
            <a:avLst/>
          </a:prstGeom>
          <a:noFill/>
          <a:ln>
            <a:noFill/>
          </a:ln>
        </p:spPr>
      </p:pic>
      <p:sp>
        <p:nvSpPr>
          <p:cNvPr id="535" name="Google Shape;535;p75"/>
          <p:cNvSpPr txBox="1"/>
          <p:nvPr/>
        </p:nvSpPr>
        <p:spPr>
          <a:xfrm>
            <a:off x="5901548" y="5946475"/>
            <a:ext cx="5422200" cy="5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t>Image: Water Technology Dept,</a:t>
            </a:r>
            <a:r>
              <a:rPr lang="en-US" sz="1200">
                <a:uFill>
                  <a:noFill/>
                </a:uFill>
                <a:hlinkClick r:id="rId4"/>
              </a:rPr>
              <a:t> </a:t>
            </a:r>
            <a:r>
              <a:rPr lang="en-US" sz="1200" u="sng">
                <a:solidFill>
                  <a:schemeClr val="hlink"/>
                </a:solidFill>
                <a:hlinkClick r:id="rId4"/>
              </a:rPr>
              <a:t>College of Canyons OER Textbooks</a:t>
            </a:r>
            <a:r>
              <a:rPr lang="en-US" sz="1200"/>
              <a:t>, CC-BY</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6"/>
          <p:cNvSpPr txBox="1">
            <a:spLocks noGrp="1"/>
          </p:cNvSpPr>
          <p:nvPr>
            <p:ph type="title"/>
          </p:nvPr>
        </p:nvSpPr>
        <p:spPr>
          <a:xfrm>
            <a:off x="1277650" y="365125"/>
            <a:ext cx="10046100" cy="921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Class Textbook </a:t>
            </a:r>
            <a:endParaRPr/>
          </a:p>
        </p:txBody>
      </p:sp>
      <p:sp>
        <p:nvSpPr>
          <p:cNvPr id="542" name="Google Shape;542;p76"/>
          <p:cNvSpPr txBox="1">
            <a:spLocks noGrp="1"/>
          </p:cNvSpPr>
          <p:nvPr>
            <p:ph type="body" idx="1"/>
          </p:nvPr>
        </p:nvSpPr>
        <p:spPr>
          <a:xfrm>
            <a:off x="1277650" y="1601600"/>
            <a:ext cx="6582900" cy="46164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Clr>
                <a:srgbClr val="000000"/>
              </a:buClr>
              <a:buSzPts val="2400"/>
              <a:buChar char="•"/>
            </a:pPr>
            <a:r>
              <a:rPr lang="en-US" sz="2400" u="sng">
                <a:solidFill>
                  <a:srgbClr val="005B96"/>
                </a:solidFill>
                <a:hlinkClick r:id="rId3">
                  <a:extLst>
                    <a:ext uri="{A12FA001-AC4F-418D-AE19-62706E023703}">
                      <ahyp:hlinkClr xmlns:ahyp="http://schemas.microsoft.com/office/drawing/2018/hyperlinkcolor" val="tx"/>
                    </a:ext>
                  </a:extLst>
                </a:hlinkClick>
              </a:rPr>
              <a:t>Anthology of Early American Literature</a:t>
            </a:r>
            <a:endParaRPr sz="2400">
              <a:solidFill>
                <a:srgbClr val="005B96"/>
              </a:solidFill>
            </a:endParaRPr>
          </a:p>
          <a:p>
            <a:pPr marL="914400" lvl="1" indent="-381000" algn="l" rtl="0">
              <a:lnSpc>
                <a:spcPct val="115000"/>
              </a:lnSpc>
              <a:spcBef>
                <a:spcPts val="0"/>
              </a:spcBef>
              <a:spcAft>
                <a:spcPts val="0"/>
              </a:spcAft>
              <a:buClr>
                <a:srgbClr val="000000"/>
              </a:buClr>
              <a:buSzPts val="2400"/>
              <a:buChar char="•"/>
            </a:pPr>
            <a:r>
              <a:rPr lang="en-US" sz="2400" u="sng">
                <a:solidFill>
                  <a:srgbClr val="005B96"/>
                </a:solidFill>
                <a:hlinkClick r:id="rId4">
                  <a:extLst>
                    <a:ext uri="{A12FA001-AC4F-418D-AE19-62706E023703}">
                      <ahyp:hlinkClr xmlns:ahyp="http://schemas.microsoft.com/office/drawing/2018/hyperlinkcolor" val="tx"/>
                    </a:ext>
                  </a:extLst>
                </a:hlinkClick>
              </a:rPr>
              <a:t>The story </a:t>
            </a:r>
            <a:endParaRPr sz="2400">
              <a:solidFill>
                <a:srgbClr val="005B96"/>
              </a:solidFill>
            </a:endParaRPr>
          </a:p>
          <a:p>
            <a:pPr marL="457200" lvl="0" indent="-381000" algn="l" rtl="0">
              <a:lnSpc>
                <a:spcPct val="115000"/>
              </a:lnSpc>
              <a:spcBef>
                <a:spcPts val="0"/>
              </a:spcBef>
              <a:spcAft>
                <a:spcPts val="0"/>
              </a:spcAft>
              <a:buClr>
                <a:srgbClr val="000000"/>
              </a:buClr>
              <a:buSzPts val="2400"/>
              <a:buChar char="•"/>
            </a:pPr>
            <a:r>
              <a:rPr lang="en-US" sz="2400" u="sng">
                <a:solidFill>
                  <a:srgbClr val="005B96"/>
                </a:solidFill>
                <a:hlinkClick r:id="rId5">
                  <a:extLst>
                    <a:ext uri="{A12FA001-AC4F-418D-AE19-62706E023703}">
                      <ahyp:hlinkClr xmlns:ahyp="http://schemas.microsoft.com/office/drawing/2018/hyperlinkcolor" val="tx"/>
                    </a:ext>
                  </a:extLst>
                </a:hlinkClick>
              </a:rPr>
              <a:t>My Slipper Floated Away</a:t>
            </a:r>
            <a:endParaRPr sz="2400">
              <a:solidFill>
                <a:srgbClr val="005B96"/>
              </a:solidFill>
            </a:endParaRPr>
          </a:p>
          <a:p>
            <a:pPr marL="457200" lvl="0" indent="-381000" algn="l" rtl="0">
              <a:lnSpc>
                <a:spcPct val="115000"/>
              </a:lnSpc>
              <a:spcBef>
                <a:spcPts val="0"/>
              </a:spcBef>
              <a:spcAft>
                <a:spcPts val="0"/>
              </a:spcAft>
              <a:buClr>
                <a:srgbClr val="000000"/>
              </a:buClr>
              <a:buSzPts val="2400"/>
              <a:buChar char="•"/>
            </a:pPr>
            <a:r>
              <a:rPr lang="en-US" sz="2400">
                <a:solidFill>
                  <a:srgbClr val="000000"/>
                </a:solidFill>
              </a:rPr>
              <a:t>Biology: </a:t>
            </a:r>
            <a:r>
              <a:rPr lang="en-US" sz="2400" u="sng">
                <a:solidFill>
                  <a:srgbClr val="005B95"/>
                </a:solidFill>
                <a:hlinkClick r:id="rId6">
                  <a:extLst>
                    <a:ext uri="{A12FA001-AC4F-418D-AE19-62706E023703}">
                      <ahyp:hlinkClr xmlns:ahyp="http://schemas.microsoft.com/office/drawing/2018/hyperlinkcolor" val="tx"/>
                    </a:ext>
                  </a:extLst>
                </a:hlinkClick>
              </a:rPr>
              <a:t>Outline of process</a:t>
            </a:r>
            <a:endParaRPr sz="2400">
              <a:solidFill>
                <a:srgbClr val="005B95"/>
              </a:solidFill>
            </a:endParaRPr>
          </a:p>
          <a:p>
            <a:pPr marL="914400" lvl="1" indent="-381000" algn="l" rtl="0">
              <a:lnSpc>
                <a:spcPct val="115000"/>
              </a:lnSpc>
              <a:spcBef>
                <a:spcPts val="0"/>
              </a:spcBef>
              <a:spcAft>
                <a:spcPts val="0"/>
              </a:spcAft>
              <a:buClr>
                <a:srgbClr val="000000"/>
              </a:buClr>
              <a:buSzPts val="2400"/>
              <a:buChar char="•"/>
            </a:pPr>
            <a:r>
              <a:rPr lang="en-US" sz="2400">
                <a:solidFill>
                  <a:srgbClr val="000000"/>
                </a:solidFill>
              </a:rPr>
              <a:t>Outlining Topics</a:t>
            </a:r>
            <a:endParaRPr sz="2400">
              <a:solidFill>
                <a:srgbClr val="000000"/>
              </a:solidFill>
            </a:endParaRPr>
          </a:p>
          <a:p>
            <a:pPr marL="914400" lvl="1" indent="-381000" algn="l" rtl="0">
              <a:lnSpc>
                <a:spcPct val="115000"/>
              </a:lnSpc>
              <a:spcBef>
                <a:spcPts val="0"/>
              </a:spcBef>
              <a:spcAft>
                <a:spcPts val="0"/>
              </a:spcAft>
              <a:buClr>
                <a:srgbClr val="000000"/>
              </a:buClr>
              <a:buSzPts val="2400"/>
              <a:buChar char="•"/>
            </a:pPr>
            <a:r>
              <a:rPr lang="en-US" sz="2400">
                <a:solidFill>
                  <a:srgbClr val="000000"/>
                </a:solidFill>
              </a:rPr>
              <a:t>Finding Sources and Samples</a:t>
            </a:r>
            <a:endParaRPr sz="2400">
              <a:solidFill>
                <a:srgbClr val="000000"/>
              </a:solidFill>
            </a:endParaRPr>
          </a:p>
          <a:p>
            <a:pPr marL="914400" lvl="1" indent="-381000" algn="l" rtl="0">
              <a:lnSpc>
                <a:spcPct val="115000"/>
              </a:lnSpc>
              <a:spcBef>
                <a:spcPts val="0"/>
              </a:spcBef>
              <a:spcAft>
                <a:spcPts val="0"/>
              </a:spcAft>
              <a:buClr>
                <a:srgbClr val="000000"/>
              </a:buClr>
              <a:buSzPts val="2400"/>
              <a:buChar char="•"/>
            </a:pPr>
            <a:r>
              <a:rPr lang="en-US" sz="2400">
                <a:solidFill>
                  <a:srgbClr val="000000"/>
                </a:solidFill>
              </a:rPr>
              <a:t>Writing the First Draft </a:t>
            </a:r>
            <a:endParaRPr sz="2400">
              <a:solidFill>
                <a:srgbClr val="000000"/>
              </a:solidFill>
            </a:endParaRPr>
          </a:p>
          <a:p>
            <a:pPr marL="914400" lvl="1" indent="-381000" algn="l" rtl="0">
              <a:lnSpc>
                <a:spcPct val="115000"/>
              </a:lnSpc>
              <a:spcBef>
                <a:spcPts val="0"/>
              </a:spcBef>
              <a:spcAft>
                <a:spcPts val="0"/>
              </a:spcAft>
              <a:buClr>
                <a:srgbClr val="000000"/>
              </a:buClr>
              <a:buSzPts val="2400"/>
              <a:buChar char="•"/>
            </a:pPr>
            <a:r>
              <a:rPr lang="en-US" sz="2400">
                <a:solidFill>
                  <a:srgbClr val="000000"/>
                </a:solidFill>
              </a:rPr>
              <a:t>Adding images and applications</a:t>
            </a:r>
            <a:endParaRPr sz="2400">
              <a:solidFill>
                <a:srgbClr val="000000"/>
              </a:solidFill>
            </a:endParaRPr>
          </a:p>
          <a:p>
            <a:pPr marL="914400" lvl="1" indent="-381000" algn="l" rtl="0">
              <a:lnSpc>
                <a:spcPct val="115000"/>
              </a:lnSpc>
              <a:spcBef>
                <a:spcPts val="0"/>
              </a:spcBef>
              <a:spcAft>
                <a:spcPts val="0"/>
              </a:spcAft>
              <a:buClr>
                <a:srgbClr val="000000"/>
              </a:buClr>
              <a:buSzPts val="2400"/>
              <a:buChar char="•"/>
            </a:pPr>
            <a:r>
              <a:rPr lang="en-US" sz="2400">
                <a:solidFill>
                  <a:srgbClr val="000000"/>
                </a:solidFill>
              </a:rPr>
              <a:t>Editing </a:t>
            </a:r>
            <a:endParaRPr sz="2400">
              <a:solidFill>
                <a:srgbClr val="000000"/>
              </a:solidFill>
            </a:endParaRPr>
          </a:p>
          <a:p>
            <a:pPr marL="914400" lvl="1" indent="-381000" algn="l" rtl="0">
              <a:lnSpc>
                <a:spcPct val="115000"/>
              </a:lnSpc>
              <a:spcBef>
                <a:spcPts val="0"/>
              </a:spcBef>
              <a:spcAft>
                <a:spcPts val="0"/>
              </a:spcAft>
              <a:buClr>
                <a:srgbClr val="000000"/>
              </a:buClr>
              <a:buSzPts val="2400"/>
              <a:buChar char="•"/>
            </a:pPr>
            <a:r>
              <a:rPr lang="en-US" sz="2400">
                <a:solidFill>
                  <a:srgbClr val="000000"/>
                </a:solidFill>
              </a:rPr>
              <a:t>Building Study Tools</a:t>
            </a:r>
            <a:endParaRPr sz="2400">
              <a:solidFill>
                <a:srgbClr val="000000"/>
              </a:solidFill>
            </a:endParaRPr>
          </a:p>
        </p:txBody>
      </p:sp>
      <p:pic>
        <p:nvPicPr>
          <p:cNvPr id="543" name="Google Shape;543;p76" descr="Book: My slipper floated away" title="Book: My slipper floated away"/>
          <p:cNvPicPr preferRelativeResize="0"/>
          <p:nvPr/>
        </p:nvPicPr>
        <p:blipFill>
          <a:blip r:embed="rId7">
            <a:alphaModFix/>
          </a:blip>
          <a:stretch>
            <a:fillRect/>
          </a:stretch>
        </p:blipFill>
        <p:spPr>
          <a:xfrm>
            <a:off x="8339119" y="1553313"/>
            <a:ext cx="2901450" cy="3751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7"/>
          <p:cNvSpPr txBox="1">
            <a:spLocks noGrp="1"/>
          </p:cNvSpPr>
          <p:nvPr>
            <p:ph type="title"/>
          </p:nvPr>
        </p:nvSpPr>
        <p:spPr>
          <a:xfrm>
            <a:off x="1277650" y="365125"/>
            <a:ext cx="10046100" cy="798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Edit Wikipedia - wikiedu.org</a:t>
            </a:r>
            <a:endParaRPr/>
          </a:p>
        </p:txBody>
      </p:sp>
      <p:pic>
        <p:nvPicPr>
          <p:cNvPr id="550" name="Google Shape;550;p77"/>
          <p:cNvPicPr preferRelativeResize="0"/>
          <p:nvPr/>
        </p:nvPicPr>
        <p:blipFill>
          <a:blip r:embed="rId3">
            <a:alphaModFix/>
          </a:blip>
          <a:stretch>
            <a:fillRect/>
          </a:stretch>
        </p:blipFill>
        <p:spPr>
          <a:xfrm>
            <a:off x="2681302" y="1320725"/>
            <a:ext cx="7922576" cy="5281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8"/>
          <p:cNvSpPr txBox="1">
            <a:spLocks noGrp="1"/>
          </p:cNvSpPr>
          <p:nvPr>
            <p:ph type="title"/>
          </p:nvPr>
        </p:nvSpPr>
        <p:spPr>
          <a:xfrm>
            <a:off x="1277650" y="365125"/>
            <a:ext cx="4140900" cy="1969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Stepping up Bloom’s!</a:t>
            </a:r>
            <a:endParaRPr/>
          </a:p>
        </p:txBody>
      </p:sp>
      <p:sp>
        <p:nvSpPr>
          <p:cNvPr id="557" name="Google Shape;557;p78"/>
          <p:cNvSpPr txBox="1"/>
          <p:nvPr/>
        </p:nvSpPr>
        <p:spPr>
          <a:xfrm>
            <a:off x="1793450" y="6123825"/>
            <a:ext cx="2949900" cy="57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a:t>Cropped from </a:t>
            </a:r>
            <a:r>
              <a:rPr lang="en-US" sz="1100" i="1" u="sng" strike="noStrike" cap="none">
                <a:solidFill>
                  <a:schemeClr val="hlink"/>
                </a:solidFill>
                <a:hlinkClick r:id="rId3"/>
              </a:rPr>
              <a:t>Bloom's Digital Taxonomy, </a:t>
            </a:r>
            <a:r>
              <a:rPr lang="en-US" sz="1100" i="1" u="none" strike="noStrike" cap="none">
                <a:solidFill>
                  <a:srgbClr val="000000"/>
                </a:solidFill>
              </a:rPr>
              <a:t>by Fractus Learning, </a:t>
            </a:r>
            <a:r>
              <a:rPr lang="en-US" sz="1100" i="1" u="sng" strike="noStrike" cap="none">
                <a:solidFill>
                  <a:schemeClr val="hlink"/>
                </a:solidFill>
                <a:hlinkClick r:id="rId4"/>
              </a:rPr>
              <a:t>CC BY SA</a:t>
            </a:r>
            <a:endParaRPr sz="1100" i="1" u="none" strike="noStrike" cap="none">
              <a:solidFill>
                <a:srgbClr val="000000"/>
              </a:solidFill>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p:txBody>
      </p:sp>
      <p:pic>
        <p:nvPicPr>
          <p:cNvPr id="558" name="Google Shape;558;p78" descr="Bloom's Digital Taxonomy, demonstrating the levels of thinking: remember, understand, apply, analyze, evaluate, create, and now, share. "/>
          <p:cNvPicPr preferRelativeResize="0"/>
          <p:nvPr/>
        </p:nvPicPr>
        <p:blipFill rotWithShape="1">
          <a:blip r:embed="rId5">
            <a:alphaModFix/>
          </a:blip>
          <a:srcRect t="8003"/>
          <a:stretch/>
        </p:blipFill>
        <p:spPr>
          <a:xfrm>
            <a:off x="5168675" y="293725"/>
            <a:ext cx="6599225" cy="6401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9"/>
          <p:cNvSpPr txBox="1">
            <a:spLocks noGrp="1"/>
          </p:cNvSpPr>
          <p:nvPr>
            <p:ph type="title"/>
          </p:nvPr>
        </p:nvSpPr>
        <p:spPr>
          <a:xfrm>
            <a:off x="2560319" y="403412"/>
            <a:ext cx="8793600" cy="168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Evidence that OER and OEP have additional benefits</a:t>
            </a:r>
            <a:endParaRPr/>
          </a:p>
        </p:txBody>
      </p:sp>
      <p:sp>
        <p:nvSpPr>
          <p:cNvPr id="565" name="Google Shape;565;p79"/>
          <p:cNvSpPr txBox="1">
            <a:spLocks noGrp="1"/>
          </p:cNvSpPr>
          <p:nvPr>
            <p:ph type="body" idx="1"/>
          </p:nvPr>
        </p:nvSpPr>
        <p:spPr>
          <a:xfrm>
            <a:off x="829994" y="2662568"/>
            <a:ext cx="10523700" cy="35694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SzPts val="2400"/>
              <a:buChar char="●"/>
            </a:pPr>
            <a:r>
              <a:rPr lang="en-US"/>
              <a:t>Let’s look at some quantitative and qualitative data on both OER and OEP</a:t>
            </a:r>
            <a:endParaRPr/>
          </a:p>
          <a:p>
            <a:pPr marL="457200" lvl="0" indent="-381000" algn="l" rtl="0">
              <a:lnSpc>
                <a:spcPct val="115000"/>
              </a:lnSpc>
              <a:spcBef>
                <a:spcPts val="1000"/>
              </a:spcBef>
              <a:spcAft>
                <a:spcPts val="0"/>
              </a:spcAft>
              <a:buSzPts val="2400"/>
              <a:buChar char="●"/>
            </a:pPr>
            <a:r>
              <a:rPr lang="en-US"/>
              <a:t>We’ll examine data on impact, efficacy, and satisfaction</a:t>
            </a:r>
            <a:endParaRPr/>
          </a:p>
          <a:p>
            <a:pPr marL="457200" lvl="0" indent="-381000" algn="l" rtl="0">
              <a:lnSpc>
                <a:spcPct val="115000"/>
              </a:lnSpc>
              <a:spcBef>
                <a:spcPts val="1000"/>
              </a:spcBef>
              <a:spcAft>
                <a:spcPts val="0"/>
              </a:spcAft>
              <a:buSzPts val="2400"/>
              <a:buChar char="●"/>
            </a:pPr>
            <a:r>
              <a:rPr lang="en-US"/>
              <a:t>From both faculty and student perspectives</a:t>
            </a:r>
            <a:endParaRPr/>
          </a:p>
          <a:p>
            <a:pPr marL="0" lvl="0" indent="0" algn="l" rtl="0">
              <a:spcBef>
                <a:spcPts val="1000"/>
              </a:spcBef>
              <a:spcAft>
                <a:spcPts val="0"/>
              </a:spcAft>
              <a:buNone/>
            </a:pPr>
            <a:endParaRPr/>
          </a:p>
        </p:txBody>
      </p:sp>
      <p:sp>
        <p:nvSpPr>
          <p:cNvPr id="566" name="Google Shape;566;p79"/>
          <p:cNvSpPr txBox="1">
            <a:spLocks noGrp="1"/>
          </p:cNvSpPr>
          <p:nvPr>
            <p:ph type="sldNum" idx="12"/>
          </p:nvPr>
        </p:nvSpPr>
        <p:spPr>
          <a:xfrm>
            <a:off x="10437813" y="6356350"/>
            <a:ext cx="9159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0"/>
          <p:cNvSpPr txBox="1">
            <a:spLocks noGrp="1"/>
          </p:cNvSpPr>
          <p:nvPr>
            <p:ph type="title"/>
          </p:nvPr>
        </p:nvSpPr>
        <p:spPr>
          <a:xfrm>
            <a:off x="1451581" y="808303"/>
            <a:ext cx="9603300" cy="8931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t>Benefits Beyonds Savings from OER</a:t>
            </a:r>
            <a:endParaRPr/>
          </a:p>
        </p:txBody>
      </p:sp>
      <p:sp>
        <p:nvSpPr>
          <p:cNvPr id="572" name="Google Shape;572;p80"/>
          <p:cNvSpPr txBox="1">
            <a:spLocks noGrp="1"/>
          </p:cNvSpPr>
          <p:nvPr>
            <p:ph type="body" idx="1"/>
          </p:nvPr>
        </p:nvSpPr>
        <p:spPr>
          <a:xfrm>
            <a:off x="4903175" y="1832175"/>
            <a:ext cx="6469200" cy="44163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10000"/>
              </a:lnSpc>
              <a:spcBef>
                <a:spcPts val="0"/>
              </a:spcBef>
              <a:spcAft>
                <a:spcPts val="0"/>
              </a:spcAft>
              <a:buClr>
                <a:srgbClr val="111111"/>
              </a:buClr>
              <a:buSzPts val="3600"/>
              <a:buFont typeface="Arial"/>
              <a:buChar char="•"/>
            </a:pPr>
            <a:r>
              <a:rPr lang="en-US" sz="2600">
                <a:solidFill>
                  <a:srgbClr val="111111"/>
                </a:solidFill>
              </a:rPr>
              <a:t>Not only does OER save students money</a:t>
            </a:r>
            <a:endParaRPr sz="2600">
              <a:solidFill>
                <a:srgbClr val="111111"/>
              </a:solidFill>
            </a:endParaRPr>
          </a:p>
          <a:p>
            <a:pPr marL="457200" marR="0" lvl="0" indent="-457200" algn="l" rtl="0">
              <a:lnSpc>
                <a:spcPct val="110000"/>
              </a:lnSpc>
              <a:spcBef>
                <a:spcPts val="1000"/>
              </a:spcBef>
              <a:spcAft>
                <a:spcPts val="0"/>
              </a:spcAft>
              <a:buClr>
                <a:srgbClr val="111111"/>
              </a:buClr>
              <a:buSzPts val="3600"/>
              <a:buFont typeface="Arial"/>
              <a:buChar char="•"/>
            </a:pPr>
            <a:r>
              <a:rPr lang="en-US" sz="2600">
                <a:solidFill>
                  <a:srgbClr val="111111"/>
                </a:solidFill>
              </a:rPr>
              <a:t>It changes their ability to be successful</a:t>
            </a:r>
            <a:endParaRPr sz="2600">
              <a:solidFill>
                <a:srgbClr val="111111"/>
              </a:solidFill>
            </a:endParaRPr>
          </a:p>
          <a:p>
            <a:pPr marL="457200" marR="0" lvl="0" indent="-457200" algn="l" rtl="0">
              <a:lnSpc>
                <a:spcPct val="110000"/>
              </a:lnSpc>
              <a:spcBef>
                <a:spcPts val="1000"/>
              </a:spcBef>
              <a:spcAft>
                <a:spcPts val="0"/>
              </a:spcAft>
              <a:buClr>
                <a:srgbClr val="111111"/>
              </a:buClr>
              <a:buSzPts val="3600"/>
              <a:buFont typeface="Arial"/>
              <a:buChar char="•"/>
            </a:pPr>
            <a:r>
              <a:rPr lang="en-US" sz="2600">
                <a:solidFill>
                  <a:srgbClr val="111111"/>
                </a:solidFill>
              </a:rPr>
              <a:t>And even more remarkably, it benefits our disproportionately impacted  student populations the most</a:t>
            </a:r>
            <a:endParaRPr sz="2600">
              <a:solidFill>
                <a:srgbClr val="111111"/>
              </a:solidFill>
            </a:endParaRPr>
          </a:p>
          <a:p>
            <a:pPr marL="457200" marR="0" lvl="0" indent="-457200" algn="l" rtl="0">
              <a:lnSpc>
                <a:spcPct val="110000"/>
              </a:lnSpc>
              <a:spcBef>
                <a:spcPts val="1000"/>
              </a:spcBef>
              <a:spcAft>
                <a:spcPts val="1000"/>
              </a:spcAft>
              <a:buClr>
                <a:srgbClr val="111111"/>
              </a:buClr>
              <a:buSzPts val="3600"/>
              <a:buFont typeface="Arial"/>
              <a:buChar char="•"/>
            </a:pPr>
            <a:r>
              <a:rPr lang="en-US" sz="2600">
                <a:solidFill>
                  <a:srgbClr val="111111"/>
                </a:solidFill>
              </a:rPr>
              <a:t>Let’s look at some data</a:t>
            </a:r>
            <a:endParaRPr sz="2600">
              <a:solidFill>
                <a:srgbClr val="111111"/>
              </a:solidFill>
            </a:endParaRPr>
          </a:p>
        </p:txBody>
      </p:sp>
      <p:pic>
        <p:nvPicPr>
          <p:cNvPr id="573" name="Google Shape;573;p80"/>
          <p:cNvPicPr preferRelativeResize="0"/>
          <p:nvPr/>
        </p:nvPicPr>
        <p:blipFill rotWithShape="1">
          <a:blip r:embed="rId3">
            <a:alphaModFix/>
          </a:blip>
          <a:srcRect l="23123" r="12501"/>
          <a:stretch/>
        </p:blipFill>
        <p:spPr>
          <a:xfrm>
            <a:off x="1451586" y="2151209"/>
            <a:ext cx="3154148" cy="3268027"/>
          </a:xfrm>
          <a:prstGeom prst="rect">
            <a:avLst/>
          </a:prstGeom>
          <a:noFill/>
          <a:ln>
            <a:noFill/>
          </a:ln>
        </p:spPr>
      </p:pic>
      <p:sp>
        <p:nvSpPr>
          <p:cNvPr id="574" name="Google Shape;574;p80"/>
          <p:cNvSpPr txBox="1"/>
          <p:nvPr/>
        </p:nvSpPr>
        <p:spPr>
          <a:xfrm>
            <a:off x="1451586" y="5509870"/>
            <a:ext cx="31542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sng" strike="noStrike" cap="none">
                <a:solidFill>
                  <a:schemeClr val="hlink"/>
                </a:solidFill>
                <a:latin typeface="Arial"/>
                <a:ea typeface="Arial"/>
                <a:cs typeface="Arial"/>
                <a:sym typeface="Arial"/>
                <a:hlinkClick r:id="rId4"/>
              </a:rPr>
              <a:t>Computer Problems </a:t>
            </a:r>
            <a:r>
              <a:rPr lang="en-US" sz="1400" b="0" i="0" u="none" strike="noStrike" cap="none">
                <a:solidFill>
                  <a:srgbClr val="000000"/>
                </a:solidFill>
                <a:latin typeface="Arial"/>
                <a:ea typeface="Arial"/>
                <a:cs typeface="Arial"/>
                <a:sym typeface="Arial"/>
              </a:rPr>
              <a:t>by </a:t>
            </a:r>
            <a:r>
              <a:rPr lang="en-US" sz="1400" b="0" i="0" u="sng" strike="noStrike" cap="none">
                <a:solidFill>
                  <a:schemeClr val="hlink"/>
                </a:solidFill>
                <a:latin typeface="Arial"/>
                <a:ea typeface="Arial"/>
                <a:cs typeface="Arial"/>
                <a:sym typeface="Arial"/>
                <a:hlinkClick r:id="rId5"/>
              </a:rPr>
              <a:t>CollegeDegrees360</a:t>
            </a:r>
            <a:r>
              <a:rPr lang="en-US" sz="1400" b="0" i="0" u="none" strike="noStrike" cap="none">
                <a:solidFill>
                  <a:srgbClr val="000000"/>
                </a:solidFill>
                <a:latin typeface="Arial"/>
                <a:ea typeface="Arial"/>
                <a:cs typeface="Arial"/>
                <a:sym typeface="Arial"/>
              </a:rPr>
              <a:t> is licensed under </a:t>
            </a:r>
            <a:r>
              <a:rPr lang="en-US" sz="1400" b="0" i="0" u="sng" strike="noStrike" cap="none">
                <a:solidFill>
                  <a:schemeClr val="hlink"/>
                </a:solidFill>
                <a:latin typeface="Arial"/>
                <a:ea typeface="Arial"/>
                <a:cs typeface="Arial"/>
                <a:sym typeface="Arial"/>
                <a:hlinkClick r:id="rId6"/>
              </a:rPr>
              <a:t>CC BY-SA 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1"/>
          <p:cNvSpPr txBox="1"/>
          <p:nvPr/>
        </p:nvSpPr>
        <p:spPr>
          <a:xfrm>
            <a:off x="457599" y="6240350"/>
            <a:ext cx="11276700" cy="5208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800"/>
              <a:buFont typeface="Arial"/>
              <a:buNone/>
            </a:pPr>
            <a:r>
              <a:rPr lang="en-US" sz="1200">
                <a:solidFill>
                  <a:schemeClr val="dk1"/>
                </a:solidFill>
                <a:latin typeface="Calibri"/>
                <a:ea typeface="Calibri"/>
                <a:cs typeface="Calibri"/>
                <a:sym typeface="Calibri"/>
              </a:rPr>
              <a:t>Source: AAC&amp;U, University of Georgia </a:t>
            </a:r>
            <a:r>
              <a:rPr lang="en-US" sz="1200" i="1" u="sng">
                <a:solidFill>
                  <a:schemeClr val="hlink"/>
                </a:solidFill>
                <a:latin typeface="Calibri"/>
                <a:ea typeface="Calibri"/>
                <a:cs typeface="Calibri"/>
                <a:sym typeface="Calibri"/>
                <a:hlinkClick r:id="rId3"/>
              </a:rPr>
              <a:t>The Impact of Open Educational Resources on Various Student Success Metrics</a:t>
            </a:r>
            <a:r>
              <a:rPr lang="en-US" sz="1200" u="sng">
                <a:solidFill>
                  <a:schemeClr val="hlink"/>
                </a:solidFill>
                <a:latin typeface="Calibri"/>
                <a:ea typeface="Calibri"/>
                <a:cs typeface="Calibri"/>
                <a:sym typeface="Calibri"/>
                <a:hlinkClick r:id="rId3"/>
              </a:rPr>
              <a:t>,  in International Journal of Teaching and Learning in Higher Education, 2018</a:t>
            </a:r>
            <a:endParaRPr sz="1200" u="sng">
              <a:solidFill>
                <a:schemeClr val="hlink"/>
              </a:solidFill>
              <a:latin typeface="Calibri"/>
              <a:ea typeface="Calibri"/>
              <a:cs typeface="Calibri"/>
              <a:sym typeface="Calibri"/>
              <a:hlinkClick r:id="rId3"/>
            </a:endParaRPr>
          </a:p>
          <a:p>
            <a:pPr marL="0" lvl="0" indent="0" algn="l" rtl="0">
              <a:spcBef>
                <a:spcPts val="0"/>
              </a:spcBef>
              <a:spcAft>
                <a:spcPts val="0"/>
              </a:spcAft>
              <a:buNone/>
            </a:pPr>
            <a:endParaRPr sz="1000">
              <a:latin typeface="Calibri"/>
              <a:ea typeface="Calibri"/>
              <a:cs typeface="Calibri"/>
              <a:sym typeface="Calibri"/>
            </a:endParaRPr>
          </a:p>
        </p:txBody>
      </p:sp>
      <p:graphicFrame>
        <p:nvGraphicFramePr>
          <p:cNvPr id="580" name="Google Shape;580;p81"/>
          <p:cNvGraphicFramePr/>
          <p:nvPr/>
        </p:nvGraphicFramePr>
        <p:xfrm>
          <a:off x="1293867" y="2172396"/>
          <a:ext cx="3000000" cy="3000000"/>
        </p:xfrm>
        <a:graphic>
          <a:graphicData uri="http://schemas.openxmlformats.org/drawingml/2006/table">
            <a:tbl>
              <a:tblPr>
                <a:noFill/>
                <a:tableStyleId>{B5D4E293-518F-459F-96CD-688DE87BEDE5}</a:tableStyleId>
              </a:tblPr>
              <a:tblGrid>
                <a:gridCol w="3471100">
                  <a:extLst>
                    <a:ext uri="{9D8B030D-6E8A-4147-A177-3AD203B41FA5}">
                      <a16:colId xmlns:a16="http://schemas.microsoft.com/office/drawing/2014/main" val="20000"/>
                    </a:ext>
                  </a:extLst>
                </a:gridCol>
                <a:gridCol w="3449700">
                  <a:extLst>
                    <a:ext uri="{9D8B030D-6E8A-4147-A177-3AD203B41FA5}">
                      <a16:colId xmlns:a16="http://schemas.microsoft.com/office/drawing/2014/main" val="20001"/>
                    </a:ext>
                  </a:extLst>
                </a:gridCol>
                <a:gridCol w="3222150">
                  <a:extLst>
                    <a:ext uri="{9D8B030D-6E8A-4147-A177-3AD203B41FA5}">
                      <a16:colId xmlns:a16="http://schemas.microsoft.com/office/drawing/2014/main" val="20002"/>
                    </a:ext>
                  </a:extLst>
                </a:gridCol>
              </a:tblGrid>
              <a:tr h="603400">
                <a:tc>
                  <a:txBody>
                    <a:bodyPr/>
                    <a:lstStyle/>
                    <a:p>
                      <a:pPr marL="0" lvl="0" indent="0" algn="l" rtl="0">
                        <a:lnSpc>
                          <a:spcPct val="90000"/>
                        </a:lnSpc>
                        <a:spcBef>
                          <a:spcPts val="0"/>
                        </a:spcBef>
                        <a:spcAft>
                          <a:spcPts val="0"/>
                        </a:spcAft>
                        <a:buNone/>
                      </a:pPr>
                      <a:r>
                        <a:rPr lang="en-US" sz="2100"/>
                        <a:t>Population</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B7B7B7"/>
                    </a:solidFill>
                  </a:tcPr>
                </a:tc>
                <a:tc>
                  <a:txBody>
                    <a:bodyPr/>
                    <a:lstStyle/>
                    <a:p>
                      <a:pPr marL="0" lvl="0" indent="0" algn="l" rtl="0">
                        <a:lnSpc>
                          <a:spcPct val="90000"/>
                        </a:lnSpc>
                        <a:spcBef>
                          <a:spcPts val="0"/>
                        </a:spcBef>
                        <a:spcAft>
                          <a:spcPts val="0"/>
                        </a:spcAft>
                        <a:buNone/>
                      </a:pPr>
                      <a:r>
                        <a:rPr lang="en-US" sz="2100"/>
                        <a:t>Change in Grade</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B7B7B7"/>
                    </a:solidFill>
                  </a:tcPr>
                </a:tc>
                <a:tc>
                  <a:txBody>
                    <a:bodyPr/>
                    <a:lstStyle/>
                    <a:p>
                      <a:pPr marL="0" lvl="0" indent="0" algn="l" rtl="0">
                        <a:lnSpc>
                          <a:spcPct val="90000"/>
                        </a:lnSpc>
                        <a:spcBef>
                          <a:spcPts val="0"/>
                        </a:spcBef>
                        <a:spcAft>
                          <a:spcPts val="0"/>
                        </a:spcAft>
                        <a:buNone/>
                      </a:pPr>
                      <a:r>
                        <a:rPr lang="en-US" sz="2100"/>
                        <a:t>Change in DFW*</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577425">
                <a:tc>
                  <a:txBody>
                    <a:bodyPr/>
                    <a:lstStyle/>
                    <a:p>
                      <a:pPr marL="0" lvl="0" indent="0" algn="l" rtl="0">
                        <a:lnSpc>
                          <a:spcPct val="90000"/>
                        </a:lnSpc>
                        <a:spcBef>
                          <a:spcPts val="0"/>
                        </a:spcBef>
                        <a:spcAft>
                          <a:spcPts val="0"/>
                        </a:spcAft>
                        <a:buNone/>
                      </a:pPr>
                      <a:r>
                        <a:rPr lang="en-US" sz="2100"/>
                        <a:t>All Students</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2100"/>
                        <a:t>+8.6%</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2100"/>
                        <a:t>-2.68%</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577425">
                <a:tc>
                  <a:txBody>
                    <a:bodyPr/>
                    <a:lstStyle/>
                    <a:p>
                      <a:pPr marL="0" lvl="0" indent="0" algn="l" rtl="0">
                        <a:lnSpc>
                          <a:spcPct val="90000"/>
                        </a:lnSpc>
                        <a:spcBef>
                          <a:spcPts val="0"/>
                        </a:spcBef>
                        <a:spcAft>
                          <a:spcPts val="0"/>
                        </a:spcAft>
                        <a:buNone/>
                      </a:pPr>
                      <a:r>
                        <a:rPr lang="en-US" sz="2100"/>
                        <a:t>Non-Pell Eligible</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lvl="0" indent="0" algn="l" rtl="0">
                        <a:lnSpc>
                          <a:spcPct val="90000"/>
                        </a:lnSpc>
                        <a:spcBef>
                          <a:spcPts val="0"/>
                        </a:spcBef>
                        <a:spcAft>
                          <a:spcPts val="0"/>
                        </a:spcAft>
                        <a:buNone/>
                      </a:pPr>
                      <a:r>
                        <a:rPr lang="en-US" sz="2100"/>
                        <a:t>+7.4%</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lvl="0" indent="0" algn="l" rtl="0">
                        <a:lnSpc>
                          <a:spcPct val="90000"/>
                        </a:lnSpc>
                        <a:spcBef>
                          <a:spcPts val="0"/>
                        </a:spcBef>
                        <a:spcAft>
                          <a:spcPts val="0"/>
                        </a:spcAft>
                        <a:buNone/>
                      </a:pPr>
                      <a:r>
                        <a:rPr lang="en-US" sz="2100"/>
                        <a:t>-2%</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577425">
                <a:tc>
                  <a:txBody>
                    <a:bodyPr/>
                    <a:lstStyle/>
                    <a:p>
                      <a:pPr marL="0" lvl="0" indent="0" algn="l" rtl="0">
                        <a:lnSpc>
                          <a:spcPct val="90000"/>
                        </a:lnSpc>
                        <a:spcBef>
                          <a:spcPts val="0"/>
                        </a:spcBef>
                        <a:spcAft>
                          <a:spcPts val="0"/>
                        </a:spcAft>
                        <a:buNone/>
                      </a:pPr>
                      <a:r>
                        <a:rPr lang="en-US" sz="2100"/>
                        <a:t>Pell Eligible</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2100"/>
                        <a:t>+12.3%</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2100"/>
                        <a:t>-4.4%</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577425">
                <a:tc>
                  <a:txBody>
                    <a:bodyPr/>
                    <a:lstStyle/>
                    <a:p>
                      <a:pPr marL="0" lvl="0" indent="0" algn="l" rtl="0">
                        <a:lnSpc>
                          <a:spcPct val="90000"/>
                        </a:lnSpc>
                        <a:spcBef>
                          <a:spcPts val="0"/>
                        </a:spcBef>
                        <a:spcAft>
                          <a:spcPts val="0"/>
                        </a:spcAft>
                        <a:buNone/>
                      </a:pPr>
                      <a:r>
                        <a:rPr lang="en-US" sz="2100"/>
                        <a:t>Non-White</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lvl="0" indent="0" algn="l" rtl="0">
                        <a:lnSpc>
                          <a:spcPct val="90000"/>
                        </a:lnSpc>
                        <a:spcBef>
                          <a:spcPts val="0"/>
                        </a:spcBef>
                        <a:spcAft>
                          <a:spcPts val="0"/>
                        </a:spcAft>
                        <a:buNone/>
                      </a:pPr>
                      <a:r>
                        <a:rPr lang="en-US" sz="2100"/>
                        <a:t>+13%</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lvl="0" indent="0" algn="l" rtl="0">
                        <a:lnSpc>
                          <a:spcPct val="90000"/>
                        </a:lnSpc>
                        <a:spcBef>
                          <a:spcPts val="0"/>
                        </a:spcBef>
                        <a:spcAft>
                          <a:spcPts val="0"/>
                        </a:spcAft>
                        <a:buNone/>
                      </a:pPr>
                      <a:r>
                        <a:rPr lang="en-US" sz="2100"/>
                        <a:t>-5%</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577425">
                <a:tc>
                  <a:txBody>
                    <a:bodyPr/>
                    <a:lstStyle/>
                    <a:p>
                      <a:pPr marL="0" lvl="0" indent="0" algn="l" rtl="0">
                        <a:lnSpc>
                          <a:spcPct val="90000"/>
                        </a:lnSpc>
                        <a:spcBef>
                          <a:spcPts val="0"/>
                        </a:spcBef>
                        <a:spcAft>
                          <a:spcPts val="0"/>
                        </a:spcAft>
                        <a:buNone/>
                      </a:pPr>
                      <a:r>
                        <a:rPr lang="en-US" sz="2100"/>
                        <a:t>Part-Time</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2100"/>
                        <a:t>+28%</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2100"/>
                        <a:t>-10%</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577425">
                <a:tc gridSpan="3">
                  <a:txBody>
                    <a:bodyPr/>
                    <a:lstStyle/>
                    <a:p>
                      <a:pPr marL="0" lvl="0" indent="0" algn="l" rtl="0">
                        <a:lnSpc>
                          <a:spcPct val="90000"/>
                        </a:lnSpc>
                        <a:spcBef>
                          <a:spcPts val="0"/>
                        </a:spcBef>
                        <a:spcAft>
                          <a:spcPts val="0"/>
                        </a:spcAft>
                        <a:buNone/>
                      </a:pPr>
                      <a:r>
                        <a:rPr lang="en-US" sz="2100"/>
                        <a:t>Total Students:  21,822             *DFW= Drop, Fail, Withdraw</a:t>
                      </a:r>
                      <a:endParaRPr sz="2100"/>
                    </a:p>
                  </a:txBody>
                  <a:tcPr marL="121900" marR="121900"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81" name="Google Shape;581;p81"/>
          <p:cNvSpPr txBox="1">
            <a:spLocks noGrp="1"/>
          </p:cNvSpPr>
          <p:nvPr>
            <p:ph type="title"/>
          </p:nvPr>
        </p:nvSpPr>
        <p:spPr>
          <a:xfrm>
            <a:off x="1451575" y="167273"/>
            <a:ext cx="9603300" cy="1534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Palatino"/>
                <a:ea typeface="Palatino"/>
                <a:cs typeface="Palatino"/>
                <a:sym typeface="Palatino"/>
              </a:rPr>
              <a:t>University of Georgia</a:t>
            </a:r>
            <a:endParaRPr sz="3600">
              <a:latin typeface="Palatino"/>
              <a:ea typeface="Palatino"/>
              <a:cs typeface="Palatino"/>
              <a:sym typeface="Palatin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2"/>
          <p:cNvSpPr txBox="1">
            <a:spLocks noGrp="1"/>
          </p:cNvSpPr>
          <p:nvPr>
            <p:ph type="title"/>
          </p:nvPr>
        </p:nvSpPr>
        <p:spPr>
          <a:xfrm>
            <a:off x="-133" y="0"/>
            <a:ext cx="12192000" cy="979800"/>
          </a:xfrm>
          <a:prstGeom prst="rect">
            <a:avLst/>
          </a:prstGeom>
          <a:solidFill>
            <a:srgbClr val="02457A"/>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endParaRPr sz="3000">
              <a:solidFill>
                <a:schemeClr val="lt1"/>
              </a:solidFill>
            </a:endParaRPr>
          </a:p>
          <a:p>
            <a:pPr marL="0" lvl="0" indent="0" algn="ctr" rtl="0">
              <a:lnSpc>
                <a:spcPct val="90000"/>
              </a:lnSpc>
              <a:spcBef>
                <a:spcPts val="0"/>
              </a:spcBef>
              <a:spcAft>
                <a:spcPts val="0"/>
              </a:spcAft>
              <a:buSzPts val="2800"/>
              <a:buNone/>
            </a:pPr>
            <a:r>
              <a:rPr lang="en-US" sz="3000">
                <a:solidFill>
                  <a:schemeClr val="lt1"/>
                </a:solidFill>
              </a:rPr>
              <a:t>Achieving the Dream Stats</a:t>
            </a:r>
            <a:endParaRPr sz="3000">
              <a:solidFill>
                <a:schemeClr val="lt1"/>
              </a:solidFill>
            </a:endParaRPr>
          </a:p>
        </p:txBody>
      </p:sp>
      <p:pic>
        <p:nvPicPr>
          <p:cNvPr id="587" name="Google Shape;587;p82"/>
          <p:cNvPicPr preferRelativeResize="0"/>
          <p:nvPr/>
        </p:nvPicPr>
        <p:blipFill rotWithShape="1">
          <a:blip r:embed="rId3">
            <a:alphaModFix/>
          </a:blip>
          <a:srcRect/>
          <a:stretch/>
        </p:blipFill>
        <p:spPr>
          <a:xfrm>
            <a:off x="461100" y="1073075"/>
            <a:ext cx="4371266" cy="4272200"/>
          </a:xfrm>
          <a:prstGeom prst="rect">
            <a:avLst/>
          </a:prstGeom>
          <a:noFill/>
          <a:ln>
            <a:noFill/>
          </a:ln>
        </p:spPr>
      </p:pic>
      <p:pic>
        <p:nvPicPr>
          <p:cNvPr id="588" name="Google Shape;588;p82"/>
          <p:cNvPicPr preferRelativeResize="0"/>
          <p:nvPr/>
        </p:nvPicPr>
        <p:blipFill rotWithShape="1">
          <a:blip r:embed="rId4">
            <a:alphaModFix/>
          </a:blip>
          <a:srcRect/>
          <a:stretch/>
        </p:blipFill>
        <p:spPr>
          <a:xfrm>
            <a:off x="4971067" y="979800"/>
            <a:ext cx="6877101" cy="5122350"/>
          </a:xfrm>
          <a:prstGeom prst="rect">
            <a:avLst/>
          </a:prstGeom>
          <a:noFill/>
          <a:ln>
            <a:noFill/>
          </a:ln>
        </p:spPr>
      </p:pic>
      <p:sp>
        <p:nvSpPr>
          <p:cNvPr id="589" name="Google Shape;589;p82"/>
          <p:cNvSpPr/>
          <p:nvPr/>
        </p:nvSpPr>
        <p:spPr>
          <a:xfrm>
            <a:off x="246575" y="5548050"/>
            <a:ext cx="4524000" cy="979800"/>
          </a:xfrm>
          <a:prstGeom prst="rect">
            <a:avLst/>
          </a:prstGeom>
          <a:solidFill>
            <a:srgbClr val="BDD6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28% of students surveyed reported that they would use the money they saved with OER to take additional courses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Our Students (before the pandemic)...</a:t>
            </a:r>
            <a:endParaRPr/>
          </a:p>
        </p:txBody>
      </p:sp>
      <p:sp>
        <p:nvSpPr>
          <p:cNvPr id="304" name="Google Shape;304;p47"/>
          <p:cNvSpPr txBox="1">
            <a:spLocks noGrp="1"/>
          </p:cNvSpPr>
          <p:nvPr>
            <p:ph type="body" idx="1"/>
          </p:nvPr>
        </p:nvSpPr>
        <p:spPr>
          <a:xfrm>
            <a:off x="1451575" y="2015725"/>
            <a:ext cx="8055000" cy="4590600"/>
          </a:xfrm>
          <a:prstGeom prst="rect">
            <a:avLst/>
          </a:prstGeom>
        </p:spPr>
        <p:txBody>
          <a:bodyPr spcFirstLastPara="1" wrap="square" lIns="91425" tIns="45700" rIns="91425" bIns="45700" anchor="t" anchorCtr="0">
            <a:noAutofit/>
          </a:bodyPr>
          <a:lstStyle/>
          <a:p>
            <a:pPr marL="457200" lvl="0" indent="-393700" algn="l" rtl="0">
              <a:spcBef>
                <a:spcPts val="750"/>
              </a:spcBef>
              <a:spcAft>
                <a:spcPts val="0"/>
              </a:spcAft>
              <a:buClr>
                <a:srgbClr val="111111"/>
              </a:buClr>
              <a:buSzPts val="2600"/>
              <a:buChar char="●"/>
            </a:pPr>
            <a:r>
              <a:rPr lang="en-US" sz="2600">
                <a:solidFill>
                  <a:srgbClr val="111111"/>
                </a:solidFill>
              </a:rPr>
              <a:t>60% were housing insecure in the previous year</a:t>
            </a:r>
            <a:endParaRPr sz="2600">
              <a:solidFill>
                <a:srgbClr val="111111"/>
              </a:solidFill>
            </a:endParaRPr>
          </a:p>
          <a:p>
            <a:pPr marL="457200" lvl="0" indent="-393700" algn="l" rtl="0">
              <a:spcBef>
                <a:spcPts val="1000"/>
              </a:spcBef>
              <a:spcAft>
                <a:spcPts val="0"/>
              </a:spcAft>
              <a:buClr>
                <a:srgbClr val="111111"/>
              </a:buClr>
              <a:buSzPts val="2600"/>
              <a:buChar char="●"/>
            </a:pPr>
            <a:r>
              <a:rPr lang="en-US" sz="2600">
                <a:solidFill>
                  <a:srgbClr val="111111"/>
                </a:solidFill>
              </a:rPr>
              <a:t>19% were homeless in the previous year</a:t>
            </a:r>
            <a:endParaRPr sz="2600">
              <a:solidFill>
                <a:srgbClr val="111111"/>
              </a:solidFill>
            </a:endParaRPr>
          </a:p>
          <a:p>
            <a:pPr marL="457200" lvl="0" indent="-393700" algn="l" rtl="0">
              <a:spcBef>
                <a:spcPts val="1000"/>
              </a:spcBef>
              <a:spcAft>
                <a:spcPts val="0"/>
              </a:spcAft>
              <a:buClr>
                <a:srgbClr val="111111"/>
              </a:buClr>
              <a:buSzPts val="2600"/>
              <a:buChar char="●"/>
            </a:pPr>
            <a:r>
              <a:rPr lang="en-US" sz="2600">
                <a:solidFill>
                  <a:srgbClr val="111111"/>
                </a:solidFill>
              </a:rPr>
              <a:t>50% of respondents were food insecure in the prior 30 days.</a:t>
            </a:r>
            <a:endParaRPr sz="2600">
              <a:solidFill>
                <a:srgbClr val="111111"/>
              </a:solidFill>
            </a:endParaRPr>
          </a:p>
          <a:p>
            <a:pPr marL="457200" lvl="0" indent="-393700" algn="l" rtl="0">
              <a:spcBef>
                <a:spcPts val="1000"/>
              </a:spcBef>
              <a:spcAft>
                <a:spcPts val="0"/>
              </a:spcAft>
              <a:buClr>
                <a:srgbClr val="111111"/>
              </a:buClr>
              <a:buSzPts val="2600"/>
              <a:buChar char="●"/>
            </a:pPr>
            <a:r>
              <a:rPr lang="en-US" sz="2600">
                <a:solidFill>
                  <a:srgbClr val="111111"/>
                </a:solidFill>
              </a:rPr>
              <a:t>Seven in 10 experienced one of the above during the previous year</a:t>
            </a:r>
            <a:endParaRPr sz="2600">
              <a:solidFill>
                <a:srgbClr val="111111"/>
              </a:solidFill>
            </a:endParaRPr>
          </a:p>
          <a:p>
            <a:pPr marL="457200" lvl="0" indent="-393700" algn="l" rtl="0">
              <a:spcBef>
                <a:spcPts val="1000"/>
              </a:spcBef>
              <a:spcAft>
                <a:spcPts val="0"/>
              </a:spcAft>
              <a:buClr>
                <a:srgbClr val="111111"/>
              </a:buClr>
              <a:buSzPts val="2600"/>
              <a:buChar char="●"/>
            </a:pPr>
            <a:r>
              <a:rPr lang="en-US" sz="2600">
                <a:solidFill>
                  <a:srgbClr val="111111"/>
                </a:solidFill>
              </a:rPr>
              <a:t>Disparities based on demographics, academic, economic, and life experiences, and life circumstances</a:t>
            </a:r>
            <a:endParaRPr sz="2600">
              <a:solidFill>
                <a:srgbClr val="111111"/>
              </a:solidFill>
            </a:endParaRPr>
          </a:p>
          <a:p>
            <a:pPr marL="457200" lvl="0" indent="0" algn="l" rtl="0">
              <a:spcBef>
                <a:spcPts val="1000"/>
              </a:spcBef>
              <a:spcAft>
                <a:spcPts val="0"/>
              </a:spcAft>
              <a:buNone/>
            </a:pPr>
            <a:endParaRPr sz="2400">
              <a:solidFill>
                <a:srgbClr val="111111"/>
              </a:solidFill>
            </a:endParaRPr>
          </a:p>
        </p:txBody>
      </p:sp>
      <p:pic>
        <p:nvPicPr>
          <p:cNvPr id="305" name="Google Shape;305;p47"/>
          <p:cNvPicPr preferRelativeResize="0"/>
          <p:nvPr/>
        </p:nvPicPr>
        <p:blipFill rotWithShape="1">
          <a:blip r:embed="rId3">
            <a:alphaModFix/>
          </a:blip>
          <a:srcRect/>
          <a:stretch/>
        </p:blipFill>
        <p:spPr>
          <a:xfrm>
            <a:off x="9542600" y="2616525"/>
            <a:ext cx="2433600" cy="2290800"/>
          </a:xfrm>
          <a:prstGeom prst="rect">
            <a:avLst/>
          </a:prstGeom>
          <a:noFill/>
          <a:ln>
            <a:noFill/>
          </a:ln>
        </p:spPr>
      </p:pic>
      <p:sp>
        <p:nvSpPr>
          <p:cNvPr id="306" name="Google Shape;306;p47"/>
          <p:cNvSpPr txBox="1"/>
          <p:nvPr/>
        </p:nvSpPr>
        <p:spPr>
          <a:xfrm>
            <a:off x="9542600" y="5144475"/>
            <a:ext cx="2557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4"/>
              </a:rPr>
              <a:t>https://hope4college.com/wp-content/uploads/2019/03/RealCollege-CCCCO-Report.pdf</a:t>
            </a:r>
            <a:r>
              <a:rPr lang="en-US"/>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3"/>
          <p:cNvSpPr txBox="1">
            <a:spLocks noGrp="1"/>
          </p:cNvSpPr>
          <p:nvPr>
            <p:ph type="title"/>
          </p:nvPr>
        </p:nvSpPr>
        <p:spPr>
          <a:xfrm>
            <a:off x="1451567" y="261072"/>
            <a:ext cx="9603300" cy="121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600"/>
              <a:buFont typeface="Arial"/>
              <a:buNone/>
            </a:pPr>
            <a:r>
              <a:rPr lang="en-US"/>
              <a:t>One CCC: Sacramento City College Study </a:t>
            </a:r>
            <a:endParaRPr/>
          </a:p>
        </p:txBody>
      </p:sp>
      <p:sp>
        <p:nvSpPr>
          <p:cNvPr id="595" name="Google Shape;595;p83"/>
          <p:cNvSpPr txBox="1">
            <a:spLocks noGrp="1"/>
          </p:cNvSpPr>
          <p:nvPr>
            <p:ph type="body" idx="1"/>
          </p:nvPr>
        </p:nvSpPr>
        <p:spPr>
          <a:xfrm>
            <a:off x="1451566" y="2015724"/>
            <a:ext cx="10094700" cy="4729500"/>
          </a:xfrm>
          <a:prstGeom prst="rect">
            <a:avLst/>
          </a:prstGeom>
          <a:noFill/>
          <a:ln>
            <a:noFill/>
          </a:ln>
        </p:spPr>
        <p:txBody>
          <a:bodyPr spcFirstLastPara="1" wrap="square" lIns="91425" tIns="45700" rIns="91425" bIns="45700" anchor="t" anchorCtr="0">
            <a:noAutofit/>
          </a:bodyPr>
          <a:lstStyle/>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0" lvl="0" indent="0" algn="l" rtl="0">
              <a:lnSpc>
                <a:spcPct val="120000"/>
              </a:lnSpc>
              <a:spcBef>
                <a:spcPts val="750"/>
              </a:spcBef>
              <a:spcAft>
                <a:spcPts val="0"/>
              </a:spcAft>
              <a:buSzPts val="1600"/>
              <a:buNone/>
            </a:pPr>
            <a:endParaRPr/>
          </a:p>
          <a:p>
            <a:pPr marL="0" lvl="0" indent="0" algn="l" rtl="0">
              <a:lnSpc>
                <a:spcPct val="120000"/>
              </a:lnSpc>
              <a:spcBef>
                <a:spcPts val="750"/>
              </a:spcBef>
              <a:spcAft>
                <a:spcPts val="0"/>
              </a:spcAft>
              <a:buSzPts val="1600"/>
              <a:buNone/>
            </a:pPr>
            <a:endParaRPr/>
          </a:p>
          <a:p>
            <a:pPr marL="0" lvl="0" indent="0" algn="l" rtl="0">
              <a:lnSpc>
                <a:spcPct val="120000"/>
              </a:lnSpc>
              <a:spcBef>
                <a:spcPts val="750"/>
              </a:spcBef>
              <a:spcAft>
                <a:spcPts val="0"/>
              </a:spcAft>
              <a:buSzPts val="1600"/>
              <a:buNone/>
            </a:pPr>
            <a:endParaRPr/>
          </a:p>
          <a:p>
            <a:pPr marL="0" lvl="0" indent="0" algn="r" rtl="0">
              <a:lnSpc>
                <a:spcPct val="120000"/>
              </a:lnSpc>
              <a:spcBef>
                <a:spcPts val="750"/>
              </a:spcBef>
              <a:spcAft>
                <a:spcPts val="0"/>
              </a:spcAft>
              <a:buSzPts val="1600"/>
              <a:buNone/>
            </a:pPr>
            <a:endParaRPr sz="1000"/>
          </a:p>
          <a:p>
            <a:pPr marL="0" lvl="0" indent="0" algn="r" rtl="0">
              <a:lnSpc>
                <a:spcPct val="120000"/>
              </a:lnSpc>
              <a:spcBef>
                <a:spcPts val="750"/>
              </a:spcBef>
              <a:spcAft>
                <a:spcPts val="0"/>
              </a:spcAft>
              <a:buSzPts val="1600"/>
              <a:buNone/>
            </a:pPr>
            <a:endParaRPr sz="1000"/>
          </a:p>
        </p:txBody>
      </p:sp>
      <p:pic>
        <p:nvPicPr>
          <p:cNvPr id="596" name="Google Shape;596;p83"/>
          <p:cNvPicPr preferRelativeResize="0"/>
          <p:nvPr/>
        </p:nvPicPr>
        <p:blipFill>
          <a:blip r:embed="rId3">
            <a:alphaModFix amt="84000"/>
          </a:blip>
          <a:stretch>
            <a:fillRect/>
          </a:stretch>
        </p:blipFill>
        <p:spPr>
          <a:xfrm>
            <a:off x="136267" y="1626650"/>
            <a:ext cx="11928733" cy="5231351"/>
          </a:xfrm>
          <a:prstGeom prst="rect">
            <a:avLst/>
          </a:prstGeom>
          <a:noFill/>
          <a:ln>
            <a:noFill/>
          </a:ln>
        </p:spPr>
      </p:pic>
      <p:sp>
        <p:nvSpPr>
          <p:cNvPr id="597" name="Google Shape;597;p83"/>
          <p:cNvSpPr txBox="1"/>
          <p:nvPr/>
        </p:nvSpPr>
        <p:spPr>
          <a:xfrm>
            <a:off x="10573467" y="3532125"/>
            <a:ext cx="1491600" cy="1009800"/>
          </a:xfrm>
          <a:prstGeom prst="rect">
            <a:avLst/>
          </a:prstGeom>
          <a:noFill/>
          <a:ln>
            <a:noFill/>
          </a:ln>
        </p:spPr>
        <p:txBody>
          <a:bodyPr spcFirstLastPara="1" wrap="square" lIns="91425" tIns="91425" rIns="91425" bIns="91425" anchor="t" anchorCtr="0">
            <a:spAutoFit/>
          </a:bodyPr>
          <a:lstStyle/>
          <a:p>
            <a:pPr marL="0" lvl="0" indent="0" algn="r" rtl="0">
              <a:lnSpc>
                <a:spcPct val="120000"/>
              </a:lnSpc>
              <a:spcBef>
                <a:spcPts val="750"/>
              </a:spcBef>
              <a:spcAft>
                <a:spcPts val="0"/>
              </a:spcAft>
              <a:buClr>
                <a:srgbClr val="000000"/>
              </a:buClr>
              <a:buSzPts val="1600"/>
              <a:buFont typeface="Arial"/>
              <a:buNone/>
            </a:pPr>
            <a:r>
              <a:rPr lang="en-US" sz="1100">
                <a:solidFill>
                  <a:schemeClr val="dk2"/>
                </a:solidFill>
              </a:rPr>
              <a:t>Source: </a:t>
            </a:r>
            <a:r>
              <a:rPr lang="en-US" sz="1100" u="sng">
                <a:solidFill>
                  <a:schemeClr val="accent1"/>
                </a:solidFill>
                <a:highlight>
                  <a:srgbClr val="FFFFFF"/>
                </a:highlight>
                <a:hlinkClick r:id="rId4">
                  <a:extLst>
                    <a:ext uri="{A12FA001-AC4F-418D-AE19-62706E023703}">
                      <ahyp:hlinkClr xmlns:ahyp="http://schemas.microsoft.com/office/drawing/2018/hyperlinkcolor" val="tx"/>
                    </a:ext>
                  </a:extLst>
                </a:hlinkClick>
              </a:rPr>
              <a:t>Sample Course Success Rates by Ethnicity</a:t>
            </a:r>
            <a:r>
              <a:rPr lang="en-US" sz="1100">
                <a:solidFill>
                  <a:srgbClr val="00427E"/>
                </a:solidFill>
                <a:highlight>
                  <a:srgbClr val="FFFFFF"/>
                </a:highlight>
              </a:rPr>
              <a:t> </a:t>
            </a:r>
            <a:endParaRPr sz="1100">
              <a:solidFill>
                <a:schemeClr val="dk2"/>
              </a:solidFill>
            </a:endParaRPr>
          </a:p>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4"/>
          <p:cNvSpPr txBox="1">
            <a:spLocks noGrp="1"/>
          </p:cNvSpPr>
          <p:nvPr>
            <p:ph type="title"/>
          </p:nvPr>
        </p:nvSpPr>
        <p:spPr>
          <a:xfrm>
            <a:off x="1451575" y="235676"/>
            <a:ext cx="9603300" cy="669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Another CCC: Pasadena City College </a:t>
            </a:r>
            <a:endParaRPr/>
          </a:p>
        </p:txBody>
      </p:sp>
      <p:graphicFrame>
        <p:nvGraphicFramePr>
          <p:cNvPr id="604" name="Google Shape;604;p84"/>
          <p:cNvGraphicFramePr/>
          <p:nvPr/>
        </p:nvGraphicFramePr>
        <p:xfrm>
          <a:off x="755388" y="1078500"/>
          <a:ext cx="3000000" cy="3000000"/>
        </p:xfrm>
        <a:graphic>
          <a:graphicData uri="http://schemas.openxmlformats.org/drawingml/2006/table">
            <a:tbl>
              <a:tblPr>
                <a:noFill/>
                <a:tableStyleId>{2CD7A787-9A90-4907-994C-D36F5D822FCE}</a:tableStyleId>
              </a:tblPr>
              <a:tblGrid>
                <a:gridCol w="3665225">
                  <a:extLst>
                    <a:ext uri="{9D8B030D-6E8A-4147-A177-3AD203B41FA5}">
                      <a16:colId xmlns:a16="http://schemas.microsoft.com/office/drawing/2014/main" val="20000"/>
                    </a:ext>
                  </a:extLst>
                </a:gridCol>
                <a:gridCol w="3665225">
                  <a:extLst>
                    <a:ext uri="{9D8B030D-6E8A-4147-A177-3AD203B41FA5}">
                      <a16:colId xmlns:a16="http://schemas.microsoft.com/office/drawing/2014/main" val="20001"/>
                    </a:ext>
                  </a:extLst>
                </a:gridCol>
                <a:gridCol w="3665225">
                  <a:extLst>
                    <a:ext uri="{9D8B030D-6E8A-4147-A177-3AD203B41FA5}">
                      <a16:colId xmlns:a16="http://schemas.microsoft.com/office/drawing/2014/main" val="20002"/>
                    </a:ext>
                  </a:extLst>
                </a:gridCol>
              </a:tblGrid>
              <a:tr h="533400">
                <a:tc>
                  <a:txBody>
                    <a:bodyPr/>
                    <a:lstStyle/>
                    <a:p>
                      <a:pPr marL="0" lvl="0" indent="0" algn="l" rtl="0">
                        <a:lnSpc>
                          <a:spcPct val="115000"/>
                        </a:lnSpc>
                        <a:spcBef>
                          <a:spcPts val="1200"/>
                        </a:spcBef>
                        <a:spcAft>
                          <a:spcPts val="0"/>
                        </a:spcAft>
                        <a:buNone/>
                      </a:pPr>
                      <a:r>
                        <a:rPr lang="en-US" sz="1600" b="1"/>
                        <a:t>Student Population</a:t>
                      </a:r>
                      <a:endParaRPr sz="1600" b="1"/>
                    </a:p>
                  </a:txBody>
                  <a:tcPr marL="68575" marR="68575" marT="91425" marB="91425">
                    <a:lnL w="190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9050" cap="flat" cmpd="sng">
                      <a:solidFill>
                        <a:srgbClr val="8EAADB"/>
                      </a:solidFill>
                      <a:prstDash val="solid"/>
                      <a:round/>
                      <a:headEnd type="none" w="sm" len="sm"/>
                      <a:tailEnd type="none" w="sm" len="sm"/>
                    </a:lnB>
                    <a:solidFill>
                      <a:srgbClr val="BDD6EE"/>
                    </a:solidFill>
                  </a:tcPr>
                </a:tc>
                <a:tc>
                  <a:txBody>
                    <a:bodyPr/>
                    <a:lstStyle/>
                    <a:p>
                      <a:pPr marL="0" lvl="0" indent="0" algn="l" rtl="0">
                        <a:lnSpc>
                          <a:spcPct val="115000"/>
                        </a:lnSpc>
                        <a:spcBef>
                          <a:spcPts val="1200"/>
                        </a:spcBef>
                        <a:spcAft>
                          <a:spcPts val="0"/>
                        </a:spcAft>
                        <a:buNone/>
                      </a:pPr>
                      <a:r>
                        <a:rPr lang="en-US" sz="1600" b="1"/>
                        <a:t>Success/Retention</a:t>
                      </a:r>
                      <a:endParaRPr sz="1600" b="1"/>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9050" cap="flat" cmpd="sng">
                      <a:solidFill>
                        <a:srgbClr val="8EAADB"/>
                      </a:solidFill>
                      <a:prstDash val="solid"/>
                      <a:round/>
                      <a:headEnd type="none" w="sm" len="sm"/>
                      <a:tailEnd type="none" w="sm" len="sm"/>
                    </a:lnB>
                    <a:solidFill>
                      <a:srgbClr val="BDD6EE"/>
                    </a:solidFill>
                  </a:tcPr>
                </a:tc>
                <a:tc>
                  <a:txBody>
                    <a:bodyPr/>
                    <a:lstStyle/>
                    <a:p>
                      <a:pPr marL="0" lvl="0" indent="0" algn="l" rtl="0">
                        <a:lnSpc>
                          <a:spcPct val="115000"/>
                        </a:lnSpc>
                        <a:spcBef>
                          <a:spcPts val="1200"/>
                        </a:spcBef>
                        <a:spcAft>
                          <a:spcPts val="0"/>
                        </a:spcAft>
                        <a:buNone/>
                      </a:pPr>
                      <a:r>
                        <a:rPr lang="en-US" sz="1600" b="1"/>
                        <a:t>Increase in OER/ZTC over Corresponding Non-OER/ZTC</a:t>
                      </a:r>
                      <a:endParaRPr sz="1600" b="1"/>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9050" cap="flat" cmpd="sng">
                      <a:solidFill>
                        <a:srgbClr val="8EAADB"/>
                      </a:solidFill>
                      <a:prstDash val="solid"/>
                      <a:round/>
                      <a:headEnd type="none" w="sm" len="sm"/>
                      <a:tailEnd type="none" w="sm" len="sm"/>
                    </a:lnB>
                    <a:solidFill>
                      <a:srgbClr val="BDD6EE"/>
                    </a:solidFill>
                  </a:tcPr>
                </a:tc>
                <a:extLst>
                  <a:ext uri="{0D108BD9-81ED-4DB2-BD59-A6C34878D82A}">
                    <a16:rowId xmlns:a16="http://schemas.microsoft.com/office/drawing/2014/main" val="10000"/>
                  </a:ext>
                </a:extLst>
              </a:tr>
              <a:tr h="0">
                <a:tc rowSpan="2">
                  <a:txBody>
                    <a:bodyPr/>
                    <a:lstStyle/>
                    <a:p>
                      <a:pPr marL="0" lvl="0" indent="0" algn="l" rtl="0">
                        <a:lnSpc>
                          <a:spcPct val="115000"/>
                        </a:lnSpc>
                        <a:spcBef>
                          <a:spcPts val="1200"/>
                        </a:spcBef>
                        <a:spcAft>
                          <a:spcPts val="0"/>
                        </a:spcAft>
                        <a:buNone/>
                      </a:pPr>
                      <a:r>
                        <a:rPr lang="en-US" sz="1600" b="1"/>
                        <a:t>Overall</a:t>
                      </a:r>
                      <a:endParaRPr sz="1600" b="1"/>
                    </a:p>
                  </a:txBody>
                  <a:tcPr marL="68575" marR="68575" marT="91425" marB="91425">
                    <a:lnL w="190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8EAADB"/>
                      </a:solidFill>
                      <a:prstDash val="solid"/>
                      <a:round/>
                      <a:headEnd type="none" w="sm" len="sm"/>
                      <a:tailEnd type="none" w="sm" len="sm"/>
                    </a:lnT>
                    <a:lnB w="19050" cap="flat" cmpd="sng">
                      <a:solidFill>
                        <a:srgbClr val="8EAADB"/>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US" sz="1600"/>
                        <a:t>Retention</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8EAADB"/>
                      </a:solidFill>
                      <a:prstDash val="solid"/>
                      <a:round/>
                      <a:headEnd type="none" w="sm" len="sm"/>
                      <a:tailEnd type="none" w="sm" len="sm"/>
                    </a:lnT>
                    <a:lnB w="126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2%</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9050" cap="flat" cmpd="sng">
                      <a:solidFill>
                        <a:srgbClr val="8EAADB"/>
                      </a:solidFill>
                      <a:prstDash val="solid"/>
                      <a:round/>
                      <a:headEnd type="none" w="sm" len="sm"/>
                      <a:tailEnd type="none" w="sm" len="sm"/>
                    </a:lnT>
                    <a:lnB w="12650" cap="flat" cmpd="sng">
                      <a:solidFill>
                        <a:srgbClr val="B4C6E7"/>
                      </a:solidFill>
                      <a:prstDash val="solid"/>
                      <a:round/>
                      <a:headEnd type="none" w="sm" len="sm"/>
                      <a:tailEnd type="none" w="sm" len="sm"/>
                    </a:lnB>
                  </a:tcPr>
                </a:tc>
                <a:extLst>
                  <a:ext uri="{0D108BD9-81ED-4DB2-BD59-A6C34878D82A}">
                    <a16:rowId xmlns:a16="http://schemas.microsoft.com/office/drawing/2014/main" val="10001"/>
                  </a:ext>
                </a:extLst>
              </a:tr>
              <a:tr h="0">
                <a:tc vMerge="1">
                  <a:txBody>
                    <a:bodyPr/>
                    <a:lstStyle/>
                    <a:p>
                      <a:endParaRPr lang="en-US"/>
                    </a:p>
                  </a:txBody>
                  <a:tcPr/>
                </a:tc>
                <a:tc>
                  <a:txBody>
                    <a:bodyPr/>
                    <a:lstStyle/>
                    <a:p>
                      <a:pPr marL="0" lvl="0" indent="0" algn="l" rtl="0">
                        <a:lnSpc>
                          <a:spcPct val="115000"/>
                        </a:lnSpc>
                        <a:spcBef>
                          <a:spcPts val="1200"/>
                        </a:spcBef>
                        <a:spcAft>
                          <a:spcPts val="0"/>
                        </a:spcAft>
                        <a:buNone/>
                      </a:pPr>
                      <a:r>
                        <a:rPr lang="en-US" sz="1600"/>
                        <a:t>Success</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12%</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extLst>
                  <a:ext uri="{0D108BD9-81ED-4DB2-BD59-A6C34878D82A}">
                    <a16:rowId xmlns:a16="http://schemas.microsoft.com/office/drawing/2014/main" val="10002"/>
                  </a:ext>
                </a:extLst>
              </a:tr>
              <a:tr h="0">
                <a:tc rowSpan="2">
                  <a:txBody>
                    <a:bodyPr/>
                    <a:lstStyle/>
                    <a:p>
                      <a:pPr marL="0" lvl="0" indent="0" algn="l" rtl="0">
                        <a:lnSpc>
                          <a:spcPct val="115000"/>
                        </a:lnSpc>
                        <a:spcBef>
                          <a:spcPts val="1200"/>
                        </a:spcBef>
                        <a:spcAft>
                          <a:spcPts val="0"/>
                        </a:spcAft>
                        <a:buNone/>
                      </a:pPr>
                      <a:r>
                        <a:rPr lang="en-US" sz="1600" b="1"/>
                        <a:t>Veterans</a:t>
                      </a:r>
                      <a:endParaRPr sz="1600" b="1"/>
                    </a:p>
                  </a:txBody>
                  <a:tcPr marL="68575" marR="68575" marT="91425" marB="91425">
                    <a:lnL w="190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8EAADB"/>
                      </a:solidFill>
                      <a:prstDash val="solid"/>
                      <a:round/>
                      <a:headEnd type="none" w="sm" len="sm"/>
                      <a:tailEnd type="none" w="sm" len="sm"/>
                    </a:lnT>
                    <a:lnB w="19050" cap="flat" cmpd="sng">
                      <a:solidFill>
                        <a:srgbClr val="8EAADB"/>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US" sz="1600"/>
                        <a:t>Retention</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26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5%</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2650" cap="flat" cmpd="sng">
                      <a:solidFill>
                        <a:srgbClr val="B4C6E7"/>
                      </a:solidFill>
                      <a:prstDash val="solid"/>
                      <a:round/>
                      <a:headEnd type="none" w="sm" len="sm"/>
                      <a:tailEnd type="none" w="sm" len="sm"/>
                    </a:lnB>
                  </a:tcPr>
                </a:tc>
                <a:extLst>
                  <a:ext uri="{0D108BD9-81ED-4DB2-BD59-A6C34878D82A}">
                    <a16:rowId xmlns:a16="http://schemas.microsoft.com/office/drawing/2014/main" val="10003"/>
                  </a:ext>
                </a:extLst>
              </a:tr>
              <a:tr h="0">
                <a:tc vMerge="1">
                  <a:txBody>
                    <a:bodyPr/>
                    <a:lstStyle/>
                    <a:p>
                      <a:endParaRPr lang="en-US"/>
                    </a:p>
                  </a:txBody>
                  <a:tcPr/>
                </a:tc>
                <a:tc>
                  <a:txBody>
                    <a:bodyPr/>
                    <a:lstStyle/>
                    <a:p>
                      <a:pPr marL="0" lvl="0" indent="0" algn="l" rtl="0">
                        <a:lnSpc>
                          <a:spcPct val="115000"/>
                        </a:lnSpc>
                        <a:spcBef>
                          <a:spcPts val="1200"/>
                        </a:spcBef>
                        <a:spcAft>
                          <a:spcPts val="0"/>
                        </a:spcAft>
                        <a:buNone/>
                      </a:pPr>
                      <a:r>
                        <a:rPr lang="en-US" sz="1600"/>
                        <a:t>Success</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16%</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extLst>
                  <a:ext uri="{0D108BD9-81ED-4DB2-BD59-A6C34878D82A}">
                    <a16:rowId xmlns:a16="http://schemas.microsoft.com/office/drawing/2014/main" val="10004"/>
                  </a:ext>
                </a:extLst>
              </a:tr>
              <a:tr h="0">
                <a:tc rowSpan="2">
                  <a:txBody>
                    <a:bodyPr/>
                    <a:lstStyle/>
                    <a:p>
                      <a:pPr marL="0" lvl="0" indent="0" algn="l" rtl="0">
                        <a:lnSpc>
                          <a:spcPct val="115000"/>
                        </a:lnSpc>
                        <a:spcBef>
                          <a:spcPts val="1200"/>
                        </a:spcBef>
                        <a:spcAft>
                          <a:spcPts val="0"/>
                        </a:spcAft>
                        <a:buNone/>
                      </a:pPr>
                      <a:r>
                        <a:rPr lang="en-US" sz="1600" b="1"/>
                        <a:t>Low Income</a:t>
                      </a:r>
                      <a:endParaRPr sz="1600" b="1"/>
                    </a:p>
                  </a:txBody>
                  <a:tcPr marL="68575" marR="68575" marT="91425" marB="91425">
                    <a:lnL w="190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8EAADB"/>
                      </a:solidFill>
                      <a:prstDash val="solid"/>
                      <a:round/>
                      <a:headEnd type="none" w="sm" len="sm"/>
                      <a:tailEnd type="none" w="sm" len="sm"/>
                    </a:lnT>
                    <a:lnB w="19050" cap="flat" cmpd="sng">
                      <a:solidFill>
                        <a:srgbClr val="8EAADB"/>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US" sz="1600"/>
                        <a:t>Retention</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26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6%</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2650" cap="flat" cmpd="sng">
                      <a:solidFill>
                        <a:srgbClr val="B4C6E7"/>
                      </a:solidFill>
                      <a:prstDash val="solid"/>
                      <a:round/>
                      <a:headEnd type="none" w="sm" len="sm"/>
                      <a:tailEnd type="none" w="sm" len="sm"/>
                    </a:lnB>
                  </a:tcPr>
                </a:tc>
                <a:extLst>
                  <a:ext uri="{0D108BD9-81ED-4DB2-BD59-A6C34878D82A}">
                    <a16:rowId xmlns:a16="http://schemas.microsoft.com/office/drawing/2014/main" val="10005"/>
                  </a:ext>
                </a:extLst>
              </a:tr>
              <a:tr h="0">
                <a:tc vMerge="1">
                  <a:txBody>
                    <a:bodyPr/>
                    <a:lstStyle/>
                    <a:p>
                      <a:endParaRPr lang="en-US"/>
                    </a:p>
                  </a:txBody>
                  <a:tcPr/>
                </a:tc>
                <a:tc>
                  <a:txBody>
                    <a:bodyPr/>
                    <a:lstStyle/>
                    <a:p>
                      <a:pPr marL="0" lvl="0" indent="0" algn="l" rtl="0">
                        <a:lnSpc>
                          <a:spcPct val="115000"/>
                        </a:lnSpc>
                        <a:spcBef>
                          <a:spcPts val="1200"/>
                        </a:spcBef>
                        <a:spcAft>
                          <a:spcPts val="0"/>
                        </a:spcAft>
                        <a:buNone/>
                      </a:pPr>
                      <a:r>
                        <a:rPr lang="en-US" sz="1600"/>
                        <a:t>Success</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13%</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extLst>
                  <a:ext uri="{0D108BD9-81ED-4DB2-BD59-A6C34878D82A}">
                    <a16:rowId xmlns:a16="http://schemas.microsoft.com/office/drawing/2014/main" val="10006"/>
                  </a:ext>
                </a:extLst>
              </a:tr>
              <a:tr h="0">
                <a:tc rowSpan="2">
                  <a:txBody>
                    <a:bodyPr/>
                    <a:lstStyle/>
                    <a:p>
                      <a:pPr marL="0" lvl="0" indent="0" algn="l" rtl="0">
                        <a:lnSpc>
                          <a:spcPct val="115000"/>
                        </a:lnSpc>
                        <a:spcBef>
                          <a:spcPts val="1200"/>
                        </a:spcBef>
                        <a:spcAft>
                          <a:spcPts val="0"/>
                        </a:spcAft>
                        <a:buNone/>
                      </a:pPr>
                      <a:r>
                        <a:rPr lang="en-US" sz="1600" b="1"/>
                        <a:t>Foster Youth</a:t>
                      </a:r>
                      <a:endParaRPr sz="1600" b="1"/>
                    </a:p>
                  </a:txBody>
                  <a:tcPr marL="68575" marR="68575" marT="91425" marB="91425">
                    <a:lnL w="190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8EAADB"/>
                      </a:solidFill>
                      <a:prstDash val="solid"/>
                      <a:round/>
                      <a:headEnd type="none" w="sm" len="sm"/>
                      <a:tailEnd type="none" w="sm" len="sm"/>
                    </a:lnT>
                    <a:lnB w="19050" cap="flat" cmpd="sng">
                      <a:solidFill>
                        <a:srgbClr val="8EAADB"/>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US" sz="1600"/>
                        <a:t>Retention</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26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9%</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9050" cap="flat" cmpd="sng">
                      <a:solidFill>
                        <a:srgbClr val="B4C6E7"/>
                      </a:solidFill>
                      <a:prstDash val="solid"/>
                      <a:round/>
                      <a:headEnd type="none" w="sm" len="sm"/>
                      <a:tailEnd type="none" w="sm" len="sm"/>
                    </a:lnT>
                    <a:lnB w="12650" cap="flat" cmpd="sng">
                      <a:solidFill>
                        <a:srgbClr val="B4C6E7"/>
                      </a:solidFill>
                      <a:prstDash val="solid"/>
                      <a:round/>
                      <a:headEnd type="none" w="sm" len="sm"/>
                      <a:tailEnd type="none" w="sm" len="sm"/>
                    </a:lnB>
                  </a:tcPr>
                </a:tc>
                <a:extLst>
                  <a:ext uri="{0D108BD9-81ED-4DB2-BD59-A6C34878D82A}">
                    <a16:rowId xmlns:a16="http://schemas.microsoft.com/office/drawing/2014/main" val="10007"/>
                  </a:ext>
                </a:extLst>
              </a:tr>
              <a:tr h="0">
                <a:tc vMerge="1">
                  <a:txBody>
                    <a:bodyPr/>
                    <a:lstStyle/>
                    <a:p>
                      <a:endParaRPr lang="en-US"/>
                    </a:p>
                  </a:txBody>
                  <a:tcPr/>
                </a:tc>
                <a:tc>
                  <a:txBody>
                    <a:bodyPr/>
                    <a:lstStyle/>
                    <a:p>
                      <a:pPr marL="0" lvl="0" indent="0" algn="l" rtl="0">
                        <a:lnSpc>
                          <a:spcPct val="115000"/>
                        </a:lnSpc>
                        <a:spcBef>
                          <a:spcPts val="1200"/>
                        </a:spcBef>
                        <a:spcAft>
                          <a:spcPts val="0"/>
                        </a:spcAft>
                        <a:buNone/>
                      </a:pPr>
                      <a:r>
                        <a:rPr lang="en-US" sz="1600"/>
                        <a:t>Success</a:t>
                      </a:r>
                      <a:endParaRPr sz="1600"/>
                    </a:p>
                  </a:txBody>
                  <a:tcPr marL="68575" marR="68575" marT="91425" marB="91425">
                    <a:lnL w="12650" cap="flat" cmpd="sng">
                      <a:solidFill>
                        <a:srgbClr val="B4C6E7"/>
                      </a:solidFill>
                      <a:prstDash val="solid"/>
                      <a:round/>
                      <a:headEnd type="none" w="sm" len="sm"/>
                      <a:tailEnd type="none" w="sm" len="sm"/>
                    </a:lnL>
                    <a:lnR w="126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600"/>
                        <a:t>14%</a:t>
                      </a:r>
                      <a:endParaRPr sz="1600"/>
                    </a:p>
                  </a:txBody>
                  <a:tcPr marL="68575" marR="68575" marT="91425" marB="91425">
                    <a:lnL w="12650" cap="flat" cmpd="sng">
                      <a:solidFill>
                        <a:srgbClr val="B4C6E7"/>
                      </a:solidFill>
                      <a:prstDash val="solid"/>
                      <a:round/>
                      <a:headEnd type="none" w="sm" len="sm"/>
                      <a:tailEnd type="none" w="sm" len="sm"/>
                    </a:lnL>
                    <a:lnR w="19050" cap="flat" cmpd="sng">
                      <a:solidFill>
                        <a:srgbClr val="B4C6E7"/>
                      </a:solidFill>
                      <a:prstDash val="solid"/>
                      <a:round/>
                      <a:headEnd type="none" w="sm" len="sm"/>
                      <a:tailEnd type="none" w="sm" len="sm"/>
                    </a:lnR>
                    <a:lnT w="12650" cap="flat" cmpd="sng">
                      <a:solidFill>
                        <a:srgbClr val="B4C6E7"/>
                      </a:solidFill>
                      <a:prstDash val="solid"/>
                      <a:round/>
                      <a:headEnd type="none" w="sm" len="sm"/>
                      <a:tailEnd type="none" w="sm" len="sm"/>
                    </a:lnT>
                    <a:lnB w="19050" cap="flat" cmpd="sng">
                      <a:solidFill>
                        <a:srgbClr val="B4C6E7"/>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5"/>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CCC ZTC Grantee Success Data</a:t>
            </a:r>
            <a:endParaRPr/>
          </a:p>
        </p:txBody>
      </p:sp>
      <p:sp>
        <p:nvSpPr>
          <p:cNvPr id="611" name="Google Shape;611;p85"/>
          <p:cNvSpPr txBox="1">
            <a:spLocks noGrp="1"/>
          </p:cNvSpPr>
          <p:nvPr>
            <p:ph type="body" idx="1"/>
          </p:nvPr>
        </p:nvSpPr>
        <p:spPr>
          <a:xfrm>
            <a:off x="1451575" y="2015724"/>
            <a:ext cx="9603300" cy="4589100"/>
          </a:xfrm>
          <a:prstGeom prst="rect">
            <a:avLst/>
          </a:prstGeom>
        </p:spPr>
        <p:txBody>
          <a:bodyPr spcFirstLastPara="1" wrap="square" lIns="91425" tIns="45700" rIns="91425" bIns="45700" anchor="t" anchorCtr="0">
            <a:noAutofit/>
          </a:bodyPr>
          <a:lstStyle/>
          <a:p>
            <a:pPr marL="457200" lvl="0" indent="-400050" algn="l" rtl="0">
              <a:spcBef>
                <a:spcPts val="750"/>
              </a:spcBef>
              <a:spcAft>
                <a:spcPts val="0"/>
              </a:spcAft>
              <a:buClr>
                <a:srgbClr val="111111"/>
              </a:buClr>
              <a:buSzPts val="2700"/>
              <a:buChar char="•"/>
            </a:pPr>
            <a:r>
              <a:rPr lang="en-US" sz="2700">
                <a:solidFill>
                  <a:srgbClr val="111111"/>
                </a:solidFill>
              </a:rPr>
              <a:t>Grades for pell recipients: +7.6%</a:t>
            </a:r>
            <a:endParaRPr sz="2700">
              <a:solidFill>
                <a:srgbClr val="111111"/>
              </a:solidFill>
            </a:endParaRPr>
          </a:p>
          <a:p>
            <a:pPr marL="457200" lvl="0" indent="-400050" algn="l" rtl="0">
              <a:spcBef>
                <a:spcPts val="0"/>
              </a:spcBef>
              <a:spcAft>
                <a:spcPts val="0"/>
              </a:spcAft>
              <a:buClr>
                <a:srgbClr val="111111"/>
              </a:buClr>
              <a:buSzPts val="2700"/>
              <a:buChar char="•"/>
            </a:pPr>
            <a:r>
              <a:rPr lang="en-US" sz="2700">
                <a:solidFill>
                  <a:srgbClr val="111111"/>
                </a:solidFill>
              </a:rPr>
              <a:t>Grades of A: +7.3%</a:t>
            </a:r>
            <a:endParaRPr sz="2700">
              <a:solidFill>
                <a:srgbClr val="111111"/>
              </a:solidFill>
            </a:endParaRPr>
          </a:p>
          <a:p>
            <a:pPr marL="457200" lvl="0" indent="-400050" algn="l" rtl="0">
              <a:spcBef>
                <a:spcPts val="0"/>
              </a:spcBef>
              <a:spcAft>
                <a:spcPts val="0"/>
              </a:spcAft>
              <a:buClr>
                <a:srgbClr val="111111"/>
              </a:buClr>
              <a:buSzPts val="2700"/>
              <a:buChar char="•"/>
            </a:pPr>
            <a:r>
              <a:rPr lang="en-US" sz="2700">
                <a:solidFill>
                  <a:srgbClr val="111111"/>
                </a:solidFill>
              </a:rPr>
              <a:t>Grades of D: -15.6%</a:t>
            </a:r>
            <a:endParaRPr sz="2700">
              <a:solidFill>
                <a:srgbClr val="111111"/>
              </a:solidFill>
            </a:endParaRPr>
          </a:p>
          <a:p>
            <a:pPr marL="457200" lvl="0" indent="-400050" algn="l" rtl="0">
              <a:spcBef>
                <a:spcPts val="0"/>
              </a:spcBef>
              <a:spcAft>
                <a:spcPts val="0"/>
              </a:spcAft>
              <a:buClr>
                <a:srgbClr val="111111"/>
              </a:buClr>
              <a:buSzPts val="2700"/>
              <a:buChar char="•"/>
            </a:pPr>
            <a:r>
              <a:rPr lang="en-US" sz="2700">
                <a:solidFill>
                  <a:srgbClr val="111111"/>
                </a:solidFill>
              </a:rPr>
              <a:t>Grades of F: -11.2%</a:t>
            </a:r>
            <a:endParaRPr sz="2700">
              <a:solidFill>
                <a:srgbClr val="111111"/>
              </a:solidFill>
            </a:endParaRPr>
          </a:p>
          <a:p>
            <a:pPr marL="0" lvl="0" indent="0" algn="l" rtl="0">
              <a:spcBef>
                <a:spcPts val="750"/>
              </a:spcBef>
              <a:spcAft>
                <a:spcPts val="0"/>
              </a:spcAft>
              <a:buNone/>
            </a:pPr>
            <a:r>
              <a:rPr lang="en-US" sz="2700">
                <a:solidFill>
                  <a:srgbClr val="111111"/>
                </a:solidFill>
              </a:rPr>
              <a:t>Results from:</a:t>
            </a:r>
            <a:endParaRPr sz="2700">
              <a:solidFill>
                <a:srgbClr val="111111"/>
              </a:solidFill>
            </a:endParaRPr>
          </a:p>
          <a:p>
            <a:pPr marL="457200" lvl="0" indent="-400050" algn="l" rtl="0">
              <a:spcBef>
                <a:spcPts val="750"/>
              </a:spcBef>
              <a:spcAft>
                <a:spcPts val="0"/>
              </a:spcAft>
              <a:buClr>
                <a:srgbClr val="111111"/>
              </a:buClr>
              <a:buSzPts val="2700"/>
              <a:buChar char="•"/>
            </a:pPr>
            <a:r>
              <a:rPr lang="en-US" sz="2700">
                <a:solidFill>
                  <a:srgbClr val="111111"/>
                </a:solidFill>
              </a:rPr>
              <a:t>179,050 letter graded outcomes</a:t>
            </a:r>
            <a:endParaRPr sz="2700">
              <a:solidFill>
                <a:srgbClr val="111111"/>
              </a:solidFill>
            </a:endParaRPr>
          </a:p>
          <a:p>
            <a:pPr marL="457200" lvl="0" indent="-400050" algn="l" rtl="0">
              <a:spcBef>
                <a:spcPts val="0"/>
              </a:spcBef>
              <a:spcAft>
                <a:spcPts val="0"/>
              </a:spcAft>
              <a:buClr>
                <a:srgbClr val="111111"/>
              </a:buClr>
              <a:buSzPts val="2700"/>
              <a:buChar char="•"/>
            </a:pPr>
            <a:r>
              <a:rPr lang="en-US" sz="2700">
                <a:solidFill>
                  <a:srgbClr val="111111"/>
                </a:solidFill>
              </a:rPr>
              <a:t>ZTC course = 37.475 (21%)</a:t>
            </a:r>
            <a:endParaRPr sz="2700">
              <a:solidFill>
                <a:srgbClr val="111111"/>
              </a:solidFill>
            </a:endParaRPr>
          </a:p>
          <a:p>
            <a:pPr marL="457200" lvl="0" indent="-400050" algn="l" rtl="0">
              <a:spcBef>
                <a:spcPts val="0"/>
              </a:spcBef>
              <a:spcAft>
                <a:spcPts val="0"/>
              </a:spcAft>
              <a:buClr>
                <a:srgbClr val="111111"/>
              </a:buClr>
              <a:buSzPts val="2700"/>
              <a:buChar char="•"/>
            </a:pPr>
            <a:r>
              <a:rPr lang="en-US" sz="2700">
                <a:solidFill>
                  <a:srgbClr val="111111"/>
                </a:solidFill>
              </a:rPr>
              <a:t>Non-ZTC course = 141, 575 (79%)</a:t>
            </a:r>
            <a:endParaRPr sz="2700">
              <a:solidFill>
                <a:srgbClr val="111111"/>
              </a:solidFill>
            </a:endParaRPr>
          </a:p>
          <a:p>
            <a:pPr marL="0" lvl="0" indent="0" algn="l" rtl="0">
              <a:spcBef>
                <a:spcPts val="750"/>
              </a:spcBef>
              <a:spcAft>
                <a:spcPts val="0"/>
              </a:spcAft>
              <a:buNone/>
            </a:pPr>
            <a:endParaRPr sz="2700">
              <a:solidFill>
                <a:srgbClr val="111111"/>
              </a:solidFill>
            </a:endParaRPr>
          </a:p>
          <a:p>
            <a:pPr marL="0" lvl="0" indent="0" algn="l" rtl="0">
              <a:spcBef>
                <a:spcPts val="750"/>
              </a:spcBef>
              <a:spcAft>
                <a:spcPts val="0"/>
              </a:spcAft>
              <a:buNone/>
            </a:pPr>
            <a:endParaRPr sz="2700">
              <a:solidFill>
                <a:srgbClr val="111111"/>
              </a:solidFill>
            </a:endParaRPr>
          </a:p>
          <a:p>
            <a:pPr marL="0" lvl="0" indent="0" algn="l" rtl="0">
              <a:spcBef>
                <a:spcPts val="750"/>
              </a:spcBef>
              <a:spcAft>
                <a:spcPts val="0"/>
              </a:spcAft>
              <a:buNone/>
            </a:pPr>
            <a:endParaRPr sz="2700">
              <a:solidFill>
                <a:srgbClr val="111111"/>
              </a:solidFill>
            </a:endParaRPr>
          </a:p>
          <a:p>
            <a:pPr marL="0" lvl="0" indent="0" algn="l" rtl="0">
              <a:spcBef>
                <a:spcPts val="750"/>
              </a:spcBef>
              <a:spcAft>
                <a:spcPts val="0"/>
              </a:spcAft>
              <a:buNone/>
            </a:pPr>
            <a:endParaRPr sz="2700">
              <a:solidFill>
                <a:srgbClr val="111111"/>
              </a:solidFill>
            </a:endParaRPr>
          </a:p>
          <a:p>
            <a:pPr marL="0" lvl="0" indent="0" algn="l" rtl="0">
              <a:spcBef>
                <a:spcPts val="750"/>
              </a:spcBef>
              <a:spcAft>
                <a:spcPts val="0"/>
              </a:spcAft>
              <a:buNone/>
            </a:pPr>
            <a:endParaRPr sz="2700">
              <a:solidFill>
                <a:srgbClr val="11111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6"/>
          <p:cNvSpPr txBox="1">
            <a:spLocks noGrp="1"/>
          </p:cNvSpPr>
          <p:nvPr>
            <p:ph type="title"/>
          </p:nvPr>
        </p:nvSpPr>
        <p:spPr>
          <a:xfrm>
            <a:off x="1206500" y="125550"/>
            <a:ext cx="10147200" cy="132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Sample of Further Research</a:t>
            </a:r>
            <a:endParaRPr/>
          </a:p>
        </p:txBody>
      </p:sp>
      <p:sp>
        <p:nvSpPr>
          <p:cNvPr id="617" name="Google Shape;617;p86"/>
          <p:cNvSpPr txBox="1">
            <a:spLocks noGrp="1"/>
          </p:cNvSpPr>
          <p:nvPr>
            <p:ph type="body" idx="1"/>
          </p:nvPr>
        </p:nvSpPr>
        <p:spPr>
          <a:xfrm>
            <a:off x="1206500" y="1944200"/>
            <a:ext cx="10147200" cy="3842700"/>
          </a:xfrm>
          <a:prstGeom prst="rect">
            <a:avLst/>
          </a:prstGeom>
        </p:spPr>
        <p:txBody>
          <a:bodyPr spcFirstLastPara="1" wrap="square" lIns="91425" tIns="45700" rIns="91425" bIns="45700" anchor="t" anchorCtr="0">
            <a:noAutofit/>
          </a:bodyPr>
          <a:lstStyle/>
          <a:p>
            <a:pPr marL="457200" lvl="0" indent="-381000" algn="l" rtl="0">
              <a:spcBef>
                <a:spcPts val="750"/>
              </a:spcBef>
              <a:spcAft>
                <a:spcPts val="0"/>
              </a:spcAft>
              <a:buClr>
                <a:srgbClr val="111111"/>
              </a:buClr>
              <a:buSzPts val="2400"/>
              <a:buChar char="•"/>
            </a:pPr>
            <a:r>
              <a:rPr lang="en-US" sz="2400">
                <a:solidFill>
                  <a:srgbClr val="111111"/>
                </a:solidFill>
              </a:rPr>
              <a:t>Students enrolled in a course that had adopted an OER compared to being enrolled in the same course where a traditional/commercial textbook was adopted</a:t>
            </a:r>
            <a:endParaRPr sz="2400">
              <a:solidFill>
                <a:srgbClr val="111111"/>
              </a:solidFill>
            </a:endParaRPr>
          </a:p>
          <a:p>
            <a:pPr marL="914400" lvl="1" indent="-330200" algn="l" rtl="0">
              <a:spcBef>
                <a:spcPts val="1000"/>
              </a:spcBef>
              <a:spcAft>
                <a:spcPts val="0"/>
              </a:spcAft>
              <a:buClr>
                <a:srgbClr val="111111"/>
              </a:buClr>
              <a:buSzPts val="1600"/>
              <a:buChar char="•"/>
            </a:pPr>
            <a:r>
              <a:rPr lang="en-US" sz="2400">
                <a:solidFill>
                  <a:srgbClr val="111111"/>
                </a:solidFill>
              </a:rPr>
              <a:t>had better performance on exams, </a:t>
            </a:r>
            <a:endParaRPr sz="2400">
              <a:solidFill>
                <a:srgbClr val="111111"/>
              </a:solidFill>
            </a:endParaRPr>
          </a:p>
          <a:p>
            <a:pPr marL="914400" lvl="1" indent="-330200" algn="l" rtl="0">
              <a:spcBef>
                <a:spcPts val="1000"/>
              </a:spcBef>
              <a:spcAft>
                <a:spcPts val="0"/>
              </a:spcAft>
              <a:buClr>
                <a:srgbClr val="111111"/>
              </a:buClr>
              <a:buSzPts val="1600"/>
              <a:buChar char="•"/>
            </a:pPr>
            <a:r>
              <a:rPr lang="en-US" sz="2400">
                <a:solidFill>
                  <a:srgbClr val="111111"/>
                </a:solidFill>
              </a:rPr>
              <a:t>had higher final grades, </a:t>
            </a:r>
            <a:endParaRPr sz="2400">
              <a:solidFill>
                <a:srgbClr val="111111"/>
              </a:solidFill>
            </a:endParaRPr>
          </a:p>
          <a:p>
            <a:pPr marL="914400" lvl="1" indent="-330200" algn="l" rtl="0">
              <a:spcBef>
                <a:spcPts val="1000"/>
              </a:spcBef>
              <a:spcAft>
                <a:spcPts val="0"/>
              </a:spcAft>
              <a:buClr>
                <a:srgbClr val="111111"/>
              </a:buClr>
              <a:buSzPts val="1600"/>
              <a:buChar char="•"/>
            </a:pPr>
            <a:r>
              <a:rPr lang="en-US" sz="2400">
                <a:solidFill>
                  <a:srgbClr val="111111"/>
                </a:solidFill>
              </a:rPr>
              <a:t>were more likely to stay enrolled in a class</a:t>
            </a:r>
            <a:endParaRPr sz="2400">
              <a:solidFill>
                <a:srgbClr val="111111"/>
              </a:solidFill>
            </a:endParaRPr>
          </a:p>
          <a:p>
            <a:pPr marL="914400" lvl="1" indent="-330200" algn="l" rtl="0">
              <a:spcBef>
                <a:spcPts val="1000"/>
              </a:spcBef>
              <a:spcAft>
                <a:spcPts val="1000"/>
              </a:spcAft>
              <a:buClr>
                <a:srgbClr val="111111"/>
              </a:buClr>
              <a:buSzPts val="1600"/>
              <a:buChar char="•"/>
            </a:pPr>
            <a:r>
              <a:rPr lang="en-US" sz="2400">
                <a:solidFill>
                  <a:srgbClr val="111111"/>
                </a:solidFill>
              </a:rPr>
              <a:t>were more likely to meet other course learning outcomes</a:t>
            </a:r>
            <a:endParaRPr sz="2400"/>
          </a:p>
        </p:txBody>
      </p:sp>
      <p:sp>
        <p:nvSpPr>
          <p:cNvPr id="618" name="Google Shape;618;p86"/>
          <p:cNvSpPr txBox="1"/>
          <p:nvPr/>
        </p:nvSpPr>
        <p:spPr>
          <a:xfrm>
            <a:off x="1417825" y="5887100"/>
            <a:ext cx="10002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Sources: </a:t>
            </a:r>
            <a:r>
              <a:rPr lang="en-US" u="sng">
                <a:solidFill>
                  <a:schemeClr val="hlink"/>
                </a:solidFill>
                <a:hlinkClick r:id="rId3"/>
              </a:rPr>
              <a:t>https://www.tandfonline.com/doi/abs/10.1080/02680513.2012.716657</a:t>
            </a:r>
            <a:r>
              <a:rPr lang="en-US"/>
              <a:t>; </a:t>
            </a:r>
            <a:r>
              <a:rPr lang="en-US" u="sng">
                <a:solidFill>
                  <a:schemeClr val="hlink"/>
                </a:solidFill>
                <a:hlinkClick r:id="rId4"/>
              </a:rPr>
              <a:t>https://www.tandfonline.com/doi/abs/ 10.1080/02680513.2018.1486184</a:t>
            </a:r>
            <a:r>
              <a:rPr lang="en-US"/>
              <a:t>;  </a:t>
            </a:r>
            <a:r>
              <a:rPr lang="en-US" u="sng">
                <a:solidFill>
                  <a:schemeClr val="hlink"/>
                </a:solidFill>
                <a:hlinkClick r:id="rId5"/>
              </a:rPr>
              <a:t>https://www.semanticscholar.org/paper/Do-Open-Educational- Resources-and-Cloud-Classroom-Tsai-Shen/42c6cc84a96c7dbb702b5b779cb22d1b56401d62#paper-header</a:t>
            </a:r>
            <a:r>
              <a:rPr lang="en-US"/>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7"/>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How Do Faculty and Students Feel About OER?</a:t>
            </a:r>
            <a:endParaRPr/>
          </a:p>
        </p:txBody>
      </p:sp>
      <p:sp>
        <p:nvSpPr>
          <p:cNvPr id="625" name="Google Shape;625;p87"/>
          <p:cNvSpPr txBox="1">
            <a:spLocks noGrp="1"/>
          </p:cNvSpPr>
          <p:nvPr>
            <p:ph type="body" idx="1"/>
          </p:nvPr>
        </p:nvSpPr>
        <p:spPr>
          <a:xfrm>
            <a:off x="1451581" y="2015735"/>
            <a:ext cx="9603300" cy="4039200"/>
          </a:xfrm>
          <a:prstGeom prst="rect">
            <a:avLst/>
          </a:prstGeom>
        </p:spPr>
        <p:txBody>
          <a:bodyPr spcFirstLastPara="1" wrap="square" lIns="91425" tIns="45700" rIns="91425" bIns="45700" anchor="t" anchorCtr="0">
            <a:noAutofit/>
          </a:bodyPr>
          <a:lstStyle/>
          <a:p>
            <a:pPr marL="457200" lvl="0" indent="-406400" algn="l" rtl="0">
              <a:spcBef>
                <a:spcPts val="750"/>
              </a:spcBef>
              <a:spcAft>
                <a:spcPts val="0"/>
              </a:spcAft>
              <a:buClr>
                <a:srgbClr val="111111"/>
              </a:buClr>
              <a:buSzPts val="2800"/>
              <a:buChar char="•"/>
            </a:pPr>
            <a:r>
              <a:rPr lang="en-US" sz="2800">
                <a:solidFill>
                  <a:srgbClr val="111111"/>
                </a:solidFill>
              </a:rPr>
              <a:t>Let’s briefly delve into how faculty and students perceive OER</a:t>
            </a:r>
            <a:endParaRPr sz="2800">
              <a:solidFill>
                <a:srgbClr val="111111"/>
              </a:solidFill>
            </a:endParaRPr>
          </a:p>
        </p:txBody>
      </p:sp>
      <p:pic>
        <p:nvPicPr>
          <p:cNvPr id="626" name="Google Shape;626;p87"/>
          <p:cNvPicPr preferRelativeResize="0"/>
          <p:nvPr/>
        </p:nvPicPr>
        <p:blipFill>
          <a:blip r:embed="rId3">
            <a:alphaModFix/>
          </a:blip>
          <a:stretch>
            <a:fillRect/>
          </a:stretch>
        </p:blipFill>
        <p:spPr>
          <a:xfrm>
            <a:off x="3882775" y="3091225"/>
            <a:ext cx="4426450" cy="3319851"/>
          </a:xfrm>
          <a:prstGeom prst="rect">
            <a:avLst/>
          </a:prstGeom>
          <a:noFill/>
          <a:ln>
            <a:noFill/>
          </a:ln>
        </p:spPr>
      </p:pic>
      <p:sp>
        <p:nvSpPr>
          <p:cNvPr id="627" name="Google Shape;627;p87"/>
          <p:cNvSpPr txBox="1"/>
          <p:nvPr/>
        </p:nvSpPr>
        <p:spPr>
          <a:xfrm>
            <a:off x="2466600" y="6457800"/>
            <a:ext cx="725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u="sng">
                <a:solidFill>
                  <a:schemeClr val="hlink"/>
                </a:solidFill>
                <a:hlinkClick r:id="rId4"/>
              </a:rPr>
              <a:t>The Modern College Classroom </a:t>
            </a:r>
            <a:r>
              <a:rPr lang="en-US"/>
              <a:t>by T</a:t>
            </a:r>
            <a:r>
              <a:rPr lang="en-US" u="sng">
                <a:solidFill>
                  <a:schemeClr val="hlink"/>
                </a:solidFill>
                <a:hlinkClick r:id="rId5"/>
              </a:rPr>
              <a:t>odd Van Hoosear</a:t>
            </a:r>
            <a:r>
              <a:rPr lang="en-US"/>
              <a:t> is licensed under </a:t>
            </a:r>
            <a:r>
              <a:rPr lang="en-US" u="sng">
                <a:solidFill>
                  <a:schemeClr val="hlink"/>
                </a:solidFill>
                <a:hlinkClick r:id="rId6"/>
              </a:rPr>
              <a:t>CC BY-SA 2.0</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8"/>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Research on Faculty Perspective and Experiences</a:t>
            </a:r>
            <a:endParaRPr/>
          </a:p>
        </p:txBody>
      </p:sp>
      <p:sp>
        <p:nvSpPr>
          <p:cNvPr id="634" name="Google Shape;634;p88"/>
          <p:cNvSpPr txBox="1">
            <a:spLocks noGrp="1"/>
          </p:cNvSpPr>
          <p:nvPr>
            <p:ph type="body" idx="1"/>
          </p:nvPr>
        </p:nvSpPr>
        <p:spPr>
          <a:xfrm>
            <a:off x="1451575" y="2046525"/>
            <a:ext cx="9603300" cy="4210500"/>
          </a:xfrm>
          <a:prstGeom prst="rect">
            <a:avLst/>
          </a:prstGeom>
        </p:spPr>
        <p:txBody>
          <a:bodyPr spcFirstLastPara="1" wrap="square" lIns="91425" tIns="45700" rIns="91425" bIns="45700" anchor="t" anchorCtr="0">
            <a:noAutofit/>
          </a:bodyPr>
          <a:lstStyle/>
          <a:p>
            <a:pPr marL="457200" lvl="0" indent="-387350" algn="l" rtl="0">
              <a:spcBef>
                <a:spcPts val="750"/>
              </a:spcBef>
              <a:spcAft>
                <a:spcPts val="0"/>
              </a:spcAft>
              <a:buClr>
                <a:srgbClr val="111111"/>
              </a:buClr>
              <a:buSzPts val="2500"/>
              <a:buChar char="•"/>
            </a:pPr>
            <a:r>
              <a:rPr lang="en-US" sz="2500">
                <a:solidFill>
                  <a:srgbClr val="111111"/>
                </a:solidFill>
              </a:rPr>
              <a:t>Faculty members also report that OER afford greater freedom when designing courses and learning materials, as OER can be adapted and revised as needed </a:t>
            </a:r>
            <a:endParaRPr sz="2500">
              <a:solidFill>
                <a:srgbClr val="111111"/>
              </a:solidFill>
            </a:endParaRPr>
          </a:p>
          <a:p>
            <a:pPr marL="914400" lvl="1" indent="-336550" algn="l" rtl="0">
              <a:spcBef>
                <a:spcPts val="1000"/>
              </a:spcBef>
              <a:spcAft>
                <a:spcPts val="0"/>
              </a:spcAft>
              <a:buClr>
                <a:srgbClr val="111111"/>
              </a:buClr>
              <a:buSzPts val="1700"/>
              <a:buChar char="•"/>
            </a:pPr>
            <a:r>
              <a:rPr lang="en-US" sz="2500" u="sng">
                <a:solidFill>
                  <a:schemeClr val="hlink"/>
                </a:solidFill>
                <a:hlinkClick r:id="rId3"/>
              </a:rPr>
              <a:t>Petrides et al., 2011</a:t>
            </a:r>
            <a:r>
              <a:rPr lang="en-US" sz="2500">
                <a:solidFill>
                  <a:srgbClr val="111111"/>
                </a:solidFill>
              </a:rPr>
              <a:t>; </a:t>
            </a:r>
            <a:r>
              <a:rPr lang="en-US" sz="2500" u="sng">
                <a:solidFill>
                  <a:schemeClr val="hlink"/>
                </a:solidFill>
                <a:hlinkClick r:id="rId4"/>
              </a:rPr>
              <a:t>Pitt, 2015</a:t>
            </a:r>
            <a:r>
              <a:rPr lang="en-US" sz="2500">
                <a:solidFill>
                  <a:srgbClr val="111111"/>
                </a:solidFill>
              </a:rPr>
              <a:t>; </a:t>
            </a:r>
            <a:r>
              <a:rPr lang="en-US" sz="2500" u="sng">
                <a:solidFill>
                  <a:schemeClr val="hlink"/>
                </a:solidFill>
                <a:hlinkClick r:id="rId5"/>
              </a:rPr>
              <a:t>Rolfe, 2017</a:t>
            </a:r>
            <a:endParaRPr sz="2500">
              <a:solidFill>
                <a:srgbClr val="111111"/>
              </a:solidFill>
            </a:endParaRPr>
          </a:p>
          <a:p>
            <a:pPr marL="457200" lvl="0" indent="-381000" algn="l" rtl="0">
              <a:spcBef>
                <a:spcPts val="1000"/>
              </a:spcBef>
              <a:spcAft>
                <a:spcPts val="0"/>
              </a:spcAft>
              <a:buClr>
                <a:srgbClr val="111111"/>
              </a:buClr>
              <a:buSzPts val="2400"/>
              <a:buChar char="•"/>
            </a:pPr>
            <a:r>
              <a:rPr lang="en-US" sz="2400">
                <a:solidFill>
                  <a:srgbClr val="111111"/>
                </a:solidFill>
              </a:rPr>
              <a:t>60% of instructors stated their students were equally prepared when OER replaced traditional texts and 30 percent said their students were more prepared</a:t>
            </a:r>
            <a:endParaRPr sz="2400">
              <a:solidFill>
                <a:srgbClr val="111111"/>
              </a:solidFill>
            </a:endParaRPr>
          </a:p>
          <a:p>
            <a:pPr marL="914400" lvl="1" indent="-381000" algn="l" rtl="0">
              <a:spcBef>
                <a:spcPts val="1000"/>
              </a:spcBef>
              <a:spcAft>
                <a:spcPts val="1000"/>
              </a:spcAft>
              <a:buClr>
                <a:srgbClr val="111111"/>
              </a:buClr>
              <a:buSzPts val="2400"/>
              <a:buChar char="•"/>
            </a:pPr>
            <a:r>
              <a:rPr lang="en-US" sz="2400" u="sng">
                <a:solidFill>
                  <a:schemeClr val="hlink"/>
                </a:solidFill>
                <a:hlinkClick r:id="rId3"/>
              </a:rPr>
              <a:t>Bliss et al., 2013</a:t>
            </a:r>
            <a:endParaRPr>
              <a:solidFill>
                <a:srgbClr val="111111"/>
              </a:solidFill>
            </a:endParaRPr>
          </a:p>
        </p:txBody>
      </p:sp>
      <p:sp>
        <p:nvSpPr>
          <p:cNvPr id="635" name="Google Shape;635;p88"/>
          <p:cNvSpPr txBox="1"/>
          <p:nvPr/>
        </p:nvSpPr>
        <p:spPr>
          <a:xfrm>
            <a:off x="4361375" y="4006925"/>
            <a:ext cx="8877000" cy="103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9"/>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More Research on Faculty Perspectives</a:t>
            </a:r>
            <a:endParaRPr/>
          </a:p>
        </p:txBody>
      </p:sp>
      <p:sp>
        <p:nvSpPr>
          <p:cNvPr id="642" name="Google Shape;642;p89"/>
          <p:cNvSpPr txBox="1">
            <a:spLocks noGrp="1"/>
          </p:cNvSpPr>
          <p:nvPr>
            <p:ph type="body" idx="1"/>
          </p:nvPr>
        </p:nvSpPr>
        <p:spPr>
          <a:xfrm>
            <a:off x="1451575" y="2015725"/>
            <a:ext cx="9603300" cy="3750300"/>
          </a:xfrm>
          <a:prstGeom prst="rect">
            <a:avLst/>
          </a:prstGeom>
        </p:spPr>
        <p:txBody>
          <a:bodyPr spcFirstLastPara="1" wrap="square" lIns="91425" tIns="45700" rIns="91425" bIns="45700" anchor="t" anchorCtr="0">
            <a:noAutofit/>
          </a:bodyPr>
          <a:lstStyle/>
          <a:p>
            <a:pPr marL="457200" lvl="0" indent="-393700" algn="l" rtl="0">
              <a:lnSpc>
                <a:spcPct val="115000"/>
              </a:lnSpc>
              <a:spcBef>
                <a:spcPts val="750"/>
              </a:spcBef>
              <a:spcAft>
                <a:spcPts val="0"/>
              </a:spcAft>
              <a:buClr>
                <a:srgbClr val="111111"/>
              </a:buClr>
              <a:buSzPts val="2600"/>
              <a:buChar char="•"/>
            </a:pPr>
            <a:r>
              <a:rPr lang="en-US" sz="2600">
                <a:solidFill>
                  <a:srgbClr val="111111"/>
                </a:solidFill>
              </a:rPr>
              <a:t>Nearly every instructor rated the OER as being either equal (40%), a little more useful (23%), or much more useful (34%) than materials they had previously used</a:t>
            </a:r>
            <a:endParaRPr sz="2600">
              <a:solidFill>
                <a:srgbClr val="111111"/>
              </a:solidFill>
            </a:endParaRPr>
          </a:p>
          <a:p>
            <a:pPr marL="914400" lvl="1" indent="-393700" algn="l" rtl="0">
              <a:lnSpc>
                <a:spcPct val="115000"/>
              </a:lnSpc>
              <a:spcBef>
                <a:spcPts val="800"/>
              </a:spcBef>
              <a:spcAft>
                <a:spcPts val="0"/>
              </a:spcAft>
              <a:buClr>
                <a:srgbClr val="111111"/>
              </a:buClr>
              <a:buSzPts val="2600"/>
              <a:buChar char="•"/>
            </a:pPr>
            <a:r>
              <a:rPr lang="en-US" sz="2600" u="sng">
                <a:solidFill>
                  <a:schemeClr val="hlink"/>
                </a:solidFill>
                <a:hlinkClick r:id="rId3"/>
              </a:rPr>
              <a:t>Abromovich &amp; McBride, 2018</a:t>
            </a:r>
            <a:endParaRPr sz="2600">
              <a:solidFill>
                <a:srgbClr val="111111"/>
              </a:solidFill>
            </a:endParaRPr>
          </a:p>
          <a:p>
            <a:pPr marL="457200" lvl="0" indent="-381000" algn="l" rtl="0">
              <a:lnSpc>
                <a:spcPct val="115000"/>
              </a:lnSpc>
              <a:spcBef>
                <a:spcPts val="800"/>
              </a:spcBef>
              <a:spcAft>
                <a:spcPts val="0"/>
              </a:spcAft>
              <a:buClr>
                <a:srgbClr val="111111"/>
              </a:buClr>
              <a:buSzPts val="2400"/>
              <a:buChar char="•"/>
            </a:pPr>
            <a:r>
              <a:rPr lang="en-US" sz="2400">
                <a:solidFill>
                  <a:srgbClr val="111111"/>
                </a:solidFill>
              </a:rPr>
              <a:t>Open Textbook library reviews generally give high ratings (median of 4.5/5 overall ratings)</a:t>
            </a:r>
            <a:endParaRPr sz="2400">
              <a:solidFill>
                <a:srgbClr val="111111"/>
              </a:solidFill>
            </a:endParaRPr>
          </a:p>
          <a:p>
            <a:pPr marL="914400" lvl="1" indent="-381000" algn="l" rtl="0">
              <a:lnSpc>
                <a:spcPct val="115000"/>
              </a:lnSpc>
              <a:spcBef>
                <a:spcPts val="800"/>
              </a:spcBef>
              <a:spcAft>
                <a:spcPts val="800"/>
              </a:spcAft>
              <a:buClr>
                <a:srgbClr val="111111"/>
              </a:buClr>
              <a:buSzPts val="2400"/>
              <a:buChar char="•"/>
            </a:pPr>
            <a:r>
              <a:rPr lang="en-US" sz="2400" u="sng">
                <a:solidFill>
                  <a:schemeClr val="hlink"/>
                </a:solidFill>
                <a:hlinkClick r:id="rId4"/>
              </a:rPr>
              <a:t>Fischer, Ernst, &amp; Mason, 2017</a:t>
            </a:r>
            <a:endParaRPr sz="2600">
              <a:solidFill>
                <a:srgbClr val="111111"/>
              </a:solidFill>
            </a:endParaRPr>
          </a:p>
        </p:txBody>
      </p:sp>
      <p:sp>
        <p:nvSpPr>
          <p:cNvPr id="643" name="Google Shape;643;p89"/>
          <p:cNvSpPr txBox="1"/>
          <p:nvPr/>
        </p:nvSpPr>
        <p:spPr>
          <a:xfrm>
            <a:off x="1398225" y="5819325"/>
            <a:ext cx="9894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Sources of research on this and previous slide:</a:t>
            </a:r>
            <a:endParaRPr/>
          </a:p>
          <a:p>
            <a:pPr marL="457200" lvl="0" indent="-317500" algn="l" rtl="0">
              <a:spcBef>
                <a:spcPts val="0"/>
              </a:spcBef>
              <a:spcAft>
                <a:spcPts val="0"/>
              </a:spcAft>
              <a:buSzPts val="1400"/>
              <a:buAutoNum type="arabicPeriod"/>
            </a:pPr>
            <a:r>
              <a:rPr lang="en-US"/>
              <a:t>Paskevicius, M. and Irvine, V., 2019. Open Education and Learning Design: Open Pedagogy in Praxis. Journal of Interactive Media in Education, 2019(1), p.10. DOI: </a:t>
            </a:r>
            <a:r>
              <a:rPr lang="en-US" u="sng">
                <a:solidFill>
                  <a:schemeClr val="hlink"/>
                </a:solidFill>
                <a:hlinkClick r:id="rId5"/>
              </a:rPr>
              <a:t>http://doi.org/10.5334/jime.512</a:t>
            </a:r>
            <a:r>
              <a:rPr lang="en-US"/>
              <a:t> </a:t>
            </a:r>
            <a:endParaRPr/>
          </a:p>
          <a:p>
            <a:pPr marL="457200" lvl="0" indent="-317500" algn="l" rtl="0">
              <a:spcBef>
                <a:spcPts val="0"/>
              </a:spcBef>
              <a:spcAft>
                <a:spcPts val="0"/>
              </a:spcAft>
              <a:buSzPts val="1400"/>
              <a:buAutoNum type="arabicPeriod"/>
            </a:pPr>
            <a:r>
              <a:rPr lang="en-US" u="sng">
                <a:solidFill>
                  <a:schemeClr val="hlink"/>
                </a:solidFill>
                <a:hlinkClick r:id="rId6"/>
              </a:rPr>
              <a:t>https://openedgroup.org/review</a:t>
            </a:r>
            <a:r>
              <a:rPr lang="en-US"/>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0"/>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CCC Faculty Support of OER: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Saddleback College</a:t>
            </a:r>
            <a:endParaRPr/>
          </a:p>
        </p:txBody>
      </p:sp>
      <p:sp>
        <p:nvSpPr>
          <p:cNvPr id="650" name="Google Shape;650;p90"/>
          <p:cNvSpPr txBox="1">
            <a:spLocks noGrp="1"/>
          </p:cNvSpPr>
          <p:nvPr>
            <p:ph type="body" idx="1"/>
          </p:nvPr>
        </p:nvSpPr>
        <p:spPr>
          <a:xfrm>
            <a:off x="1451581" y="2015735"/>
            <a:ext cx="9603300" cy="4039200"/>
          </a:xfrm>
          <a:prstGeom prst="rect">
            <a:avLst/>
          </a:prstGeom>
        </p:spPr>
        <p:txBody>
          <a:bodyPr spcFirstLastPara="1" wrap="square" lIns="91425" tIns="45700" rIns="91425" bIns="45700" anchor="t" anchorCtr="0">
            <a:noAutofit/>
          </a:bodyPr>
          <a:lstStyle/>
          <a:p>
            <a:pPr marL="635000" lvl="0" indent="-339725" algn="l" rtl="0">
              <a:lnSpc>
                <a:spcPct val="115000"/>
              </a:lnSpc>
              <a:spcBef>
                <a:spcPts val="0"/>
              </a:spcBef>
              <a:spcAft>
                <a:spcPts val="0"/>
              </a:spcAft>
              <a:buClr>
                <a:srgbClr val="111111"/>
              </a:buClr>
              <a:buSzPts val="1750"/>
              <a:buFont typeface="Georgia"/>
              <a:buChar char="●"/>
            </a:pPr>
            <a:r>
              <a:rPr lang="en-US" sz="2600">
                <a:solidFill>
                  <a:srgbClr val="111111"/>
                </a:solidFill>
              </a:rPr>
              <a:t>Overwhelmingly, faculty surveyed (83%) agreed that ZTC was effective in their courses. </a:t>
            </a:r>
            <a:endParaRPr sz="2600">
              <a:solidFill>
                <a:srgbClr val="111111"/>
              </a:solidFill>
            </a:endParaRPr>
          </a:p>
          <a:p>
            <a:pPr marL="635000" lvl="0" indent="-339725" algn="l" rtl="0">
              <a:lnSpc>
                <a:spcPct val="115000"/>
              </a:lnSpc>
              <a:spcBef>
                <a:spcPts val="1000"/>
              </a:spcBef>
              <a:spcAft>
                <a:spcPts val="0"/>
              </a:spcAft>
              <a:buClr>
                <a:srgbClr val="111111"/>
              </a:buClr>
              <a:buSzPts val="1750"/>
              <a:buFont typeface="Georgia"/>
              <a:buChar char="●"/>
            </a:pPr>
            <a:r>
              <a:rPr lang="en-US" sz="2600">
                <a:solidFill>
                  <a:srgbClr val="111111"/>
                </a:solidFill>
              </a:rPr>
              <a:t>Among non-adopters, 89% said that they either would (15%) or might (74%) use ZTC in the next 3 years.</a:t>
            </a: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0" lvl="0" indent="0" algn="l" rtl="0">
              <a:lnSpc>
                <a:spcPct val="115000"/>
              </a:lnSpc>
              <a:spcBef>
                <a:spcPts val="1000"/>
              </a:spcBef>
              <a:spcAft>
                <a:spcPts val="0"/>
              </a:spcAft>
              <a:buNone/>
            </a:pPr>
            <a:endParaRPr sz="2600">
              <a:solidFill>
                <a:srgbClr val="111111"/>
              </a:solidFill>
            </a:endParaRPr>
          </a:p>
          <a:p>
            <a:pPr marL="457200" lvl="0" indent="0" algn="l" rtl="0">
              <a:lnSpc>
                <a:spcPct val="115000"/>
              </a:lnSpc>
              <a:spcBef>
                <a:spcPts val="1000"/>
              </a:spcBef>
              <a:spcAft>
                <a:spcPts val="700"/>
              </a:spcAft>
              <a:buNone/>
            </a:pPr>
            <a:endParaRPr/>
          </a:p>
        </p:txBody>
      </p:sp>
      <p:sp>
        <p:nvSpPr>
          <p:cNvPr id="651" name="Google Shape;651;p90"/>
          <p:cNvSpPr txBox="1"/>
          <p:nvPr/>
        </p:nvSpPr>
        <p:spPr>
          <a:xfrm>
            <a:off x="1837675" y="6285400"/>
            <a:ext cx="902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3"/>
              </a:rPr>
              <a:t>https://www.cccoer.org/case-studies/start-and-finish-college-without-purchasing-a-textbook/</a:t>
            </a:r>
            <a:r>
              <a:rPr lang="en-US"/>
              <a:t> </a:t>
            </a:r>
            <a:endParaRPr/>
          </a:p>
        </p:txBody>
      </p:sp>
      <p:pic>
        <p:nvPicPr>
          <p:cNvPr id="652" name="Google Shape;652;p90"/>
          <p:cNvPicPr preferRelativeResize="0"/>
          <p:nvPr/>
        </p:nvPicPr>
        <p:blipFill>
          <a:blip r:embed="rId4">
            <a:alphaModFix/>
          </a:blip>
          <a:stretch>
            <a:fillRect/>
          </a:stretch>
        </p:blipFill>
        <p:spPr>
          <a:xfrm>
            <a:off x="3975250" y="4260392"/>
            <a:ext cx="4241500" cy="2025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1"/>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Faculty Perspectives</a:t>
            </a:r>
            <a:endParaRPr/>
          </a:p>
        </p:txBody>
      </p:sp>
      <p:sp>
        <p:nvSpPr>
          <p:cNvPr id="659" name="Google Shape;659;p91"/>
          <p:cNvSpPr txBox="1"/>
          <p:nvPr/>
        </p:nvSpPr>
        <p:spPr>
          <a:xfrm>
            <a:off x="1599175" y="6457800"/>
            <a:ext cx="930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Source: </a:t>
            </a:r>
            <a:r>
              <a:rPr lang="en-US" u="sng">
                <a:solidFill>
                  <a:schemeClr val="hlink"/>
                </a:solidFill>
                <a:hlinkClick r:id="rId3"/>
              </a:rPr>
              <a:t>https://www.westga.edu/~distance/ojdla/summer212/pina_moran212.html</a:t>
            </a:r>
            <a:r>
              <a:rPr lang="en-US"/>
              <a:t> </a:t>
            </a:r>
            <a:endParaRPr/>
          </a:p>
        </p:txBody>
      </p:sp>
      <p:sp>
        <p:nvSpPr>
          <p:cNvPr id="660" name="Google Shape;660;p91"/>
          <p:cNvSpPr/>
          <p:nvPr/>
        </p:nvSpPr>
        <p:spPr>
          <a:xfrm>
            <a:off x="6405175" y="1044575"/>
            <a:ext cx="4649700" cy="22179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t>Converting my course to OER was a revelation. I had previously thought of the print textbook as a security blanket. What I came to realize was that it had become a straightjacket which told me what to teach, when to teach it and how to teach it.</a:t>
            </a:r>
            <a:endParaRPr sz="1700" b="1"/>
          </a:p>
          <a:p>
            <a:pPr marL="0" lvl="0" indent="0" algn="l" rtl="0">
              <a:spcBef>
                <a:spcPts val="0"/>
              </a:spcBef>
              <a:spcAft>
                <a:spcPts val="0"/>
              </a:spcAft>
              <a:buNone/>
            </a:pPr>
            <a:endParaRPr/>
          </a:p>
        </p:txBody>
      </p:sp>
      <p:sp>
        <p:nvSpPr>
          <p:cNvPr id="661" name="Google Shape;661;p91"/>
          <p:cNvSpPr/>
          <p:nvPr/>
        </p:nvSpPr>
        <p:spPr>
          <a:xfrm>
            <a:off x="538600" y="2223850"/>
            <a:ext cx="4295400" cy="19707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t>I now feel a sense of liberation and freedom to build courses in a way that meets our desired student learning outcomes and to use a much wider variety or resources to meet those outcomes.</a:t>
            </a:r>
            <a:endParaRPr/>
          </a:p>
        </p:txBody>
      </p:sp>
      <p:sp>
        <p:nvSpPr>
          <p:cNvPr id="662" name="Google Shape;662;p91"/>
          <p:cNvSpPr/>
          <p:nvPr/>
        </p:nvSpPr>
        <p:spPr>
          <a:xfrm>
            <a:off x="5061350" y="3841563"/>
            <a:ext cx="4819500" cy="23301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t>The commitment to use OER in classes takes some preparation and involves some searching to find materials, but I am able to mix-and-match different parts of books, videos, website and other materials that are much more interesting to my students and to me as a teacher.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2"/>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Student Support of OER</a:t>
            </a:r>
            <a:endParaRPr/>
          </a:p>
        </p:txBody>
      </p:sp>
      <p:sp>
        <p:nvSpPr>
          <p:cNvPr id="669" name="Google Shape;669;p92"/>
          <p:cNvSpPr txBox="1">
            <a:spLocks noGrp="1"/>
          </p:cNvSpPr>
          <p:nvPr>
            <p:ph type="body" idx="1"/>
          </p:nvPr>
        </p:nvSpPr>
        <p:spPr>
          <a:xfrm>
            <a:off x="1451575" y="2015724"/>
            <a:ext cx="9603300" cy="4353600"/>
          </a:xfrm>
          <a:prstGeom prst="rect">
            <a:avLst/>
          </a:prstGeom>
        </p:spPr>
        <p:txBody>
          <a:bodyPr spcFirstLastPara="1" wrap="square" lIns="91425" tIns="45700" rIns="91425" bIns="45700" anchor="t" anchorCtr="0">
            <a:noAutofit/>
          </a:bodyPr>
          <a:lstStyle/>
          <a:p>
            <a:pPr marL="457200" lvl="0" indent="-393700" algn="l" rtl="0">
              <a:lnSpc>
                <a:spcPct val="115000"/>
              </a:lnSpc>
              <a:spcBef>
                <a:spcPts val="1200"/>
              </a:spcBef>
              <a:spcAft>
                <a:spcPts val="0"/>
              </a:spcAft>
              <a:buClr>
                <a:srgbClr val="111111"/>
              </a:buClr>
              <a:buSzPts val="2600"/>
              <a:buChar char="•"/>
            </a:pPr>
            <a:r>
              <a:rPr lang="en-US" sz="2600">
                <a:solidFill>
                  <a:srgbClr val="111111"/>
                </a:solidFill>
              </a:rPr>
              <a:t>One study of 662 students </a:t>
            </a:r>
            <a:endParaRPr sz="2600">
              <a:solidFill>
                <a:srgbClr val="111111"/>
              </a:solidFill>
            </a:endParaRPr>
          </a:p>
          <a:p>
            <a:pPr marL="914400" lvl="1" indent="-381000" algn="l" rtl="0">
              <a:lnSpc>
                <a:spcPct val="115000"/>
              </a:lnSpc>
              <a:spcBef>
                <a:spcPts val="0"/>
              </a:spcBef>
              <a:spcAft>
                <a:spcPts val="0"/>
              </a:spcAft>
              <a:buClr>
                <a:srgbClr val="111111"/>
              </a:buClr>
              <a:buSzPts val="2400"/>
              <a:buChar char="•"/>
            </a:pPr>
            <a:r>
              <a:rPr lang="en-US" sz="2400">
                <a:solidFill>
                  <a:srgbClr val="111111"/>
                </a:solidFill>
              </a:rPr>
              <a:t>86% rated OER as either as useful or more useful</a:t>
            </a:r>
            <a:endParaRPr sz="2400">
              <a:solidFill>
                <a:srgbClr val="111111"/>
              </a:solidFill>
            </a:endParaRPr>
          </a:p>
          <a:p>
            <a:pPr marL="914400" lvl="1" indent="-381000" algn="l" rtl="0">
              <a:lnSpc>
                <a:spcPct val="115000"/>
              </a:lnSpc>
              <a:spcBef>
                <a:spcPts val="0"/>
              </a:spcBef>
              <a:spcAft>
                <a:spcPts val="0"/>
              </a:spcAft>
              <a:buClr>
                <a:srgbClr val="111111"/>
              </a:buClr>
              <a:buSzPts val="2400"/>
              <a:buChar char="•"/>
            </a:pPr>
            <a:r>
              <a:rPr lang="en-US" sz="2400">
                <a:solidFill>
                  <a:srgbClr val="111111"/>
                </a:solidFill>
              </a:rPr>
              <a:t>Only 6% of students stated that the open textbooks rarely or never helped them meet their course objectives</a:t>
            </a:r>
            <a:endParaRPr sz="2400">
              <a:solidFill>
                <a:srgbClr val="111111"/>
              </a:solidFill>
            </a:endParaRPr>
          </a:p>
          <a:p>
            <a:pPr marL="914400" lvl="1" indent="-381000" algn="l" rtl="0">
              <a:lnSpc>
                <a:spcPct val="115000"/>
              </a:lnSpc>
              <a:spcBef>
                <a:spcPts val="0"/>
              </a:spcBef>
              <a:spcAft>
                <a:spcPts val="0"/>
              </a:spcAft>
              <a:buClr>
                <a:srgbClr val="111111"/>
              </a:buClr>
              <a:buSzPts val="2400"/>
              <a:buChar char="•"/>
            </a:pPr>
            <a:r>
              <a:rPr lang="en-US" sz="2400" u="sng">
                <a:solidFill>
                  <a:schemeClr val="hlink"/>
                </a:solidFill>
                <a:hlinkClick r:id="rId3"/>
              </a:rPr>
              <a:t>Abramovich and McBride, 2018</a:t>
            </a:r>
            <a:endParaRPr sz="2400">
              <a:solidFill>
                <a:srgbClr val="111111"/>
              </a:solidFill>
            </a:endParaRPr>
          </a:p>
          <a:p>
            <a:pPr marL="457200" lvl="0" indent="-393700" algn="l" rtl="0">
              <a:spcBef>
                <a:spcPts val="0"/>
              </a:spcBef>
              <a:spcAft>
                <a:spcPts val="0"/>
              </a:spcAft>
              <a:buClr>
                <a:srgbClr val="111111"/>
              </a:buClr>
              <a:buSzPts val="2600"/>
              <a:buChar char="•"/>
            </a:pPr>
            <a:r>
              <a:rPr lang="en-US" sz="2600">
                <a:solidFill>
                  <a:srgbClr val="111111"/>
                </a:solidFill>
              </a:rPr>
              <a:t>CA college students support OER</a:t>
            </a:r>
            <a:endParaRPr sz="2600">
              <a:solidFill>
                <a:srgbClr val="111111"/>
              </a:solidFill>
            </a:endParaRPr>
          </a:p>
          <a:p>
            <a:pPr marL="914400" lvl="1" indent="-381000" algn="l" rtl="0">
              <a:spcBef>
                <a:spcPts val="0"/>
              </a:spcBef>
              <a:spcAft>
                <a:spcPts val="0"/>
              </a:spcAft>
              <a:buClr>
                <a:srgbClr val="111111"/>
              </a:buClr>
              <a:buSzPts val="2400"/>
              <a:buChar char="•"/>
            </a:pPr>
            <a:r>
              <a:rPr lang="en-US" sz="2400">
                <a:solidFill>
                  <a:srgbClr val="111111"/>
                </a:solidFill>
              </a:rPr>
              <a:t>100% in study wanted to use OER in future and would recommend to friends </a:t>
            </a:r>
            <a:endParaRPr sz="2400">
              <a:solidFill>
                <a:srgbClr val="111111"/>
              </a:solidFill>
            </a:endParaRPr>
          </a:p>
          <a:p>
            <a:pPr marL="914400" lvl="1" indent="-381000" algn="l" rtl="0">
              <a:spcBef>
                <a:spcPts val="0"/>
              </a:spcBef>
              <a:spcAft>
                <a:spcPts val="0"/>
              </a:spcAft>
              <a:buClr>
                <a:srgbClr val="111111"/>
              </a:buClr>
              <a:buSzPts val="2400"/>
              <a:buChar char="•"/>
            </a:pPr>
            <a:r>
              <a:rPr lang="en-US" sz="2400" u="sng">
                <a:solidFill>
                  <a:schemeClr val="hlink"/>
                </a:solidFill>
                <a:hlinkClick r:id="rId4"/>
              </a:rPr>
              <a:t>The California OER Council, 2016</a:t>
            </a:r>
            <a:endParaRPr sz="2400">
              <a:solidFill>
                <a:srgbClr val="111111"/>
              </a:solidFill>
            </a:endParaRPr>
          </a:p>
        </p:txBody>
      </p:sp>
      <p:sp>
        <p:nvSpPr>
          <p:cNvPr id="670" name="Google Shape;670;p92"/>
          <p:cNvSpPr txBox="1"/>
          <p:nvPr/>
        </p:nvSpPr>
        <p:spPr>
          <a:xfrm>
            <a:off x="1188900" y="6369250"/>
            <a:ext cx="981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5"/>
              </a:rPr>
              <a:t>https://openedgroup.org/review</a:t>
            </a:r>
            <a:r>
              <a:rPr lang="en-US"/>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The Impact of the Pandemic - Real College 2021 Basic Needs Insecurity During the Ongoing Pandemic</a:t>
            </a:r>
            <a:endParaRPr/>
          </a:p>
        </p:txBody>
      </p:sp>
      <p:sp>
        <p:nvSpPr>
          <p:cNvPr id="313" name="Google Shape;313;p48"/>
          <p:cNvSpPr txBox="1">
            <a:spLocks noGrp="1"/>
          </p:cNvSpPr>
          <p:nvPr>
            <p:ph type="body" idx="1"/>
          </p:nvPr>
        </p:nvSpPr>
        <p:spPr>
          <a:xfrm>
            <a:off x="1451575" y="2015725"/>
            <a:ext cx="9907500" cy="4039200"/>
          </a:xfrm>
          <a:prstGeom prst="rect">
            <a:avLst/>
          </a:prstGeom>
        </p:spPr>
        <p:txBody>
          <a:bodyPr spcFirstLastPara="1" wrap="square" lIns="91425" tIns="45700" rIns="91425" bIns="45700" anchor="t" anchorCtr="0">
            <a:noAutofit/>
          </a:bodyPr>
          <a:lstStyle/>
          <a:p>
            <a:pPr marL="457200" lvl="0" indent="-406400" algn="l" rtl="0">
              <a:spcBef>
                <a:spcPts val="750"/>
              </a:spcBef>
              <a:spcAft>
                <a:spcPts val="0"/>
              </a:spcAft>
              <a:buClr>
                <a:srgbClr val="111111"/>
              </a:buClr>
              <a:buSzPts val="2800"/>
              <a:buChar char="•"/>
            </a:pPr>
            <a:r>
              <a:rPr lang="en-US" sz="2800">
                <a:solidFill>
                  <a:srgbClr val="111111"/>
                </a:solidFill>
              </a:rPr>
              <a:t>Academic impact: declines in enrollment and full-time load</a:t>
            </a:r>
            <a:endParaRPr sz="2800">
              <a:solidFill>
                <a:srgbClr val="111111"/>
              </a:solidFill>
            </a:endParaRPr>
          </a:p>
          <a:p>
            <a:pPr marL="0" lvl="0" indent="0" algn="l" rtl="0">
              <a:spcBef>
                <a:spcPts val="750"/>
              </a:spcBef>
              <a:spcAft>
                <a:spcPts val="0"/>
              </a:spcAft>
              <a:buNone/>
            </a:pPr>
            <a:endParaRPr sz="2800">
              <a:solidFill>
                <a:srgbClr val="111111"/>
              </a:solidFill>
            </a:endParaRPr>
          </a:p>
        </p:txBody>
      </p:sp>
      <p:pic>
        <p:nvPicPr>
          <p:cNvPr id="314" name="Google Shape;314;p48"/>
          <p:cNvPicPr preferRelativeResize="0"/>
          <p:nvPr/>
        </p:nvPicPr>
        <p:blipFill>
          <a:blip r:embed="rId3">
            <a:alphaModFix/>
          </a:blip>
          <a:stretch>
            <a:fillRect/>
          </a:stretch>
        </p:blipFill>
        <p:spPr>
          <a:xfrm>
            <a:off x="723402" y="3512563"/>
            <a:ext cx="5430400" cy="2216950"/>
          </a:xfrm>
          <a:prstGeom prst="rect">
            <a:avLst/>
          </a:prstGeom>
          <a:noFill/>
          <a:ln>
            <a:noFill/>
          </a:ln>
        </p:spPr>
      </p:pic>
      <p:sp>
        <p:nvSpPr>
          <p:cNvPr id="315" name="Google Shape;315;p48"/>
          <p:cNvSpPr txBox="1"/>
          <p:nvPr/>
        </p:nvSpPr>
        <p:spPr>
          <a:xfrm>
            <a:off x="1731125" y="2958463"/>
            <a:ext cx="3489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t>Health Impact</a:t>
            </a:r>
            <a:endParaRPr sz="2800"/>
          </a:p>
        </p:txBody>
      </p:sp>
      <p:pic>
        <p:nvPicPr>
          <p:cNvPr id="316" name="Google Shape;316;p48"/>
          <p:cNvPicPr preferRelativeResize="0"/>
          <p:nvPr/>
        </p:nvPicPr>
        <p:blipFill>
          <a:blip r:embed="rId4">
            <a:alphaModFix/>
          </a:blip>
          <a:stretch>
            <a:fillRect/>
          </a:stretch>
        </p:blipFill>
        <p:spPr>
          <a:xfrm>
            <a:off x="6970425" y="3448581"/>
            <a:ext cx="2076075" cy="1790825"/>
          </a:xfrm>
          <a:prstGeom prst="rect">
            <a:avLst/>
          </a:prstGeom>
          <a:noFill/>
          <a:ln>
            <a:noFill/>
          </a:ln>
        </p:spPr>
      </p:pic>
      <p:pic>
        <p:nvPicPr>
          <p:cNvPr id="317" name="Google Shape;317;p48"/>
          <p:cNvPicPr preferRelativeResize="0"/>
          <p:nvPr/>
        </p:nvPicPr>
        <p:blipFill>
          <a:blip r:embed="rId5">
            <a:alphaModFix/>
          </a:blip>
          <a:stretch>
            <a:fillRect/>
          </a:stretch>
        </p:blipFill>
        <p:spPr>
          <a:xfrm>
            <a:off x="7729469" y="5317041"/>
            <a:ext cx="2828037" cy="989200"/>
          </a:xfrm>
          <a:prstGeom prst="rect">
            <a:avLst/>
          </a:prstGeom>
          <a:noFill/>
          <a:ln>
            <a:noFill/>
          </a:ln>
        </p:spPr>
      </p:pic>
      <p:sp>
        <p:nvSpPr>
          <p:cNvPr id="318" name="Google Shape;318;p48"/>
          <p:cNvSpPr txBox="1"/>
          <p:nvPr/>
        </p:nvSpPr>
        <p:spPr>
          <a:xfrm>
            <a:off x="7398988" y="2755325"/>
            <a:ext cx="3489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t>Economic Impact</a:t>
            </a:r>
            <a:endParaRPr sz="2800"/>
          </a:p>
        </p:txBody>
      </p:sp>
      <p:sp>
        <p:nvSpPr>
          <p:cNvPr id="319" name="Google Shape;319;p48"/>
          <p:cNvSpPr txBox="1"/>
          <p:nvPr/>
        </p:nvSpPr>
        <p:spPr>
          <a:xfrm>
            <a:off x="905525" y="6445200"/>
            <a:ext cx="9987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Source: </a:t>
            </a:r>
            <a:r>
              <a:rPr lang="en-US" u="sng">
                <a:solidFill>
                  <a:schemeClr val="hlink"/>
                </a:solidFill>
                <a:hlinkClick r:id="rId6"/>
              </a:rPr>
              <a:t>https://hope4college.com/wp-content/uploads/2021/03/RCReport2021.pdf</a:t>
            </a:r>
            <a:r>
              <a:rPr lang="en-US"/>
              <a:t> </a:t>
            </a:r>
            <a:endParaRPr/>
          </a:p>
        </p:txBody>
      </p:sp>
      <p:pic>
        <p:nvPicPr>
          <p:cNvPr id="320" name="Google Shape;320;p48"/>
          <p:cNvPicPr preferRelativeResize="0"/>
          <p:nvPr/>
        </p:nvPicPr>
        <p:blipFill>
          <a:blip r:embed="rId7">
            <a:alphaModFix/>
          </a:blip>
          <a:stretch>
            <a:fillRect/>
          </a:stretch>
        </p:blipFill>
        <p:spPr>
          <a:xfrm>
            <a:off x="9260027" y="3448575"/>
            <a:ext cx="1940060" cy="17908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3"/>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Example of Student Perspective</a:t>
            </a:r>
            <a:endParaRPr/>
          </a:p>
        </p:txBody>
      </p:sp>
      <p:sp>
        <p:nvSpPr>
          <p:cNvPr id="677" name="Google Shape;677;p93"/>
          <p:cNvSpPr txBox="1">
            <a:spLocks noGrp="1"/>
          </p:cNvSpPr>
          <p:nvPr>
            <p:ph type="body" idx="1"/>
          </p:nvPr>
        </p:nvSpPr>
        <p:spPr>
          <a:xfrm>
            <a:off x="1451581" y="2015735"/>
            <a:ext cx="9603300" cy="4039200"/>
          </a:xfrm>
          <a:prstGeom prst="rect">
            <a:avLst/>
          </a:prstGeom>
        </p:spPr>
        <p:txBody>
          <a:bodyPr spcFirstLastPara="1" wrap="square" lIns="91425" tIns="45700" rIns="91425" bIns="45700" anchor="t" anchorCtr="0">
            <a:noAutofit/>
          </a:bodyPr>
          <a:lstStyle/>
          <a:p>
            <a:pPr marL="457200" lvl="0" indent="-393700" algn="l" rtl="0">
              <a:lnSpc>
                <a:spcPct val="115000"/>
              </a:lnSpc>
              <a:spcBef>
                <a:spcPts val="1200"/>
              </a:spcBef>
              <a:spcAft>
                <a:spcPts val="0"/>
              </a:spcAft>
              <a:buClr>
                <a:srgbClr val="111111"/>
              </a:buClr>
              <a:buSzPts val="2600"/>
              <a:buChar char="•"/>
            </a:pPr>
            <a:r>
              <a:rPr lang="en-US" sz="2600">
                <a:solidFill>
                  <a:srgbClr val="111111"/>
                </a:solidFill>
              </a:rPr>
              <a:t>Compared to students who had not taken an OER course, 311 students who took OER courses with trained faculty </a:t>
            </a:r>
            <a:endParaRPr sz="2600">
              <a:solidFill>
                <a:srgbClr val="111111"/>
              </a:solidFill>
            </a:endParaRPr>
          </a:p>
          <a:p>
            <a:pPr marL="914400" lvl="1" indent="-330200" algn="l" rtl="0">
              <a:lnSpc>
                <a:spcPct val="115000"/>
              </a:lnSpc>
              <a:spcBef>
                <a:spcPts val="0"/>
              </a:spcBef>
              <a:spcAft>
                <a:spcPts val="0"/>
              </a:spcAft>
              <a:buClr>
                <a:srgbClr val="111111"/>
              </a:buClr>
              <a:buSzPts val="1600"/>
              <a:buChar char="•"/>
            </a:pPr>
            <a:r>
              <a:rPr lang="en-US" sz="2400">
                <a:solidFill>
                  <a:srgbClr val="111111"/>
                </a:solidFill>
              </a:rPr>
              <a:t>were more satisfied with the cost of their courses</a:t>
            </a:r>
            <a:endParaRPr sz="2400">
              <a:solidFill>
                <a:srgbClr val="111111"/>
              </a:solidFill>
            </a:endParaRPr>
          </a:p>
          <a:p>
            <a:pPr marL="914400" lvl="1" indent="-330200" algn="l" rtl="0">
              <a:lnSpc>
                <a:spcPct val="115000"/>
              </a:lnSpc>
              <a:spcBef>
                <a:spcPts val="0"/>
              </a:spcBef>
              <a:spcAft>
                <a:spcPts val="0"/>
              </a:spcAft>
              <a:buClr>
                <a:srgbClr val="111111"/>
              </a:buClr>
              <a:buSzPts val="1600"/>
              <a:buChar char="•"/>
            </a:pPr>
            <a:r>
              <a:rPr lang="en-US" sz="2400">
                <a:solidFill>
                  <a:srgbClr val="111111"/>
                </a:solidFill>
              </a:rPr>
              <a:t>judged the free/open materials in their courses to be equal to or higher in quality than the commercial materials used in their other courses.  </a:t>
            </a:r>
            <a:endParaRPr sz="2400">
              <a:solidFill>
                <a:srgbClr val="111111"/>
              </a:solidFill>
            </a:endParaRPr>
          </a:p>
          <a:p>
            <a:pPr marL="914400" lvl="1" indent="-330200" algn="l" rtl="0">
              <a:lnSpc>
                <a:spcPct val="115000"/>
              </a:lnSpc>
              <a:spcBef>
                <a:spcPts val="0"/>
              </a:spcBef>
              <a:spcAft>
                <a:spcPts val="0"/>
              </a:spcAft>
              <a:buClr>
                <a:srgbClr val="111111"/>
              </a:buClr>
              <a:buSzPts val="1600"/>
              <a:buChar char="•"/>
            </a:pPr>
            <a:r>
              <a:rPr lang="en-US" sz="2400">
                <a:solidFill>
                  <a:srgbClr val="111111"/>
                </a:solidFill>
              </a:rPr>
              <a:t>would recommend their courses to others </a:t>
            </a:r>
            <a:endParaRPr sz="2400">
              <a:solidFill>
                <a:srgbClr val="111111"/>
              </a:solidFill>
            </a:endParaRPr>
          </a:p>
          <a:p>
            <a:pPr marL="914400" lvl="0" indent="0" algn="l" rtl="0">
              <a:lnSpc>
                <a:spcPct val="115000"/>
              </a:lnSpc>
              <a:spcBef>
                <a:spcPts val="1200"/>
              </a:spcBef>
              <a:spcAft>
                <a:spcPts val="0"/>
              </a:spcAft>
              <a:buNone/>
            </a:pPr>
            <a:endParaRPr sz="2400">
              <a:solidFill>
                <a:srgbClr val="111111"/>
              </a:solidFill>
            </a:endParaRPr>
          </a:p>
          <a:p>
            <a:pPr marL="0" lvl="0" indent="0" algn="l" rtl="0">
              <a:lnSpc>
                <a:spcPct val="115000"/>
              </a:lnSpc>
              <a:spcBef>
                <a:spcPts val="1200"/>
              </a:spcBef>
              <a:spcAft>
                <a:spcPts val="0"/>
              </a:spcAft>
              <a:buNone/>
            </a:pPr>
            <a:endParaRPr/>
          </a:p>
          <a:p>
            <a:pPr marL="0" lvl="0" indent="0" algn="l" rtl="0">
              <a:spcBef>
                <a:spcPts val="750"/>
              </a:spcBef>
              <a:spcAft>
                <a:spcPts val="0"/>
              </a:spcAft>
              <a:buNone/>
            </a:pPr>
            <a:endParaRPr/>
          </a:p>
        </p:txBody>
      </p:sp>
      <p:sp>
        <p:nvSpPr>
          <p:cNvPr id="678" name="Google Shape;678;p93"/>
          <p:cNvSpPr txBox="1"/>
          <p:nvPr/>
        </p:nvSpPr>
        <p:spPr>
          <a:xfrm>
            <a:off x="1815775" y="6285375"/>
            <a:ext cx="923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accent5"/>
                </a:solidFill>
                <a:hlinkClick r:id="rId3">
                  <a:extLst>
                    <a:ext uri="{A12FA001-AC4F-418D-AE19-62706E023703}">
                      <ahyp:hlinkClr xmlns:ahyp="http://schemas.microsoft.com/office/drawing/2018/hyperlinkcolor" val="tx"/>
                    </a:ext>
                  </a:extLst>
                </a:hlinkClick>
              </a:rPr>
              <a:t>https://www.westga.edu/~distance/ojdla/summer212/pina_moran212.html</a:t>
            </a:r>
            <a:r>
              <a:rPr lang="en-US"/>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4"/>
          <p:cNvSpPr txBox="1">
            <a:spLocks noGrp="1"/>
          </p:cNvSpPr>
          <p:nvPr>
            <p:ph type="title"/>
          </p:nvPr>
        </p:nvSpPr>
        <p:spPr>
          <a:xfrm>
            <a:off x="1206500" y="180770"/>
            <a:ext cx="10147200" cy="1325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t>Sample CCC Student Satisfaction with and Academic Value of OER: College of the Canyons </a:t>
            </a:r>
            <a:endParaRPr sz="4400" b="0" i="0" u="none" strike="noStrike" cap="none">
              <a:solidFill>
                <a:schemeClr val="dk1"/>
              </a:solidFill>
              <a:latin typeface="Calibri"/>
              <a:ea typeface="Calibri"/>
              <a:cs typeface="Calibri"/>
              <a:sym typeface="Calibri"/>
            </a:endParaRPr>
          </a:p>
        </p:txBody>
      </p:sp>
      <p:pic>
        <p:nvPicPr>
          <p:cNvPr id="684" name="Google Shape;684;p94"/>
          <p:cNvPicPr preferRelativeResize="0"/>
          <p:nvPr/>
        </p:nvPicPr>
        <p:blipFill rotWithShape="1">
          <a:blip r:embed="rId3">
            <a:alphaModFix/>
          </a:blip>
          <a:srcRect/>
          <a:stretch/>
        </p:blipFill>
        <p:spPr>
          <a:xfrm>
            <a:off x="347497" y="2170600"/>
            <a:ext cx="5591651" cy="3762350"/>
          </a:xfrm>
          <a:prstGeom prst="rect">
            <a:avLst/>
          </a:prstGeom>
          <a:noFill/>
          <a:ln>
            <a:noFill/>
          </a:ln>
        </p:spPr>
      </p:pic>
      <p:sp>
        <p:nvSpPr>
          <p:cNvPr id="685" name="Google Shape;685;p94"/>
          <p:cNvSpPr txBox="1"/>
          <p:nvPr/>
        </p:nvSpPr>
        <p:spPr>
          <a:xfrm>
            <a:off x="2703233" y="6414700"/>
            <a:ext cx="73995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OER Student Survey Spring 2016 from College of the Canyons</a:t>
            </a:r>
            <a:endParaRPr sz="1400" b="0" i="0" u="none" strike="noStrike" cap="none">
              <a:solidFill>
                <a:srgbClr val="000000"/>
              </a:solidFill>
              <a:latin typeface="Arial"/>
              <a:ea typeface="Arial"/>
              <a:cs typeface="Arial"/>
              <a:sym typeface="Arial"/>
            </a:endParaRPr>
          </a:p>
        </p:txBody>
      </p:sp>
      <p:pic>
        <p:nvPicPr>
          <p:cNvPr id="686" name="Google Shape;686;p94"/>
          <p:cNvPicPr preferRelativeResize="0"/>
          <p:nvPr/>
        </p:nvPicPr>
        <p:blipFill rotWithShape="1">
          <a:blip r:embed="rId4">
            <a:alphaModFix/>
          </a:blip>
          <a:srcRect/>
          <a:stretch/>
        </p:blipFill>
        <p:spPr>
          <a:xfrm>
            <a:off x="6036250" y="2264475"/>
            <a:ext cx="5591651" cy="3623144"/>
          </a:xfrm>
          <a:prstGeom prst="rect">
            <a:avLst/>
          </a:prstGeom>
          <a:noFill/>
          <a:ln>
            <a:noFill/>
          </a:ln>
        </p:spPr>
      </p:pic>
      <p:sp>
        <p:nvSpPr>
          <p:cNvPr id="687" name="Google Shape;687;p94"/>
          <p:cNvSpPr/>
          <p:nvPr/>
        </p:nvSpPr>
        <p:spPr>
          <a:xfrm rot="-5400000">
            <a:off x="8123800" y="2584050"/>
            <a:ext cx="379500" cy="2442300"/>
          </a:xfrm>
          <a:prstGeom prst="rightBrace">
            <a:avLst>
              <a:gd name="adj1" fmla="val 50000"/>
              <a:gd name="adj2" fmla="val 50000"/>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4"/>
          <p:cNvSpPr/>
          <p:nvPr/>
        </p:nvSpPr>
        <p:spPr>
          <a:xfrm rot="-5400000">
            <a:off x="2308400" y="2412950"/>
            <a:ext cx="379500" cy="2583300"/>
          </a:xfrm>
          <a:prstGeom prst="rightBrace">
            <a:avLst>
              <a:gd name="adj1" fmla="val 50000"/>
              <a:gd name="adj2" fmla="val 50000"/>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4"/>
          <p:cNvSpPr txBox="1"/>
          <p:nvPr/>
        </p:nvSpPr>
        <p:spPr>
          <a:xfrm>
            <a:off x="2125350" y="3030450"/>
            <a:ext cx="90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chemeClr val="dk2"/>
                </a:solidFill>
              </a:rPr>
              <a:t>92%</a:t>
            </a:r>
            <a:endParaRPr sz="2600" b="1">
              <a:solidFill>
                <a:schemeClr val="dk2"/>
              </a:solidFill>
            </a:endParaRPr>
          </a:p>
        </p:txBody>
      </p:sp>
      <p:sp>
        <p:nvSpPr>
          <p:cNvPr id="690" name="Google Shape;690;p94"/>
          <p:cNvSpPr txBox="1"/>
          <p:nvPr/>
        </p:nvSpPr>
        <p:spPr>
          <a:xfrm>
            <a:off x="7860850" y="3030450"/>
            <a:ext cx="90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chemeClr val="dk2"/>
                </a:solidFill>
              </a:rPr>
              <a:t>91%</a:t>
            </a:r>
            <a:endParaRPr sz="2600" b="1">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95"/>
          <p:cNvSpPr txBox="1">
            <a:spLocks noGrp="1"/>
          </p:cNvSpPr>
          <p:nvPr>
            <p:ph type="title"/>
          </p:nvPr>
        </p:nvSpPr>
        <p:spPr>
          <a:xfrm>
            <a:off x="1206500" y="210267"/>
            <a:ext cx="10147200" cy="1325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t>Student Experiences with OER</a:t>
            </a:r>
            <a:endParaRPr/>
          </a:p>
        </p:txBody>
      </p:sp>
      <p:sp>
        <p:nvSpPr>
          <p:cNvPr id="696" name="Google Shape;696;p95"/>
          <p:cNvSpPr txBox="1"/>
          <p:nvPr/>
        </p:nvSpPr>
        <p:spPr>
          <a:xfrm>
            <a:off x="1501825" y="6096100"/>
            <a:ext cx="3238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Source: COC ECE Student </a:t>
            </a:r>
            <a:endParaRPr/>
          </a:p>
          <a:p>
            <a:pPr marL="0" lvl="0" indent="0" algn="ctr" rtl="0">
              <a:spcBef>
                <a:spcPts val="0"/>
              </a:spcBef>
              <a:spcAft>
                <a:spcPts val="0"/>
              </a:spcAft>
              <a:buNone/>
            </a:pPr>
            <a:r>
              <a:rPr lang="en-US"/>
              <a:t>Survey 2018</a:t>
            </a:r>
            <a:endParaRPr/>
          </a:p>
        </p:txBody>
      </p:sp>
      <p:sp>
        <p:nvSpPr>
          <p:cNvPr id="697" name="Google Shape;697;p95"/>
          <p:cNvSpPr/>
          <p:nvPr/>
        </p:nvSpPr>
        <p:spPr>
          <a:xfrm>
            <a:off x="253000" y="1535975"/>
            <a:ext cx="4114800" cy="45027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t>...the OER book is overall less overwhelming and simpler to read. The non-OER book had a lot of extra reading in the side bars and extra bubbles of information that was honestly just too much information for me to take in at once. Reading the OER was straightforward and factual. There was not a moment where I felt like the information was just there to fill the page -- it was all relevant. I also really enjoyed the examples provided for specific theories, showing how they are implemented in our world.</a:t>
            </a:r>
            <a:endParaRPr sz="1800" b="1"/>
          </a:p>
        </p:txBody>
      </p:sp>
      <p:sp>
        <p:nvSpPr>
          <p:cNvPr id="698" name="Google Shape;698;p95"/>
          <p:cNvSpPr/>
          <p:nvPr/>
        </p:nvSpPr>
        <p:spPr>
          <a:xfrm>
            <a:off x="4720700" y="1624625"/>
            <a:ext cx="4700700" cy="2809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I liked that all the reading material was given to me on my computer. I feel that this is a great resource for those of us that can’t afford to purchase a book. It’s better for the planet, too...</a:t>
            </a:r>
            <a:endParaRPr sz="1800" b="1"/>
          </a:p>
        </p:txBody>
      </p:sp>
      <p:sp>
        <p:nvSpPr>
          <p:cNvPr id="699" name="Google Shape;699;p95"/>
          <p:cNvSpPr/>
          <p:nvPr/>
        </p:nvSpPr>
        <p:spPr>
          <a:xfrm>
            <a:off x="8149800" y="3861800"/>
            <a:ext cx="4042200" cy="26898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Open education textbooks were very beneficial. I liked being able to have my textbook with me wherever I was. I think that the online textbook was very good.</a:t>
            </a:r>
            <a:endParaRPr sz="1800" b="1"/>
          </a:p>
        </p:txBody>
      </p:sp>
      <p:sp>
        <p:nvSpPr>
          <p:cNvPr id="700" name="Google Shape;700;p95"/>
          <p:cNvSpPr txBox="1"/>
          <p:nvPr/>
        </p:nvSpPr>
        <p:spPr>
          <a:xfrm>
            <a:off x="9774300" y="2290775"/>
            <a:ext cx="2364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3"/>
              </a:rPr>
              <a:t>https://www.cccoer.org/case-studies/opening-doors-to-equitable-student-outcomes-and-meaningful-career-pathways/</a:t>
            </a:r>
            <a:r>
              <a:rPr lang="en-US"/>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6"/>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Summary of Research on Faculty and Student Perspectives and Experiences by Open Ed Group</a:t>
            </a:r>
            <a:endParaRPr/>
          </a:p>
        </p:txBody>
      </p:sp>
      <p:sp>
        <p:nvSpPr>
          <p:cNvPr id="707" name="Google Shape;707;p96"/>
          <p:cNvSpPr txBox="1">
            <a:spLocks noGrp="1"/>
          </p:cNvSpPr>
          <p:nvPr>
            <p:ph type="body" idx="1"/>
          </p:nvPr>
        </p:nvSpPr>
        <p:spPr>
          <a:xfrm>
            <a:off x="1451581" y="2015735"/>
            <a:ext cx="9603300" cy="4039200"/>
          </a:xfrm>
          <a:prstGeom prst="rect">
            <a:avLst/>
          </a:prstGeom>
        </p:spPr>
        <p:txBody>
          <a:bodyPr spcFirstLastPara="1" wrap="square" lIns="91425" tIns="45700" rIns="91425" bIns="45700" anchor="t" anchorCtr="0">
            <a:noAutofit/>
          </a:bodyPr>
          <a:lstStyle/>
          <a:p>
            <a:pPr marL="457200" lvl="0" indent="-393700" algn="l" rtl="0">
              <a:spcBef>
                <a:spcPts val="750"/>
              </a:spcBef>
              <a:spcAft>
                <a:spcPts val="0"/>
              </a:spcAft>
              <a:buClr>
                <a:srgbClr val="111111"/>
              </a:buClr>
              <a:buSzPts val="2600"/>
              <a:buChar char="•"/>
            </a:pPr>
            <a:r>
              <a:rPr lang="en-US" sz="2600">
                <a:solidFill>
                  <a:srgbClr val="111111"/>
                </a:solidFill>
              </a:rPr>
              <a:t>Several thousand students and faculty members in more than a dozen studies that have focused on perceptions of OER. </a:t>
            </a:r>
            <a:endParaRPr sz="2600">
              <a:solidFill>
                <a:srgbClr val="111111"/>
              </a:solidFill>
            </a:endParaRPr>
          </a:p>
          <a:p>
            <a:pPr marL="457200" lvl="0" indent="-393700" algn="l" rtl="0">
              <a:spcBef>
                <a:spcPts val="0"/>
              </a:spcBef>
              <a:spcAft>
                <a:spcPts val="0"/>
              </a:spcAft>
              <a:buClr>
                <a:srgbClr val="111111"/>
              </a:buClr>
              <a:buSzPts val="2600"/>
              <a:buChar char="•"/>
            </a:pPr>
            <a:r>
              <a:rPr lang="en-US" sz="2600">
                <a:solidFill>
                  <a:srgbClr val="111111"/>
                </a:solidFill>
              </a:rPr>
              <a:t>In no instance did a majority of students or teachers report that the OER were of inferior quality</a:t>
            </a:r>
            <a:endParaRPr sz="2600">
              <a:solidFill>
                <a:srgbClr val="111111"/>
              </a:solidFill>
            </a:endParaRPr>
          </a:p>
          <a:p>
            <a:pPr marL="457200" lvl="0" indent="-393700" algn="l" rtl="0">
              <a:spcBef>
                <a:spcPts val="0"/>
              </a:spcBef>
              <a:spcAft>
                <a:spcPts val="0"/>
              </a:spcAft>
              <a:buClr>
                <a:srgbClr val="111111"/>
              </a:buClr>
              <a:buSzPts val="2600"/>
              <a:buChar char="•"/>
            </a:pPr>
            <a:r>
              <a:rPr lang="en-US" sz="2600">
                <a:solidFill>
                  <a:srgbClr val="111111"/>
                </a:solidFill>
              </a:rPr>
              <a:t>Roughly half of teachers and students find OER to be comparable to traditional resources</a:t>
            </a:r>
            <a:endParaRPr sz="2600">
              <a:solidFill>
                <a:srgbClr val="111111"/>
              </a:solidFill>
            </a:endParaRPr>
          </a:p>
          <a:p>
            <a:pPr marL="914400" lvl="1" indent="-393700" algn="l" rtl="0">
              <a:spcBef>
                <a:spcPts val="0"/>
              </a:spcBef>
              <a:spcAft>
                <a:spcPts val="0"/>
              </a:spcAft>
              <a:buClr>
                <a:srgbClr val="111111"/>
              </a:buClr>
              <a:buSzPts val="2600"/>
              <a:buChar char="•"/>
            </a:pPr>
            <a:r>
              <a:rPr lang="en-US" sz="2600">
                <a:solidFill>
                  <a:srgbClr val="111111"/>
                </a:solidFill>
              </a:rPr>
              <a:t>a sizeable minority believe they are superior </a:t>
            </a:r>
            <a:endParaRPr sz="2600">
              <a:solidFill>
                <a:srgbClr val="111111"/>
              </a:solidFill>
            </a:endParaRPr>
          </a:p>
          <a:p>
            <a:pPr marL="914400" lvl="1" indent="-393700" algn="l" rtl="0">
              <a:spcBef>
                <a:spcPts val="0"/>
              </a:spcBef>
              <a:spcAft>
                <a:spcPts val="0"/>
              </a:spcAft>
              <a:buClr>
                <a:srgbClr val="111111"/>
              </a:buClr>
              <a:buSzPts val="2600"/>
              <a:buChar char="•"/>
            </a:pPr>
            <a:r>
              <a:rPr lang="en-US" sz="2600">
                <a:solidFill>
                  <a:srgbClr val="111111"/>
                </a:solidFill>
              </a:rPr>
              <a:t>a smaller minority find them inferior</a:t>
            </a:r>
            <a:endParaRPr sz="2600">
              <a:solidFill>
                <a:srgbClr val="111111"/>
              </a:solidFill>
            </a:endParaRPr>
          </a:p>
        </p:txBody>
      </p:sp>
      <p:sp>
        <p:nvSpPr>
          <p:cNvPr id="708" name="Google Shape;708;p96"/>
          <p:cNvSpPr txBox="1"/>
          <p:nvPr/>
        </p:nvSpPr>
        <p:spPr>
          <a:xfrm>
            <a:off x="1188900" y="6369250"/>
            <a:ext cx="981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3"/>
              </a:rPr>
              <a:t>https://openedgroup.org/review</a:t>
            </a:r>
            <a:r>
              <a:rPr lang="en-US"/>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7"/>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 About Open Pedagogy?</a:t>
            </a:r>
            <a:endParaRPr/>
          </a:p>
        </p:txBody>
      </p:sp>
      <p:sp>
        <p:nvSpPr>
          <p:cNvPr id="715" name="Google Shape;715;p97"/>
          <p:cNvSpPr txBox="1">
            <a:spLocks noGrp="1"/>
          </p:cNvSpPr>
          <p:nvPr>
            <p:ph type="body" idx="1"/>
          </p:nvPr>
        </p:nvSpPr>
        <p:spPr>
          <a:xfrm>
            <a:off x="1451581" y="2015735"/>
            <a:ext cx="9603300" cy="4039200"/>
          </a:xfrm>
          <a:prstGeom prst="rect">
            <a:avLst/>
          </a:prstGeom>
        </p:spPr>
        <p:txBody>
          <a:bodyPr spcFirstLastPara="1" wrap="square" lIns="91425" tIns="45700" rIns="91425" bIns="45700" anchor="t" anchorCtr="0">
            <a:noAutofit/>
          </a:bodyPr>
          <a:lstStyle/>
          <a:p>
            <a:pPr marL="457200" lvl="0" indent="-406400" algn="l" rtl="0">
              <a:spcBef>
                <a:spcPts val="750"/>
              </a:spcBef>
              <a:spcAft>
                <a:spcPts val="0"/>
              </a:spcAft>
              <a:buClr>
                <a:srgbClr val="111111"/>
              </a:buClr>
              <a:buSzPts val="2800"/>
              <a:buChar char="•"/>
            </a:pPr>
            <a:r>
              <a:rPr lang="en-US" sz="2800">
                <a:solidFill>
                  <a:srgbClr val="111111"/>
                </a:solidFill>
              </a:rPr>
              <a:t>There isn’t as much research on open pedagogy</a:t>
            </a:r>
            <a:endParaRPr sz="2800">
              <a:solidFill>
                <a:srgbClr val="111111"/>
              </a:solidFill>
            </a:endParaRPr>
          </a:p>
          <a:p>
            <a:pPr marL="457200" lvl="0" indent="-406400" algn="l" rtl="0">
              <a:spcBef>
                <a:spcPts val="1000"/>
              </a:spcBef>
              <a:spcAft>
                <a:spcPts val="0"/>
              </a:spcAft>
              <a:buClr>
                <a:srgbClr val="111111"/>
              </a:buClr>
              <a:buSzPts val="2800"/>
              <a:buChar char="•"/>
            </a:pPr>
            <a:r>
              <a:rPr lang="en-US" sz="2800">
                <a:solidFill>
                  <a:srgbClr val="111111"/>
                </a:solidFill>
              </a:rPr>
              <a:t>We can take a look at </a:t>
            </a:r>
            <a:endParaRPr sz="2800">
              <a:solidFill>
                <a:srgbClr val="111111"/>
              </a:solidFill>
            </a:endParaRPr>
          </a:p>
          <a:p>
            <a:pPr marL="914400" lvl="1" indent="-393700" algn="l" rtl="0">
              <a:spcBef>
                <a:spcPts val="1000"/>
              </a:spcBef>
              <a:spcAft>
                <a:spcPts val="0"/>
              </a:spcAft>
              <a:buClr>
                <a:srgbClr val="111111"/>
              </a:buClr>
              <a:buSzPts val="2600"/>
              <a:buChar char="•"/>
            </a:pPr>
            <a:r>
              <a:rPr lang="en-US" sz="2600">
                <a:solidFill>
                  <a:srgbClr val="111111"/>
                </a:solidFill>
              </a:rPr>
              <a:t>How at how faculty feel open pedagogy has changed their teaching practices</a:t>
            </a:r>
            <a:endParaRPr sz="2600">
              <a:solidFill>
                <a:srgbClr val="111111"/>
              </a:solidFill>
            </a:endParaRPr>
          </a:p>
          <a:p>
            <a:pPr marL="914400" lvl="1" indent="-393700" algn="l" rtl="0">
              <a:spcBef>
                <a:spcPts val="1000"/>
              </a:spcBef>
              <a:spcAft>
                <a:spcPts val="0"/>
              </a:spcAft>
              <a:buClr>
                <a:srgbClr val="111111"/>
              </a:buClr>
              <a:buSzPts val="2600"/>
              <a:buChar char="•"/>
            </a:pPr>
            <a:r>
              <a:rPr lang="en-US" sz="2600">
                <a:solidFill>
                  <a:srgbClr val="111111"/>
                </a:solidFill>
              </a:rPr>
              <a:t>Results from an Open Pedagogy powered course	</a:t>
            </a:r>
            <a:endParaRPr sz="2600">
              <a:solidFill>
                <a:srgbClr val="111111"/>
              </a:solidFill>
            </a:endParaRPr>
          </a:p>
          <a:p>
            <a:pPr marL="914400" lvl="1" indent="-393700" algn="l" rtl="0">
              <a:spcBef>
                <a:spcPts val="1000"/>
              </a:spcBef>
              <a:spcAft>
                <a:spcPts val="1000"/>
              </a:spcAft>
              <a:buClr>
                <a:srgbClr val="111111"/>
              </a:buClr>
              <a:buSzPts val="2600"/>
              <a:buChar char="•"/>
            </a:pPr>
            <a:r>
              <a:rPr lang="en-US" sz="2600">
                <a:solidFill>
                  <a:srgbClr val="111111"/>
                </a:solidFill>
              </a:rPr>
              <a:t>A student experience with open pedagogy</a:t>
            </a:r>
            <a:endParaRPr sz="2600">
              <a:solidFill>
                <a:srgbClr val="11111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8"/>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Impact of Open Pedagogy on Teaching Practices</a:t>
            </a:r>
            <a:endParaRPr/>
          </a:p>
        </p:txBody>
      </p:sp>
      <p:pic>
        <p:nvPicPr>
          <p:cNvPr id="722" name="Google Shape;722;p98"/>
          <p:cNvPicPr preferRelativeResize="0"/>
          <p:nvPr/>
        </p:nvPicPr>
        <p:blipFill rotWithShape="1">
          <a:blip r:embed="rId3">
            <a:alphaModFix/>
          </a:blip>
          <a:srcRect t="3605"/>
          <a:stretch/>
        </p:blipFill>
        <p:spPr>
          <a:xfrm>
            <a:off x="2160531" y="1930900"/>
            <a:ext cx="7880118" cy="4474350"/>
          </a:xfrm>
          <a:prstGeom prst="rect">
            <a:avLst/>
          </a:prstGeom>
          <a:noFill/>
          <a:ln>
            <a:noFill/>
          </a:ln>
        </p:spPr>
      </p:pic>
      <p:sp>
        <p:nvSpPr>
          <p:cNvPr id="723" name="Google Shape;723;p98"/>
          <p:cNvSpPr txBox="1"/>
          <p:nvPr/>
        </p:nvSpPr>
        <p:spPr>
          <a:xfrm>
            <a:off x="825625" y="6338650"/>
            <a:ext cx="10653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111111"/>
                </a:solidFill>
              </a:rPr>
              <a:t>Source: </a:t>
            </a:r>
            <a:r>
              <a:rPr lang="en-US">
                <a:solidFill>
                  <a:srgbClr val="111111"/>
                </a:solidFill>
                <a:highlight>
                  <a:srgbClr val="FFFFFF"/>
                </a:highlight>
              </a:rPr>
              <a:t>Paskevicius, M. and Irvine, V., 2019. Open Education and Learning Design: Open Pedagogy in Praxis. </a:t>
            </a:r>
            <a:r>
              <a:rPr lang="en-US" i="1">
                <a:solidFill>
                  <a:srgbClr val="111111"/>
                </a:solidFill>
                <a:highlight>
                  <a:srgbClr val="FFFFFF"/>
                </a:highlight>
              </a:rPr>
              <a:t>Journal of Interactive Media in Education</a:t>
            </a:r>
            <a:r>
              <a:rPr lang="en-US">
                <a:solidFill>
                  <a:srgbClr val="111111"/>
                </a:solidFill>
                <a:highlight>
                  <a:srgbClr val="FFFFFF"/>
                </a:highlight>
              </a:rPr>
              <a:t>, 2019(1), p.10. DOI: </a:t>
            </a:r>
            <a:r>
              <a:rPr lang="en-US">
                <a:solidFill>
                  <a:srgbClr val="111111"/>
                </a:solidFill>
                <a:highlight>
                  <a:srgbClr val="FFFFFF"/>
                </a:highlight>
                <a:uFill>
                  <a:noFill/>
                </a:uFill>
                <a:hlinkClick r:id="rId4">
                  <a:extLst>
                    <a:ext uri="{A12FA001-AC4F-418D-AE19-62706E023703}">
                      <ahyp:hlinkClr xmlns:ahyp="http://schemas.microsoft.com/office/drawing/2018/hyperlinkcolor" val="tx"/>
                    </a:ext>
                  </a:extLst>
                </a:hlinkClick>
              </a:rPr>
              <a:t>http://doi.org/10.5334/jime.512</a:t>
            </a:r>
            <a:r>
              <a:rPr lang="en-US">
                <a:solidFill>
                  <a:srgbClr val="111111"/>
                </a:solidFill>
              </a:rPr>
              <a:t> </a:t>
            </a:r>
            <a:endParaRPr>
              <a:solidFill>
                <a:srgbClr val="11111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9"/>
          <p:cNvSpPr txBox="1">
            <a:spLocks noGrp="1"/>
          </p:cNvSpPr>
          <p:nvPr>
            <p:ph type="title"/>
          </p:nvPr>
        </p:nvSpPr>
        <p:spPr>
          <a:xfrm>
            <a:off x="1451581" y="6352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Student Feedback from Robin DeRosa’s Open Pedagogy Powered First Year Seminar </a:t>
            </a:r>
            <a:endParaRPr/>
          </a:p>
        </p:txBody>
      </p:sp>
      <p:sp>
        <p:nvSpPr>
          <p:cNvPr id="730" name="Google Shape;730;p99"/>
          <p:cNvSpPr txBox="1">
            <a:spLocks noGrp="1"/>
          </p:cNvSpPr>
          <p:nvPr>
            <p:ph type="body" idx="1"/>
          </p:nvPr>
        </p:nvSpPr>
        <p:spPr>
          <a:xfrm>
            <a:off x="1179625" y="2071800"/>
            <a:ext cx="10147200" cy="37149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rgbClr val="111111"/>
              </a:buClr>
              <a:buSzPts val="1100"/>
              <a:buChar char="•"/>
            </a:pPr>
            <a:r>
              <a:rPr lang="en-US" sz="2500">
                <a:solidFill>
                  <a:srgbClr val="111111"/>
                </a:solidFill>
              </a:rPr>
              <a:t>The course evaluations were very positive. </a:t>
            </a:r>
            <a:endParaRPr sz="2500">
              <a:solidFill>
                <a:srgbClr val="111111"/>
              </a:solidFill>
            </a:endParaRPr>
          </a:p>
          <a:p>
            <a:pPr marL="914400" lvl="1" indent="-285750" algn="l" rtl="0">
              <a:lnSpc>
                <a:spcPct val="115000"/>
              </a:lnSpc>
              <a:spcBef>
                <a:spcPts val="0"/>
              </a:spcBef>
              <a:spcAft>
                <a:spcPts val="0"/>
              </a:spcAft>
              <a:buClr>
                <a:srgbClr val="111111"/>
              </a:buClr>
              <a:buSzPts val="900"/>
              <a:buChar char="•"/>
            </a:pPr>
            <a:r>
              <a:rPr lang="en-US" sz="2300">
                <a:solidFill>
                  <a:srgbClr val="111111"/>
                </a:solidFill>
              </a:rPr>
              <a:t>4.4/5 for overall value </a:t>
            </a:r>
            <a:endParaRPr sz="2300">
              <a:solidFill>
                <a:srgbClr val="111111"/>
              </a:solidFill>
            </a:endParaRPr>
          </a:p>
          <a:p>
            <a:pPr marL="914400" lvl="1" indent="-285750" algn="l" rtl="0">
              <a:lnSpc>
                <a:spcPct val="115000"/>
              </a:lnSpc>
              <a:spcBef>
                <a:spcPts val="0"/>
              </a:spcBef>
              <a:spcAft>
                <a:spcPts val="0"/>
              </a:spcAft>
              <a:buClr>
                <a:srgbClr val="111111"/>
              </a:buClr>
              <a:buSzPts val="900"/>
              <a:buChar char="•"/>
            </a:pPr>
            <a:r>
              <a:rPr lang="en-US" sz="2300">
                <a:solidFill>
                  <a:srgbClr val="111111"/>
                </a:solidFill>
              </a:rPr>
              <a:t>4.6/5 for contributing to the students’ intellectual growth.</a:t>
            </a:r>
            <a:endParaRPr sz="2300">
              <a:solidFill>
                <a:srgbClr val="111111"/>
              </a:solidFill>
            </a:endParaRPr>
          </a:p>
          <a:p>
            <a:pPr marL="914400" lvl="1" indent="-285750" algn="l" rtl="0">
              <a:lnSpc>
                <a:spcPct val="115000"/>
              </a:lnSpc>
              <a:spcBef>
                <a:spcPts val="0"/>
              </a:spcBef>
              <a:spcAft>
                <a:spcPts val="0"/>
              </a:spcAft>
              <a:buClr>
                <a:srgbClr val="111111"/>
              </a:buClr>
              <a:buSzPts val="900"/>
              <a:buChar char="•"/>
            </a:pPr>
            <a:r>
              <a:rPr lang="en-US" sz="2300">
                <a:solidFill>
                  <a:srgbClr val="111111"/>
                </a:solidFill>
              </a:rPr>
              <a:t>4.9/5 for overall effectiveness of instructor</a:t>
            </a:r>
            <a:endParaRPr sz="2300">
              <a:solidFill>
                <a:srgbClr val="111111"/>
              </a:solidFill>
            </a:endParaRPr>
          </a:p>
          <a:p>
            <a:pPr marL="457200" lvl="0" indent="-304800" algn="l" rtl="0">
              <a:lnSpc>
                <a:spcPct val="115000"/>
              </a:lnSpc>
              <a:spcBef>
                <a:spcPts val="0"/>
              </a:spcBef>
              <a:spcAft>
                <a:spcPts val="0"/>
              </a:spcAft>
              <a:buClr>
                <a:srgbClr val="111111"/>
              </a:buClr>
              <a:buSzPts val="1200"/>
              <a:buChar char="•"/>
            </a:pPr>
            <a:r>
              <a:rPr lang="en-US" sz="2600">
                <a:solidFill>
                  <a:srgbClr val="111111"/>
                </a:solidFill>
              </a:rPr>
              <a:t>Comments from the evals </a:t>
            </a:r>
            <a:endParaRPr/>
          </a:p>
        </p:txBody>
      </p:sp>
      <p:sp>
        <p:nvSpPr>
          <p:cNvPr id="731" name="Google Shape;731;p99"/>
          <p:cNvSpPr txBox="1"/>
          <p:nvPr/>
        </p:nvSpPr>
        <p:spPr>
          <a:xfrm>
            <a:off x="426125" y="6351275"/>
            <a:ext cx="693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Source: </a:t>
            </a:r>
            <a:r>
              <a:rPr lang="en-US" u="sng">
                <a:solidFill>
                  <a:schemeClr val="hlink"/>
                </a:solidFill>
                <a:hlinkClick r:id="rId3"/>
              </a:rPr>
              <a:t>http://robinderosa.net/higher-ed/extreme-makeover-pedagogy-edition/</a:t>
            </a:r>
            <a:r>
              <a:rPr lang="en-US"/>
              <a:t> </a:t>
            </a:r>
            <a:endParaRPr/>
          </a:p>
        </p:txBody>
      </p:sp>
      <p:sp>
        <p:nvSpPr>
          <p:cNvPr id="732" name="Google Shape;732;p99"/>
          <p:cNvSpPr/>
          <p:nvPr/>
        </p:nvSpPr>
        <p:spPr>
          <a:xfrm>
            <a:off x="6591650" y="3860275"/>
            <a:ext cx="4354500" cy="2433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t>We discussed what we all thought, as a group, was the most valuable to learn through this course. We worked through these skills all through the course and it helped very much being a first year student and new to this environment. We used new technology to learn. which made it fun and educational.</a:t>
            </a:r>
            <a:endParaRPr sz="1700" b="1"/>
          </a:p>
        </p:txBody>
      </p:sp>
      <p:sp>
        <p:nvSpPr>
          <p:cNvPr id="733" name="Google Shape;733;p99"/>
          <p:cNvSpPr/>
          <p:nvPr/>
        </p:nvSpPr>
        <p:spPr>
          <a:xfrm>
            <a:off x="1451575" y="4274475"/>
            <a:ext cx="4354500" cy="1791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a:t>I thought the work was extremely helpful and I will be able to carry what I learned from this class with me in the real world. I wish more classes were set up like this!</a:t>
            </a:r>
            <a:endParaRPr sz="17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0"/>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 Student’s Experience with Open Pedagogy</a:t>
            </a:r>
            <a:endParaRPr/>
          </a:p>
        </p:txBody>
      </p:sp>
      <p:sp>
        <p:nvSpPr>
          <p:cNvPr id="740" name="Google Shape;740;p100"/>
          <p:cNvSpPr txBox="1">
            <a:spLocks noGrp="1"/>
          </p:cNvSpPr>
          <p:nvPr>
            <p:ph type="body" idx="1"/>
          </p:nvPr>
        </p:nvSpPr>
        <p:spPr>
          <a:xfrm>
            <a:off x="1451575" y="2050750"/>
            <a:ext cx="9603300" cy="43185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2400">
                <a:solidFill>
                  <a:srgbClr val="111111"/>
                </a:solidFill>
              </a:rPr>
              <a:t>“Without taking an open pedagogy class I would never have realized this about myself. I now approach information, and the way I learn and teach, in an entirely new fashion. I found that I have changed my approach in other classes that I’m taking this semester and it has benefited me greatly. I now see the world a bit differently, and find myself constantly connecting everything I do/come across. I find myself thinking a lot more about the world that I am in and what I have to gain from it. </a:t>
            </a:r>
            <a:r>
              <a:rPr lang="en-US" sz="2400" i="1"/>
              <a:t>Information is no longer something that is given and received but is something that is shared.</a:t>
            </a:r>
            <a:r>
              <a:rPr lang="en-US" sz="2400">
                <a:solidFill>
                  <a:srgbClr val="111111"/>
                </a:solidFill>
              </a:rPr>
              <a:t>”</a:t>
            </a:r>
            <a:endParaRPr sz="2400" b="1">
              <a:solidFill>
                <a:srgbClr val="111111"/>
              </a:solidFill>
            </a:endParaRPr>
          </a:p>
        </p:txBody>
      </p:sp>
      <p:sp>
        <p:nvSpPr>
          <p:cNvPr id="741" name="Google Shape;741;p100"/>
          <p:cNvSpPr txBox="1"/>
          <p:nvPr/>
        </p:nvSpPr>
        <p:spPr>
          <a:xfrm>
            <a:off x="1451575" y="6369250"/>
            <a:ext cx="97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 </a:t>
            </a:r>
            <a:r>
              <a:rPr lang="en-US" u="sng">
                <a:solidFill>
                  <a:schemeClr val="hlink"/>
                </a:solidFill>
                <a:hlinkClick r:id="rId3"/>
              </a:rPr>
              <a:t>https://thechcexplored.wordpress.com/2017/04/26/what-an-open-pedagogy-class-taught-me-about-myself/</a:t>
            </a:r>
            <a:r>
              <a:rPr lang="en-US"/>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01"/>
          <p:cNvSpPr txBox="1">
            <a:spLocks noGrp="1"/>
          </p:cNvSpPr>
          <p:nvPr>
            <p:ph type="title"/>
          </p:nvPr>
        </p:nvSpPr>
        <p:spPr>
          <a:xfrm>
            <a:off x="2560319" y="403412"/>
            <a:ext cx="8793600" cy="168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Questions?</a:t>
            </a:r>
            <a:endParaRPr/>
          </a:p>
        </p:txBody>
      </p:sp>
      <p:sp>
        <p:nvSpPr>
          <p:cNvPr id="748" name="Google Shape;748;p101"/>
          <p:cNvSpPr txBox="1">
            <a:spLocks noGrp="1"/>
          </p:cNvSpPr>
          <p:nvPr>
            <p:ph type="body" idx="1"/>
          </p:nvPr>
        </p:nvSpPr>
        <p:spPr>
          <a:xfrm>
            <a:off x="829994" y="2662568"/>
            <a:ext cx="10523700" cy="3569400"/>
          </a:xfrm>
          <a:prstGeom prst="rect">
            <a:avLst/>
          </a:prstGeom>
        </p:spPr>
        <p:txBody>
          <a:bodyPr spcFirstLastPara="1" wrap="square" lIns="91425" tIns="45700" rIns="91425" bIns="45700" anchor="t" anchorCtr="0">
            <a:noAutofit/>
          </a:bodyPr>
          <a:lstStyle/>
          <a:p>
            <a:pPr marL="457200" lvl="0" indent="-406400" algn="l" rtl="0">
              <a:lnSpc>
                <a:spcPct val="200000"/>
              </a:lnSpc>
              <a:spcBef>
                <a:spcPts val="750"/>
              </a:spcBef>
              <a:spcAft>
                <a:spcPts val="0"/>
              </a:spcAft>
              <a:buClr>
                <a:srgbClr val="000000"/>
              </a:buClr>
              <a:buSzPts val="2800"/>
              <a:buChar char="•"/>
            </a:pPr>
            <a:r>
              <a:rPr lang="en-US" sz="2800">
                <a:solidFill>
                  <a:srgbClr val="000000"/>
                </a:solidFill>
              </a:rPr>
              <a:t>Shagun Kaur: </a:t>
            </a:r>
            <a:r>
              <a:rPr lang="en-US" sz="2800" u="sng">
                <a:solidFill>
                  <a:schemeClr val="hlink"/>
                </a:solidFill>
                <a:hlinkClick r:id="rId3"/>
              </a:rPr>
              <a:t>kaurshagun@fhda.edu</a:t>
            </a:r>
            <a:r>
              <a:rPr lang="en-US" sz="2800">
                <a:solidFill>
                  <a:srgbClr val="000000"/>
                </a:solidFill>
              </a:rPr>
              <a:t> </a:t>
            </a:r>
            <a:endParaRPr sz="2800">
              <a:solidFill>
                <a:srgbClr val="000000"/>
              </a:solidFill>
            </a:endParaRPr>
          </a:p>
          <a:p>
            <a:pPr marL="457200" lvl="0" indent="-406400" algn="l" rtl="0">
              <a:lnSpc>
                <a:spcPct val="200000"/>
              </a:lnSpc>
              <a:spcBef>
                <a:spcPts val="0"/>
              </a:spcBef>
              <a:spcAft>
                <a:spcPts val="0"/>
              </a:spcAft>
              <a:buClr>
                <a:srgbClr val="000000"/>
              </a:buClr>
              <a:buSzPts val="2800"/>
              <a:buChar char="•"/>
            </a:pPr>
            <a:r>
              <a:rPr lang="en-US" sz="2800">
                <a:solidFill>
                  <a:srgbClr val="000000"/>
                </a:solidFill>
              </a:rPr>
              <a:t>Jennifer Paris: </a:t>
            </a:r>
            <a:r>
              <a:rPr lang="en-US" sz="2800" u="sng">
                <a:solidFill>
                  <a:schemeClr val="hlink"/>
                </a:solidFill>
                <a:hlinkClick r:id="rId4"/>
              </a:rPr>
              <a:t>Jennifer.Paris@canyons.edu</a:t>
            </a:r>
            <a:r>
              <a:rPr lang="en-US" sz="2800">
                <a:solidFill>
                  <a:srgbClr val="000000"/>
                </a:solidFill>
              </a:rPr>
              <a:t> </a:t>
            </a:r>
            <a:endParaRPr sz="2200">
              <a:solidFill>
                <a:srgbClr val="000000"/>
              </a:solidFill>
            </a:endParaRPr>
          </a:p>
          <a:p>
            <a:pPr marL="457200" lvl="0" indent="-406400" algn="l" rtl="0">
              <a:lnSpc>
                <a:spcPct val="200000"/>
              </a:lnSpc>
              <a:spcBef>
                <a:spcPts val="0"/>
              </a:spcBef>
              <a:spcAft>
                <a:spcPts val="0"/>
              </a:spcAft>
              <a:buClr>
                <a:srgbClr val="000000"/>
              </a:buClr>
              <a:buSzPts val="2800"/>
              <a:buChar char="•"/>
            </a:pPr>
            <a:r>
              <a:rPr lang="en-US" sz="2800">
                <a:solidFill>
                  <a:srgbClr val="000000"/>
                </a:solidFill>
              </a:rPr>
              <a:t>Suzanne Wakim: </a:t>
            </a:r>
            <a:r>
              <a:rPr lang="en-US" sz="2800" u="sng">
                <a:solidFill>
                  <a:schemeClr val="hlink"/>
                </a:solidFill>
                <a:hlinkClick r:id="rId5"/>
              </a:rPr>
              <a:t>wakimsu@butte.edu</a:t>
            </a:r>
            <a:r>
              <a:rPr lang="en-US" sz="2800">
                <a:solidFill>
                  <a:srgbClr val="000000"/>
                </a:solidFill>
              </a:rPr>
              <a:t> </a:t>
            </a:r>
            <a:endParaRPr sz="2800">
              <a:solidFill>
                <a:srgbClr val="000000"/>
              </a:solidFill>
            </a:endParaRPr>
          </a:p>
          <a:p>
            <a:pPr marL="457200" lvl="0" indent="-406400" algn="l" rtl="0">
              <a:lnSpc>
                <a:spcPct val="200000"/>
              </a:lnSpc>
              <a:spcBef>
                <a:spcPts val="0"/>
              </a:spcBef>
              <a:spcAft>
                <a:spcPts val="0"/>
              </a:spcAft>
              <a:buClr>
                <a:srgbClr val="000000"/>
              </a:buClr>
              <a:buSzPts val="2800"/>
              <a:buChar char="•"/>
            </a:pPr>
            <a:r>
              <a:rPr lang="en-US" sz="2800">
                <a:solidFill>
                  <a:srgbClr val="000000"/>
                </a:solidFill>
              </a:rPr>
              <a:t>ASCCC OERI: </a:t>
            </a:r>
            <a:r>
              <a:rPr lang="en-US" sz="2800" u="sng">
                <a:solidFill>
                  <a:schemeClr val="hlink"/>
                </a:solidFill>
                <a:hlinkClick r:id="rId6"/>
              </a:rPr>
              <a:t>oeri@asccc.org</a:t>
            </a:r>
            <a:r>
              <a:rPr lang="en-US" sz="2800">
                <a:solidFill>
                  <a:srgbClr val="000000"/>
                </a:solidFill>
              </a:rPr>
              <a:t> </a:t>
            </a:r>
            <a:endParaRPr sz="2800">
              <a:solidFill>
                <a:srgbClr val="000000"/>
              </a:solidFill>
            </a:endParaRPr>
          </a:p>
        </p:txBody>
      </p:sp>
      <p:sp>
        <p:nvSpPr>
          <p:cNvPr id="749" name="Google Shape;749;p101"/>
          <p:cNvSpPr txBox="1">
            <a:spLocks noGrp="1"/>
          </p:cNvSpPr>
          <p:nvPr>
            <p:ph type="sldNum" idx="12"/>
          </p:nvPr>
        </p:nvSpPr>
        <p:spPr>
          <a:xfrm>
            <a:off x="10437813" y="6356350"/>
            <a:ext cx="9159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The Crushing Costs of Textbooks</a:t>
            </a:r>
            <a:endParaRPr/>
          </a:p>
        </p:txBody>
      </p:sp>
      <p:sp>
        <p:nvSpPr>
          <p:cNvPr id="327" name="Google Shape;327;p49"/>
          <p:cNvSpPr txBox="1">
            <a:spLocks noGrp="1"/>
          </p:cNvSpPr>
          <p:nvPr>
            <p:ph type="body" idx="1"/>
          </p:nvPr>
        </p:nvSpPr>
        <p:spPr>
          <a:xfrm>
            <a:off x="1451575" y="1922500"/>
            <a:ext cx="9603300" cy="4842300"/>
          </a:xfrm>
          <a:prstGeom prst="rect">
            <a:avLst/>
          </a:prstGeom>
        </p:spPr>
        <p:txBody>
          <a:bodyPr spcFirstLastPara="1" wrap="square" lIns="91425" tIns="45700" rIns="91425" bIns="45700" anchor="t" anchorCtr="0">
            <a:noAutofit/>
          </a:bodyPr>
          <a:lstStyle/>
          <a:p>
            <a:pPr marL="457200" lvl="0" indent="-406400" algn="l" rtl="0">
              <a:spcBef>
                <a:spcPts val="750"/>
              </a:spcBef>
              <a:spcAft>
                <a:spcPts val="0"/>
              </a:spcAft>
              <a:buClr>
                <a:srgbClr val="111111"/>
              </a:buClr>
              <a:buSzPts val="2800"/>
              <a:buChar char="•"/>
            </a:pPr>
            <a:r>
              <a:rPr lang="en-US" sz="2800">
                <a:solidFill>
                  <a:srgbClr val="111111"/>
                </a:solidFill>
              </a:rPr>
              <a:t>Students have no control over the cost of their books</a:t>
            </a:r>
            <a:endParaRPr sz="2800">
              <a:solidFill>
                <a:srgbClr val="111111"/>
              </a:solidFill>
            </a:endParaRPr>
          </a:p>
          <a:p>
            <a:pPr marL="914400" lvl="1" indent="-381000" algn="l" rtl="0">
              <a:spcBef>
                <a:spcPts val="0"/>
              </a:spcBef>
              <a:spcAft>
                <a:spcPts val="0"/>
              </a:spcAft>
              <a:buClr>
                <a:srgbClr val="111111"/>
              </a:buClr>
              <a:buSzPts val="2400"/>
              <a:buChar char="•"/>
            </a:pPr>
            <a:r>
              <a:rPr lang="en-US" sz="2400">
                <a:solidFill>
                  <a:srgbClr val="111111"/>
                </a:solidFill>
              </a:rPr>
              <a:t>Access codes and automatic billing</a:t>
            </a:r>
            <a:endParaRPr sz="2400">
              <a:solidFill>
                <a:srgbClr val="111111"/>
              </a:solidFill>
            </a:endParaRPr>
          </a:p>
          <a:p>
            <a:pPr marL="457200" lvl="0" indent="-406400" algn="l" rtl="0">
              <a:spcBef>
                <a:spcPts val="0"/>
              </a:spcBef>
              <a:spcAft>
                <a:spcPts val="0"/>
              </a:spcAft>
              <a:buClr>
                <a:srgbClr val="111111"/>
              </a:buClr>
              <a:buSzPts val="2800"/>
              <a:buChar char="•"/>
            </a:pPr>
            <a:r>
              <a:rPr lang="en-US" sz="2800">
                <a:solidFill>
                  <a:srgbClr val="111111"/>
                </a:solidFill>
              </a:rPr>
              <a:t>50% of CC students use financial aid to buy their books</a:t>
            </a:r>
            <a:endParaRPr sz="2800">
              <a:solidFill>
                <a:srgbClr val="111111"/>
              </a:solidFill>
            </a:endParaRPr>
          </a:p>
          <a:p>
            <a:pPr marL="457200" lvl="0" indent="-406400" algn="l" rtl="0">
              <a:spcBef>
                <a:spcPts val="0"/>
              </a:spcBef>
              <a:spcAft>
                <a:spcPts val="0"/>
              </a:spcAft>
              <a:buClr>
                <a:srgbClr val="111111"/>
              </a:buClr>
              <a:buSzPts val="2800"/>
              <a:buChar char="•"/>
            </a:pPr>
            <a:r>
              <a:rPr lang="en-US" sz="2800">
                <a:solidFill>
                  <a:srgbClr val="111111"/>
                </a:solidFill>
              </a:rPr>
              <a:t>1 million students default per year</a:t>
            </a:r>
            <a:endParaRPr sz="2800">
              <a:solidFill>
                <a:srgbClr val="111111"/>
              </a:solidFill>
            </a:endParaRPr>
          </a:p>
          <a:p>
            <a:pPr marL="914400" lvl="1" indent="-381000" algn="l" rtl="0">
              <a:spcBef>
                <a:spcPts val="0"/>
              </a:spcBef>
              <a:spcAft>
                <a:spcPts val="0"/>
              </a:spcAft>
              <a:buClr>
                <a:srgbClr val="111111"/>
              </a:buClr>
              <a:buSzPts val="2400"/>
              <a:buChar char="•"/>
            </a:pPr>
            <a:r>
              <a:rPr lang="en-US" sz="2400">
                <a:solidFill>
                  <a:srgbClr val="111111"/>
                </a:solidFill>
              </a:rPr>
              <a:t>32% of students with $5,000 or less in debt will default (vs 14% of those with $35,000+)</a:t>
            </a:r>
            <a:endParaRPr sz="2400">
              <a:solidFill>
                <a:srgbClr val="111111"/>
              </a:solidFill>
            </a:endParaRPr>
          </a:p>
          <a:p>
            <a:pPr marL="457200" lvl="0" indent="-406400" algn="l" rtl="0">
              <a:spcBef>
                <a:spcPts val="0"/>
              </a:spcBef>
              <a:spcAft>
                <a:spcPts val="0"/>
              </a:spcAft>
              <a:buClr>
                <a:srgbClr val="111111"/>
              </a:buClr>
              <a:buSzPts val="2800"/>
              <a:buChar char="•"/>
            </a:pPr>
            <a:r>
              <a:rPr lang="en-US" sz="2800">
                <a:solidFill>
                  <a:srgbClr val="111111"/>
                </a:solidFill>
              </a:rPr>
              <a:t>If every student had just one textbook replaced with OER it would save students over $1,000,000,000/year!</a:t>
            </a:r>
            <a:endParaRPr sz="2800">
              <a:solidFill>
                <a:srgbClr val="111111"/>
              </a:solidFill>
            </a:endParaRPr>
          </a:p>
          <a:p>
            <a:pPr marL="0" lvl="0" indent="0" algn="l" rtl="0">
              <a:spcBef>
                <a:spcPts val="750"/>
              </a:spcBef>
              <a:spcAft>
                <a:spcPts val="0"/>
              </a:spcAft>
              <a:buNone/>
            </a:pPr>
            <a:endParaRPr sz="2800">
              <a:solidFill>
                <a:srgbClr val="111111"/>
              </a:solidFill>
            </a:endParaRPr>
          </a:p>
        </p:txBody>
      </p:sp>
      <p:sp>
        <p:nvSpPr>
          <p:cNvPr id="328" name="Google Shape;328;p49"/>
          <p:cNvSpPr txBox="1"/>
          <p:nvPr/>
        </p:nvSpPr>
        <p:spPr>
          <a:xfrm>
            <a:off x="1584775" y="5811300"/>
            <a:ext cx="10187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Sources: </a:t>
            </a:r>
            <a:r>
              <a:rPr lang="en-US" u="sng">
                <a:solidFill>
                  <a:schemeClr val="hlink"/>
                </a:solidFill>
                <a:hlinkClick r:id="rId3"/>
              </a:rPr>
              <a:t>https://uspirg.org/sites/pirg/files/reports/NATIONAL%20Fixing%20Broken%20Textbooks%20Report1.pdf</a:t>
            </a:r>
            <a:r>
              <a:rPr lang="en-US"/>
              <a:t>; </a:t>
            </a:r>
            <a:r>
              <a:rPr lang="en-US" u="sng">
                <a:solidFill>
                  <a:schemeClr val="hlink"/>
                </a:solidFill>
                <a:hlinkClick r:id="rId4"/>
              </a:rPr>
              <a:t>https://uspirg.org/sites/pirg/files/reports/Fixing-the-Broken-Textbook-Market_June-2020_v2.pdf</a:t>
            </a:r>
            <a:r>
              <a:rPr lang="en-US"/>
              <a:t>; </a:t>
            </a:r>
            <a:r>
              <a:rPr lang="en-US" u="sng">
                <a:solidFill>
                  <a:schemeClr val="hlink"/>
                </a:solidFill>
                <a:hlinkClick r:id="rId5"/>
              </a:rPr>
              <a:t>https://uspirg.org/sites/pirg/files/reports/Automatic-Textbook-Billing/USPIRG_Textbook-Automatic-Billing_Feb2020_v3.pdf</a:t>
            </a:r>
            <a:r>
              <a:rPr lang="en-US"/>
              <a:t>; </a:t>
            </a:r>
            <a:r>
              <a:rPr lang="en-US" u="sng">
                <a:solidFill>
                  <a:schemeClr val="hlink"/>
                </a:solidFill>
                <a:hlinkClick r:id="rId5"/>
              </a:rPr>
              <a:t>https://uspirg.org/sites/pirg/files/reports/Automatic-Textbook-Billing/USPIRG_Textbook-Automatic-Billing_Feb2020_v3.pdf</a:t>
            </a:r>
            <a:r>
              <a:rPr lang="en-US"/>
              <a:t>  </a:t>
            </a:r>
            <a:endParaRPr/>
          </a:p>
        </p:txBody>
      </p:sp>
      <p:pic>
        <p:nvPicPr>
          <p:cNvPr id="329" name="Google Shape;329;p49"/>
          <p:cNvPicPr preferRelativeResize="0"/>
          <p:nvPr/>
        </p:nvPicPr>
        <p:blipFill>
          <a:blip r:embed="rId6">
            <a:alphaModFix/>
          </a:blip>
          <a:stretch>
            <a:fillRect/>
          </a:stretch>
        </p:blipFill>
        <p:spPr>
          <a:xfrm>
            <a:off x="8515500" y="85757"/>
            <a:ext cx="1234650" cy="1611200"/>
          </a:xfrm>
          <a:prstGeom prst="rect">
            <a:avLst/>
          </a:prstGeom>
          <a:noFill/>
          <a:ln>
            <a:noFill/>
          </a:ln>
        </p:spPr>
      </p:pic>
      <p:pic>
        <p:nvPicPr>
          <p:cNvPr id="330" name="Google Shape;330;p49"/>
          <p:cNvPicPr preferRelativeResize="0"/>
          <p:nvPr/>
        </p:nvPicPr>
        <p:blipFill>
          <a:blip r:embed="rId7">
            <a:alphaModFix/>
          </a:blip>
          <a:stretch>
            <a:fillRect/>
          </a:stretch>
        </p:blipFill>
        <p:spPr>
          <a:xfrm>
            <a:off x="9974900" y="90200"/>
            <a:ext cx="1234650" cy="16022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0"/>
          <p:cNvSpPr txBox="1">
            <a:spLocks noGrp="1"/>
          </p:cNvSpPr>
          <p:nvPr>
            <p:ph type="title"/>
          </p:nvPr>
        </p:nvSpPr>
        <p:spPr>
          <a:xfrm>
            <a:off x="1451581" y="808303"/>
            <a:ext cx="96033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You Can’t Learn From a Resource You Can’t Get</a:t>
            </a:r>
            <a:endParaRPr/>
          </a:p>
        </p:txBody>
      </p:sp>
      <p:pic>
        <p:nvPicPr>
          <p:cNvPr id="337" name="Google Shape;337;p50" title="Chart"/>
          <p:cNvPicPr preferRelativeResize="0"/>
          <p:nvPr/>
        </p:nvPicPr>
        <p:blipFill rotWithShape="1">
          <a:blip r:embed="rId3">
            <a:alphaModFix/>
          </a:blip>
          <a:srcRect/>
          <a:stretch/>
        </p:blipFill>
        <p:spPr>
          <a:xfrm>
            <a:off x="208898" y="2002400"/>
            <a:ext cx="7752648" cy="4789001"/>
          </a:xfrm>
          <a:prstGeom prst="rect">
            <a:avLst/>
          </a:prstGeom>
          <a:noFill/>
          <a:ln>
            <a:noFill/>
          </a:ln>
        </p:spPr>
      </p:pic>
      <p:sp>
        <p:nvSpPr>
          <p:cNvPr id="338" name="Google Shape;338;p50"/>
          <p:cNvSpPr/>
          <p:nvPr/>
        </p:nvSpPr>
        <p:spPr>
          <a:xfrm>
            <a:off x="7961550" y="1890123"/>
            <a:ext cx="2889600" cy="13914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“I need to pick up two extra shifts in order to afford my books…”</a:t>
            </a:r>
            <a:endParaRPr/>
          </a:p>
        </p:txBody>
      </p:sp>
      <p:sp>
        <p:nvSpPr>
          <p:cNvPr id="339" name="Google Shape;339;p50"/>
          <p:cNvSpPr/>
          <p:nvPr/>
        </p:nvSpPr>
        <p:spPr>
          <a:xfrm>
            <a:off x="8509350" y="5145825"/>
            <a:ext cx="2956200" cy="14514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“I couldn’t go last semester...because I couldn’t find any money to borrow.”</a:t>
            </a:r>
            <a:endParaRPr/>
          </a:p>
        </p:txBody>
      </p:sp>
      <p:sp>
        <p:nvSpPr>
          <p:cNvPr id="340" name="Google Shape;340;p50"/>
          <p:cNvSpPr/>
          <p:nvPr/>
        </p:nvSpPr>
        <p:spPr>
          <a:xfrm>
            <a:off x="9235800" y="3281525"/>
            <a:ext cx="2956200" cy="14514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“I couldn’t pay all of my bills because of the cost of textbooks.”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2560319" y="403412"/>
            <a:ext cx="8793600" cy="1685700"/>
          </a:xfrm>
          <a:prstGeom prst="rect">
            <a:avLst/>
          </a:prstGeom>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990"/>
              <a:buNone/>
            </a:pPr>
            <a:r>
              <a:rPr lang="en-US" sz="3640"/>
              <a:t>OER: Academic Freedom and Equity</a:t>
            </a:r>
            <a:endParaRPr sz="3640"/>
          </a:p>
        </p:txBody>
      </p:sp>
      <p:sp>
        <p:nvSpPr>
          <p:cNvPr id="347" name="Google Shape;347;p51"/>
          <p:cNvSpPr txBox="1">
            <a:spLocks noGrp="1"/>
          </p:cNvSpPr>
          <p:nvPr>
            <p:ph type="body" idx="1"/>
          </p:nvPr>
        </p:nvSpPr>
        <p:spPr>
          <a:xfrm>
            <a:off x="896075" y="2970149"/>
            <a:ext cx="10523700" cy="3261900"/>
          </a:xfrm>
          <a:prstGeom prst="rect">
            <a:avLst/>
          </a:prstGeom>
        </p:spPr>
        <p:txBody>
          <a:bodyPr spcFirstLastPara="1" wrap="square" lIns="91425" tIns="45700" rIns="91425" bIns="45700" anchor="t" anchorCtr="0">
            <a:noAutofit/>
          </a:bodyPr>
          <a:lstStyle/>
          <a:p>
            <a:pPr marL="457200" lvl="0" indent="0" algn="l" rtl="0">
              <a:lnSpc>
                <a:spcPct val="150000"/>
              </a:lnSpc>
              <a:spcBef>
                <a:spcPts val="1000"/>
              </a:spcBef>
              <a:spcAft>
                <a:spcPts val="0"/>
              </a:spcAft>
              <a:buNone/>
            </a:pPr>
            <a:r>
              <a:rPr lang="en-US" sz="3000"/>
              <a:t>Beyond cost, OER gives faculty academic freedom to find, adapt, and create materials that engage students in more meaningful and effective learning experiences. </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2"/>
          <p:cNvSpPr txBox="1">
            <a:spLocks noGrp="1"/>
          </p:cNvSpPr>
          <p:nvPr>
            <p:ph type="title"/>
          </p:nvPr>
        </p:nvSpPr>
        <p:spPr>
          <a:xfrm>
            <a:off x="1487442" y="201125"/>
            <a:ext cx="8370900" cy="64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Palatino"/>
                <a:ea typeface="Palatino"/>
                <a:cs typeface="Palatino"/>
                <a:sym typeface="Palatino"/>
              </a:rPr>
              <a:t>CSUCI Study</a:t>
            </a:r>
            <a:endParaRPr>
              <a:latin typeface="Palatino"/>
              <a:ea typeface="Palatino"/>
              <a:cs typeface="Palatino"/>
              <a:sym typeface="Palatino"/>
            </a:endParaRPr>
          </a:p>
        </p:txBody>
      </p:sp>
      <p:pic>
        <p:nvPicPr>
          <p:cNvPr id="353" name="Google Shape;353;p52"/>
          <p:cNvPicPr preferRelativeResize="0"/>
          <p:nvPr/>
        </p:nvPicPr>
        <p:blipFill>
          <a:blip r:embed="rId3">
            <a:alphaModFix/>
          </a:blip>
          <a:stretch>
            <a:fillRect/>
          </a:stretch>
        </p:blipFill>
        <p:spPr>
          <a:xfrm>
            <a:off x="1578825" y="1531150"/>
            <a:ext cx="9384100" cy="5030925"/>
          </a:xfrm>
          <a:prstGeom prst="rect">
            <a:avLst/>
          </a:prstGeom>
          <a:noFill/>
          <a:ln>
            <a:noFill/>
          </a:ln>
        </p:spPr>
      </p:pic>
    </p:spTree>
  </p:cSld>
  <p:clrMapOvr>
    <a:masterClrMapping/>
  </p:clrMapOvr>
</p:sld>
</file>

<file path=ppt/theme/theme1.xml><?xml version="1.0" encoding="utf-8"?>
<a:theme xmlns:a="http://schemas.openxmlformats.org/drawingml/2006/main" name="ASCCC Curriculum Inst. 2020 Theme">
  <a:themeElements>
    <a:clrScheme name="ASCCC CI 2021">
      <a:dk1>
        <a:srgbClr val="005B96"/>
      </a:dk1>
      <a:lt1>
        <a:srgbClr val="FFFFFF"/>
      </a:lt1>
      <a:dk2>
        <a:srgbClr val="4186C3"/>
      </a:dk2>
      <a:lt2>
        <a:srgbClr val="F0ECE8"/>
      </a:lt2>
      <a:accent1>
        <a:srgbClr val="9277B9"/>
      </a:accent1>
      <a:accent2>
        <a:srgbClr val="26BB9A"/>
      </a:accent2>
      <a:accent3>
        <a:srgbClr val="54514F"/>
      </a:accent3>
      <a:accent4>
        <a:srgbClr val="008C77"/>
      </a:accent4>
      <a:accent5>
        <a:srgbClr val="005B95"/>
      </a:accent5>
      <a:accent6>
        <a:srgbClr val="4186C3"/>
      </a:accent6>
      <a:hlink>
        <a:srgbClr val="005B95"/>
      </a:hlink>
      <a:folHlink>
        <a:srgbClr val="9277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4150</Words>
  <Application>Microsoft Office PowerPoint</Application>
  <PresentationFormat>Widescreen</PresentationFormat>
  <Paragraphs>793</Paragraphs>
  <Slides>58</Slides>
  <Notes>58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58</vt:i4>
      </vt:variant>
    </vt:vector>
  </HeadingPairs>
  <TitlesOfParts>
    <vt:vector size="65" baseType="lpstr">
      <vt:lpstr>Arial</vt:lpstr>
      <vt:lpstr>Calibri</vt:lpstr>
      <vt:lpstr>Georgia</vt:lpstr>
      <vt:lpstr>Palatino</vt:lpstr>
      <vt:lpstr>ASCCC Curriculum Inst. 2020 Theme</vt:lpstr>
      <vt:lpstr>Gallery</vt:lpstr>
      <vt:lpstr>Gallery</vt:lpstr>
      <vt:lpstr>Open Educational Resources (OER) and Open Educational Practices (OEP) – Accessible and Flexible Teaching Tools and Practices  </vt:lpstr>
      <vt:lpstr>Description</vt:lpstr>
      <vt:lpstr>Your Presenters</vt:lpstr>
      <vt:lpstr>Our Students (before the pandemic)...</vt:lpstr>
      <vt:lpstr>The Impact of the Pandemic - Real College 2021 Basic Needs Insecurity During the Ongoing Pandemic</vt:lpstr>
      <vt:lpstr>The Crushing Costs of Textbooks</vt:lpstr>
      <vt:lpstr>You Can’t Learn From a Resource You Can’t Get</vt:lpstr>
      <vt:lpstr>OER: Academic Freedom and Equity</vt:lpstr>
      <vt:lpstr>CSUCI Study</vt:lpstr>
      <vt:lpstr>Instant Access 🡪  Removing Barriers</vt:lpstr>
      <vt:lpstr>OER and IDEA</vt:lpstr>
      <vt:lpstr>OER and Academic Freedom</vt:lpstr>
      <vt:lpstr>OER – The Ultimate in Academic Freedom</vt:lpstr>
      <vt:lpstr>From Access to Representation</vt:lpstr>
      <vt:lpstr>  IDEA Inclusion, Diversity, Equity, Anti-Racism</vt:lpstr>
      <vt:lpstr>Achieving the Dream - Instructor Attitude, Academic Freedom, Collaboration….</vt:lpstr>
      <vt:lpstr>PowerPoint Presentation</vt:lpstr>
      <vt:lpstr>PowerPoint Presentation</vt:lpstr>
      <vt:lpstr>Articulation &amp; C-ID</vt:lpstr>
      <vt:lpstr>Articulation &amp; C-ID</vt:lpstr>
      <vt:lpstr>Open Pedagogy  Open Educational Practices (OEP)</vt:lpstr>
      <vt:lpstr>OER-enabled Pedagogy</vt:lpstr>
      <vt:lpstr>Open Pedagogy</vt:lpstr>
      <vt:lpstr>Open Educational Practices</vt:lpstr>
      <vt:lpstr>Eight attributes of Open Pedagogy  Bronwyn Hegarty</vt:lpstr>
      <vt:lpstr>Open Government</vt:lpstr>
      <vt:lpstr>Start Small  Helping each other study</vt:lpstr>
      <vt:lpstr>Helping each other learn</vt:lpstr>
      <vt:lpstr>Learning together</vt:lpstr>
      <vt:lpstr>Encourage students to share</vt:lpstr>
      <vt:lpstr>Public Service</vt:lpstr>
      <vt:lpstr>Update the textbook</vt:lpstr>
      <vt:lpstr>Class Textbook </vt:lpstr>
      <vt:lpstr>Edit Wikipedia - wikiedu.org</vt:lpstr>
      <vt:lpstr>Stepping up Bloom’s!</vt:lpstr>
      <vt:lpstr>Evidence that OER and OEP have additional benefits</vt:lpstr>
      <vt:lpstr>Benefits Beyonds Savings from OER</vt:lpstr>
      <vt:lpstr>University of Georgia</vt:lpstr>
      <vt:lpstr> Achieving the Dream Stats</vt:lpstr>
      <vt:lpstr>One CCC: Sacramento City College Study </vt:lpstr>
      <vt:lpstr>Another CCC: Pasadena City College </vt:lpstr>
      <vt:lpstr>CCC ZTC Grantee Success Data</vt:lpstr>
      <vt:lpstr>Sample of Further Research</vt:lpstr>
      <vt:lpstr>How Do Faculty and Students Feel About OER?</vt:lpstr>
      <vt:lpstr>Research on Faculty Perspective and Experiences</vt:lpstr>
      <vt:lpstr>More Research on Faculty Perspectives</vt:lpstr>
      <vt:lpstr>CCC Faculty Support of OER:                                                                                                                                                                Saddleback College</vt:lpstr>
      <vt:lpstr>Faculty Perspectives</vt:lpstr>
      <vt:lpstr>Student Support of OER</vt:lpstr>
      <vt:lpstr>Example of Student Perspective</vt:lpstr>
      <vt:lpstr>Sample CCC Student Satisfaction with and Academic Value of OER: College of the Canyons </vt:lpstr>
      <vt:lpstr>Student Experiences with OER</vt:lpstr>
      <vt:lpstr>Summary of Research on Faculty and Student Perspectives and Experiences by Open Ed Group</vt:lpstr>
      <vt:lpstr>What About Open Pedagogy?</vt:lpstr>
      <vt:lpstr>Impact of Open Pedagogy on Teaching Practices</vt:lpstr>
      <vt:lpstr>Student Feedback from Robin DeRosa’s Open Pedagogy Powered First Year Seminar </vt:lpstr>
      <vt:lpstr>A Student’s Experience with Open Pedagogy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Educational Resources (OER) and Open Educational Practices (OEP) – Accessible and Flexible Teaching Tools and Practices</dc:title>
  <dc:creator>Wakim, Suzanne</dc:creator>
  <cp:lastModifiedBy>Edie</cp:lastModifiedBy>
  <cp:revision>1</cp:revision>
  <dcterms:modified xsi:type="dcterms:W3CDTF">2021-07-08T15:56:11Z</dcterms:modified>
</cp:coreProperties>
</file>