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9" r:id="rId2"/>
    <p:sldId id="260" r:id="rId3"/>
    <p:sldId id="261" r:id="rId4"/>
    <p:sldId id="274" r:id="rId5"/>
    <p:sldId id="275" r:id="rId6"/>
    <p:sldId id="276" r:id="rId7"/>
    <p:sldId id="277" r:id="rId8"/>
    <p:sldId id="262" r:id="rId9"/>
    <p:sldId id="266" r:id="rId10"/>
    <p:sldId id="267" r:id="rId11"/>
    <p:sldId id="264" r:id="rId12"/>
    <p:sldId id="265" r:id="rId13"/>
    <p:sldId id="280" r:id="rId14"/>
    <p:sldId id="278" r:id="rId15"/>
    <p:sldId id="279" r:id="rId16"/>
    <p:sldId id="263" r:id="rId17"/>
    <p:sldId id="270" r:id="rId18"/>
    <p:sldId id="272" r:id="rId19"/>
    <p:sldId id="281" r:id="rId20"/>
    <p:sldId id="282" r:id="rId21"/>
    <p:sldId id="273" r:id="rId22"/>
    <p:sldId id="268" r:id="rId23"/>
    <p:sldId id="283" r:id="rId24"/>
    <p:sldId id="269" r:id="rId25"/>
    <p:sldId id="284"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23"/>
    <p:restoredTop sz="88462"/>
  </p:normalViewPr>
  <p:slideViewPr>
    <p:cSldViewPr snapToGrid="0" snapToObjects="1">
      <p:cViewPr varScale="1">
        <p:scale>
          <a:sx n="76" d="100"/>
          <a:sy n="76" d="100"/>
        </p:scale>
        <p:origin x="216" y="26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ED13F-7B5B-B64E-B268-649281A15D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4E529C-2B6B-9846-A76B-069F8F40B9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7CFD3-B615-654B-96C4-E6679D00810D}" type="datetimeFigureOut">
              <a:rPr lang="en-US"/>
              <a:pPr>
                <a:defRPr/>
              </a:pPr>
              <a:t>7/1/21</a:t>
            </a:fld>
            <a:endParaRPr lang="en-US"/>
          </a:p>
        </p:txBody>
      </p:sp>
      <p:sp>
        <p:nvSpPr>
          <p:cNvPr id="4" name="Footer Placeholder 3">
            <a:extLst>
              <a:ext uri="{FF2B5EF4-FFF2-40B4-BE49-F238E27FC236}">
                <a16:creationId xmlns:a16="http://schemas.microsoft.com/office/drawing/2014/main" id="{3ED40F45-4B5C-8B46-BB3E-39DFAB4FB2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49BE1EF-50EE-BE4D-8728-C8054C20C76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0440B4-8FE3-B94E-A305-3CDBED3B152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0B755-1679-DF42-8D94-35B853AFF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4E773F8-A50E-8343-9357-5B0C78B5A4D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C41751-0418-494E-9D87-ADB1224D6EE9}" type="datetimeFigureOut">
              <a:rPr lang="en-US"/>
              <a:pPr>
                <a:defRPr/>
              </a:pPr>
              <a:t>7/1/21</a:t>
            </a:fld>
            <a:endParaRPr lang="en-US"/>
          </a:p>
        </p:txBody>
      </p:sp>
      <p:sp>
        <p:nvSpPr>
          <p:cNvPr id="4" name="Slide Image Placeholder 3">
            <a:extLst>
              <a:ext uri="{FF2B5EF4-FFF2-40B4-BE49-F238E27FC236}">
                <a16:creationId xmlns:a16="http://schemas.microsoft.com/office/drawing/2014/main" id="{019EB082-8491-DD4F-AF7B-E6C9B5D20FB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F2BBDE-D1E9-5F4B-8D94-D6C8CEC13B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65C928-1AEB-E14B-AFF9-6BB22651B04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EF019825-2B41-1E4F-956E-5B98263476E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27B832-DDD6-BE44-884F-42302AB9E0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sSNZwId9BkrBMYWsbWKh0Pd-5qphoY0a/edi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a:t>
            </a:fld>
            <a:endParaRPr lang="en-US" altLang="en-US"/>
          </a:p>
        </p:txBody>
      </p:sp>
    </p:spTree>
    <p:extLst>
      <p:ext uri="{BB962C8B-B14F-4D97-AF65-F5344CB8AC3E}">
        <p14:creationId xmlns:p14="http://schemas.microsoft.com/office/powerpoint/2010/main" val="43529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11</a:t>
            </a:fld>
            <a:endParaRPr lang="en-US" altLang="en-US"/>
          </a:p>
        </p:txBody>
      </p:sp>
    </p:spTree>
    <p:extLst>
      <p:ext uri="{BB962C8B-B14F-4D97-AF65-F5344CB8AC3E}">
        <p14:creationId xmlns:p14="http://schemas.microsoft.com/office/powerpoint/2010/main" val="1865175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12</a:t>
            </a:fld>
            <a:endParaRPr lang="en-US" altLang="en-US"/>
          </a:p>
        </p:txBody>
      </p:sp>
    </p:spTree>
    <p:extLst>
      <p:ext uri="{BB962C8B-B14F-4D97-AF65-F5344CB8AC3E}">
        <p14:creationId xmlns:p14="http://schemas.microsoft.com/office/powerpoint/2010/main" val="82979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13</a:t>
            </a:fld>
            <a:endParaRPr lang="en-US" altLang="en-US"/>
          </a:p>
        </p:txBody>
      </p:sp>
    </p:spTree>
    <p:extLst>
      <p:ext uri="{BB962C8B-B14F-4D97-AF65-F5344CB8AC3E}">
        <p14:creationId xmlns:p14="http://schemas.microsoft.com/office/powerpoint/2010/main" val="17217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14</a:t>
            </a:fld>
            <a:endParaRPr lang="en-US" altLang="en-US"/>
          </a:p>
        </p:txBody>
      </p:sp>
    </p:spTree>
    <p:extLst>
      <p:ext uri="{BB962C8B-B14F-4D97-AF65-F5344CB8AC3E}">
        <p14:creationId xmlns:p14="http://schemas.microsoft.com/office/powerpoint/2010/main" val="3554987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a:p>
            <a:endParaRPr lang="en-US" dirty="0"/>
          </a:p>
          <a:p>
            <a:r>
              <a:rPr lang="en-US" dirty="0"/>
              <a:t>https://</a:t>
            </a:r>
            <a:r>
              <a:rPr lang="en-US" dirty="0" err="1"/>
              <a:t>asccc.org</a:t>
            </a:r>
            <a:r>
              <a:rPr lang="en-US" dirty="0"/>
              <a:t>/content/</a:t>
            </a:r>
            <a:r>
              <a:rPr lang="en-US" dirty="0" err="1"/>
              <a:t>uc</a:t>
            </a:r>
            <a:r>
              <a:rPr lang="en-US" dirty="0"/>
              <a:t>-transfer-admission-pathways</a:t>
            </a:r>
          </a:p>
          <a:p>
            <a:r>
              <a:rPr lang="en-US" dirty="0"/>
              <a:t>https://</a:t>
            </a:r>
            <a:r>
              <a:rPr lang="en-US" dirty="0" err="1"/>
              <a:t>asccc.org</a:t>
            </a:r>
            <a:r>
              <a:rPr lang="en-US" dirty="0"/>
              <a:t>/content/streamlining-transfer-pathways-educational-equity-or-equality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15</a:t>
            </a:fld>
            <a:endParaRPr lang="en-US" altLang="en-US"/>
          </a:p>
        </p:txBody>
      </p:sp>
    </p:spTree>
    <p:extLst>
      <p:ext uri="{BB962C8B-B14F-4D97-AF65-F5344CB8AC3E}">
        <p14:creationId xmlns:p14="http://schemas.microsoft.com/office/powerpoint/2010/main" val="3374499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16</a:t>
            </a:fld>
            <a:endParaRPr lang="en-US" altLang="en-US"/>
          </a:p>
        </p:txBody>
      </p:sp>
    </p:spTree>
    <p:extLst>
      <p:ext uri="{BB962C8B-B14F-4D97-AF65-F5344CB8AC3E}">
        <p14:creationId xmlns:p14="http://schemas.microsoft.com/office/powerpoint/2010/main" val="1735149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17</a:t>
            </a:fld>
            <a:endParaRPr lang="en-US" altLang="en-US"/>
          </a:p>
        </p:txBody>
      </p:sp>
    </p:spTree>
    <p:extLst>
      <p:ext uri="{BB962C8B-B14F-4D97-AF65-F5344CB8AC3E}">
        <p14:creationId xmlns:p14="http://schemas.microsoft.com/office/powerpoint/2010/main" val="319512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18</a:t>
            </a:fld>
            <a:endParaRPr lang="en-US" altLang="en-US"/>
          </a:p>
        </p:txBody>
      </p:sp>
    </p:spTree>
    <p:extLst>
      <p:ext uri="{BB962C8B-B14F-4D97-AF65-F5344CB8AC3E}">
        <p14:creationId xmlns:p14="http://schemas.microsoft.com/office/powerpoint/2010/main" val="160657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19</a:t>
            </a:fld>
            <a:endParaRPr lang="en-US" altLang="en-US"/>
          </a:p>
        </p:txBody>
      </p:sp>
    </p:spTree>
    <p:extLst>
      <p:ext uri="{BB962C8B-B14F-4D97-AF65-F5344CB8AC3E}">
        <p14:creationId xmlns:p14="http://schemas.microsoft.com/office/powerpoint/2010/main" val="666649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r>
              <a:rPr lang="en-US" sz="1200" b="0" i="0" u="sng" kern="1200" dirty="0">
                <a:solidFill>
                  <a:schemeClr val="tx1"/>
                </a:solidFill>
                <a:effectLst/>
                <a:latin typeface="+mn-lt"/>
                <a:ea typeface="+mn-ea"/>
                <a:cs typeface="+mn-cs"/>
                <a:hlinkClick r:id="rId3"/>
              </a:rPr>
              <a:t>https://docs.google.com/document/d/1sSNZwId9BkrBMYWsbWKh0Pd-5qphoY0a/edit</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20</a:t>
            </a:fld>
            <a:endParaRPr lang="en-US" altLang="en-US"/>
          </a:p>
        </p:txBody>
      </p:sp>
    </p:spTree>
    <p:extLst>
      <p:ext uri="{BB962C8B-B14F-4D97-AF65-F5344CB8AC3E}">
        <p14:creationId xmlns:p14="http://schemas.microsoft.com/office/powerpoint/2010/main" val="10529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a:t>
            </a:fld>
            <a:endParaRPr lang="en-US" altLang="en-US"/>
          </a:p>
        </p:txBody>
      </p:sp>
    </p:spTree>
    <p:extLst>
      <p:ext uri="{BB962C8B-B14F-4D97-AF65-F5344CB8AC3E}">
        <p14:creationId xmlns:p14="http://schemas.microsoft.com/office/powerpoint/2010/main" val="531347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21</a:t>
            </a:fld>
            <a:endParaRPr lang="en-US" altLang="en-US"/>
          </a:p>
        </p:txBody>
      </p:sp>
    </p:spTree>
    <p:extLst>
      <p:ext uri="{BB962C8B-B14F-4D97-AF65-F5344CB8AC3E}">
        <p14:creationId xmlns:p14="http://schemas.microsoft.com/office/powerpoint/2010/main" val="161930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22</a:t>
            </a:fld>
            <a:endParaRPr lang="en-US" altLang="en-US"/>
          </a:p>
        </p:txBody>
      </p:sp>
    </p:spTree>
    <p:extLst>
      <p:ext uri="{BB962C8B-B14F-4D97-AF65-F5344CB8AC3E}">
        <p14:creationId xmlns:p14="http://schemas.microsoft.com/office/powerpoint/2010/main" val="2189450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23</a:t>
            </a:fld>
            <a:endParaRPr lang="en-US" altLang="en-US"/>
          </a:p>
        </p:txBody>
      </p:sp>
    </p:spTree>
    <p:extLst>
      <p:ext uri="{BB962C8B-B14F-4D97-AF65-F5344CB8AC3E}">
        <p14:creationId xmlns:p14="http://schemas.microsoft.com/office/powerpoint/2010/main" val="91230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24</a:t>
            </a:fld>
            <a:endParaRPr lang="en-US" altLang="en-US"/>
          </a:p>
        </p:txBody>
      </p:sp>
    </p:spTree>
    <p:extLst>
      <p:ext uri="{BB962C8B-B14F-4D97-AF65-F5344CB8AC3E}">
        <p14:creationId xmlns:p14="http://schemas.microsoft.com/office/powerpoint/2010/main" val="3340707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a:p>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25</a:t>
            </a:fld>
            <a:endParaRPr lang="en-US" altLang="en-US"/>
          </a:p>
        </p:txBody>
      </p:sp>
    </p:spTree>
    <p:extLst>
      <p:ext uri="{BB962C8B-B14F-4D97-AF65-F5344CB8AC3E}">
        <p14:creationId xmlns:p14="http://schemas.microsoft.com/office/powerpoint/2010/main" val="266918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3</a:t>
            </a:fld>
            <a:endParaRPr lang="en-US" altLang="en-US"/>
          </a:p>
        </p:txBody>
      </p:sp>
    </p:spTree>
    <p:extLst>
      <p:ext uri="{BB962C8B-B14F-4D97-AF65-F5344CB8AC3E}">
        <p14:creationId xmlns:p14="http://schemas.microsoft.com/office/powerpoint/2010/main" val="246462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4</a:t>
            </a:fld>
            <a:endParaRPr lang="en-US" altLang="en-US"/>
          </a:p>
        </p:txBody>
      </p:sp>
    </p:spTree>
    <p:extLst>
      <p:ext uri="{BB962C8B-B14F-4D97-AF65-F5344CB8AC3E}">
        <p14:creationId xmlns:p14="http://schemas.microsoft.com/office/powerpoint/2010/main" val="238835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r>
              <a:rPr lang="en-US" dirty="0"/>
              <a:t>2009 died after being gutted and amended as a bill on alcoholic beverages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6</a:t>
            </a:fld>
            <a:endParaRPr lang="en-US" altLang="en-US"/>
          </a:p>
        </p:txBody>
      </p:sp>
    </p:spTree>
    <p:extLst>
      <p:ext uri="{BB962C8B-B14F-4D97-AF65-F5344CB8AC3E}">
        <p14:creationId xmlns:p14="http://schemas.microsoft.com/office/powerpoint/2010/main" val="37061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7</a:t>
            </a:fld>
            <a:endParaRPr lang="en-US" altLang="en-US"/>
          </a:p>
        </p:txBody>
      </p:sp>
    </p:spTree>
    <p:extLst>
      <p:ext uri="{BB962C8B-B14F-4D97-AF65-F5344CB8AC3E}">
        <p14:creationId xmlns:p14="http://schemas.microsoft.com/office/powerpoint/2010/main" val="285788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8</a:t>
            </a:fld>
            <a:endParaRPr lang="en-US" altLang="en-US"/>
          </a:p>
        </p:txBody>
      </p:sp>
    </p:spTree>
    <p:extLst>
      <p:ext uri="{BB962C8B-B14F-4D97-AF65-F5344CB8AC3E}">
        <p14:creationId xmlns:p14="http://schemas.microsoft.com/office/powerpoint/2010/main" val="327219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9</a:t>
            </a:fld>
            <a:endParaRPr lang="en-US" altLang="en-US"/>
          </a:p>
        </p:txBody>
      </p:sp>
    </p:spTree>
    <p:extLst>
      <p:ext uri="{BB962C8B-B14F-4D97-AF65-F5344CB8AC3E}">
        <p14:creationId xmlns:p14="http://schemas.microsoft.com/office/powerpoint/2010/main" val="28310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10</a:t>
            </a:fld>
            <a:endParaRPr lang="en-US" altLang="en-US"/>
          </a:p>
        </p:txBody>
      </p:sp>
    </p:spTree>
    <p:extLst>
      <p:ext uri="{BB962C8B-B14F-4D97-AF65-F5344CB8AC3E}">
        <p14:creationId xmlns:p14="http://schemas.microsoft.com/office/powerpoint/2010/main" val="2009015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30353" y="502920"/>
            <a:ext cx="4267199" cy="5852160"/>
          </a:xfrm>
        </p:spPr>
        <p:txBody>
          <a:bodyPr>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64616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userDrawn="1"/>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8BF1D6F-4949-5449-86F4-05E4D18FDAF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pPr>
              <a:defRPr/>
            </a:pPr>
            <a:fld id="{C8015428-05F8-DC41-B5EF-349301B1AAC7}" type="slidenum">
              <a:rPr lang="en-US" altLang="en-US"/>
              <a:pPr>
                <a:defRPr/>
              </a:pPr>
              <a:t>‹#›</a:t>
            </a:fld>
            <a:endParaRPr lang="en-US" altLang="en-US"/>
          </a:p>
        </p:txBody>
      </p:sp>
    </p:spTree>
    <p:extLst>
      <p:ext uri="{BB962C8B-B14F-4D97-AF65-F5344CB8AC3E}">
        <p14:creationId xmlns:p14="http://schemas.microsoft.com/office/powerpoint/2010/main" val="343756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B0F1-78ED-E049-A368-5EE2016CC6E5}"/>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960F9CF9-716C-8B46-B5C9-FC58399C5B5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EEDC3F7-62D3-F145-BD7B-1DDA10ACE36B}"/>
              </a:ext>
            </a:extLst>
          </p:cNvPr>
          <p:cNvSpPr>
            <a:spLocks noGrp="1"/>
          </p:cNvSpPr>
          <p:nvPr>
            <p:ph type="sldNum" sz="quarter" idx="10"/>
          </p:nvPr>
        </p:nvSpPr>
        <p:spPr/>
        <p:txBody>
          <a:bodyPr/>
          <a:lstStyle>
            <a:lvl1pPr>
              <a:defRPr/>
            </a:lvl1pPr>
          </a:lstStyle>
          <a:p>
            <a:pPr>
              <a:defRPr/>
            </a:pPr>
            <a:fld id="{19F883E1-6DB3-424C-AEDE-CC6629DEB65D}" type="slidenum">
              <a:rPr lang="en-US" altLang="en-US"/>
              <a:pPr>
                <a:defRPr/>
              </a:pPr>
              <a:t>‹#›</a:t>
            </a:fld>
            <a:endParaRPr lang="en-US" altLang="en-US"/>
          </a:p>
        </p:txBody>
      </p:sp>
    </p:spTree>
    <p:extLst>
      <p:ext uri="{BB962C8B-B14F-4D97-AF65-F5344CB8AC3E}">
        <p14:creationId xmlns:p14="http://schemas.microsoft.com/office/powerpoint/2010/main" val="255217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pPr>
              <a:defRPr/>
            </a:pPr>
            <a:fld id="{FBEDD817-AB0B-A34C-9FCE-295985F01EC4}" type="slidenum">
              <a:rPr lang="en-US" altLang="en-US"/>
              <a:pPr>
                <a:defRPr/>
              </a:pPr>
              <a:t>‹#›</a:t>
            </a:fld>
            <a:endParaRPr lang="en-US" altLang="en-US"/>
          </a:p>
        </p:txBody>
      </p:sp>
    </p:spTree>
    <p:extLst>
      <p:ext uri="{BB962C8B-B14F-4D97-AF65-F5344CB8AC3E}">
        <p14:creationId xmlns:p14="http://schemas.microsoft.com/office/powerpoint/2010/main" val="15920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204A244-599B-4F47-8FD0-2D9BB7F2CB6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10426-30D0-0E46-9769-40E10D8FB057}"/>
              </a:ext>
            </a:extLst>
          </p:cNvPr>
          <p:cNvSpPr>
            <a:spLocks noGrp="1"/>
          </p:cNvSpPr>
          <p:nvPr>
            <p:ph type="sldNum" sz="quarter" idx="10"/>
          </p:nvPr>
        </p:nvSpPr>
        <p:spPr>
          <a:xfrm>
            <a:off x="10298113" y="6356350"/>
            <a:ext cx="1055687" cy="365125"/>
          </a:xfrm>
        </p:spPr>
        <p:txBody>
          <a:bodyPr/>
          <a:lstStyle>
            <a:lvl1pPr>
              <a:defRPr/>
            </a:lvl1pPr>
          </a:lstStyle>
          <a:p>
            <a:pPr>
              <a:defRPr/>
            </a:pPr>
            <a:fld id="{0E1EC533-BF5D-7D44-990C-8DCFA6D2FD1E}" type="slidenum">
              <a:rPr lang="en-US" altLang="en-US"/>
              <a:pPr>
                <a:defRPr/>
              </a:pPr>
              <a:t>‹#›</a:t>
            </a:fld>
            <a:endParaRPr lang="en-US" altLang="en-US"/>
          </a:p>
        </p:txBody>
      </p:sp>
    </p:spTree>
    <p:extLst>
      <p:ext uri="{BB962C8B-B14F-4D97-AF65-F5344CB8AC3E}">
        <p14:creationId xmlns:p14="http://schemas.microsoft.com/office/powerpoint/2010/main" val="182047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E81E73-2704-314D-B362-279F5215333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1E7D62-09AA-3B47-8AF1-FAF7373BC89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541FFCCE-4E25-CF4A-A377-CF6B33B576E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B05CE67-980C-AD49-8BA5-8779F96AB8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dt="0"/>
  <p:txStyles>
    <p:titleStyle>
      <a:lvl1pPr algn="l" rtl="0" eaLnBrk="1" fontAlgn="base" hangingPunct="1">
        <a:lnSpc>
          <a:spcPct val="90000"/>
        </a:lnSpc>
        <a:spcBef>
          <a:spcPct val="0"/>
        </a:spcBef>
        <a:spcAft>
          <a:spcPct val="0"/>
        </a:spcAft>
        <a:defRPr sz="4400" kern="1200">
          <a:solidFill>
            <a:srgbClr val="008C77"/>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calstate.edu/apply/transfer/Pages/associate-degree-for-transfer-major-and-campus-search.asp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tableau.calstate.edu/views/FirstTimeFreshmanandCollegeTransfers/SummaryView?iframeSizedToWindow=true&amp;:embed=y&amp;:render=true&amp;:showAppBanner=false&amp;:display_count=no&amp;:showVizHome=no"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928"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dmission.universityofcalifornia.edu/admission-requirements/transfer-requirements/transfer-pathway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asccc.org/resolutions/aligning-transfer-pathways-california-state-university-and-university-california-system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admission.universityofcalifornia.edu/how-to-apply/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dmission.universityofcalifornia.edu/_assets/files/transfer-requirements/tag-matrix.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ocs.google.com/document/d/1sSNZwId9BkrBMYWsbWKh0Pd-5qphoY0a/edi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id.net/page/1"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asccc.org/events/2021-10-07-160000-2021-10-09-220000/2021-academic-academy-virtual-event" TargetMode="External"/><Relationship Id="rId3" Type="http://schemas.openxmlformats.org/officeDocument/2006/relationships/hyperlink" Target="https://asccc.org/content/streamlining-transfer-pathways-educational-equity-or-equality" TargetMode="External"/><Relationship Id="rId7" Type="http://schemas.openxmlformats.org/officeDocument/2006/relationships/hyperlink" Target="mailto:info@asccc.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assist.org/" TargetMode="External"/><Relationship Id="rId5" Type="http://schemas.openxmlformats.org/officeDocument/2006/relationships/hyperlink" Target="https://www.c-id.net/" TargetMode="External"/><Relationship Id="rId4" Type="http://schemas.openxmlformats.org/officeDocument/2006/relationships/hyperlink" Target="https://asccc.org/content/uc-transfer-admission-pathway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billNavClient.xhtml?bill_id=200920100AB4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leginfo.legislature.ca.gov/faces/billNavClient.xhtml?bill_id=202120220AB928" TargetMode="External"/><Relationship Id="rId5" Type="http://schemas.openxmlformats.org/officeDocument/2006/relationships/hyperlink" Target="https://leginfo.legislature.ca.gov/faces/billNavClient.xhtml?bill_id=201320140SB440" TargetMode="External"/><Relationship Id="rId4" Type="http://schemas.openxmlformats.org/officeDocument/2006/relationships/hyperlink" Target="https://leginfo.legislature.ca.gov/faces/billNavClient.xhtml?bill_id=200920100SB14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id.ne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c-id.net/tmc" TargetMode="External"/><Relationship Id="rId5" Type="http://schemas.openxmlformats.org/officeDocument/2006/relationships/hyperlink" Target="https://c-id.net/about-us" TargetMode="External"/><Relationship Id="rId4" Type="http://schemas.openxmlformats.org/officeDocument/2006/relationships/hyperlink" Target="https://leginfo.legislature.ca.gov/faces/billTextClient.xhtml?bill_id=200320040SB1415&amp;search_keywords=common+course+numb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2.calstate.edu/attend/degrees-certificates-credentials/Pages/TMC-Search.asp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7DC56BC1-D73D-1B4C-8618-868C5CE48EB0}"/>
              </a:ext>
            </a:extLst>
          </p:cNvPr>
          <p:cNvSpPr>
            <a:spLocks noGrp="1" noChangeArrowheads="1"/>
          </p:cNvSpPr>
          <p:nvPr>
            <p:ph type="title"/>
          </p:nvPr>
        </p:nvSpPr>
        <p:spPr>
          <a:xfrm>
            <a:off x="7531100" y="503238"/>
            <a:ext cx="4267200" cy="5851525"/>
          </a:xfrm>
        </p:spPr>
        <p:txBody>
          <a:bodyPr/>
          <a:lstStyle/>
          <a:p>
            <a:r>
              <a:rPr lang="en-US" b="1" dirty="0"/>
              <a:t>Transfer Pathways Advocacy </a:t>
            </a:r>
            <a:br>
              <a:rPr lang="en-US" dirty="0"/>
            </a:br>
            <a:r>
              <a:rPr lang="en-US" sz="2400" dirty="0">
                <a:solidFill>
                  <a:schemeClr val="accent1">
                    <a:lumMod val="60000"/>
                    <a:lumOff val="40000"/>
                  </a:schemeClr>
                </a:solidFill>
              </a:rPr>
              <a:t>July 9 | 9:00-10:15</a:t>
            </a:r>
            <a:endParaRPr lang="en-US" altLang="en-US" sz="2400" dirty="0">
              <a:solidFill>
                <a:schemeClr val="accent1">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13C1-FD9B-1E4E-AB14-274F17BF6BFA}"/>
              </a:ext>
            </a:extLst>
          </p:cNvPr>
          <p:cNvSpPr>
            <a:spLocks noGrp="1"/>
          </p:cNvSpPr>
          <p:nvPr>
            <p:ph type="title"/>
          </p:nvPr>
        </p:nvSpPr>
        <p:spPr/>
        <p:txBody>
          <a:bodyPr anchor="ctr"/>
          <a:lstStyle/>
          <a:p>
            <a:r>
              <a:rPr lang="en-US" b="1" dirty="0"/>
              <a:t>ADT: Present</a:t>
            </a:r>
          </a:p>
        </p:txBody>
      </p:sp>
      <p:sp>
        <p:nvSpPr>
          <p:cNvPr id="3" name="Content Placeholder 2">
            <a:extLst>
              <a:ext uri="{FF2B5EF4-FFF2-40B4-BE49-F238E27FC236}">
                <a16:creationId xmlns:a16="http://schemas.microsoft.com/office/drawing/2014/main" id="{1FAD5664-0C73-534A-ADF3-91FD6DAB2B4A}"/>
              </a:ext>
            </a:extLst>
          </p:cNvPr>
          <p:cNvSpPr>
            <a:spLocks noGrp="1"/>
          </p:cNvSpPr>
          <p:nvPr>
            <p:ph sz="half" idx="1"/>
          </p:nvPr>
        </p:nvSpPr>
        <p:spPr>
          <a:xfrm>
            <a:off x="1277650" y="1798320"/>
            <a:ext cx="3294350" cy="4419600"/>
          </a:xfrm>
        </p:spPr>
        <p:txBody>
          <a:bodyPr/>
          <a:lstStyle/>
          <a:p>
            <a:pPr marL="0" indent="0">
              <a:buNone/>
            </a:pPr>
            <a:r>
              <a:rPr lang="en-US" dirty="0"/>
              <a:t>CSU Determinations of Similar for Students: </a:t>
            </a:r>
          </a:p>
          <a:p>
            <a:pPr marL="0" indent="0">
              <a:buNone/>
            </a:pPr>
            <a:r>
              <a:rPr lang="en-US" dirty="0">
                <a:hlinkClick r:id="rId3"/>
              </a:rPr>
              <a:t>https://www2.calstate.edu/apply/transfer/Pages/associate-degree-for-transfer-major-and-campus-search.aspx</a:t>
            </a:r>
            <a:endParaRPr lang="en-US" dirty="0"/>
          </a:p>
        </p:txBody>
      </p:sp>
      <p:sp>
        <p:nvSpPr>
          <p:cNvPr id="4" name="Slide Number Placeholder 3">
            <a:extLst>
              <a:ext uri="{FF2B5EF4-FFF2-40B4-BE49-F238E27FC236}">
                <a16:creationId xmlns:a16="http://schemas.microsoft.com/office/drawing/2014/main" id="{389F2DD7-D4D5-3449-994B-FAC0EB470D93}"/>
              </a:ext>
            </a:extLst>
          </p:cNvPr>
          <p:cNvSpPr>
            <a:spLocks noGrp="1"/>
          </p:cNvSpPr>
          <p:nvPr>
            <p:ph type="sldNum" sz="quarter" idx="10"/>
          </p:nvPr>
        </p:nvSpPr>
        <p:spPr/>
        <p:txBody>
          <a:bodyPr/>
          <a:lstStyle/>
          <a:p>
            <a:pPr>
              <a:defRPr/>
            </a:pPr>
            <a:fld id="{FBEDD817-AB0B-A34C-9FCE-295985F01EC4}" type="slidenum">
              <a:rPr lang="en-US" altLang="en-US" smtClean="0"/>
              <a:pPr>
                <a:defRPr/>
              </a:pPr>
              <a:t>10</a:t>
            </a:fld>
            <a:endParaRPr lang="en-US" altLang="en-US"/>
          </a:p>
        </p:txBody>
      </p:sp>
      <p:pic>
        <p:nvPicPr>
          <p:cNvPr id="7" name="Picture 6">
            <a:extLst>
              <a:ext uri="{FF2B5EF4-FFF2-40B4-BE49-F238E27FC236}">
                <a16:creationId xmlns:a16="http://schemas.microsoft.com/office/drawing/2014/main" id="{7D506599-6D20-BD49-841E-667C14A70F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5332" y="211735"/>
            <a:ext cx="6860985" cy="6509740"/>
          </a:xfrm>
          <a:prstGeom prst="rect">
            <a:avLst/>
          </a:prstGeom>
        </p:spPr>
      </p:pic>
    </p:spTree>
    <p:extLst>
      <p:ext uri="{BB962C8B-B14F-4D97-AF65-F5344CB8AC3E}">
        <p14:creationId xmlns:p14="http://schemas.microsoft.com/office/powerpoint/2010/main" val="332221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9E56-6EF8-F44E-9226-59B2EAA6802F}"/>
              </a:ext>
            </a:extLst>
          </p:cNvPr>
          <p:cNvSpPr>
            <a:spLocks noGrp="1"/>
          </p:cNvSpPr>
          <p:nvPr>
            <p:ph type="title"/>
          </p:nvPr>
        </p:nvSpPr>
        <p:spPr>
          <a:xfrm>
            <a:off x="1277650" y="365125"/>
            <a:ext cx="10046043" cy="587375"/>
          </a:xfrm>
        </p:spPr>
        <p:txBody>
          <a:bodyPr anchor="ctr">
            <a:normAutofit fontScale="90000"/>
          </a:bodyPr>
          <a:lstStyle/>
          <a:p>
            <a:pPr algn="ctr"/>
            <a:r>
              <a:rPr lang="en-US" b="1" dirty="0"/>
              <a:t>ADT: Present</a:t>
            </a:r>
          </a:p>
        </p:txBody>
      </p:sp>
      <p:sp>
        <p:nvSpPr>
          <p:cNvPr id="3" name="Content Placeholder 2">
            <a:extLst>
              <a:ext uri="{FF2B5EF4-FFF2-40B4-BE49-F238E27FC236}">
                <a16:creationId xmlns:a16="http://schemas.microsoft.com/office/drawing/2014/main" id="{F21B9C12-A043-564E-8439-3B29EEA0EB4E}"/>
              </a:ext>
            </a:extLst>
          </p:cNvPr>
          <p:cNvSpPr>
            <a:spLocks noGrp="1"/>
          </p:cNvSpPr>
          <p:nvPr>
            <p:ph sz="half" idx="1"/>
          </p:nvPr>
        </p:nvSpPr>
        <p:spPr>
          <a:xfrm>
            <a:off x="1265293" y="952500"/>
            <a:ext cx="10058400" cy="4419600"/>
          </a:xfrm>
        </p:spPr>
        <p:txBody>
          <a:bodyPr/>
          <a:lstStyle/>
          <a:p>
            <a:pPr marL="0" indent="0" algn="ctr">
              <a:buNone/>
            </a:pPr>
            <a:r>
              <a:rPr lang="en-US" b="1" dirty="0">
                <a:solidFill>
                  <a:srgbClr val="7030A0"/>
                </a:solidFill>
              </a:rPr>
              <a:t>ADT popular increasing as a transfer pathway to CSU: </a:t>
            </a:r>
            <a:r>
              <a:rPr lang="en-US" sz="1400" dirty="0">
                <a:hlinkClick r:id="rId3"/>
              </a:rPr>
              <a:t>https://tableau.calstate.edu/views/FirstTimeFreshmanandCollegeTransfers/SummaryView?iframeSizedToWindow=true&amp;:embed=y&amp;:render=true&amp;:showAppBanner=false&amp;:display_count=no&amp;:showVizHome=no</a:t>
            </a:r>
            <a:endParaRPr lang="en-US" sz="1400" dirty="0"/>
          </a:p>
          <a:p>
            <a:endParaRPr lang="en-US" dirty="0"/>
          </a:p>
        </p:txBody>
      </p:sp>
      <p:sp>
        <p:nvSpPr>
          <p:cNvPr id="4" name="Slide Number Placeholder 3">
            <a:extLst>
              <a:ext uri="{FF2B5EF4-FFF2-40B4-BE49-F238E27FC236}">
                <a16:creationId xmlns:a16="http://schemas.microsoft.com/office/drawing/2014/main" id="{AA25C740-AEC7-4A4E-B881-BEE661767E4B}"/>
              </a:ext>
            </a:extLst>
          </p:cNvPr>
          <p:cNvSpPr>
            <a:spLocks noGrp="1"/>
          </p:cNvSpPr>
          <p:nvPr>
            <p:ph type="sldNum" sz="quarter" idx="10"/>
          </p:nvPr>
        </p:nvSpPr>
        <p:spPr/>
        <p:txBody>
          <a:bodyPr/>
          <a:lstStyle/>
          <a:p>
            <a:pPr>
              <a:defRPr/>
            </a:pPr>
            <a:fld id="{FBEDD817-AB0B-A34C-9FCE-295985F01EC4}" type="slidenum">
              <a:rPr lang="en-US" altLang="en-US" smtClean="0"/>
              <a:pPr>
                <a:defRPr/>
              </a:pPr>
              <a:t>11</a:t>
            </a:fld>
            <a:endParaRPr lang="en-US" altLang="en-US"/>
          </a:p>
        </p:txBody>
      </p:sp>
      <p:pic>
        <p:nvPicPr>
          <p:cNvPr id="6" name="Picture 5">
            <a:extLst>
              <a:ext uri="{FF2B5EF4-FFF2-40B4-BE49-F238E27FC236}">
                <a16:creationId xmlns:a16="http://schemas.microsoft.com/office/drawing/2014/main" id="{6DF4CD42-5144-ED44-94A7-42B92420BB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7071" y="1845397"/>
            <a:ext cx="9855456" cy="5012603"/>
          </a:xfrm>
          <a:prstGeom prst="rect">
            <a:avLst/>
          </a:prstGeom>
        </p:spPr>
      </p:pic>
    </p:spTree>
    <p:extLst>
      <p:ext uri="{BB962C8B-B14F-4D97-AF65-F5344CB8AC3E}">
        <p14:creationId xmlns:p14="http://schemas.microsoft.com/office/powerpoint/2010/main" val="224275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793E-7088-FB47-A4F0-D87BC311B792}"/>
              </a:ext>
            </a:extLst>
          </p:cNvPr>
          <p:cNvSpPr>
            <a:spLocks noGrp="1"/>
          </p:cNvSpPr>
          <p:nvPr>
            <p:ph type="title"/>
          </p:nvPr>
        </p:nvSpPr>
        <p:spPr/>
        <p:txBody>
          <a:bodyPr anchor="ctr"/>
          <a:lstStyle/>
          <a:p>
            <a:pPr algn="ctr"/>
            <a:r>
              <a:rPr lang="en-US" b="1" dirty="0"/>
              <a:t>ADT: Present</a:t>
            </a:r>
          </a:p>
        </p:txBody>
      </p:sp>
      <p:sp>
        <p:nvSpPr>
          <p:cNvPr id="3" name="Content Placeholder 2">
            <a:extLst>
              <a:ext uri="{FF2B5EF4-FFF2-40B4-BE49-F238E27FC236}">
                <a16:creationId xmlns:a16="http://schemas.microsoft.com/office/drawing/2014/main" id="{ED8FB94D-E8AB-5344-80AE-1045A8FD7077}"/>
              </a:ext>
            </a:extLst>
          </p:cNvPr>
          <p:cNvSpPr>
            <a:spLocks noGrp="1"/>
          </p:cNvSpPr>
          <p:nvPr>
            <p:ph sz="half" idx="1"/>
          </p:nvPr>
        </p:nvSpPr>
        <p:spPr>
          <a:xfrm>
            <a:off x="1277650" y="1524000"/>
            <a:ext cx="10058400" cy="4693920"/>
          </a:xfrm>
        </p:spPr>
        <p:txBody>
          <a:bodyPr/>
          <a:lstStyle/>
          <a:p>
            <a:pPr marL="0" indent="0" algn="ctr">
              <a:buNone/>
            </a:pPr>
            <a:r>
              <a:rPr lang="en-US" b="1" dirty="0">
                <a:solidFill>
                  <a:srgbClr val="7030A0"/>
                </a:solidFill>
              </a:rPr>
              <a:t>Other transfer situations:</a:t>
            </a:r>
          </a:p>
          <a:p>
            <a:r>
              <a:rPr lang="en-US" dirty="0"/>
              <a:t>ADT transfer </a:t>
            </a:r>
            <a:r>
              <a:rPr lang="en-US" b="1" dirty="0"/>
              <a:t>but</a:t>
            </a:r>
            <a:r>
              <a:rPr lang="en-US" dirty="0"/>
              <a:t> not on a guaranteed path</a:t>
            </a:r>
          </a:p>
          <a:p>
            <a:r>
              <a:rPr lang="en-US" dirty="0"/>
              <a:t>Transfer with AA or AS (local associate degrees, could be transfer bound)</a:t>
            </a:r>
          </a:p>
          <a:p>
            <a:r>
              <a:rPr lang="en-US" dirty="0"/>
              <a:t>Transfer with no degree</a:t>
            </a:r>
          </a:p>
          <a:p>
            <a:r>
              <a:rPr lang="en-US" dirty="0"/>
              <a:t>Other?</a:t>
            </a:r>
          </a:p>
          <a:p>
            <a:pPr marL="0" indent="0" algn="ctr">
              <a:buNone/>
            </a:pPr>
            <a:r>
              <a:rPr lang="en-US" b="1" dirty="0">
                <a:solidFill>
                  <a:srgbClr val="7030A0"/>
                </a:solidFill>
              </a:rPr>
              <a:t>Questions:</a:t>
            </a:r>
          </a:p>
          <a:p>
            <a:r>
              <a:rPr lang="en-US" dirty="0"/>
              <a:t>What are the characteristics of students are falling into the above categories?</a:t>
            </a:r>
          </a:p>
          <a:p>
            <a:r>
              <a:rPr lang="en-US" dirty="0"/>
              <a:t>What opportunities and challenge arise for students in these categories?</a:t>
            </a:r>
          </a:p>
        </p:txBody>
      </p:sp>
      <p:sp>
        <p:nvSpPr>
          <p:cNvPr id="4" name="Slide Number Placeholder 3">
            <a:extLst>
              <a:ext uri="{FF2B5EF4-FFF2-40B4-BE49-F238E27FC236}">
                <a16:creationId xmlns:a16="http://schemas.microsoft.com/office/drawing/2014/main" id="{F4570D20-CA0E-3F44-A737-076BEB90684C}"/>
              </a:ext>
            </a:extLst>
          </p:cNvPr>
          <p:cNvSpPr>
            <a:spLocks noGrp="1"/>
          </p:cNvSpPr>
          <p:nvPr>
            <p:ph type="sldNum" sz="quarter" idx="10"/>
          </p:nvPr>
        </p:nvSpPr>
        <p:spPr/>
        <p:txBody>
          <a:bodyPr/>
          <a:lstStyle/>
          <a:p>
            <a:pPr>
              <a:defRPr/>
            </a:pPr>
            <a:fld id="{FBEDD817-AB0B-A34C-9FCE-295985F01EC4}" type="slidenum">
              <a:rPr lang="en-US" altLang="en-US" smtClean="0"/>
              <a:pPr>
                <a:defRPr/>
              </a:pPr>
              <a:t>12</a:t>
            </a:fld>
            <a:endParaRPr lang="en-US" altLang="en-US"/>
          </a:p>
        </p:txBody>
      </p:sp>
    </p:spTree>
    <p:extLst>
      <p:ext uri="{BB962C8B-B14F-4D97-AF65-F5344CB8AC3E}">
        <p14:creationId xmlns:p14="http://schemas.microsoft.com/office/powerpoint/2010/main" val="317707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3E08-B96D-F547-A2C7-13CC2046A861}"/>
              </a:ext>
            </a:extLst>
          </p:cNvPr>
          <p:cNvSpPr>
            <a:spLocks noGrp="1"/>
          </p:cNvSpPr>
          <p:nvPr>
            <p:ph type="title"/>
          </p:nvPr>
        </p:nvSpPr>
        <p:spPr/>
        <p:txBody>
          <a:bodyPr anchor="ctr"/>
          <a:lstStyle/>
          <a:p>
            <a:pPr algn="ctr"/>
            <a:r>
              <a:rPr lang="en-US" b="1" dirty="0"/>
              <a:t>ADT: Future?</a:t>
            </a:r>
          </a:p>
        </p:txBody>
      </p:sp>
      <p:sp>
        <p:nvSpPr>
          <p:cNvPr id="3" name="Content Placeholder 2">
            <a:extLst>
              <a:ext uri="{FF2B5EF4-FFF2-40B4-BE49-F238E27FC236}">
                <a16:creationId xmlns:a16="http://schemas.microsoft.com/office/drawing/2014/main" id="{5D25B481-0F5C-ED40-AF06-DE49E43E34A7}"/>
              </a:ext>
            </a:extLst>
          </p:cNvPr>
          <p:cNvSpPr>
            <a:spLocks noGrp="1"/>
          </p:cNvSpPr>
          <p:nvPr>
            <p:ph sz="half" idx="1"/>
          </p:nvPr>
        </p:nvSpPr>
        <p:spPr>
          <a:xfrm>
            <a:off x="1277650" y="1286933"/>
            <a:ext cx="10046043" cy="4930987"/>
          </a:xfrm>
        </p:spPr>
        <p:txBody>
          <a:bodyPr/>
          <a:lstStyle/>
          <a:p>
            <a:pPr marL="0" indent="0" algn="ctr">
              <a:buNone/>
            </a:pPr>
            <a:r>
              <a:rPr lang="en-US" b="1" dirty="0">
                <a:solidFill>
                  <a:srgbClr val="C00000"/>
                </a:solidFill>
              </a:rPr>
              <a:t>What is needed? </a:t>
            </a:r>
            <a:r>
              <a:rPr lang="en-US" b="1" dirty="0">
                <a:solidFill>
                  <a:srgbClr val="7030A0"/>
                </a:solidFill>
              </a:rPr>
              <a:t>More designations of similar degree in the CSU</a:t>
            </a:r>
            <a:endParaRPr lang="en-US" b="1" dirty="0">
              <a:solidFill>
                <a:srgbClr val="7030A0"/>
              </a:solidFill>
              <a:hlinkClick r:id="rId3">
                <a:extLst>
                  <a:ext uri="{A12FA001-AC4F-418D-AE19-62706E023703}">
                    <ahyp:hlinkClr xmlns:ahyp="http://schemas.microsoft.com/office/drawing/2018/hyperlinkcolor" val="tx"/>
                  </a:ext>
                </a:extLst>
              </a:hlinkClick>
            </a:endParaRPr>
          </a:p>
          <a:p>
            <a:pPr marL="0" indent="0">
              <a:buNone/>
            </a:pPr>
            <a:r>
              <a:rPr lang="en-US" dirty="0">
                <a:hlinkClick r:id="rId3">
                  <a:extLst>
                    <a:ext uri="{A12FA001-AC4F-418D-AE19-62706E023703}">
                      <ahyp:hlinkClr xmlns:ahyp="http://schemas.microsoft.com/office/drawing/2018/hyperlinkcolor" val="tx"/>
                    </a:ext>
                  </a:extLst>
                </a:hlinkClick>
              </a:rPr>
              <a:t>AB 928 (Berman, 2021) </a:t>
            </a:r>
            <a:r>
              <a:rPr lang="en-US" dirty="0"/>
              <a:t>– Transfer Achievement Reform Act of 2021: Associate Degree for Transfer Implementation Committee</a:t>
            </a:r>
          </a:p>
          <a:p>
            <a:r>
              <a:rPr lang="en-US" i="1" dirty="0"/>
              <a:t>In Senate, amendments still being considered…</a:t>
            </a:r>
          </a:p>
          <a:p>
            <a:r>
              <a:rPr lang="en-US" i="1" dirty="0"/>
              <a:t>Bill would possibly:</a:t>
            </a:r>
          </a:p>
          <a:p>
            <a:pPr lvl="1"/>
            <a:r>
              <a:rPr lang="en-US" dirty="0"/>
              <a:t>Establish the Associate Degree for Transfer Intersegmental Implementation Committee for oversight. </a:t>
            </a:r>
          </a:p>
          <a:p>
            <a:pPr lvl="1"/>
            <a:r>
              <a:rPr lang="en-US" dirty="0"/>
              <a:t>Require singular lower division general education pathway</a:t>
            </a:r>
          </a:p>
          <a:p>
            <a:pPr lvl="1"/>
            <a:r>
              <a:rPr lang="en-US" dirty="0"/>
              <a:t>Examine STEM degree pathway of the 60-unit framework. Any recommendation of change to be more than six units.</a:t>
            </a:r>
          </a:p>
          <a:p>
            <a:pPr lvl="1"/>
            <a:r>
              <a:rPr lang="en-US" dirty="0"/>
              <a:t>Require colleges to place students with a goal of transfer on an ADT pathway if one exists for their stated major. Students would have to opt out to choose a different pathway</a:t>
            </a:r>
          </a:p>
          <a:p>
            <a:pPr lvl="2"/>
            <a:endParaRPr lang="en-US" i="1" dirty="0"/>
          </a:p>
        </p:txBody>
      </p:sp>
      <p:sp>
        <p:nvSpPr>
          <p:cNvPr id="4" name="Slide Number Placeholder 3">
            <a:extLst>
              <a:ext uri="{FF2B5EF4-FFF2-40B4-BE49-F238E27FC236}">
                <a16:creationId xmlns:a16="http://schemas.microsoft.com/office/drawing/2014/main" id="{4BAE9295-613A-0E4A-8B9F-B5CED05E063C}"/>
              </a:ext>
            </a:extLst>
          </p:cNvPr>
          <p:cNvSpPr>
            <a:spLocks noGrp="1"/>
          </p:cNvSpPr>
          <p:nvPr>
            <p:ph type="sldNum" sz="quarter" idx="10"/>
          </p:nvPr>
        </p:nvSpPr>
        <p:spPr/>
        <p:txBody>
          <a:bodyPr/>
          <a:lstStyle/>
          <a:p>
            <a:pPr>
              <a:defRPr/>
            </a:pPr>
            <a:fld id="{FBEDD817-AB0B-A34C-9FCE-295985F01EC4}" type="slidenum">
              <a:rPr lang="en-US" altLang="en-US" smtClean="0"/>
              <a:pPr>
                <a:defRPr/>
              </a:pPr>
              <a:t>13</a:t>
            </a:fld>
            <a:endParaRPr lang="en-US" altLang="en-US" dirty="0"/>
          </a:p>
        </p:txBody>
      </p:sp>
    </p:spTree>
    <p:extLst>
      <p:ext uri="{BB962C8B-B14F-4D97-AF65-F5344CB8AC3E}">
        <p14:creationId xmlns:p14="http://schemas.microsoft.com/office/powerpoint/2010/main" val="338192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8AD5-AF35-C641-8DD3-0FCF9BCB9B6D}"/>
              </a:ext>
            </a:extLst>
          </p:cNvPr>
          <p:cNvSpPr>
            <a:spLocks noGrp="1"/>
          </p:cNvSpPr>
          <p:nvPr>
            <p:ph type="title"/>
          </p:nvPr>
        </p:nvSpPr>
        <p:spPr/>
        <p:txBody>
          <a:bodyPr>
            <a:normAutofit fontScale="90000"/>
          </a:bodyPr>
          <a:lstStyle/>
          <a:p>
            <a:r>
              <a:rPr lang="en-US" b="1" dirty="0"/>
              <a:t>University of California Transfer Pathway</a:t>
            </a:r>
          </a:p>
        </p:txBody>
      </p:sp>
      <p:sp>
        <p:nvSpPr>
          <p:cNvPr id="3" name="Content Placeholder 2">
            <a:extLst>
              <a:ext uri="{FF2B5EF4-FFF2-40B4-BE49-F238E27FC236}">
                <a16:creationId xmlns:a16="http://schemas.microsoft.com/office/drawing/2014/main" id="{59E280FA-2851-A442-8D7E-415685CA29D5}"/>
              </a:ext>
            </a:extLst>
          </p:cNvPr>
          <p:cNvSpPr>
            <a:spLocks noGrp="1"/>
          </p:cNvSpPr>
          <p:nvPr>
            <p:ph idx="1"/>
          </p:nvPr>
        </p:nvSpPr>
        <p:spPr>
          <a:xfrm>
            <a:off x="4334933" y="660400"/>
            <a:ext cx="6698474" cy="5543452"/>
          </a:xfrm>
        </p:spPr>
        <p:txBody>
          <a:bodyPr/>
          <a:lstStyle/>
          <a:p>
            <a:pPr algn="ctr"/>
            <a:r>
              <a:rPr lang="en-US" sz="3200" b="1" dirty="0">
                <a:solidFill>
                  <a:srgbClr val="7030A0"/>
                </a:solidFill>
              </a:rPr>
              <a:t>Past | Present | Future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is it?</a:t>
            </a:r>
          </a:p>
          <a:p>
            <a:pPr marL="342900" indent="-342900">
              <a:buFont typeface="Arial" panose="020B0604020202020204" pitchFamily="34" charset="0"/>
              <a:buChar char="•"/>
            </a:pPr>
            <a:r>
              <a:rPr lang="en-US" dirty="0"/>
              <a:t>How did it start?</a:t>
            </a:r>
          </a:p>
          <a:p>
            <a:pPr marL="342900" indent="-342900">
              <a:buFont typeface="Arial" panose="020B0604020202020204" pitchFamily="34" charset="0"/>
              <a:buChar char="•"/>
            </a:pPr>
            <a:r>
              <a:rPr lang="en-US" dirty="0"/>
              <a:t>How is it different from any other associate degree or pathway? </a:t>
            </a:r>
            <a:endParaRPr lang="en-US" i="1" dirty="0"/>
          </a:p>
          <a:p>
            <a:pPr marL="342900" indent="-342900">
              <a:buFont typeface="Arial" panose="020B0604020202020204" pitchFamily="34" charset="0"/>
              <a:buChar char="•"/>
            </a:pPr>
            <a:r>
              <a:rPr lang="en-US" i="1" dirty="0"/>
              <a:t>Is it an associate degree?</a:t>
            </a:r>
            <a:endParaRPr lang="en-US" dirty="0"/>
          </a:p>
          <a:p>
            <a:pPr marL="342900" indent="-342900">
              <a:buFont typeface="Arial" panose="020B0604020202020204" pitchFamily="34" charset="0"/>
              <a:buChar char="•"/>
            </a:pPr>
            <a:r>
              <a:rPr lang="en-US" dirty="0"/>
              <a:t>Where are we now with the UCTP?</a:t>
            </a:r>
          </a:p>
          <a:p>
            <a:pPr marL="342900" indent="-342900">
              <a:buFont typeface="Arial" panose="020B0604020202020204" pitchFamily="34" charset="0"/>
              <a:buChar char="•"/>
            </a:pPr>
            <a:r>
              <a:rPr lang="en-US" dirty="0"/>
              <a:t>Where are we going with the UCTP?</a:t>
            </a:r>
          </a:p>
        </p:txBody>
      </p:sp>
      <p:sp>
        <p:nvSpPr>
          <p:cNvPr id="4" name="Text Placeholder 3">
            <a:extLst>
              <a:ext uri="{FF2B5EF4-FFF2-40B4-BE49-F238E27FC236}">
                <a16:creationId xmlns:a16="http://schemas.microsoft.com/office/drawing/2014/main" id="{ADC8A9AE-4BE4-E84C-AAF7-B826F11A759E}"/>
              </a:ext>
            </a:extLst>
          </p:cNvPr>
          <p:cNvSpPr>
            <a:spLocks noGrp="1"/>
          </p:cNvSpPr>
          <p:nvPr>
            <p:ph type="body" sz="half" idx="2"/>
          </p:nvPr>
        </p:nvSpPr>
        <p:spPr/>
        <p:txBody>
          <a:bodyPr anchor="ctr">
            <a:normAutofit/>
          </a:bodyPr>
          <a:lstStyle/>
          <a:p>
            <a:r>
              <a:rPr lang="en-US" sz="5600" b="1" dirty="0"/>
              <a:t>UCTP</a:t>
            </a:r>
          </a:p>
        </p:txBody>
      </p:sp>
      <p:sp>
        <p:nvSpPr>
          <p:cNvPr id="5" name="Slide Number Placeholder 4">
            <a:extLst>
              <a:ext uri="{FF2B5EF4-FFF2-40B4-BE49-F238E27FC236}">
                <a16:creationId xmlns:a16="http://schemas.microsoft.com/office/drawing/2014/main" id="{D7EAFC4B-2A2F-9347-AF06-CAC78ADA0920}"/>
              </a:ext>
            </a:extLst>
          </p:cNvPr>
          <p:cNvSpPr>
            <a:spLocks noGrp="1"/>
          </p:cNvSpPr>
          <p:nvPr>
            <p:ph type="sldNum" sz="quarter" idx="10"/>
          </p:nvPr>
        </p:nvSpPr>
        <p:spPr/>
        <p:txBody>
          <a:bodyPr/>
          <a:lstStyle/>
          <a:p>
            <a:pPr>
              <a:defRPr/>
            </a:pPr>
            <a:fld id="{C8015428-05F8-DC41-B5EF-349301B1AAC7}" type="slidenum">
              <a:rPr lang="en-US" altLang="en-US" smtClean="0"/>
              <a:pPr>
                <a:defRPr/>
              </a:pPr>
              <a:t>14</a:t>
            </a:fld>
            <a:endParaRPr lang="en-US" altLang="en-US"/>
          </a:p>
        </p:txBody>
      </p:sp>
    </p:spTree>
    <p:extLst>
      <p:ext uri="{BB962C8B-B14F-4D97-AF65-F5344CB8AC3E}">
        <p14:creationId xmlns:p14="http://schemas.microsoft.com/office/powerpoint/2010/main" val="35093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7A49-34F8-6F45-AB1B-80ADABC1EE70}"/>
              </a:ext>
            </a:extLst>
          </p:cNvPr>
          <p:cNvSpPr>
            <a:spLocks noGrp="1"/>
          </p:cNvSpPr>
          <p:nvPr>
            <p:ph type="title"/>
          </p:nvPr>
        </p:nvSpPr>
        <p:spPr/>
        <p:txBody>
          <a:bodyPr anchor="ctr"/>
          <a:lstStyle/>
          <a:p>
            <a:pPr algn="ctr"/>
            <a:r>
              <a:rPr lang="en-US" b="1" dirty="0"/>
              <a:t>UCTP: Past</a:t>
            </a:r>
          </a:p>
        </p:txBody>
      </p:sp>
      <p:sp>
        <p:nvSpPr>
          <p:cNvPr id="3" name="Content Placeholder 2">
            <a:extLst>
              <a:ext uri="{FF2B5EF4-FFF2-40B4-BE49-F238E27FC236}">
                <a16:creationId xmlns:a16="http://schemas.microsoft.com/office/drawing/2014/main" id="{5B97276C-9EBD-7B40-B983-3BD3136B4E89}"/>
              </a:ext>
            </a:extLst>
          </p:cNvPr>
          <p:cNvSpPr>
            <a:spLocks noGrp="1"/>
          </p:cNvSpPr>
          <p:nvPr>
            <p:ph sz="half" idx="1"/>
          </p:nvPr>
        </p:nvSpPr>
        <p:spPr>
          <a:xfrm>
            <a:off x="1277650" y="1798320"/>
            <a:ext cx="10355550" cy="2621280"/>
          </a:xfrm>
        </p:spPr>
        <p:txBody>
          <a:bodyPr/>
          <a:lstStyle/>
          <a:p>
            <a:r>
              <a:rPr lang="en-US" dirty="0"/>
              <a:t>A </a:t>
            </a:r>
            <a:r>
              <a:rPr lang="en-US" dirty="0">
                <a:hlinkClick r:id="rId3"/>
              </a:rPr>
              <a:t>University of California Transfer Pathway </a:t>
            </a:r>
            <a:r>
              <a:rPr lang="en-US" dirty="0"/>
              <a:t>is a standardized major preparation plan for a transfer student who intends to major in one of the 20 most popular majors</a:t>
            </a:r>
          </a:p>
          <a:p>
            <a:r>
              <a:rPr lang="en-US" dirty="0"/>
              <a:t>First 10 pathways approved in 2015</a:t>
            </a:r>
          </a:p>
          <a:p>
            <a:r>
              <a:rPr lang="en-US" dirty="0"/>
              <a:t>Now there are 20 approved pathways</a:t>
            </a:r>
          </a:p>
          <a:p>
            <a:r>
              <a:rPr lang="en-US" dirty="0"/>
              <a:t>Pathway is a recommendation – degree attainment is </a:t>
            </a:r>
            <a:r>
              <a:rPr lang="en-US" b="1" dirty="0"/>
              <a:t>not</a:t>
            </a:r>
            <a:r>
              <a:rPr lang="en-US" dirty="0"/>
              <a:t> a requirement for admission to UC</a:t>
            </a:r>
          </a:p>
          <a:p>
            <a:endParaRPr lang="en-US" dirty="0"/>
          </a:p>
          <a:p>
            <a:endParaRPr lang="en-US" dirty="0"/>
          </a:p>
        </p:txBody>
      </p:sp>
      <p:sp>
        <p:nvSpPr>
          <p:cNvPr id="4" name="Slide Number Placeholder 3">
            <a:extLst>
              <a:ext uri="{FF2B5EF4-FFF2-40B4-BE49-F238E27FC236}">
                <a16:creationId xmlns:a16="http://schemas.microsoft.com/office/drawing/2014/main" id="{D3284547-7C08-D94D-8279-D20449673731}"/>
              </a:ext>
            </a:extLst>
          </p:cNvPr>
          <p:cNvSpPr>
            <a:spLocks noGrp="1"/>
          </p:cNvSpPr>
          <p:nvPr>
            <p:ph type="sldNum" sz="quarter" idx="10"/>
          </p:nvPr>
        </p:nvSpPr>
        <p:spPr/>
        <p:txBody>
          <a:bodyPr/>
          <a:lstStyle/>
          <a:p>
            <a:pPr>
              <a:defRPr/>
            </a:pPr>
            <a:fld id="{FBEDD817-AB0B-A34C-9FCE-295985F01EC4}" type="slidenum">
              <a:rPr lang="en-US" altLang="en-US" smtClean="0"/>
              <a:pPr>
                <a:defRPr/>
              </a:pPr>
              <a:t>15</a:t>
            </a:fld>
            <a:endParaRPr lang="en-US" altLang="en-US"/>
          </a:p>
        </p:txBody>
      </p:sp>
      <p:pic>
        <p:nvPicPr>
          <p:cNvPr id="5" name="Picture 4">
            <a:extLst>
              <a:ext uri="{FF2B5EF4-FFF2-40B4-BE49-F238E27FC236}">
                <a16:creationId xmlns:a16="http://schemas.microsoft.com/office/drawing/2014/main" id="{62879412-EDCA-B34A-B19A-47397329A4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5733" y="4751282"/>
            <a:ext cx="4427774" cy="1605068"/>
          </a:xfrm>
          <a:prstGeom prst="rect">
            <a:avLst/>
          </a:prstGeom>
        </p:spPr>
      </p:pic>
    </p:spTree>
    <p:extLst>
      <p:ext uri="{BB962C8B-B14F-4D97-AF65-F5344CB8AC3E}">
        <p14:creationId xmlns:p14="http://schemas.microsoft.com/office/powerpoint/2010/main" val="2676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282B-7419-984B-85D0-F0223A5CBA29}"/>
              </a:ext>
            </a:extLst>
          </p:cNvPr>
          <p:cNvSpPr>
            <a:spLocks noGrp="1"/>
          </p:cNvSpPr>
          <p:nvPr>
            <p:ph type="title"/>
          </p:nvPr>
        </p:nvSpPr>
        <p:spPr/>
        <p:txBody>
          <a:bodyPr anchor="ctr"/>
          <a:lstStyle/>
          <a:p>
            <a:pPr algn="ctr"/>
            <a:r>
              <a:rPr lang="en-US" b="1" dirty="0"/>
              <a:t>UCTP: Past</a:t>
            </a:r>
            <a:endParaRPr lang="en-US" dirty="0"/>
          </a:p>
        </p:txBody>
      </p:sp>
      <p:sp>
        <p:nvSpPr>
          <p:cNvPr id="3" name="Content Placeholder 2">
            <a:extLst>
              <a:ext uri="{FF2B5EF4-FFF2-40B4-BE49-F238E27FC236}">
                <a16:creationId xmlns:a16="http://schemas.microsoft.com/office/drawing/2014/main" id="{1EFF017D-ADEA-AC4C-B6B7-5BD1E5E43B0A}"/>
              </a:ext>
            </a:extLst>
          </p:cNvPr>
          <p:cNvSpPr>
            <a:spLocks noGrp="1"/>
          </p:cNvSpPr>
          <p:nvPr>
            <p:ph sz="half" idx="1"/>
          </p:nvPr>
        </p:nvSpPr>
        <p:spPr>
          <a:xfrm>
            <a:off x="1277650" y="1690688"/>
            <a:ext cx="10058400" cy="4527232"/>
          </a:xfrm>
        </p:spPr>
        <p:txBody>
          <a:bodyPr/>
          <a:lstStyle/>
          <a:p>
            <a:r>
              <a:rPr lang="en-US" dirty="0"/>
              <a:t>ASCCC 2017 Fall Plenary Session, </a:t>
            </a:r>
            <a:r>
              <a:rPr lang="en-US" dirty="0">
                <a:hlinkClick r:id="rId3"/>
              </a:rPr>
              <a:t>Resolution F17 15.01</a:t>
            </a:r>
            <a:r>
              <a:rPr lang="en-US" dirty="0"/>
              <a:t>—Aligning Transfer Pathways for the CSU and UC Systems</a:t>
            </a:r>
          </a:p>
          <a:p>
            <a:r>
              <a:rPr lang="en-US" dirty="0"/>
              <a:t>Streamline as much as possible to remove barriers for transfer and eliminate duplication of efforts </a:t>
            </a:r>
          </a:p>
          <a:p>
            <a:r>
              <a:rPr lang="en-US" dirty="0"/>
              <a:t>Fall 2018 – Intersegmental Committee of Academic Senates (ICAS) began discussion </a:t>
            </a:r>
          </a:p>
          <a:p>
            <a:r>
              <a:rPr lang="en-US" dirty="0"/>
              <a:t>2019-20 – Intersegmental Curriculum Workgroup (ICW) and the C-ID Advisory Committee began Transfer Alignment Project: </a:t>
            </a:r>
          </a:p>
          <a:p>
            <a:pPr lvl="1"/>
            <a:r>
              <a:rPr lang="en-US" dirty="0"/>
              <a:t>examined TMCs from seven disciplines to consider TMC and UCTP alignment</a:t>
            </a:r>
          </a:p>
          <a:p>
            <a:r>
              <a:rPr lang="en-US" dirty="0"/>
              <a:t>UCTP Degree Pilot in Chemistry or Physics</a:t>
            </a:r>
          </a:p>
        </p:txBody>
      </p:sp>
      <p:sp>
        <p:nvSpPr>
          <p:cNvPr id="4" name="Slide Number Placeholder 3">
            <a:extLst>
              <a:ext uri="{FF2B5EF4-FFF2-40B4-BE49-F238E27FC236}">
                <a16:creationId xmlns:a16="http://schemas.microsoft.com/office/drawing/2014/main" id="{2E5A1CB5-9609-F240-97A8-35D625E81ACF}"/>
              </a:ext>
            </a:extLst>
          </p:cNvPr>
          <p:cNvSpPr>
            <a:spLocks noGrp="1"/>
          </p:cNvSpPr>
          <p:nvPr>
            <p:ph type="sldNum" sz="quarter" idx="10"/>
          </p:nvPr>
        </p:nvSpPr>
        <p:spPr/>
        <p:txBody>
          <a:bodyPr/>
          <a:lstStyle/>
          <a:p>
            <a:pPr>
              <a:defRPr/>
            </a:pPr>
            <a:fld id="{FBEDD817-AB0B-A34C-9FCE-295985F01EC4}" type="slidenum">
              <a:rPr lang="en-US" altLang="en-US" smtClean="0"/>
              <a:pPr>
                <a:defRPr/>
              </a:pPr>
              <a:t>16</a:t>
            </a:fld>
            <a:endParaRPr lang="en-US" altLang="en-US"/>
          </a:p>
        </p:txBody>
      </p:sp>
    </p:spTree>
    <p:extLst>
      <p:ext uri="{BB962C8B-B14F-4D97-AF65-F5344CB8AC3E}">
        <p14:creationId xmlns:p14="http://schemas.microsoft.com/office/powerpoint/2010/main" val="122268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C818-BECA-4ABD-BFF9-B1E0D9D759B9}"/>
              </a:ext>
            </a:extLst>
          </p:cNvPr>
          <p:cNvSpPr>
            <a:spLocks noGrp="1"/>
          </p:cNvSpPr>
          <p:nvPr>
            <p:ph type="title"/>
          </p:nvPr>
        </p:nvSpPr>
        <p:spPr/>
        <p:txBody>
          <a:bodyPr anchor="ctr"/>
          <a:lstStyle/>
          <a:p>
            <a:pPr algn="ctr"/>
            <a:r>
              <a:rPr lang="en-US" b="1" dirty="0"/>
              <a:t>UCTP: Present</a:t>
            </a:r>
            <a:br>
              <a:rPr lang="en-US" b="1" dirty="0"/>
            </a:br>
            <a:r>
              <a:rPr lang="en-US" dirty="0"/>
              <a:t>UCTP Degree (Pilot) – Chemistry/Physics </a:t>
            </a:r>
          </a:p>
        </p:txBody>
      </p:sp>
      <p:sp>
        <p:nvSpPr>
          <p:cNvPr id="3" name="Content Placeholder 2">
            <a:extLst>
              <a:ext uri="{FF2B5EF4-FFF2-40B4-BE49-F238E27FC236}">
                <a16:creationId xmlns:a16="http://schemas.microsoft.com/office/drawing/2014/main" id="{E58F3890-00D6-4CD0-AB7D-0BE4E883B1B6}"/>
              </a:ext>
            </a:extLst>
          </p:cNvPr>
          <p:cNvSpPr>
            <a:spLocks noGrp="1"/>
          </p:cNvSpPr>
          <p:nvPr>
            <p:ph sz="half" idx="1"/>
          </p:nvPr>
        </p:nvSpPr>
        <p:spPr/>
        <p:txBody>
          <a:bodyPr/>
          <a:lstStyle/>
          <a:p>
            <a:endParaRPr lang="en-US" dirty="0"/>
          </a:p>
        </p:txBody>
      </p:sp>
      <p:sp>
        <p:nvSpPr>
          <p:cNvPr id="4" name="Slide Number Placeholder 3">
            <a:extLst>
              <a:ext uri="{FF2B5EF4-FFF2-40B4-BE49-F238E27FC236}">
                <a16:creationId xmlns:a16="http://schemas.microsoft.com/office/drawing/2014/main" id="{09BB55C0-C929-4FD2-AEF2-13D9658D93F2}"/>
              </a:ext>
            </a:extLst>
          </p:cNvPr>
          <p:cNvSpPr>
            <a:spLocks noGrp="1"/>
          </p:cNvSpPr>
          <p:nvPr>
            <p:ph type="sldNum" sz="quarter" idx="10"/>
          </p:nvPr>
        </p:nvSpPr>
        <p:spPr/>
        <p:txBody>
          <a:bodyPr/>
          <a:lstStyle/>
          <a:p>
            <a:pPr>
              <a:defRPr/>
            </a:pPr>
            <a:fld id="{FBEDD817-AB0B-A34C-9FCE-295985F01EC4}" type="slidenum">
              <a:rPr lang="en-US" altLang="en-US" smtClean="0"/>
              <a:pPr>
                <a:defRPr/>
              </a:pPr>
              <a:t>17</a:t>
            </a:fld>
            <a:endParaRPr lang="en-US" altLang="en-US"/>
          </a:p>
        </p:txBody>
      </p:sp>
      <p:sp>
        <p:nvSpPr>
          <p:cNvPr id="6" name="TextBox 5">
            <a:extLst>
              <a:ext uri="{FF2B5EF4-FFF2-40B4-BE49-F238E27FC236}">
                <a16:creationId xmlns:a16="http://schemas.microsoft.com/office/drawing/2014/main" id="{5E49B269-7428-4DDF-8897-4DE281F899B0}"/>
              </a:ext>
            </a:extLst>
          </p:cNvPr>
          <p:cNvSpPr txBox="1"/>
          <p:nvPr/>
        </p:nvSpPr>
        <p:spPr>
          <a:xfrm>
            <a:off x="1464906" y="2170853"/>
            <a:ext cx="9302621" cy="344177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University of California (UC) Degree for Chemistry/Physics provides students a basis for understanding the physical concepts and skills required for attainment of upper division status as a Chemistry/Physics major.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completing the degree and transferring to the UC, will be expected to complete two more courses in IGETC Area 3 and two more courses in IGETC Area 4 to fulfill UC general education requirements.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Successful completion of the UC Transfer Pathway Chemistry/Physics degree with a minimum GPA of 3.5 guarantees the student admission into the University of California system (but does not guarantee acceptance to a particular campus).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who do not reach the 3.5 GPA threshold will still be competitive at several UC campuses and are still encouraged to apply. </a:t>
            </a:r>
          </a:p>
        </p:txBody>
      </p:sp>
    </p:spTree>
    <p:extLst>
      <p:ext uri="{BB962C8B-B14F-4D97-AF65-F5344CB8AC3E}">
        <p14:creationId xmlns:p14="http://schemas.microsoft.com/office/powerpoint/2010/main" val="10285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AF59-1BD4-42AB-990F-C7CFD1AE5E60}"/>
              </a:ext>
            </a:extLst>
          </p:cNvPr>
          <p:cNvSpPr>
            <a:spLocks noGrp="1"/>
          </p:cNvSpPr>
          <p:nvPr>
            <p:ph type="title"/>
          </p:nvPr>
        </p:nvSpPr>
        <p:spPr>
          <a:xfrm>
            <a:off x="247135" y="1112109"/>
            <a:ext cx="3583461" cy="1276528"/>
          </a:xfrm>
        </p:spPr>
        <p:txBody>
          <a:bodyPr>
            <a:normAutofit/>
          </a:bodyPr>
          <a:lstStyle/>
          <a:p>
            <a:r>
              <a:rPr lang="en-US" sz="2400" dirty="0"/>
              <a:t>UC Transfer Admissions Agreement </a:t>
            </a:r>
            <a:br>
              <a:rPr lang="en-US" sz="2400" dirty="0"/>
            </a:br>
            <a:r>
              <a:rPr lang="en-US" sz="2400" dirty="0"/>
              <a:t>(TAG)</a:t>
            </a:r>
          </a:p>
        </p:txBody>
      </p:sp>
      <p:sp>
        <p:nvSpPr>
          <p:cNvPr id="3" name="Content Placeholder 2">
            <a:extLst>
              <a:ext uri="{FF2B5EF4-FFF2-40B4-BE49-F238E27FC236}">
                <a16:creationId xmlns:a16="http://schemas.microsoft.com/office/drawing/2014/main" id="{4C46D756-F3EF-446B-BB81-2F4A65D24C90}"/>
              </a:ext>
            </a:extLst>
          </p:cNvPr>
          <p:cNvSpPr>
            <a:spLocks noGrp="1"/>
          </p:cNvSpPr>
          <p:nvPr>
            <p:ph idx="1"/>
          </p:nvPr>
        </p:nvSpPr>
        <p:spPr>
          <a:xfrm>
            <a:off x="4436533" y="762000"/>
            <a:ext cx="6596592" cy="5419704"/>
          </a:xfrm>
        </p:spPr>
        <p:txBody>
          <a:bodyPr/>
          <a:lstStyle/>
          <a:p>
            <a:pPr marR="0" lvl="0">
              <a:spcBef>
                <a:spcPts val="0"/>
              </a:spcBef>
              <a:spcAft>
                <a:spcPts val="500"/>
              </a:spcAft>
              <a:buSzPts val="1000"/>
              <a:tabLst>
                <a:tab pos="457200" algn="l"/>
              </a:tabLst>
            </a:pPr>
            <a:endParaRPr lang="en-US" sz="2000" spc="10" dirty="0">
              <a:solidFill>
                <a:srgbClr val="4B4B4B"/>
              </a:solidFill>
              <a:effectLst/>
              <a:latin typeface="Arial" panose="020B0604020202020204" pitchFamily="34" charset="0"/>
              <a:ea typeface="Times New Roman" panose="02020603050405020304" pitchFamily="18" charset="0"/>
            </a:endParaRPr>
          </a:p>
          <a:p>
            <a:pPr marL="457200" marR="0" lvl="0" indent="-457200">
              <a:spcBef>
                <a:spcPts val="0"/>
              </a:spcBef>
              <a:spcAft>
                <a:spcPts val="500"/>
              </a:spcAft>
              <a:buSzPts val="1000"/>
              <a:buFont typeface="+mj-lt"/>
              <a:buAutoNum type="arabicPeriod"/>
              <a:tabLst>
                <a:tab pos="457200" algn="l"/>
              </a:tabLst>
            </a:pPr>
            <a:r>
              <a:rPr lang="en-US" sz="2000" spc="10" dirty="0">
                <a:solidFill>
                  <a:srgbClr val="4B4B4B"/>
                </a:solidFill>
                <a:effectLst/>
                <a:latin typeface="Arial" panose="020B0604020202020204" pitchFamily="34" charset="0"/>
                <a:ea typeface="Times New Roman" panose="02020603050405020304" pitchFamily="18" charset="0"/>
              </a:rPr>
              <a:t>Create an account for the UC via the Transfer Admission Planner </a:t>
            </a:r>
          </a:p>
          <a:p>
            <a:pPr marL="457200" marR="0" lvl="0" indent="-457200">
              <a:spcBef>
                <a:spcPts val="0"/>
              </a:spcBef>
              <a:spcAft>
                <a:spcPts val="500"/>
              </a:spcAft>
              <a:buSzPts val="1000"/>
              <a:buFont typeface="+mj-lt"/>
              <a:buAutoNum type="arabicPeriod"/>
              <a:tabLst>
                <a:tab pos="457200" algn="l"/>
              </a:tabLst>
            </a:pPr>
            <a:r>
              <a:rPr lang="en-US" sz="2000" spc="10" dirty="0">
                <a:solidFill>
                  <a:srgbClr val="4B4B4B"/>
                </a:solidFill>
                <a:effectLst/>
                <a:latin typeface="Arial" panose="020B0604020202020204" pitchFamily="34" charset="0"/>
                <a:ea typeface="Times New Roman" panose="02020603050405020304" pitchFamily="18" charset="0"/>
              </a:rPr>
              <a:t>Complete the TAG application and review it with your community college counselor and/or UC campus TAG adviser. (Submit Sept. 1-30 for Fall)</a:t>
            </a:r>
            <a:endParaRPr lang="en-US" sz="200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500"/>
              </a:spcAft>
              <a:buSzPts val="1000"/>
              <a:buFont typeface="+mj-lt"/>
              <a:buAutoNum type="arabicPeriod"/>
              <a:tabLst>
                <a:tab pos="457200" algn="l"/>
              </a:tabLst>
            </a:pPr>
            <a:r>
              <a:rPr lang="en-US" sz="2000" spc="10" dirty="0">
                <a:solidFill>
                  <a:srgbClr val="4B4B4B"/>
                </a:solidFill>
                <a:effectLst/>
                <a:latin typeface="Arial" panose="020B0604020202020204" pitchFamily="34" charset="0"/>
                <a:ea typeface="Times New Roman" panose="02020603050405020304" pitchFamily="18" charset="0"/>
              </a:rPr>
              <a:t>Fulfill all coursework and GPA requirements in your TAG agreement.</a:t>
            </a:r>
            <a:endParaRPr lang="en-US" sz="200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500"/>
              </a:spcAft>
              <a:buSzPts val="1000"/>
              <a:buFont typeface="+mj-lt"/>
              <a:buAutoNum type="arabicPeriod"/>
              <a:tabLst>
                <a:tab pos="457200" algn="l"/>
              </a:tabLst>
            </a:pPr>
            <a:r>
              <a:rPr lang="en-US" sz="2000" spc="10" dirty="0">
                <a:solidFill>
                  <a:srgbClr val="4B4B4B"/>
                </a:solidFill>
                <a:effectLst/>
                <a:latin typeface="Arial" panose="020B0604020202020204" pitchFamily="34" charset="0"/>
                <a:ea typeface="Times New Roman" panose="02020603050405020304" pitchFamily="18" charset="0"/>
              </a:rPr>
              <a:t>In addition to the TAG agreement, students must also fill out the </a:t>
            </a:r>
            <a:r>
              <a:rPr lang="en-US" sz="2000" u="sng" spc="10" dirty="0">
                <a:solidFill>
                  <a:srgbClr val="000000"/>
                </a:solidFill>
                <a:effectLst/>
                <a:latin typeface="Arial" panose="020B0604020202020204" pitchFamily="34" charset="0"/>
                <a:ea typeface="Times New Roman" panose="02020603050405020304" pitchFamily="18" charset="0"/>
                <a:hlinkClick r:id="rId3"/>
              </a:rPr>
              <a:t>application for admission to UC</a:t>
            </a:r>
            <a:r>
              <a:rPr lang="en-US" sz="2000" spc="10" dirty="0">
                <a:solidFill>
                  <a:srgbClr val="000000"/>
                </a:solidFill>
                <a:effectLst/>
                <a:latin typeface="Arial" panose="020B0604020202020204" pitchFamily="34" charset="0"/>
                <a:ea typeface="Times New Roman" panose="02020603050405020304" pitchFamily="18" charset="0"/>
              </a:rPr>
              <a:t> </a:t>
            </a:r>
            <a:r>
              <a:rPr lang="en-US" sz="2000" spc="10" dirty="0">
                <a:solidFill>
                  <a:srgbClr val="4B4B4B"/>
                </a:solidFill>
                <a:effectLst/>
                <a:latin typeface="Arial" panose="020B0604020202020204" pitchFamily="34" charset="0"/>
                <a:ea typeface="Times New Roman" panose="02020603050405020304" pitchFamily="18" charset="0"/>
              </a:rPr>
              <a:t>and submit it Nov. 1–30.</a:t>
            </a:r>
            <a:endParaRPr lang="en-US" sz="200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500"/>
              </a:spcAft>
              <a:buSzPts val="1000"/>
              <a:buFont typeface="+mj-lt"/>
              <a:buAutoNum type="arabicPeriod"/>
              <a:tabLst>
                <a:tab pos="457200" algn="l"/>
              </a:tabLst>
            </a:pPr>
            <a:r>
              <a:rPr lang="en-US" sz="2000" spc="10" dirty="0">
                <a:solidFill>
                  <a:srgbClr val="4B4B4B"/>
                </a:solidFill>
                <a:effectLst/>
                <a:latin typeface="Arial" panose="020B0604020202020204" pitchFamily="34" charset="0"/>
                <a:ea typeface="Times New Roman" panose="02020603050405020304" pitchFamily="18" charset="0"/>
              </a:rPr>
              <a:t>Students can only apply only apply for a TAG at </a:t>
            </a:r>
            <a:r>
              <a:rPr lang="en-US" sz="2000" b="1" spc="10" dirty="0">
                <a:solidFill>
                  <a:srgbClr val="4B4B4B"/>
                </a:solidFill>
                <a:effectLst/>
                <a:latin typeface="Arial" panose="020B0604020202020204" pitchFamily="34" charset="0"/>
                <a:ea typeface="Times New Roman" panose="02020603050405020304" pitchFamily="18" charset="0"/>
              </a:rPr>
              <a:t>one</a:t>
            </a:r>
            <a:r>
              <a:rPr lang="en-US" sz="2000" spc="10" dirty="0">
                <a:solidFill>
                  <a:srgbClr val="4B4B4B"/>
                </a:solidFill>
                <a:effectLst/>
                <a:latin typeface="Arial" panose="020B0604020202020204" pitchFamily="34" charset="0"/>
                <a:ea typeface="Times New Roman" panose="02020603050405020304" pitchFamily="18" charset="0"/>
              </a:rPr>
              <a:t> campus. </a:t>
            </a:r>
            <a:endParaRPr lang="en-US" sz="200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500"/>
              </a:spcAft>
              <a:buSzPts val="1000"/>
              <a:buFont typeface="+mj-lt"/>
              <a:buAutoNum type="arabicPeriod"/>
              <a:tabLst>
                <a:tab pos="457200" algn="l"/>
              </a:tabLst>
            </a:pPr>
            <a:r>
              <a:rPr lang="en-US" sz="2000" spc="10" dirty="0">
                <a:solidFill>
                  <a:srgbClr val="4B4B4B"/>
                </a:solidFill>
                <a:effectLst/>
                <a:latin typeface="Arial" panose="020B0604020202020204" pitchFamily="34" charset="0"/>
                <a:ea typeface="Times New Roman" panose="02020603050405020304" pitchFamily="18" charset="0"/>
              </a:rPr>
              <a:t>The </a:t>
            </a:r>
            <a:r>
              <a:rPr lang="en-US" sz="2000" u="sng" spc="10" dirty="0">
                <a:solidFill>
                  <a:srgbClr val="E44C9A"/>
                </a:solidFill>
                <a:effectLst/>
                <a:latin typeface="Arial" panose="020B0604020202020204" pitchFamily="34" charset="0"/>
                <a:ea typeface="Times New Roman" panose="02020603050405020304" pitchFamily="18" charset="0"/>
                <a:hlinkClick r:id="rId4"/>
              </a:rPr>
              <a:t>TAG matrix</a:t>
            </a:r>
            <a:r>
              <a:rPr lang="en-US" sz="2000" spc="10" dirty="0">
                <a:solidFill>
                  <a:srgbClr val="4B4B4B"/>
                </a:solidFill>
                <a:effectLst/>
                <a:latin typeface="Arial" panose="020B0604020202020204" pitchFamily="34" charset="0"/>
                <a:ea typeface="Times New Roman" panose="02020603050405020304" pitchFamily="18" charset="0"/>
              </a:rPr>
              <a:t>  provides a list of participating campuses and campus-specific requirements to qualify and is updated every year. </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29A2DA8D-B09D-49BF-9C81-C29195DA637B}"/>
              </a:ext>
            </a:extLst>
          </p:cNvPr>
          <p:cNvSpPr>
            <a:spLocks noGrp="1"/>
          </p:cNvSpPr>
          <p:nvPr>
            <p:ph type="body" sz="half" idx="2"/>
          </p:nvPr>
        </p:nvSpPr>
        <p:spPr>
          <a:xfrm>
            <a:off x="247135" y="2453951"/>
            <a:ext cx="3583461" cy="3068959"/>
          </a:xfrm>
        </p:spPr>
        <p:txBody>
          <a:bodyPr>
            <a:normAutofit fontScale="62500" lnSpcReduction="20000"/>
          </a:bodyPr>
          <a:lstStyle/>
          <a:p>
            <a:pPr marL="0" marR="0" indent="0" algn="l">
              <a:lnSpc>
                <a:spcPct val="107000"/>
              </a:lnSpc>
              <a:spcBef>
                <a:spcPts val="0"/>
              </a:spcBef>
              <a:spcAft>
                <a:spcPts val="800"/>
              </a:spcAft>
              <a:buNone/>
            </a:pPr>
            <a:r>
              <a:rPr lang="en-US" sz="2800" spc="10" dirty="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Six UC campuses offer the Transfer Admission Guarantee (TAG) program for California community college students who meet specific requirements: </a:t>
            </a:r>
          </a:p>
          <a:p>
            <a:pPr marL="114300" marR="0" indent="-342900" algn="l">
              <a:lnSpc>
                <a:spcPct val="107000"/>
              </a:lnSpc>
              <a:spcBef>
                <a:spcPts val="0"/>
              </a:spcBef>
              <a:spcAft>
                <a:spcPts val="0"/>
              </a:spcAft>
              <a:buFont typeface="+mj-lt"/>
              <a:buAutoNum type="arabicPeriod"/>
            </a:pPr>
            <a:r>
              <a:rPr lang="en-US" sz="2800" spc="10" dirty="0">
                <a:solidFill>
                  <a:srgbClr val="4B4B4B"/>
                </a:solidFill>
                <a:latin typeface="Arial" panose="020B0604020202020204" pitchFamily="34" charset="0"/>
                <a:ea typeface="Calibri" panose="020F0502020204030204" pitchFamily="34" charset="0"/>
                <a:cs typeface="Times New Roman" panose="02020603050405020304" pitchFamily="18" charset="0"/>
              </a:rPr>
              <a:t>Davis </a:t>
            </a:r>
          </a:p>
          <a:p>
            <a:pPr marL="114300" marR="0" indent="-342900" algn="l">
              <a:lnSpc>
                <a:spcPct val="107000"/>
              </a:lnSpc>
              <a:spcBef>
                <a:spcPts val="0"/>
              </a:spcBef>
              <a:spcAft>
                <a:spcPts val="0"/>
              </a:spcAft>
              <a:buFont typeface="+mj-lt"/>
              <a:buAutoNum type="arabicPeriod"/>
            </a:pPr>
            <a:r>
              <a:rPr lang="en-US" sz="2800" spc="10" dirty="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Irvine</a:t>
            </a:r>
          </a:p>
          <a:p>
            <a:pPr marL="114300" marR="0" indent="-342900" algn="l">
              <a:lnSpc>
                <a:spcPct val="107000"/>
              </a:lnSpc>
              <a:spcBef>
                <a:spcPts val="0"/>
              </a:spcBef>
              <a:spcAft>
                <a:spcPts val="0"/>
              </a:spcAft>
              <a:buFont typeface="+mj-lt"/>
              <a:buAutoNum type="arabicPeriod"/>
            </a:pPr>
            <a:r>
              <a:rPr lang="en-US" sz="2800" spc="10" dirty="0">
                <a:solidFill>
                  <a:srgbClr val="4B4B4B"/>
                </a:solidFill>
                <a:latin typeface="Arial" panose="020B0604020202020204" pitchFamily="34" charset="0"/>
                <a:ea typeface="Calibri" panose="020F0502020204030204" pitchFamily="34" charset="0"/>
                <a:cs typeface="Times New Roman" panose="02020603050405020304" pitchFamily="18" charset="0"/>
              </a:rPr>
              <a:t>Merced</a:t>
            </a:r>
          </a:p>
          <a:p>
            <a:pPr marL="114300" marR="0" indent="-342900" algn="l">
              <a:lnSpc>
                <a:spcPct val="107000"/>
              </a:lnSpc>
              <a:spcBef>
                <a:spcPts val="0"/>
              </a:spcBef>
              <a:spcAft>
                <a:spcPts val="0"/>
              </a:spcAft>
              <a:buFont typeface="+mj-lt"/>
              <a:buAutoNum type="arabicPeriod"/>
            </a:pPr>
            <a:r>
              <a:rPr lang="en-US" sz="2800" spc="10" dirty="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Riverside </a:t>
            </a:r>
          </a:p>
          <a:p>
            <a:pPr marL="114300" marR="0" indent="-342900" algn="l">
              <a:lnSpc>
                <a:spcPct val="107000"/>
              </a:lnSpc>
              <a:spcBef>
                <a:spcPts val="0"/>
              </a:spcBef>
              <a:spcAft>
                <a:spcPts val="0"/>
              </a:spcAft>
              <a:buFont typeface="+mj-lt"/>
              <a:buAutoNum type="arabicPeriod"/>
            </a:pPr>
            <a:r>
              <a:rPr lang="en-US" sz="2800" spc="10" dirty="0">
                <a:solidFill>
                  <a:srgbClr val="4B4B4B"/>
                </a:solidFill>
                <a:latin typeface="Arial" panose="020B0604020202020204" pitchFamily="34" charset="0"/>
                <a:ea typeface="Calibri" panose="020F0502020204030204" pitchFamily="34" charset="0"/>
                <a:cs typeface="Times New Roman" panose="02020603050405020304" pitchFamily="18" charset="0"/>
              </a:rPr>
              <a:t>Santa Barbara </a:t>
            </a:r>
          </a:p>
          <a:p>
            <a:pPr marL="114300" marR="0" indent="-342900" algn="l">
              <a:lnSpc>
                <a:spcPct val="107000"/>
              </a:lnSpc>
              <a:spcBef>
                <a:spcPts val="0"/>
              </a:spcBef>
              <a:spcAft>
                <a:spcPts val="0"/>
              </a:spcAft>
              <a:buFont typeface="+mj-lt"/>
              <a:buAutoNum type="arabicPeriod"/>
            </a:pPr>
            <a:r>
              <a:rPr lang="en-US" sz="2800" spc="10" dirty="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Santa Cruz </a:t>
            </a:r>
          </a:p>
          <a:p>
            <a:endParaRPr lang="en-US" dirty="0"/>
          </a:p>
        </p:txBody>
      </p:sp>
      <p:sp>
        <p:nvSpPr>
          <p:cNvPr id="5" name="Slide Number Placeholder 4">
            <a:extLst>
              <a:ext uri="{FF2B5EF4-FFF2-40B4-BE49-F238E27FC236}">
                <a16:creationId xmlns:a16="http://schemas.microsoft.com/office/drawing/2014/main" id="{F4A6865D-C2D1-4917-A968-61010B102149}"/>
              </a:ext>
            </a:extLst>
          </p:cNvPr>
          <p:cNvSpPr>
            <a:spLocks noGrp="1"/>
          </p:cNvSpPr>
          <p:nvPr>
            <p:ph type="sldNum" sz="quarter" idx="10"/>
          </p:nvPr>
        </p:nvSpPr>
        <p:spPr/>
        <p:txBody>
          <a:bodyPr/>
          <a:lstStyle/>
          <a:p>
            <a:pPr>
              <a:defRPr/>
            </a:pPr>
            <a:fld id="{C8015428-05F8-DC41-B5EF-349301B1AAC7}" type="slidenum">
              <a:rPr lang="en-US" altLang="en-US" smtClean="0"/>
              <a:pPr>
                <a:defRPr/>
              </a:pPr>
              <a:t>18</a:t>
            </a:fld>
            <a:endParaRPr lang="en-US" altLang="en-US"/>
          </a:p>
        </p:txBody>
      </p:sp>
    </p:spTree>
    <p:extLst>
      <p:ext uri="{BB962C8B-B14F-4D97-AF65-F5344CB8AC3E}">
        <p14:creationId xmlns:p14="http://schemas.microsoft.com/office/powerpoint/2010/main" val="54154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5A9D-291C-B344-B2A0-86FA420ADE59}"/>
              </a:ext>
            </a:extLst>
          </p:cNvPr>
          <p:cNvSpPr>
            <a:spLocks noGrp="1"/>
          </p:cNvSpPr>
          <p:nvPr>
            <p:ph type="title"/>
          </p:nvPr>
        </p:nvSpPr>
        <p:spPr/>
        <p:txBody>
          <a:bodyPr anchor="ctr"/>
          <a:lstStyle/>
          <a:p>
            <a:pPr algn="ctr"/>
            <a:r>
              <a:rPr lang="en-US" b="1" dirty="0"/>
              <a:t>UCTP: Future?</a:t>
            </a:r>
          </a:p>
        </p:txBody>
      </p:sp>
      <p:sp>
        <p:nvSpPr>
          <p:cNvPr id="3" name="Content Placeholder 2">
            <a:extLst>
              <a:ext uri="{FF2B5EF4-FFF2-40B4-BE49-F238E27FC236}">
                <a16:creationId xmlns:a16="http://schemas.microsoft.com/office/drawing/2014/main" id="{12AA8766-41B5-F845-98EA-92FFBF2D0A7F}"/>
              </a:ext>
            </a:extLst>
          </p:cNvPr>
          <p:cNvSpPr>
            <a:spLocks noGrp="1"/>
          </p:cNvSpPr>
          <p:nvPr>
            <p:ph sz="half" idx="1"/>
          </p:nvPr>
        </p:nvSpPr>
        <p:spPr>
          <a:xfrm>
            <a:off x="2184400" y="1798320"/>
            <a:ext cx="8636000" cy="4263813"/>
          </a:xfrm>
        </p:spPr>
        <p:txBody>
          <a:bodyPr/>
          <a:lstStyle/>
          <a:p>
            <a:pPr marL="0" indent="0" algn="ctr">
              <a:buNone/>
            </a:pPr>
            <a:r>
              <a:rPr lang="en-US" sz="3600" dirty="0"/>
              <a:t>UCTP | TAG | ADT</a:t>
            </a:r>
          </a:p>
        </p:txBody>
      </p:sp>
      <p:sp>
        <p:nvSpPr>
          <p:cNvPr id="4" name="Slide Number Placeholder 3">
            <a:extLst>
              <a:ext uri="{FF2B5EF4-FFF2-40B4-BE49-F238E27FC236}">
                <a16:creationId xmlns:a16="http://schemas.microsoft.com/office/drawing/2014/main" id="{B31C0C3B-B301-1249-A6A6-43EC2842FCEB}"/>
              </a:ext>
            </a:extLst>
          </p:cNvPr>
          <p:cNvSpPr>
            <a:spLocks noGrp="1"/>
          </p:cNvSpPr>
          <p:nvPr>
            <p:ph type="sldNum" sz="quarter" idx="10"/>
          </p:nvPr>
        </p:nvSpPr>
        <p:spPr/>
        <p:txBody>
          <a:bodyPr/>
          <a:lstStyle/>
          <a:p>
            <a:pPr>
              <a:defRPr/>
            </a:pPr>
            <a:fld id="{FBEDD817-AB0B-A34C-9FCE-295985F01EC4}" type="slidenum">
              <a:rPr lang="en-US" altLang="en-US" smtClean="0"/>
              <a:pPr>
                <a:defRPr/>
              </a:pPr>
              <a:t>19</a:t>
            </a:fld>
            <a:endParaRPr lang="en-US" altLang="en-US"/>
          </a:p>
        </p:txBody>
      </p:sp>
      <p:pic>
        <p:nvPicPr>
          <p:cNvPr id="5" name="Picture 4">
            <a:extLst>
              <a:ext uri="{FF2B5EF4-FFF2-40B4-BE49-F238E27FC236}">
                <a16:creationId xmlns:a16="http://schemas.microsoft.com/office/drawing/2014/main" id="{A954922D-EF97-4745-B642-A63A73C9CBE8}"/>
              </a:ext>
            </a:extLst>
          </p:cNvPr>
          <p:cNvPicPr>
            <a:picLocks noChangeAspect="1"/>
          </p:cNvPicPr>
          <p:nvPr/>
        </p:nvPicPr>
        <p:blipFill>
          <a:blip r:embed="rId3"/>
          <a:stretch>
            <a:fillRect/>
          </a:stretch>
        </p:blipFill>
        <p:spPr>
          <a:xfrm>
            <a:off x="3183466" y="2670067"/>
            <a:ext cx="6827071" cy="3392066"/>
          </a:xfrm>
          <a:prstGeom prst="rect">
            <a:avLst/>
          </a:prstGeom>
        </p:spPr>
      </p:pic>
    </p:spTree>
    <p:extLst>
      <p:ext uri="{BB962C8B-B14F-4D97-AF65-F5344CB8AC3E}">
        <p14:creationId xmlns:p14="http://schemas.microsoft.com/office/powerpoint/2010/main" val="163128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03E9-BA52-EB4C-A20F-2216A2AF7BB7}"/>
              </a:ext>
            </a:extLst>
          </p:cNvPr>
          <p:cNvSpPr>
            <a:spLocks noGrp="1"/>
          </p:cNvSpPr>
          <p:nvPr>
            <p:ph type="title"/>
          </p:nvPr>
        </p:nvSpPr>
        <p:spPr>
          <a:xfrm>
            <a:off x="247135" y="1335092"/>
            <a:ext cx="3583461" cy="832376"/>
          </a:xfrm>
        </p:spPr>
        <p:txBody>
          <a:bodyPr anchor="ctr"/>
          <a:lstStyle/>
          <a:p>
            <a:r>
              <a:rPr lang="en-US" dirty="0"/>
              <a:t>Presenters</a:t>
            </a:r>
          </a:p>
        </p:txBody>
      </p:sp>
      <p:sp>
        <p:nvSpPr>
          <p:cNvPr id="3" name="Content Placeholder 2">
            <a:extLst>
              <a:ext uri="{FF2B5EF4-FFF2-40B4-BE49-F238E27FC236}">
                <a16:creationId xmlns:a16="http://schemas.microsoft.com/office/drawing/2014/main" id="{1D4557DE-8EAE-4B4F-8060-C08372B61980}"/>
              </a:ext>
            </a:extLst>
          </p:cNvPr>
          <p:cNvSpPr>
            <a:spLocks noGrp="1"/>
          </p:cNvSpPr>
          <p:nvPr>
            <p:ph idx="1"/>
          </p:nvPr>
        </p:nvSpPr>
        <p:spPr>
          <a:xfrm>
            <a:off x="4487333" y="270933"/>
            <a:ext cx="6546074" cy="5932919"/>
          </a:xfrm>
        </p:spPr>
        <p:txBody>
          <a:bodyPr/>
          <a:lstStyle/>
          <a:p>
            <a:pPr algn="ctr"/>
            <a:r>
              <a:rPr lang="en-US" b="1" dirty="0">
                <a:solidFill>
                  <a:srgbClr val="7030A0"/>
                </a:solidFill>
              </a:rPr>
              <a:t>Session Description</a:t>
            </a:r>
          </a:p>
          <a:p>
            <a:r>
              <a:rPr lang="en-US" dirty="0"/>
              <a:t>With nearly a decade since the introduction of Associate Degrees for Transfer and the recent introduction of the University of California Transfer Pathways, it would seem that transfer between the California systems of public higher education would be easier than ever. Students still continue​ to face barriers and obstacles to successfully transfer if that is a part of their educational goals. Join this session to discuss how college and system stakeholders can assist students in reaching their self-determined transfer goals, and consider changes that would better ensure students are well served by both the processes in place and subsequent proposals around transfer.</a:t>
            </a:r>
          </a:p>
          <a:p>
            <a:endParaRPr lang="en-US" dirty="0"/>
          </a:p>
        </p:txBody>
      </p:sp>
      <p:sp>
        <p:nvSpPr>
          <p:cNvPr id="4" name="Text Placeholder 3">
            <a:extLst>
              <a:ext uri="{FF2B5EF4-FFF2-40B4-BE49-F238E27FC236}">
                <a16:creationId xmlns:a16="http://schemas.microsoft.com/office/drawing/2014/main" id="{5712F1DD-58D8-4F44-A802-F5AAAC2BE794}"/>
              </a:ext>
            </a:extLst>
          </p:cNvPr>
          <p:cNvSpPr>
            <a:spLocks noGrp="1"/>
          </p:cNvSpPr>
          <p:nvPr>
            <p:ph type="body" sz="half" idx="2"/>
          </p:nvPr>
        </p:nvSpPr>
        <p:spPr>
          <a:xfrm>
            <a:off x="247135" y="2167469"/>
            <a:ext cx="3583461" cy="3369732"/>
          </a:xfrm>
        </p:spPr>
        <p:txBody>
          <a:bodyPr>
            <a:normAutofit fontScale="85000" lnSpcReduction="10000"/>
          </a:bodyPr>
          <a:lstStyle/>
          <a:p>
            <a:pPr>
              <a:lnSpc>
                <a:spcPct val="120000"/>
              </a:lnSpc>
              <a:spcBef>
                <a:spcPts val="0"/>
              </a:spcBef>
            </a:pPr>
            <a:r>
              <a:rPr lang="en-US" b="1" dirty="0" err="1">
                <a:latin typeface="+mn-lt"/>
              </a:rPr>
              <a:t>Ginni</a:t>
            </a:r>
            <a:r>
              <a:rPr lang="en-US" b="1" dirty="0">
                <a:latin typeface="+mn-lt"/>
              </a:rPr>
              <a:t> May</a:t>
            </a:r>
          </a:p>
          <a:p>
            <a:pPr>
              <a:lnSpc>
                <a:spcPct val="120000"/>
              </a:lnSpc>
              <a:spcBef>
                <a:spcPts val="0"/>
              </a:spcBef>
            </a:pPr>
            <a:r>
              <a:rPr lang="en-US" dirty="0">
                <a:latin typeface="+mn-lt"/>
              </a:rPr>
              <a:t>ASCCC Vice President </a:t>
            </a:r>
          </a:p>
          <a:p>
            <a:pPr>
              <a:lnSpc>
                <a:spcPct val="120000"/>
              </a:lnSpc>
              <a:spcBef>
                <a:spcPts val="0"/>
              </a:spcBef>
            </a:pPr>
            <a:r>
              <a:rPr lang="en-US" b="1" dirty="0">
                <a:latin typeface="+mn-lt"/>
              </a:rPr>
              <a:t>Michelle Plug</a:t>
            </a:r>
          </a:p>
          <a:p>
            <a:pPr>
              <a:lnSpc>
                <a:spcPct val="120000"/>
              </a:lnSpc>
              <a:spcBef>
                <a:spcPts val="0"/>
              </a:spcBef>
            </a:pPr>
            <a:r>
              <a:rPr lang="en-US" dirty="0">
                <a:latin typeface="+mn-lt"/>
              </a:rPr>
              <a:t>ASCCC Curriculum </a:t>
            </a:r>
          </a:p>
          <a:p>
            <a:pPr>
              <a:lnSpc>
                <a:spcPct val="120000"/>
              </a:lnSpc>
              <a:spcBef>
                <a:spcPts val="0"/>
              </a:spcBef>
            </a:pPr>
            <a:r>
              <a:rPr lang="en-US" dirty="0">
                <a:latin typeface="+mn-lt"/>
              </a:rPr>
              <a:t>Committee, Citrus College </a:t>
            </a:r>
          </a:p>
          <a:p>
            <a:pPr>
              <a:lnSpc>
                <a:spcPct val="120000"/>
              </a:lnSpc>
              <a:spcBef>
                <a:spcPts val="0"/>
              </a:spcBef>
            </a:pPr>
            <a:r>
              <a:rPr lang="en-US" b="1" dirty="0">
                <a:latin typeface="+mn-lt"/>
              </a:rPr>
              <a:t>Eric Wada</a:t>
            </a:r>
          </a:p>
          <a:p>
            <a:pPr>
              <a:lnSpc>
                <a:spcPct val="120000"/>
              </a:lnSpc>
              <a:spcBef>
                <a:spcPts val="0"/>
              </a:spcBef>
            </a:pPr>
            <a:r>
              <a:rPr lang="en-US" dirty="0">
                <a:latin typeface="+mn-lt"/>
              </a:rPr>
              <a:t>ASCCC C-ID Director, Folsom Lake College </a:t>
            </a:r>
          </a:p>
        </p:txBody>
      </p:sp>
      <p:sp>
        <p:nvSpPr>
          <p:cNvPr id="5" name="Slide Number Placeholder 4">
            <a:extLst>
              <a:ext uri="{FF2B5EF4-FFF2-40B4-BE49-F238E27FC236}">
                <a16:creationId xmlns:a16="http://schemas.microsoft.com/office/drawing/2014/main" id="{0B6FCCB8-C4AF-0944-9462-DD3F81013669}"/>
              </a:ext>
            </a:extLst>
          </p:cNvPr>
          <p:cNvSpPr>
            <a:spLocks noGrp="1"/>
          </p:cNvSpPr>
          <p:nvPr>
            <p:ph type="sldNum" sz="quarter" idx="10"/>
          </p:nvPr>
        </p:nvSpPr>
        <p:spPr/>
        <p:txBody>
          <a:bodyPr/>
          <a:lstStyle/>
          <a:p>
            <a:pPr>
              <a:defRPr/>
            </a:pPr>
            <a:fld id="{C8015428-05F8-DC41-B5EF-349301B1AAC7}" type="slidenum">
              <a:rPr lang="en-US" altLang="en-US" smtClean="0"/>
              <a:pPr>
                <a:defRPr/>
              </a:pPr>
              <a:t>2</a:t>
            </a:fld>
            <a:endParaRPr lang="en-US" altLang="en-US"/>
          </a:p>
        </p:txBody>
      </p:sp>
    </p:spTree>
    <p:extLst>
      <p:ext uri="{BB962C8B-B14F-4D97-AF65-F5344CB8AC3E}">
        <p14:creationId xmlns:p14="http://schemas.microsoft.com/office/powerpoint/2010/main" val="418241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D803-2161-EB41-B04E-FE7F91366452}"/>
              </a:ext>
            </a:extLst>
          </p:cNvPr>
          <p:cNvSpPr>
            <a:spLocks noGrp="1"/>
          </p:cNvSpPr>
          <p:nvPr>
            <p:ph type="title"/>
          </p:nvPr>
        </p:nvSpPr>
        <p:spPr/>
        <p:txBody>
          <a:bodyPr anchor="ctr"/>
          <a:lstStyle/>
          <a:p>
            <a:r>
              <a:rPr lang="en-US" b="1" dirty="0" err="1"/>
              <a:t>Googledoc</a:t>
            </a:r>
            <a:endParaRPr lang="en-US" b="1" dirty="0"/>
          </a:p>
        </p:txBody>
      </p:sp>
      <p:pic>
        <p:nvPicPr>
          <p:cNvPr id="6" name="Content Placeholder 5">
            <a:extLst>
              <a:ext uri="{FF2B5EF4-FFF2-40B4-BE49-F238E27FC236}">
                <a16:creationId xmlns:a16="http://schemas.microsoft.com/office/drawing/2014/main" id="{5FC28906-45C6-7D40-A1E1-1063F637E88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60863" y="1589993"/>
            <a:ext cx="6672262" cy="4136802"/>
          </a:xfrm>
          <a:prstGeom prst="rect">
            <a:avLst/>
          </a:prstGeom>
        </p:spPr>
      </p:pic>
      <p:sp>
        <p:nvSpPr>
          <p:cNvPr id="4" name="Text Placeholder 3">
            <a:extLst>
              <a:ext uri="{FF2B5EF4-FFF2-40B4-BE49-F238E27FC236}">
                <a16:creationId xmlns:a16="http://schemas.microsoft.com/office/drawing/2014/main" id="{CE258F39-2864-904D-8087-9434B28236E7}"/>
              </a:ext>
            </a:extLst>
          </p:cNvPr>
          <p:cNvSpPr>
            <a:spLocks noGrp="1"/>
          </p:cNvSpPr>
          <p:nvPr>
            <p:ph type="body" sz="half" idx="2"/>
          </p:nvPr>
        </p:nvSpPr>
        <p:spPr/>
        <p:txBody>
          <a:bodyPr/>
          <a:lstStyle/>
          <a:p>
            <a:r>
              <a:rPr lang="en-US" dirty="0"/>
              <a:t>Link: </a:t>
            </a:r>
            <a:r>
              <a:rPr lang="en-US" u="sng" dirty="0">
                <a:hlinkClick r:id="rId4"/>
              </a:rPr>
              <a:t>https://docs.google.com/document/d/1sSNZwId9BkrBMYWsbWKh0Pd-5qphoY0a/edit</a:t>
            </a:r>
            <a:endParaRPr lang="en-US" dirty="0"/>
          </a:p>
        </p:txBody>
      </p:sp>
      <p:sp>
        <p:nvSpPr>
          <p:cNvPr id="5" name="Slide Number Placeholder 4">
            <a:extLst>
              <a:ext uri="{FF2B5EF4-FFF2-40B4-BE49-F238E27FC236}">
                <a16:creationId xmlns:a16="http://schemas.microsoft.com/office/drawing/2014/main" id="{62A18A44-FA38-4F49-8125-5DE67A81AE5D}"/>
              </a:ext>
            </a:extLst>
          </p:cNvPr>
          <p:cNvSpPr>
            <a:spLocks noGrp="1"/>
          </p:cNvSpPr>
          <p:nvPr>
            <p:ph type="sldNum" sz="quarter" idx="10"/>
          </p:nvPr>
        </p:nvSpPr>
        <p:spPr/>
        <p:txBody>
          <a:bodyPr/>
          <a:lstStyle/>
          <a:p>
            <a:pPr>
              <a:defRPr/>
            </a:pPr>
            <a:fld id="{C8015428-05F8-DC41-B5EF-349301B1AAC7}" type="slidenum">
              <a:rPr lang="en-US" altLang="en-US" smtClean="0"/>
              <a:pPr>
                <a:defRPr/>
              </a:pPr>
              <a:t>20</a:t>
            </a:fld>
            <a:endParaRPr lang="en-US" altLang="en-US"/>
          </a:p>
        </p:txBody>
      </p:sp>
    </p:spTree>
    <p:extLst>
      <p:ext uri="{BB962C8B-B14F-4D97-AF65-F5344CB8AC3E}">
        <p14:creationId xmlns:p14="http://schemas.microsoft.com/office/powerpoint/2010/main" val="400373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6F7D-4BAC-47E3-9465-BBED422B5482}"/>
              </a:ext>
            </a:extLst>
          </p:cNvPr>
          <p:cNvSpPr>
            <a:spLocks noGrp="1"/>
          </p:cNvSpPr>
          <p:nvPr>
            <p:ph type="title"/>
          </p:nvPr>
        </p:nvSpPr>
        <p:spPr/>
        <p:txBody>
          <a:bodyPr anchor="ctr"/>
          <a:lstStyle/>
          <a:p>
            <a:pPr algn="ctr"/>
            <a:r>
              <a:rPr lang="en-US" b="1" dirty="0"/>
              <a:t>Barriers or Obstacles to Transfer</a:t>
            </a:r>
          </a:p>
        </p:txBody>
      </p:sp>
      <p:sp>
        <p:nvSpPr>
          <p:cNvPr id="3" name="Content Placeholder 2">
            <a:extLst>
              <a:ext uri="{FF2B5EF4-FFF2-40B4-BE49-F238E27FC236}">
                <a16:creationId xmlns:a16="http://schemas.microsoft.com/office/drawing/2014/main" id="{66EFE9DD-2B2E-4E0B-A55B-951DFE9FAC7D}"/>
              </a:ext>
            </a:extLst>
          </p:cNvPr>
          <p:cNvSpPr>
            <a:spLocks noGrp="1"/>
          </p:cNvSpPr>
          <p:nvPr>
            <p:ph sz="half" idx="1"/>
          </p:nvPr>
        </p:nvSpPr>
        <p:spPr/>
        <p:txBody>
          <a:bodyPr/>
          <a:lstStyle/>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Undecided on Career/Program Goals   </a:t>
            </a:r>
          </a:p>
          <a:p>
            <a:pPr marL="34290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push for students to complete their degree in 2 years</a:t>
            </a: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 Barriers </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Class Scheduling </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ADT’s – CSU’s change similar majors for ADTs without notification, not enough similar majors </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impaction at the CSU's and UC's making it difficult for students to transfer</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consistent policies from CSU/UC system</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Reciprocity between colleges (acceptance of courses and units) </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Students using pathway map in place of counselor  </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Pathway is not a one size fits all: does not address the multiple goals a student may have</a:t>
            </a:r>
          </a:p>
          <a:p>
            <a:pPr marL="342900" marR="0" lvl="0" indent="-342900">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Legislative demands that do not align with student needs</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6406EC0-D09F-4CE9-9D75-8B255C9B119E}"/>
              </a:ext>
            </a:extLst>
          </p:cNvPr>
          <p:cNvSpPr>
            <a:spLocks noGrp="1"/>
          </p:cNvSpPr>
          <p:nvPr>
            <p:ph type="sldNum" sz="quarter" idx="10"/>
          </p:nvPr>
        </p:nvSpPr>
        <p:spPr/>
        <p:txBody>
          <a:bodyPr/>
          <a:lstStyle/>
          <a:p>
            <a:pPr>
              <a:defRPr/>
            </a:pPr>
            <a:fld id="{FBEDD817-AB0B-A34C-9FCE-295985F01EC4}" type="slidenum">
              <a:rPr lang="en-US" altLang="en-US" smtClean="0"/>
              <a:pPr>
                <a:defRPr/>
              </a:pPr>
              <a:t>21</a:t>
            </a:fld>
            <a:endParaRPr lang="en-US" altLang="en-US"/>
          </a:p>
        </p:txBody>
      </p:sp>
    </p:spTree>
    <p:extLst>
      <p:ext uri="{BB962C8B-B14F-4D97-AF65-F5344CB8AC3E}">
        <p14:creationId xmlns:p14="http://schemas.microsoft.com/office/powerpoint/2010/main" val="3545085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45E4-4D8A-914A-84FF-F0CF4A958B1C}"/>
              </a:ext>
            </a:extLst>
          </p:cNvPr>
          <p:cNvSpPr>
            <a:spLocks noGrp="1"/>
          </p:cNvSpPr>
          <p:nvPr>
            <p:ph type="title"/>
          </p:nvPr>
        </p:nvSpPr>
        <p:spPr/>
        <p:txBody>
          <a:bodyPr anchor="ctr"/>
          <a:lstStyle/>
          <a:p>
            <a:pPr algn="ctr"/>
            <a:r>
              <a:rPr lang="en-US" b="1" dirty="0"/>
              <a:t>Advocacy: Solutions and Opportunities</a:t>
            </a:r>
          </a:p>
        </p:txBody>
      </p:sp>
      <p:sp>
        <p:nvSpPr>
          <p:cNvPr id="3" name="Content Placeholder 2">
            <a:extLst>
              <a:ext uri="{FF2B5EF4-FFF2-40B4-BE49-F238E27FC236}">
                <a16:creationId xmlns:a16="http://schemas.microsoft.com/office/drawing/2014/main" id="{D5B453AB-0F03-6C4A-8CDA-A6D7FBDDEE69}"/>
              </a:ext>
            </a:extLst>
          </p:cNvPr>
          <p:cNvSpPr>
            <a:spLocks noGrp="1"/>
          </p:cNvSpPr>
          <p:nvPr>
            <p:ph sz="half" idx="1"/>
          </p:nvPr>
        </p:nvSpPr>
        <p:spPr>
          <a:xfrm>
            <a:off x="1277650" y="1798320"/>
            <a:ext cx="6308483" cy="4558030"/>
          </a:xfrm>
        </p:spPr>
        <p:txBody>
          <a:bodyPr/>
          <a:lstStyle/>
          <a:p>
            <a:r>
              <a:rPr lang="en-US" dirty="0"/>
              <a:t>Identify local stakeholders:</a:t>
            </a:r>
          </a:p>
          <a:p>
            <a:pPr lvl="1"/>
            <a:r>
              <a:rPr lang="en-US" dirty="0"/>
              <a:t>Discipline faculty</a:t>
            </a:r>
          </a:p>
          <a:p>
            <a:pPr lvl="1"/>
            <a:r>
              <a:rPr lang="en-US" dirty="0"/>
              <a:t>Counselors</a:t>
            </a:r>
          </a:p>
          <a:p>
            <a:pPr lvl="1"/>
            <a:r>
              <a:rPr lang="en-US" dirty="0"/>
              <a:t>Articulation Officers</a:t>
            </a:r>
          </a:p>
          <a:p>
            <a:pPr lvl="1"/>
            <a:r>
              <a:rPr lang="en-US" dirty="0"/>
              <a:t>Degree auditors</a:t>
            </a:r>
          </a:p>
          <a:p>
            <a:r>
              <a:rPr lang="en-US" dirty="0"/>
              <a:t>Consider reviewing the C-ID resources page</a:t>
            </a:r>
          </a:p>
          <a:p>
            <a:pPr lvl="1"/>
            <a:r>
              <a:rPr lang="en-US" dirty="0"/>
              <a:t>ADT Substitutions (and reciprocity) documents:</a:t>
            </a:r>
          </a:p>
          <a:p>
            <a:pPr lvl="2"/>
            <a:r>
              <a:rPr lang="en-US" dirty="0">
                <a:hlinkClick r:id="rId3"/>
              </a:rPr>
              <a:t>https://c-</a:t>
            </a:r>
            <a:r>
              <a:rPr lang="en-US" dirty="0" err="1">
                <a:hlinkClick r:id="rId3"/>
              </a:rPr>
              <a:t>id.net</a:t>
            </a:r>
            <a:r>
              <a:rPr lang="en-US" dirty="0">
                <a:hlinkClick r:id="rId3"/>
              </a:rPr>
              <a:t>/page/1</a:t>
            </a:r>
            <a:endParaRPr lang="en-US" dirty="0"/>
          </a:p>
        </p:txBody>
      </p:sp>
      <p:sp>
        <p:nvSpPr>
          <p:cNvPr id="4" name="Slide Number Placeholder 3">
            <a:extLst>
              <a:ext uri="{FF2B5EF4-FFF2-40B4-BE49-F238E27FC236}">
                <a16:creationId xmlns:a16="http://schemas.microsoft.com/office/drawing/2014/main" id="{6C577DD4-D20D-2141-8856-452C6C70F2F4}"/>
              </a:ext>
            </a:extLst>
          </p:cNvPr>
          <p:cNvSpPr>
            <a:spLocks noGrp="1"/>
          </p:cNvSpPr>
          <p:nvPr>
            <p:ph type="sldNum" sz="quarter" idx="10"/>
          </p:nvPr>
        </p:nvSpPr>
        <p:spPr/>
        <p:txBody>
          <a:bodyPr/>
          <a:lstStyle/>
          <a:p>
            <a:pPr>
              <a:defRPr/>
            </a:pPr>
            <a:fld id="{FBEDD817-AB0B-A34C-9FCE-295985F01EC4}" type="slidenum">
              <a:rPr lang="en-US" altLang="en-US" smtClean="0"/>
              <a:pPr>
                <a:defRPr/>
              </a:pPr>
              <a:t>22</a:t>
            </a:fld>
            <a:endParaRPr lang="en-US" altLang="en-US"/>
          </a:p>
        </p:txBody>
      </p:sp>
      <p:pic>
        <p:nvPicPr>
          <p:cNvPr id="5" name="Picture 4">
            <a:extLst>
              <a:ext uri="{FF2B5EF4-FFF2-40B4-BE49-F238E27FC236}">
                <a16:creationId xmlns:a16="http://schemas.microsoft.com/office/drawing/2014/main" id="{D095451E-F6B4-9E4D-A2EA-0D95ECA48CCF}"/>
              </a:ext>
            </a:extLst>
          </p:cNvPr>
          <p:cNvPicPr>
            <a:picLocks noChangeAspect="1"/>
          </p:cNvPicPr>
          <p:nvPr/>
        </p:nvPicPr>
        <p:blipFill>
          <a:blip r:embed="rId4"/>
          <a:stretch>
            <a:fillRect/>
          </a:stretch>
        </p:blipFill>
        <p:spPr>
          <a:xfrm>
            <a:off x="7343245" y="2190004"/>
            <a:ext cx="4188355" cy="2782046"/>
          </a:xfrm>
          <a:prstGeom prst="rect">
            <a:avLst/>
          </a:prstGeom>
        </p:spPr>
      </p:pic>
    </p:spTree>
    <p:extLst>
      <p:ext uri="{BB962C8B-B14F-4D97-AF65-F5344CB8AC3E}">
        <p14:creationId xmlns:p14="http://schemas.microsoft.com/office/powerpoint/2010/main" val="1262417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45E4-4D8A-914A-84FF-F0CF4A958B1C}"/>
              </a:ext>
            </a:extLst>
          </p:cNvPr>
          <p:cNvSpPr>
            <a:spLocks noGrp="1"/>
          </p:cNvSpPr>
          <p:nvPr>
            <p:ph type="title"/>
          </p:nvPr>
        </p:nvSpPr>
        <p:spPr/>
        <p:txBody>
          <a:bodyPr anchor="ctr"/>
          <a:lstStyle/>
          <a:p>
            <a:pPr algn="ctr"/>
            <a:r>
              <a:rPr lang="en-US" b="1" dirty="0"/>
              <a:t>Advocacy: Solutions and Opportunities</a:t>
            </a:r>
          </a:p>
        </p:txBody>
      </p:sp>
      <p:sp>
        <p:nvSpPr>
          <p:cNvPr id="3" name="Content Placeholder 2">
            <a:extLst>
              <a:ext uri="{FF2B5EF4-FFF2-40B4-BE49-F238E27FC236}">
                <a16:creationId xmlns:a16="http://schemas.microsoft.com/office/drawing/2014/main" id="{D5B453AB-0F03-6C4A-8CDA-A6D7FBDDEE69}"/>
              </a:ext>
            </a:extLst>
          </p:cNvPr>
          <p:cNvSpPr>
            <a:spLocks noGrp="1"/>
          </p:cNvSpPr>
          <p:nvPr>
            <p:ph sz="half" idx="1"/>
          </p:nvPr>
        </p:nvSpPr>
        <p:spPr>
          <a:xfrm>
            <a:off x="1277650" y="1798320"/>
            <a:ext cx="5055417" cy="4558030"/>
          </a:xfrm>
        </p:spPr>
        <p:txBody>
          <a:bodyPr/>
          <a:lstStyle/>
          <a:p>
            <a:r>
              <a:rPr lang="en-US" dirty="0"/>
              <a:t>Where students face a pathway that exceeds 60 units:</a:t>
            </a:r>
          </a:p>
          <a:p>
            <a:pPr lvl="1"/>
            <a:r>
              <a:rPr lang="en-US" dirty="0"/>
              <a:t>Above all, equity must be our focus.</a:t>
            </a:r>
          </a:p>
          <a:p>
            <a:pPr lvl="1"/>
            <a:r>
              <a:rPr lang="en-US" dirty="0"/>
              <a:t>Think of ways to keep students engaged and motivated to persist.</a:t>
            </a:r>
          </a:p>
          <a:p>
            <a:pPr lvl="1"/>
            <a:r>
              <a:rPr lang="en-US" dirty="0"/>
              <a:t>Cross-disciplinary discussions (e.g. in STEM) to recruit and retain students.</a:t>
            </a:r>
          </a:p>
          <a:p>
            <a:pPr lvl="1"/>
            <a:r>
              <a:rPr lang="en-US" dirty="0"/>
              <a:t>Coordinate efforts with local transfer institutions</a:t>
            </a:r>
          </a:p>
        </p:txBody>
      </p:sp>
      <p:sp>
        <p:nvSpPr>
          <p:cNvPr id="4" name="Slide Number Placeholder 3">
            <a:extLst>
              <a:ext uri="{FF2B5EF4-FFF2-40B4-BE49-F238E27FC236}">
                <a16:creationId xmlns:a16="http://schemas.microsoft.com/office/drawing/2014/main" id="{6C577DD4-D20D-2141-8856-452C6C70F2F4}"/>
              </a:ext>
            </a:extLst>
          </p:cNvPr>
          <p:cNvSpPr>
            <a:spLocks noGrp="1"/>
          </p:cNvSpPr>
          <p:nvPr>
            <p:ph type="sldNum" sz="quarter" idx="10"/>
          </p:nvPr>
        </p:nvSpPr>
        <p:spPr/>
        <p:txBody>
          <a:bodyPr/>
          <a:lstStyle/>
          <a:p>
            <a:pPr>
              <a:defRPr/>
            </a:pPr>
            <a:fld id="{FBEDD817-AB0B-A34C-9FCE-295985F01EC4}" type="slidenum">
              <a:rPr lang="en-US" altLang="en-US" smtClean="0"/>
              <a:pPr>
                <a:defRPr/>
              </a:pPr>
              <a:t>23</a:t>
            </a:fld>
            <a:endParaRPr lang="en-US" altLang="en-US"/>
          </a:p>
        </p:txBody>
      </p:sp>
      <p:pic>
        <p:nvPicPr>
          <p:cNvPr id="6" name="Picture 5">
            <a:extLst>
              <a:ext uri="{FF2B5EF4-FFF2-40B4-BE49-F238E27FC236}">
                <a16:creationId xmlns:a16="http://schemas.microsoft.com/office/drawing/2014/main" id="{334C1EE1-8E26-2D45-A9E4-63DE12CCA949}"/>
              </a:ext>
            </a:extLst>
          </p:cNvPr>
          <p:cNvPicPr>
            <a:picLocks noChangeAspect="1"/>
          </p:cNvPicPr>
          <p:nvPr/>
        </p:nvPicPr>
        <p:blipFill>
          <a:blip r:embed="rId3"/>
          <a:stretch>
            <a:fillRect/>
          </a:stretch>
        </p:blipFill>
        <p:spPr>
          <a:xfrm>
            <a:off x="6637867" y="2294638"/>
            <a:ext cx="4854046" cy="3008141"/>
          </a:xfrm>
          <a:prstGeom prst="rect">
            <a:avLst/>
          </a:prstGeom>
        </p:spPr>
      </p:pic>
    </p:spTree>
    <p:extLst>
      <p:ext uri="{BB962C8B-B14F-4D97-AF65-F5344CB8AC3E}">
        <p14:creationId xmlns:p14="http://schemas.microsoft.com/office/powerpoint/2010/main" val="1847200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6401-CE4F-8442-B80E-2446F1B64118}"/>
              </a:ext>
            </a:extLst>
          </p:cNvPr>
          <p:cNvSpPr>
            <a:spLocks noGrp="1"/>
          </p:cNvSpPr>
          <p:nvPr>
            <p:ph type="title"/>
          </p:nvPr>
        </p:nvSpPr>
        <p:spPr/>
        <p:txBody>
          <a:bodyPr anchor="ctr"/>
          <a:lstStyle/>
          <a:p>
            <a:pPr algn="ctr"/>
            <a:r>
              <a:rPr lang="en-US" b="1" dirty="0"/>
              <a:t>Advocacy: Student Self-Agency</a:t>
            </a:r>
          </a:p>
        </p:txBody>
      </p:sp>
      <p:sp>
        <p:nvSpPr>
          <p:cNvPr id="3" name="Content Placeholder 2">
            <a:extLst>
              <a:ext uri="{FF2B5EF4-FFF2-40B4-BE49-F238E27FC236}">
                <a16:creationId xmlns:a16="http://schemas.microsoft.com/office/drawing/2014/main" id="{602AC488-782E-7744-99E9-9CCB9D03EF6E}"/>
              </a:ext>
            </a:extLst>
          </p:cNvPr>
          <p:cNvSpPr>
            <a:spLocks noGrp="1"/>
          </p:cNvSpPr>
          <p:nvPr>
            <p:ph sz="half" idx="1"/>
          </p:nvPr>
        </p:nvSpPr>
        <p:spPr>
          <a:xfrm>
            <a:off x="1277650" y="1798320"/>
            <a:ext cx="4886083" cy="4558030"/>
          </a:xfrm>
        </p:spPr>
        <p:txBody>
          <a:bodyPr/>
          <a:lstStyle/>
          <a:p>
            <a:r>
              <a:rPr lang="en-US" b="1" dirty="0"/>
              <a:t>Clear and accurate information </a:t>
            </a:r>
            <a:r>
              <a:rPr lang="en-US" dirty="0"/>
              <a:t>on pathways so students can make informed choices</a:t>
            </a:r>
          </a:p>
          <a:p>
            <a:r>
              <a:rPr lang="en-US" dirty="0"/>
              <a:t>Student Focus Groups: Broad representation</a:t>
            </a:r>
          </a:p>
          <a:p>
            <a:r>
              <a:rPr lang="en-US" b="1" dirty="0"/>
              <a:t>Faculty and Staff sign up for college</a:t>
            </a:r>
            <a:r>
              <a:rPr lang="en-US" dirty="0"/>
              <a:t>: try entering the college, registering for classes, choosing a major, considering a transfer institution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47DA21F-BA96-1147-A541-A99B77E34D85}"/>
              </a:ext>
            </a:extLst>
          </p:cNvPr>
          <p:cNvSpPr>
            <a:spLocks noGrp="1"/>
          </p:cNvSpPr>
          <p:nvPr>
            <p:ph type="sldNum" sz="quarter" idx="10"/>
          </p:nvPr>
        </p:nvSpPr>
        <p:spPr/>
        <p:txBody>
          <a:bodyPr/>
          <a:lstStyle/>
          <a:p>
            <a:pPr>
              <a:defRPr/>
            </a:pPr>
            <a:fld id="{FBEDD817-AB0B-A34C-9FCE-295985F01EC4}" type="slidenum">
              <a:rPr lang="en-US" altLang="en-US" smtClean="0"/>
              <a:pPr>
                <a:defRPr/>
              </a:pPr>
              <a:t>24</a:t>
            </a:fld>
            <a:endParaRPr lang="en-US" altLang="en-US"/>
          </a:p>
        </p:txBody>
      </p:sp>
      <p:pic>
        <p:nvPicPr>
          <p:cNvPr id="5" name="Picture 4">
            <a:extLst>
              <a:ext uri="{FF2B5EF4-FFF2-40B4-BE49-F238E27FC236}">
                <a16:creationId xmlns:a16="http://schemas.microsoft.com/office/drawing/2014/main" id="{2BF44DA0-4A06-8147-8619-708CA19A7710}"/>
              </a:ext>
            </a:extLst>
          </p:cNvPr>
          <p:cNvPicPr>
            <a:picLocks noChangeAspect="1"/>
          </p:cNvPicPr>
          <p:nvPr/>
        </p:nvPicPr>
        <p:blipFill>
          <a:blip r:embed="rId3"/>
          <a:stretch>
            <a:fillRect/>
          </a:stretch>
        </p:blipFill>
        <p:spPr>
          <a:xfrm>
            <a:off x="7080927" y="2314786"/>
            <a:ext cx="3814879" cy="2533971"/>
          </a:xfrm>
          <a:prstGeom prst="rect">
            <a:avLst/>
          </a:prstGeom>
        </p:spPr>
      </p:pic>
    </p:spTree>
    <p:extLst>
      <p:ext uri="{BB962C8B-B14F-4D97-AF65-F5344CB8AC3E}">
        <p14:creationId xmlns:p14="http://schemas.microsoft.com/office/powerpoint/2010/main" val="190417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663E-3A61-5B43-99B7-763B819DF2E4}"/>
              </a:ext>
            </a:extLst>
          </p:cNvPr>
          <p:cNvSpPr>
            <a:spLocks noGrp="1"/>
          </p:cNvSpPr>
          <p:nvPr>
            <p:ph type="title"/>
          </p:nvPr>
        </p:nvSpPr>
        <p:spPr/>
        <p:txBody>
          <a:bodyPr anchor="ctr">
            <a:normAutofit/>
          </a:bodyPr>
          <a:lstStyle/>
          <a:p>
            <a:pPr algn="ctr"/>
            <a:r>
              <a:rPr lang="en-US" b="1" dirty="0"/>
              <a:t>Resources and Thank You!</a:t>
            </a:r>
          </a:p>
        </p:txBody>
      </p:sp>
      <p:sp>
        <p:nvSpPr>
          <p:cNvPr id="3" name="Content Placeholder 2">
            <a:extLst>
              <a:ext uri="{FF2B5EF4-FFF2-40B4-BE49-F238E27FC236}">
                <a16:creationId xmlns:a16="http://schemas.microsoft.com/office/drawing/2014/main" id="{E2024993-9D7D-FE42-AD8F-FBAA22B7671C}"/>
              </a:ext>
            </a:extLst>
          </p:cNvPr>
          <p:cNvSpPr>
            <a:spLocks noGrp="1"/>
          </p:cNvSpPr>
          <p:nvPr>
            <p:ph sz="half" idx="1"/>
          </p:nvPr>
        </p:nvSpPr>
        <p:spPr/>
        <p:txBody>
          <a:bodyPr/>
          <a:lstStyle/>
          <a:p>
            <a:r>
              <a:rPr lang="en-US" dirty="0"/>
              <a:t>Davison, D., V. May. </a:t>
            </a:r>
            <a:r>
              <a:rPr lang="en-US" dirty="0">
                <a:hlinkClick r:id="rId3"/>
              </a:rPr>
              <a:t>Streamlining Transfer Pathways: Educational Equity or Equality</a:t>
            </a:r>
            <a:r>
              <a:rPr lang="en-US" dirty="0"/>
              <a:t>. ASCCC Rostrum April 2021.</a:t>
            </a:r>
          </a:p>
          <a:p>
            <a:r>
              <a:rPr lang="en-US" dirty="0"/>
              <a:t>Bruno, J., J. Freitas, V. May. </a:t>
            </a:r>
            <a:r>
              <a:rPr lang="en-US" dirty="0">
                <a:hlinkClick r:id="rId4"/>
              </a:rPr>
              <a:t>The UC Transfer Admission Pathways</a:t>
            </a:r>
            <a:r>
              <a:rPr lang="en-US" dirty="0"/>
              <a:t>. ASCCC Rostrum November 2015.</a:t>
            </a:r>
          </a:p>
          <a:p>
            <a:r>
              <a:rPr lang="en-US" dirty="0"/>
              <a:t>C-ID – Course Identification Numbering System: </a:t>
            </a:r>
            <a:r>
              <a:rPr lang="en-US" dirty="0">
                <a:hlinkClick r:id="rId5"/>
              </a:rPr>
              <a:t>https://www.c-id.net</a:t>
            </a:r>
            <a:r>
              <a:rPr lang="en-US" dirty="0"/>
              <a:t> </a:t>
            </a:r>
          </a:p>
          <a:p>
            <a:r>
              <a:rPr lang="en-US" dirty="0"/>
              <a:t>ASSIST – Official course transfer and articulation system for California’s public colleges and universities: </a:t>
            </a:r>
            <a:r>
              <a:rPr lang="en-US" dirty="0">
                <a:hlinkClick r:id="rId6"/>
              </a:rPr>
              <a:t>https://assist.org</a:t>
            </a:r>
            <a:endParaRPr lang="en-US" dirty="0"/>
          </a:p>
          <a:p>
            <a:pPr marL="0" indent="0">
              <a:buNone/>
            </a:pPr>
            <a:endParaRPr lang="en-US" dirty="0"/>
          </a:p>
          <a:p>
            <a:r>
              <a:rPr lang="en-US" dirty="0"/>
              <a:t>For more information, email </a:t>
            </a:r>
            <a:r>
              <a:rPr lang="en-US" dirty="0">
                <a:hlinkClick r:id="rId7"/>
              </a:rPr>
              <a:t>info@asccc.org</a:t>
            </a:r>
            <a:endParaRPr lang="en-US" dirty="0"/>
          </a:p>
          <a:p>
            <a:r>
              <a:rPr lang="en-US" dirty="0">
                <a:hlinkClick r:id="rId8"/>
              </a:rPr>
              <a:t>ASCCC 2021 Academic Academy</a:t>
            </a:r>
            <a:r>
              <a:rPr lang="en-US" dirty="0"/>
              <a:t>, October 7-9 (virtual)</a:t>
            </a:r>
          </a:p>
          <a:p>
            <a:endParaRPr lang="en-US" dirty="0"/>
          </a:p>
        </p:txBody>
      </p:sp>
      <p:sp>
        <p:nvSpPr>
          <p:cNvPr id="4" name="Slide Number Placeholder 3">
            <a:extLst>
              <a:ext uri="{FF2B5EF4-FFF2-40B4-BE49-F238E27FC236}">
                <a16:creationId xmlns:a16="http://schemas.microsoft.com/office/drawing/2014/main" id="{E72D6906-1FBD-1242-AF01-0197912EBBCB}"/>
              </a:ext>
            </a:extLst>
          </p:cNvPr>
          <p:cNvSpPr>
            <a:spLocks noGrp="1"/>
          </p:cNvSpPr>
          <p:nvPr>
            <p:ph type="sldNum" sz="quarter" idx="10"/>
          </p:nvPr>
        </p:nvSpPr>
        <p:spPr/>
        <p:txBody>
          <a:bodyPr/>
          <a:lstStyle/>
          <a:p>
            <a:pPr>
              <a:defRPr/>
            </a:pPr>
            <a:fld id="{FBEDD817-AB0B-A34C-9FCE-295985F01EC4}" type="slidenum">
              <a:rPr lang="en-US" altLang="en-US" smtClean="0"/>
              <a:pPr>
                <a:defRPr/>
              </a:pPr>
              <a:t>25</a:t>
            </a:fld>
            <a:endParaRPr lang="en-US" altLang="en-US"/>
          </a:p>
        </p:txBody>
      </p:sp>
    </p:spTree>
    <p:extLst>
      <p:ext uri="{BB962C8B-B14F-4D97-AF65-F5344CB8AC3E}">
        <p14:creationId xmlns:p14="http://schemas.microsoft.com/office/powerpoint/2010/main" val="343128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EC82-B044-6143-9855-0FB71077A9CB}"/>
              </a:ext>
            </a:extLst>
          </p:cNvPr>
          <p:cNvSpPr>
            <a:spLocks noGrp="1"/>
          </p:cNvSpPr>
          <p:nvPr>
            <p:ph type="title"/>
          </p:nvPr>
        </p:nvSpPr>
        <p:spPr/>
        <p:txBody>
          <a:bodyPr anchor="ctr"/>
          <a:lstStyle/>
          <a:p>
            <a:pPr algn="ctr"/>
            <a:r>
              <a:rPr lang="en-US" b="1" dirty="0"/>
              <a:t>Overview</a:t>
            </a:r>
          </a:p>
        </p:txBody>
      </p:sp>
      <p:sp>
        <p:nvSpPr>
          <p:cNvPr id="3" name="Content Placeholder 2">
            <a:extLst>
              <a:ext uri="{FF2B5EF4-FFF2-40B4-BE49-F238E27FC236}">
                <a16:creationId xmlns:a16="http://schemas.microsoft.com/office/drawing/2014/main" id="{EFF9F15E-8431-BC4F-8EEE-8F230D27BDC2}"/>
              </a:ext>
            </a:extLst>
          </p:cNvPr>
          <p:cNvSpPr>
            <a:spLocks noGrp="1"/>
          </p:cNvSpPr>
          <p:nvPr>
            <p:ph sz="half" idx="1"/>
          </p:nvPr>
        </p:nvSpPr>
        <p:spPr>
          <a:xfrm>
            <a:off x="1277650" y="1798320"/>
            <a:ext cx="6088350" cy="4297680"/>
          </a:xfrm>
        </p:spPr>
        <p:txBody>
          <a:bodyPr/>
          <a:lstStyle/>
          <a:p>
            <a:r>
              <a:rPr lang="en-US" dirty="0"/>
              <a:t>Who are you?</a:t>
            </a:r>
          </a:p>
          <a:p>
            <a:r>
              <a:rPr lang="en-US" dirty="0"/>
              <a:t>Associate Degree for Transfer (ADT)</a:t>
            </a:r>
          </a:p>
          <a:p>
            <a:r>
              <a:rPr lang="en-US" dirty="0"/>
              <a:t>University of California Transfer Pathway (UCTP)</a:t>
            </a:r>
          </a:p>
          <a:p>
            <a:pPr marL="0" indent="0">
              <a:buNone/>
            </a:pPr>
            <a:r>
              <a:rPr lang="en-US" dirty="0" err="1"/>
              <a:t>Googledoc</a:t>
            </a:r>
            <a:r>
              <a:rPr lang="en-US" dirty="0"/>
              <a:t>: </a:t>
            </a:r>
          </a:p>
          <a:p>
            <a:r>
              <a:rPr lang="en-US" dirty="0"/>
              <a:t>Barriers or Obstacles to Transfer</a:t>
            </a:r>
          </a:p>
          <a:p>
            <a:r>
              <a:rPr lang="en-US" dirty="0"/>
              <a:t>Advocacy: </a:t>
            </a:r>
          </a:p>
          <a:p>
            <a:pPr lvl="1"/>
            <a:r>
              <a:rPr lang="en-US" dirty="0"/>
              <a:t>Solutions and Opportunities </a:t>
            </a:r>
          </a:p>
          <a:p>
            <a:pPr lvl="1"/>
            <a:r>
              <a:rPr lang="en-US" dirty="0"/>
              <a:t>Student Self-Agency</a:t>
            </a:r>
          </a:p>
        </p:txBody>
      </p:sp>
      <p:sp>
        <p:nvSpPr>
          <p:cNvPr id="4" name="Slide Number Placeholder 3">
            <a:extLst>
              <a:ext uri="{FF2B5EF4-FFF2-40B4-BE49-F238E27FC236}">
                <a16:creationId xmlns:a16="http://schemas.microsoft.com/office/drawing/2014/main" id="{A9B96198-3C9F-AC49-93A6-9CC3B2D414AB}"/>
              </a:ext>
            </a:extLst>
          </p:cNvPr>
          <p:cNvSpPr>
            <a:spLocks noGrp="1"/>
          </p:cNvSpPr>
          <p:nvPr>
            <p:ph type="sldNum" sz="quarter" idx="10"/>
          </p:nvPr>
        </p:nvSpPr>
        <p:spPr/>
        <p:txBody>
          <a:bodyPr/>
          <a:lstStyle/>
          <a:p>
            <a:pPr>
              <a:defRPr/>
            </a:pPr>
            <a:fld id="{FBEDD817-AB0B-A34C-9FCE-295985F01EC4}" type="slidenum">
              <a:rPr lang="en-US" altLang="en-US" smtClean="0"/>
              <a:pPr>
                <a:defRPr/>
              </a:pPr>
              <a:t>3</a:t>
            </a:fld>
            <a:endParaRPr lang="en-US" altLang="en-US"/>
          </a:p>
        </p:txBody>
      </p:sp>
      <p:pic>
        <p:nvPicPr>
          <p:cNvPr id="5" name="Picture 4">
            <a:extLst>
              <a:ext uri="{FF2B5EF4-FFF2-40B4-BE49-F238E27FC236}">
                <a16:creationId xmlns:a16="http://schemas.microsoft.com/office/drawing/2014/main" id="{B6ADC168-BCC5-0548-BB22-9C3DBE67FD00}"/>
              </a:ext>
            </a:extLst>
          </p:cNvPr>
          <p:cNvPicPr>
            <a:picLocks noChangeAspect="1"/>
          </p:cNvPicPr>
          <p:nvPr/>
        </p:nvPicPr>
        <p:blipFill>
          <a:blip r:embed="rId3"/>
          <a:stretch>
            <a:fillRect/>
          </a:stretch>
        </p:blipFill>
        <p:spPr>
          <a:xfrm>
            <a:off x="7711073" y="2403093"/>
            <a:ext cx="3612620" cy="2399624"/>
          </a:xfrm>
          <a:prstGeom prst="rect">
            <a:avLst/>
          </a:prstGeom>
        </p:spPr>
      </p:pic>
    </p:spTree>
    <p:extLst>
      <p:ext uri="{BB962C8B-B14F-4D97-AF65-F5344CB8AC3E}">
        <p14:creationId xmlns:p14="http://schemas.microsoft.com/office/powerpoint/2010/main" val="73657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C552-64E6-AD4C-82D3-71FE7B85290B}"/>
              </a:ext>
            </a:extLst>
          </p:cNvPr>
          <p:cNvSpPr>
            <a:spLocks noGrp="1"/>
          </p:cNvSpPr>
          <p:nvPr>
            <p:ph type="title"/>
          </p:nvPr>
        </p:nvSpPr>
        <p:spPr/>
        <p:txBody>
          <a:bodyPr anchor="ctr"/>
          <a:lstStyle/>
          <a:p>
            <a:r>
              <a:rPr lang="en-US" b="1" dirty="0"/>
              <a:t>In the </a:t>
            </a:r>
            <a:r>
              <a:rPr lang="en-US" b="1" dirty="0" err="1"/>
              <a:t>Pathable</a:t>
            </a:r>
            <a:r>
              <a:rPr lang="en-US" b="1" dirty="0"/>
              <a:t> Chat…</a:t>
            </a:r>
          </a:p>
        </p:txBody>
      </p:sp>
      <p:sp>
        <p:nvSpPr>
          <p:cNvPr id="3" name="Content Placeholder 2">
            <a:extLst>
              <a:ext uri="{FF2B5EF4-FFF2-40B4-BE49-F238E27FC236}">
                <a16:creationId xmlns:a16="http://schemas.microsoft.com/office/drawing/2014/main" id="{A69EF370-4AB7-574E-83C2-B2664B396273}"/>
              </a:ext>
            </a:extLst>
          </p:cNvPr>
          <p:cNvSpPr>
            <a:spLocks noGrp="1"/>
          </p:cNvSpPr>
          <p:nvPr>
            <p:ph idx="1"/>
          </p:nvPr>
        </p:nvSpPr>
        <p:spPr>
          <a:xfrm>
            <a:off x="4419599" y="423333"/>
            <a:ext cx="6613807" cy="5780519"/>
          </a:xfrm>
        </p:spPr>
        <p:txBody>
          <a:bodyPr/>
          <a:lstStyle/>
          <a:p>
            <a:pPr marL="457200" indent="-457200">
              <a:buAutoNum type="arabicPeriod"/>
            </a:pPr>
            <a:r>
              <a:rPr lang="en-US" dirty="0">
                <a:solidFill>
                  <a:srgbClr val="7030A0"/>
                </a:solidFill>
              </a:rPr>
              <a:t>Your name</a:t>
            </a:r>
          </a:p>
          <a:p>
            <a:pPr marL="457200" indent="-457200">
              <a:buAutoNum type="arabicPeriod"/>
            </a:pPr>
            <a:r>
              <a:rPr lang="en-US" dirty="0">
                <a:solidFill>
                  <a:srgbClr val="7030A0"/>
                </a:solidFill>
              </a:rPr>
              <a:t>Your college or organization</a:t>
            </a:r>
          </a:p>
          <a:p>
            <a:pPr marL="457200" indent="-457200">
              <a:buAutoNum type="arabicPeriod"/>
            </a:pPr>
            <a:r>
              <a:rPr lang="en-US" dirty="0">
                <a:solidFill>
                  <a:srgbClr val="7030A0"/>
                </a:solidFill>
              </a:rPr>
              <a:t>Your role</a:t>
            </a:r>
          </a:p>
          <a:p>
            <a:pPr marL="457200" indent="-457200">
              <a:buAutoNum type="arabicPeriod"/>
            </a:pPr>
            <a:r>
              <a:rPr lang="en-US" dirty="0">
                <a:solidFill>
                  <a:srgbClr val="7030A0"/>
                </a:solidFill>
              </a:rPr>
              <a:t>One ”thing” you hope to learn or take away from this session…</a:t>
            </a:r>
          </a:p>
        </p:txBody>
      </p:sp>
      <p:sp>
        <p:nvSpPr>
          <p:cNvPr id="4" name="Text Placeholder 3">
            <a:extLst>
              <a:ext uri="{FF2B5EF4-FFF2-40B4-BE49-F238E27FC236}">
                <a16:creationId xmlns:a16="http://schemas.microsoft.com/office/drawing/2014/main" id="{D7F14C8A-825D-EA4B-9F74-C2F24AF30959}"/>
              </a:ext>
            </a:extLst>
          </p:cNvPr>
          <p:cNvSpPr>
            <a:spLocks noGrp="1"/>
          </p:cNvSpPr>
          <p:nvPr>
            <p:ph type="body" sz="half" idx="2"/>
          </p:nvPr>
        </p:nvSpPr>
        <p:spPr/>
        <p:txBody>
          <a:bodyPr anchor="ctr">
            <a:normAutofit/>
          </a:bodyPr>
          <a:lstStyle/>
          <a:p>
            <a:r>
              <a:rPr lang="en-US" sz="3600" b="1" dirty="0"/>
              <a:t>Share with us…</a:t>
            </a:r>
          </a:p>
        </p:txBody>
      </p:sp>
      <p:sp>
        <p:nvSpPr>
          <p:cNvPr id="5" name="Slide Number Placeholder 4">
            <a:extLst>
              <a:ext uri="{FF2B5EF4-FFF2-40B4-BE49-F238E27FC236}">
                <a16:creationId xmlns:a16="http://schemas.microsoft.com/office/drawing/2014/main" id="{523D41D3-B489-EA48-A169-061FF4236E69}"/>
              </a:ext>
            </a:extLst>
          </p:cNvPr>
          <p:cNvSpPr>
            <a:spLocks noGrp="1"/>
          </p:cNvSpPr>
          <p:nvPr>
            <p:ph type="sldNum" sz="quarter" idx="10"/>
          </p:nvPr>
        </p:nvSpPr>
        <p:spPr/>
        <p:txBody>
          <a:bodyPr/>
          <a:lstStyle/>
          <a:p>
            <a:pPr>
              <a:defRPr/>
            </a:pPr>
            <a:fld id="{C8015428-05F8-DC41-B5EF-349301B1AAC7}" type="slidenum">
              <a:rPr lang="en-US" altLang="en-US" smtClean="0"/>
              <a:pPr>
                <a:defRPr/>
              </a:pPr>
              <a:t>4</a:t>
            </a:fld>
            <a:endParaRPr lang="en-US" altLang="en-US"/>
          </a:p>
        </p:txBody>
      </p:sp>
      <p:pic>
        <p:nvPicPr>
          <p:cNvPr id="6" name="Picture 5">
            <a:extLst>
              <a:ext uri="{FF2B5EF4-FFF2-40B4-BE49-F238E27FC236}">
                <a16:creationId xmlns:a16="http://schemas.microsoft.com/office/drawing/2014/main" id="{1F26040E-D5D5-DC40-AC07-E6C497D8A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672" y="2810563"/>
            <a:ext cx="6181395" cy="3268504"/>
          </a:xfrm>
          <a:prstGeom prst="rect">
            <a:avLst/>
          </a:prstGeom>
        </p:spPr>
      </p:pic>
    </p:spTree>
    <p:extLst>
      <p:ext uri="{BB962C8B-B14F-4D97-AF65-F5344CB8AC3E}">
        <p14:creationId xmlns:p14="http://schemas.microsoft.com/office/powerpoint/2010/main" val="231467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8AD5-AF35-C641-8DD3-0FCF9BCB9B6D}"/>
              </a:ext>
            </a:extLst>
          </p:cNvPr>
          <p:cNvSpPr>
            <a:spLocks noGrp="1"/>
          </p:cNvSpPr>
          <p:nvPr>
            <p:ph type="title"/>
          </p:nvPr>
        </p:nvSpPr>
        <p:spPr/>
        <p:txBody>
          <a:bodyPr>
            <a:normAutofit/>
          </a:bodyPr>
          <a:lstStyle/>
          <a:p>
            <a:r>
              <a:rPr lang="en-US" b="1" dirty="0"/>
              <a:t>The Associate Degree for Transfer</a:t>
            </a:r>
          </a:p>
        </p:txBody>
      </p:sp>
      <p:sp>
        <p:nvSpPr>
          <p:cNvPr id="3" name="Content Placeholder 2">
            <a:extLst>
              <a:ext uri="{FF2B5EF4-FFF2-40B4-BE49-F238E27FC236}">
                <a16:creationId xmlns:a16="http://schemas.microsoft.com/office/drawing/2014/main" id="{59E280FA-2851-A442-8D7E-415685CA29D5}"/>
              </a:ext>
            </a:extLst>
          </p:cNvPr>
          <p:cNvSpPr>
            <a:spLocks noGrp="1"/>
          </p:cNvSpPr>
          <p:nvPr>
            <p:ph idx="1"/>
          </p:nvPr>
        </p:nvSpPr>
        <p:spPr>
          <a:xfrm>
            <a:off x="4334933" y="660400"/>
            <a:ext cx="6698474" cy="5543452"/>
          </a:xfrm>
        </p:spPr>
        <p:txBody>
          <a:bodyPr/>
          <a:lstStyle/>
          <a:p>
            <a:pPr algn="ctr"/>
            <a:r>
              <a:rPr lang="en-US" sz="3200" b="1" dirty="0">
                <a:solidFill>
                  <a:srgbClr val="7030A0"/>
                </a:solidFill>
              </a:rPr>
              <a:t>Past | Present | Future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is it?</a:t>
            </a:r>
          </a:p>
          <a:p>
            <a:pPr marL="342900" indent="-342900">
              <a:buFont typeface="Arial" panose="020B0604020202020204" pitchFamily="34" charset="0"/>
              <a:buChar char="•"/>
            </a:pPr>
            <a:r>
              <a:rPr lang="en-US" dirty="0"/>
              <a:t>How did it start?</a:t>
            </a:r>
          </a:p>
          <a:p>
            <a:pPr marL="342900" indent="-342900">
              <a:buFont typeface="Arial" panose="020B0604020202020204" pitchFamily="34" charset="0"/>
              <a:buChar char="•"/>
            </a:pPr>
            <a:r>
              <a:rPr lang="en-US" dirty="0"/>
              <a:t>How is it different from any other associate degree?</a:t>
            </a:r>
          </a:p>
          <a:p>
            <a:pPr marL="342900" indent="-342900">
              <a:buFont typeface="Arial" panose="020B0604020202020204" pitchFamily="34" charset="0"/>
              <a:buChar char="•"/>
            </a:pPr>
            <a:r>
              <a:rPr lang="en-US" dirty="0"/>
              <a:t>Where are we now with the ADT?</a:t>
            </a:r>
          </a:p>
          <a:p>
            <a:pPr marL="342900" indent="-342900">
              <a:buFont typeface="Arial" panose="020B0604020202020204" pitchFamily="34" charset="0"/>
              <a:buChar char="•"/>
            </a:pPr>
            <a:r>
              <a:rPr lang="en-US" dirty="0"/>
              <a:t>Where are we going with the ADT?</a:t>
            </a:r>
          </a:p>
        </p:txBody>
      </p:sp>
      <p:sp>
        <p:nvSpPr>
          <p:cNvPr id="4" name="Text Placeholder 3">
            <a:extLst>
              <a:ext uri="{FF2B5EF4-FFF2-40B4-BE49-F238E27FC236}">
                <a16:creationId xmlns:a16="http://schemas.microsoft.com/office/drawing/2014/main" id="{ADC8A9AE-4BE4-E84C-AAF7-B826F11A759E}"/>
              </a:ext>
            </a:extLst>
          </p:cNvPr>
          <p:cNvSpPr>
            <a:spLocks noGrp="1"/>
          </p:cNvSpPr>
          <p:nvPr>
            <p:ph type="body" sz="half" idx="2"/>
          </p:nvPr>
        </p:nvSpPr>
        <p:spPr/>
        <p:txBody>
          <a:bodyPr anchor="ctr">
            <a:normAutofit/>
          </a:bodyPr>
          <a:lstStyle/>
          <a:p>
            <a:r>
              <a:rPr lang="en-US" sz="5600" b="1" dirty="0"/>
              <a:t>ADT</a:t>
            </a:r>
          </a:p>
        </p:txBody>
      </p:sp>
      <p:sp>
        <p:nvSpPr>
          <p:cNvPr id="5" name="Slide Number Placeholder 4">
            <a:extLst>
              <a:ext uri="{FF2B5EF4-FFF2-40B4-BE49-F238E27FC236}">
                <a16:creationId xmlns:a16="http://schemas.microsoft.com/office/drawing/2014/main" id="{D7EAFC4B-2A2F-9347-AF06-CAC78ADA0920}"/>
              </a:ext>
            </a:extLst>
          </p:cNvPr>
          <p:cNvSpPr>
            <a:spLocks noGrp="1"/>
          </p:cNvSpPr>
          <p:nvPr>
            <p:ph type="sldNum" sz="quarter" idx="10"/>
          </p:nvPr>
        </p:nvSpPr>
        <p:spPr/>
        <p:txBody>
          <a:bodyPr/>
          <a:lstStyle/>
          <a:p>
            <a:pPr>
              <a:defRPr/>
            </a:pPr>
            <a:fld id="{C8015428-05F8-DC41-B5EF-349301B1AAC7}" type="slidenum">
              <a:rPr lang="en-US" altLang="en-US" smtClean="0"/>
              <a:pPr>
                <a:defRPr/>
              </a:pPr>
              <a:t>5</a:t>
            </a:fld>
            <a:endParaRPr lang="en-US" altLang="en-US"/>
          </a:p>
        </p:txBody>
      </p:sp>
    </p:spTree>
    <p:extLst>
      <p:ext uri="{BB962C8B-B14F-4D97-AF65-F5344CB8AC3E}">
        <p14:creationId xmlns:p14="http://schemas.microsoft.com/office/powerpoint/2010/main" val="297902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C393-1073-D549-9039-6FB47B51018E}"/>
              </a:ext>
            </a:extLst>
          </p:cNvPr>
          <p:cNvSpPr>
            <a:spLocks noGrp="1"/>
          </p:cNvSpPr>
          <p:nvPr>
            <p:ph type="title"/>
          </p:nvPr>
        </p:nvSpPr>
        <p:spPr/>
        <p:txBody>
          <a:bodyPr anchor="ctr"/>
          <a:lstStyle/>
          <a:p>
            <a:pPr algn="ctr"/>
            <a:r>
              <a:rPr lang="en-US" b="1" dirty="0"/>
              <a:t>ADT: Past</a:t>
            </a:r>
          </a:p>
        </p:txBody>
      </p:sp>
      <p:sp>
        <p:nvSpPr>
          <p:cNvPr id="3" name="Content Placeholder 2">
            <a:extLst>
              <a:ext uri="{FF2B5EF4-FFF2-40B4-BE49-F238E27FC236}">
                <a16:creationId xmlns:a16="http://schemas.microsoft.com/office/drawing/2014/main" id="{325A0D6B-ED89-8F45-B3F3-B0E226048243}"/>
              </a:ext>
            </a:extLst>
          </p:cNvPr>
          <p:cNvSpPr>
            <a:spLocks noGrp="1"/>
          </p:cNvSpPr>
          <p:nvPr>
            <p:ph sz="half" idx="1"/>
          </p:nvPr>
        </p:nvSpPr>
        <p:spPr>
          <a:xfrm>
            <a:off x="1277650" y="1473200"/>
            <a:ext cx="10058400" cy="4744720"/>
          </a:xfrm>
        </p:spPr>
        <p:txBody>
          <a:bodyPr/>
          <a:lstStyle/>
          <a:p>
            <a:r>
              <a:rPr lang="en-US" dirty="0">
                <a:hlinkClick r:id="rId3"/>
              </a:rPr>
              <a:t>AB 440 (Beall, 2009) </a:t>
            </a:r>
            <a:r>
              <a:rPr lang="en-US" dirty="0"/>
              <a:t>– Transfer Degree </a:t>
            </a:r>
            <a:r>
              <a:rPr lang="en-US" i="1" dirty="0">
                <a:solidFill>
                  <a:srgbClr val="7030A0"/>
                </a:solidFill>
              </a:rPr>
              <a:t>as introduced 2/24/09</a:t>
            </a:r>
          </a:p>
          <a:p>
            <a:r>
              <a:rPr lang="en-US" dirty="0">
                <a:hlinkClick r:id="rId4"/>
              </a:rPr>
              <a:t>SB 1440 (Padilla, 2010) </a:t>
            </a:r>
            <a:r>
              <a:rPr lang="en-US" dirty="0"/>
              <a:t>– California Community Colleges: student transfer</a:t>
            </a:r>
          </a:p>
          <a:p>
            <a:pPr lvl="1"/>
            <a:r>
              <a:rPr lang="en-US" dirty="0"/>
              <a:t>Student Transfer Achievement Reform Act</a:t>
            </a:r>
          </a:p>
          <a:p>
            <a:pPr lvl="1"/>
            <a:r>
              <a:rPr lang="en-US" dirty="0"/>
              <a:t>CCCs required to offer an ADT</a:t>
            </a:r>
          </a:p>
          <a:p>
            <a:r>
              <a:rPr lang="en-US" dirty="0">
                <a:hlinkClick r:id="rId5"/>
              </a:rPr>
              <a:t>SB 440 (Padilla, 2013) </a:t>
            </a:r>
            <a:r>
              <a:rPr lang="en-US" dirty="0"/>
              <a:t>– Public Post Secondary Education: Student Transfer Achievement Reform Act</a:t>
            </a:r>
          </a:p>
          <a:p>
            <a:pPr lvl="1"/>
            <a:r>
              <a:rPr lang="en-US" dirty="0"/>
              <a:t>CCCs required to offer an ADT if colleges offer a local degree and there is an approved Transfer Model Curriculum (TMC)</a:t>
            </a:r>
          </a:p>
          <a:p>
            <a:pPr lvl="1"/>
            <a:endParaRPr lang="en-US" dirty="0"/>
          </a:p>
          <a:p>
            <a:pPr marL="457200" lvl="1" indent="0" algn="ctr">
              <a:buNone/>
            </a:pPr>
            <a:r>
              <a:rPr lang="en-US" b="1" i="1" dirty="0">
                <a:solidFill>
                  <a:srgbClr val="7030A0"/>
                </a:solidFill>
              </a:rPr>
              <a:t>Stay tuned for the Future…</a:t>
            </a:r>
          </a:p>
          <a:p>
            <a:r>
              <a:rPr lang="en-US" dirty="0">
                <a:hlinkClick r:id="rId6"/>
              </a:rPr>
              <a:t>AB 928 (Berman, 2021) </a:t>
            </a:r>
            <a:r>
              <a:rPr lang="en-US" dirty="0"/>
              <a:t>– Transfer Achievement Reform Act of 2021: Associate Degree for Transfer Implementation Committee</a:t>
            </a:r>
          </a:p>
        </p:txBody>
      </p:sp>
      <p:sp>
        <p:nvSpPr>
          <p:cNvPr id="4" name="Slide Number Placeholder 3">
            <a:extLst>
              <a:ext uri="{FF2B5EF4-FFF2-40B4-BE49-F238E27FC236}">
                <a16:creationId xmlns:a16="http://schemas.microsoft.com/office/drawing/2014/main" id="{0C5129E8-83F0-5D4F-9214-A4BAA2DC844F}"/>
              </a:ext>
            </a:extLst>
          </p:cNvPr>
          <p:cNvSpPr>
            <a:spLocks noGrp="1"/>
          </p:cNvSpPr>
          <p:nvPr>
            <p:ph type="sldNum" sz="quarter" idx="10"/>
          </p:nvPr>
        </p:nvSpPr>
        <p:spPr/>
        <p:txBody>
          <a:bodyPr/>
          <a:lstStyle/>
          <a:p>
            <a:pPr>
              <a:defRPr/>
            </a:pPr>
            <a:fld id="{FBEDD817-AB0B-A34C-9FCE-295985F01EC4}" type="slidenum">
              <a:rPr lang="en-US" altLang="en-US" smtClean="0"/>
              <a:pPr>
                <a:defRPr/>
              </a:pPr>
              <a:t>6</a:t>
            </a:fld>
            <a:endParaRPr lang="en-US" altLang="en-US"/>
          </a:p>
        </p:txBody>
      </p:sp>
    </p:spTree>
    <p:extLst>
      <p:ext uri="{BB962C8B-B14F-4D97-AF65-F5344CB8AC3E}">
        <p14:creationId xmlns:p14="http://schemas.microsoft.com/office/powerpoint/2010/main" val="383533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C393-1073-D549-9039-6FB47B51018E}"/>
              </a:ext>
            </a:extLst>
          </p:cNvPr>
          <p:cNvSpPr>
            <a:spLocks noGrp="1"/>
          </p:cNvSpPr>
          <p:nvPr>
            <p:ph type="title"/>
          </p:nvPr>
        </p:nvSpPr>
        <p:spPr/>
        <p:txBody>
          <a:bodyPr anchor="ctr"/>
          <a:lstStyle/>
          <a:p>
            <a:pPr algn="ctr"/>
            <a:r>
              <a:rPr lang="en-US" b="1" dirty="0"/>
              <a:t>ADT: Past</a:t>
            </a:r>
          </a:p>
        </p:txBody>
      </p:sp>
      <p:sp>
        <p:nvSpPr>
          <p:cNvPr id="3" name="Content Placeholder 2">
            <a:extLst>
              <a:ext uri="{FF2B5EF4-FFF2-40B4-BE49-F238E27FC236}">
                <a16:creationId xmlns:a16="http://schemas.microsoft.com/office/drawing/2014/main" id="{325A0D6B-ED89-8F45-B3F3-B0E226048243}"/>
              </a:ext>
            </a:extLst>
          </p:cNvPr>
          <p:cNvSpPr>
            <a:spLocks noGrp="1"/>
          </p:cNvSpPr>
          <p:nvPr>
            <p:ph sz="half" idx="1"/>
          </p:nvPr>
        </p:nvSpPr>
        <p:spPr>
          <a:xfrm>
            <a:off x="1277650" y="1473200"/>
            <a:ext cx="10058400" cy="4744720"/>
          </a:xfrm>
        </p:spPr>
        <p:txBody>
          <a:bodyPr/>
          <a:lstStyle/>
          <a:p>
            <a:pPr marL="0" indent="0" algn="ctr">
              <a:buNone/>
            </a:pPr>
            <a:r>
              <a:rPr lang="en-US" dirty="0"/>
              <a:t>What about C-ID?</a:t>
            </a:r>
          </a:p>
          <a:p>
            <a:endParaRPr lang="en-US" dirty="0"/>
          </a:p>
          <a:p>
            <a:r>
              <a:rPr lang="en-US" dirty="0"/>
              <a:t>Course Identification Numbering System (C-ID) – go to </a:t>
            </a:r>
            <a:r>
              <a:rPr lang="en-US" dirty="0">
                <a:hlinkClick r:id="rId3"/>
              </a:rPr>
              <a:t>C-</a:t>
            </a:r>
            <a:r>
              <a:rPr lang="en-US" dirty="0" err="1">
                <a:hlinkClick r:id="rId3"/>
              </a:rPr>
              <a:t>ID.net</a:t>
            </a:r>
            <a:endParaRPr lang="en-US" dirty="0"/>
          </a:p>
          <a:p>
            <a:pPr lvl="1"/>
            <a:r>
              <a:rPr lang="en-US" dirty="0"/>
              <a:t>Response to </a:t>
            </a:r>
            <a:r>
              <a:rPr lang="en-US" dirty="0">
                <a:hlinkClick r:id="rId4"/>
              </a:rPr>
              <a:t>SB 1415 (</a:t>
            </a:r>
            <a:r>
              <a:rPr lang="en-US" dirty="0" err="1">
                <a:hlinkClick r:id="rId4"/>
              </a:rPr>
              <a:t>Brulte</a:t>
            </a:r>
            <a:r>
              <a:rPr lang="en-US" dirty="0">
                <a:hlinkClick r:id="rId4"/>
              </a:rPr>
              <a:t>, 2004) </a:t>
            </a:r>
            <a:r>
              <a:rPr lang="en-US" dirty="0"/>
              <a:t>– Postsecondary education: Donahoe Higher Education Act: common course numbering system.</a:t>
            </a:r>
          </a:p>
          <a:p>
            <a:pPr lvl="1"/>
            <a:r>
              <a:rPr lang="en-US" dirty="0"/>
              <a:t>In 2007, C-ID, the Course Identification Numbering System initiated by the ASCCC </a:t>
            </a:r>
          </a:p>
          <a:p>
            <a:pPr lvl="1"/>
            <a:r>
              <a:rPr lang="en-US" dirty="0" err="1"/>
              <a:t>Supranumbering</a:t>
            </a:r>
            <a:r>
              <a:rPr lang="en-US" dirty="0"/>
              <a:t> system similar to CAN but far more detail </a:t>
            </a:r>
          </a:p>
          <a:p>
            <a:pPr lvl="1"/>
            <a:r>
              <a:rPr lang="en-US" dirty="0"/>
              <a:t>Learn more: </a:t>
            </a:r>
            <a:r>
              <a:rPr lang="en-US" dirty="0">
                <a:hlinkClick r:id="rId5"/>
              </a:rPr>
              <a:t>https://c-id.net/about-us</a:t>
            </a:r>
            <a:endParaRPr lang="en-US" dirty="0"/>
          </a:p>
          <a:p>
            <a:pPr lvl="1"/>
            <a:r>
              <a:rPr lang="en-US" dirty="0">
                <a:hlinkClick r:id="rId6"/>
              </a:rPr>
              <a:t>C-ID and TMC</a:t>
            </a:r>
            <a:endParaRPr lang="en-US" dirty="0"/>
          </a:p>
          <a:p>
            <a:pPr lvl="1"/>
            <a:r>
              <a:rPr lang="en-US" dirty="0"/>
              <a:t>C-ID has been used to develop descriptors for all (or as many as possible) courses in each Transfer Model Curriculum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C5129E8-83F0-5D4F-9214-A4BAA2DC844F}"/>
              </a:ext>
            </a:extLst>
          </p:cNvPr>
          <p:cNvSpPr>
            <a:spLocks noGrp="1"/>
          </p:cNvSpPr>
          <p:nvPr>
            <p:ph type="sldNum" sz="quarter" idx="10"/>
          </p:nvPr>
        </p:nvSpPr>
        <p:spPr/>
        <p:txBody>
          <a:bodyPr/>
          <a:lstStyle/>
          <a:p>
            <a:pPr>
              <a:defRPr/>
            </a:pPr>
            <a:fld id="{FBEDD817-AB0B-A34C-9FCE-295985F01EC4}" type="slidenum">
              <a:rPr lang="en-US" altLang="en-US" smtClean="0"/>
              <a:pPr>
                <a:defRPr/>
              </a:pPr>
              <a:t>7</a:t>
            </a:fld>
            <a:endParaRPr lang="en-US" altLang="en-US"/>
          </a:p>
        </p:txBody>
      </p:sp>
    </p:spTree>
    <p:extLst>
      <p:ext uri="{BB962C8B-B14F-4D97-AF65-F5344CB8AC3E}">
        <p14:creationId xmlns:p14="http://schemas.microsoft.com/office/powerpoint/2010/main" val="155444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9739-4AC9-9144-B9FC-35BBE890D3C5}"/>
              </a:ext>
            </a:extLst>
          </p:cNvPr>
          <p:cNvSpPr>
            <a:spLocks noGrp="1"/>
          </p:cNvSpPr>
          <p:nvPr>
            <p:ph type="title"/>
          </p:nvPr>
        </p:nvSpPr>
        <p:spPr/>
        <p:txBody>
          <a:bodyPr anchor="ctr"/>
          <a:lstStyle/>
          <a:p>
            <a:pPr algn="ctr"/>
            <a:r>
              <a:rPr lang="en-US" b="1" dirty="0"/>
              <a:t>ADT: Present</a:t>
            </a:r>
          </a:p>
        </p:txBody>
      </p:sp>
      <p:sp>
        <p:nvSpPr>
          <p:cNvPr id="3" name="Content Placeholder 2">
            <a:extLst>
              <a:ext uri="{FF2B5EF4-FFF2-40B4-BE49-F238E27FC236}">
                <a16:creationId xmlns:a16="http://schemas.microsoft.com/office/drawing/2014/main" id="{80C3FEBE-5A55-3143-919C-7AA69A741754}"/>
              </a:ext>
            </a:extLst>
          </p:cNvPr>
          <p:cNvSpPr>
            <a:spLocks noGrp="1"/>
          </p:cNvSpPr>
          <p:nvPr>
            <p:ph sz="half" idx="1"/>
          </p:nvPr>
        </p:nvSpPr>
        <p:spPr/>
        <p:txBody>
          <a:bodyPr/>
          <a:lstStyle/>
          <a:p>
            <a:r>
              <a:rPr lang="en-US" dirty="0"/>
              <a:t>Guarantee of admission*, and 60 unit caps for the CCC and CSU</a:t>
            </a:r>
          </a:p>
          <a:p>
            <a:pPr lvl="1"/>
            <a:r>
              <a:rPr lang="en-US" dirty="0"/>
              <a:t>The “cap” means a student must have a path to a degree with the 60+60 model, and in some disciplines it assumes the student is ready for certain courses (e.g. Calculus)</a:t>
            </a:r>
          </a:p>
          <a:p>
            <a:r>
              <a:rPr lang="en-US" dirty="0"/>
              <a:t>*Admission guarantee is to the CSU system, not to a specific campus or major.</a:t>
            </a:r>
          </a:p>
          <a:p>
            <a:pPr lvl="1"/>
            <a:r>
              <a:rPr lang="en-US" dirty="0"/>
              <a:t>CSU campus departments use the Transfer Model Curriculum (TMC) to make a determination of similar.</a:t>
            </a:r>
          </a:p>
          <a:p>
            <a:pPr lvl="2"/>
            <a:r>
              <a:rPr lang="en-US" dirty="0"/>
              <a:t>Students would have sufficient lower-division prep and could complete all degree requirements post-transfer within 60 units.</a:t>
            </a:r>
          </a:p>
          <a:p>
            <a:endParaRPr lang="en-US" dirty="0"/>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CE1A9B80-5EB2-B741-BE34-DE0C9AD5863A}"/>
              </a:ext>
            </a:extLst>
          </p:cNvPr>
          <p:cNvSpPr>
            <a:spLocks noGrp="1"/>
          </p:cNvSpPr>
          <p:nvPr>
            <p:ph type="sldNum" sz="quarter" idx="10"/>
          </p:nvPr>
        </p:nvSpPr>
        <p:spPr/>
        <p:txBody>
          <a:bodyPr/>
          <a:lstStyle/>
          <a:p>
            <a:pPr>
              <a:defRPr/>
            </a:pPr>
            <a:fld id="{FBEDD817-AB0B-A34C-9FCE-295985F01EC4}" type="slidenum">
              <a:rPr lang="en-US" altLang="en-US" smtClean="0"/>
              <a:pPr>
                <a:defRPr/>
              </a:pPr>
              <a:t>8</a:t>
            </a:fld>
            <a:endParaRPr lang="en-US" altLang="en-US"/>
          </a:p>
        </p:txBody>
      </p:sp>
    </p:spTree>
    <p:extLst>
      <p:ext uri="{BB962C8B-B14F-4D97-AF65-F5344CB8AC3E}">
        <p14:creationId xmlns:p14="http://schemas.microsoft.com/office/powerpoint/2010/main" val="117164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EB8C-7292-3C42-8C23-A1F2990AAB90}"/>
              </a:ext>
            </a:extLst>
          </p:cNvPr>
          <p:cNvSpPr>
            <a:spLocks noGrp="1"/>
          </p:cNvSpPr>
          <p:nvPr>
            <p:ph type="title"/>
          </p:nvPr>
        </p:nvSpPr>
        <p:spPr/>
        <p:txBody>
          <a:bodyPr anchor="ctr"/>
          <a:lstStyle/>
          <a:p>
            <a:pPr algn="ctr"/>
            <a:r>
              <a:rPr lang="en-US" b="1" dirty="0"/>
              <a:t>ADT: Present</a:t>
            </a:r>
            <a:br>
              <a:rPr lang="en-US" b="1" dirty="0"/>
            </a:br>
            <a:r>
              <a:rPr lang="en-US" dirty="0"/>
              <a:t>Determination of Similar</a:t>
            </a:r>
          </a:p>
        </p:txBody>
      </p:sp>
      <p:sp>
        <p:nvSpPr>
          <p:cNvPr id="3" name="Content Placeholder 2">
            <a:extLst>
              <a:ext uri="{FF2B5EF4-FFF2-40B4-BE49-F238E27FC236}">
                <a16:creationId xmlns:a16="http://schemas.microsoft.com/office/drawing/2014/main" id="{EE7C9541-8323-3F45-8D7E-FB063DB37E20}"/>
              </a:ext>
            </a:extLst>
          </p:cNvPr>
          <p:cNvSpPr>
            <a:spLocks noGrp="1"/>
          </p:cNvSpPr>
          <p:nvPr>
            <p:ph sz="half" idx="1"/>
          </p:nvPr>
        </p:nvSpPr>
        <p:spPr/>
        <p:txBody>
          <a:bodyPr/>
          <a:lstStyle/>
          <a:p>
            <a:r>
              <a:rPr lang="en-US" dirty="0"/>
              <a:t>CSU resource for counselors and AOs:</a:t>
            </a:r>
          </a:p>
          <a:p>
            <a:pPr lvl="1"/>
            <a:r>
              <a:rPr lang="en-US" dirty="0">
                <a:hlinkClick r:id="rId3"/>
              </a:rPr>
              <a:t>https://www2.calstate.edu/attend/degrees-certificates-credentials/Pages/TMC-</a:t>
            </a:r>
            <a:r>
              <a:rPr lang="en-US" dirty="0" err="1">
                <a:hlinkClick r:id="rId3"/>
              </a:rPr>
              <a:t>Search.aspx</a:t>
            </a:r>
            <a:endParaRPr lang="en-US" dirty="0"/>
          </a:p>
        </p:txBody>
      </p:sp>
      <p:sp>
        <p:nvSpPr>
          <p:cNvPr id="4" name="Slide Number Placeholder 3">
            <a:extLst>
              <a:ext uri="{FF2B5EF4-FFF2-40B4-BE49-F238E27FC236}">
                <a16:creationId xmlns:a16="http://schemas.microsoft.com/office/drawing/2014/main" id="{79A7BBEA-4C2D-394F-BF34-F553DBB88DFD}"/>
              </a:ext>
            </a:extLst>
          </p:cNvPr>
          <p:cNvSpPr>
            <a:spLocks noGrp="1"/>
          </p:cNvSpPr>
          <p:nvPr>
            <p:ph type="sldNum" sz="quarter" idx="10"/>
          </p:nvPr>
        </p:nvSpPr>
        <p:spPr/>
        <p:txBody>
          <a:bodyPr/>
          <a:lstStyle/>
          <a:p>
            <a:pPr>
              <a:defRPr/>
            </a:pPr>
            <a:fld id="{FBEDD817-AB0B-A34C-9FCE-295985F01EC4}" type="slidenum">
              <a:rPr lang="en-US" altLang="en-US" smtClean="0"/>
              <a:pPr>
                <a:defRPr/>
              </a:pPr>
              <a:t>9</a:t>
            </a:fld>
            <a:endParaRPr lang="en-US" altLang="en-US"/>
          </a:p>
        </p:txBody>
      </p:sp>
      <p:pic>
        <p:nvPicPr>
          <p:cNvPr id="6" name="Picture 5">
            <a:extLst>
              <a:ext uri="{FF2B5EF4-FFF2-40B4-BE49-F238E27FC236}">
                <a16:creationId xmlns:a16="http://schemas.microsoft.com/office/drawing/2014/main" id="{89C76B05-555D-2049-95AA-81C4DA29D8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8400" y="2987450"/>
            <a:ext cx="8242300" cy="3136555"/>
          </a:xfrm>
          <a:prstGeom prst="rect">
            <a:avLst/>
          </a:prstGeom>
        </p:spPr>
      </p:pic>
    </p:spTree>
    <p:extLst>
      <p:ext uri="{BB962C8B-B14F-4D97-AF65-F5344CB8AC3E}">
        <p14:creationId xmlns:p14="http://schemas.microsoft.com/office/powerpoint/2010/main" val="483987183"/>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2" id="{C02EB565-96C3-934D-85A9-DD9D929CF13C}" vid="{054F5572-FA90-DF4F-B53B-76D1F8F34A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398</TotalTime>
  <Words>1997</Words>
  <Application>Microsoft Macintosh PowerPoint</Application>
  <PresentationFormat>Widescreen</PresentationFormat>
  <Paragraphs>282</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vt:lpstr>
      <vt:lpstr>Palatino</vt:lpstr>
      <vt:lpstr>Symbol</vt:lpstr>
      <vt:lpstr>Times New Roman</vt:lpstr>
      <vt:lpstr>ASCCC Curriculum Inst. 2020 Theme</vt:lpstr>
      <vt:lpstr>Transfer Pathways Advocacy  July 9 | 9:00-10:15</vt:lpstr>
      <vt:lpstr>Presenters</vt:lpstr>
      <vt:lpstr>Overview</vt:lpstr>
      <vt:lpstr>In the Pathable Chat…</vt:lpstr>
      <vt:lpstr>The Associate Degree for Transfer</vt:lpstr>
      <vt:lpstr>ADT: Past</vt:lpstr>
      <vt:lpstr>ADT: Past</vt:lpstr>
      <vt:lpstr>ADT: Present</vt:lpstr>
      <vt:lpstr>ADT: Present Determination of Similar</vt:lpstr>
      <vt:lpstr>ADT: Present</vt:lpstr>
      <vt:lpstr>ADT: Present</vt:lpstr>
      <vt:lpstr>ADT: Present</vt:lpstr>
      <vt:lpstr>ADT: Future?</vt:lpstr>
      <vt:lpstr>University of California Transfer Pathway</vt:lpstr>
      <vt:lpstr>UCTP: Past</vt:lpstr>
      <vt:lpstr>UCTP: Past</vt:lpstr>
      <vt:lpstr>UCTP: Present UCTP Degree (Pilot) – Chemistry/Physics </vt:lpstr>
      <vt:lpstr>UC Transfer Admissions Agreement  (TAG)</vt:lpstr>
      <vt:lpstr>UCTP: Future?</vt:lpstr>
      <vt:lpstr>Googledoc</vt:lpstr>
      <vt:lpstr>Barriers or Obstacles to Transfer</vt:lpstr>
      <vt:lpstr>Advocacy: Solutions and Opportunities</vt:lpstr>
      <vt:lpstr>Advocacy: Solutions and Opportunities</vt:lpstr>
      <vt:lpstr>Advocacy: Student Self-Agency</vt:lpstr>
      <vt:lpstr>Resources and 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Pathways Advocacy  July 9 | 9:00-10:15</dc:title>
  <dc:creator>Virginia May</dc:creator>
  <cp:lastModifiedBy>Virginia May</cp:lastModifiedBy>
  <cp:revision>57</cp:revision>
  <cp:lastPrinted>2020-11-24T19:39:26Z</cp:lastPrinted>
  <dcterms:created xsi:type="dcterms:W3CDTF">2021-06-24T21:22:38Z</dcterms:created>
  <dcterms:modified xsi:type="dcterms:W3CDTF">2021-07-01T20:57:52Z</dcterms:modified>
</cp:coreProperties>
</file>