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7" r:id="rId2"/>
    <p:sldId id="296" r:id="rId3"/>
    <p:sldId id="295" r:id="rId4"/>
    <p:sldId id="259" r:id="rId5"/>
    <p:sldId id="260"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283" r:id="rId27"/>
    <p:sldId id="317" r:id="rId28"/>
    <p:sldId id="318" r:id="rId29"/>
    <p:sldId id="319" r:id="rId30"/>
    <p:sldId id="320" r:id="rId31"/>
    <p:sldId id="321" r:id="rId32"/>
    <p:sldId id="322" r:id="rId33"/>
    <p:sldId id="323" r:id="rId34"/>
    <p:sldId id="324" r:id="rId35"/>
    <p:sldId id="325" r:id="rId36"/>
    <p:sldId id="326"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254D8-A8D2-4C9F-A0BD-24A4D0810EC7}" v="887" dt="2021-07-08T22:48:24.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96098"/>
  </p:normalViewPr>
  <p:slideViewPr>
    <p:cSldViewPr snapToGrid="0" snapToObjects="1">
      <p:cViewPr varScale="1">
        <p:scale>
          <a:sx n="50" d="100"/>
          <a:sy n="50" d="100"/>
        </p:scale>
        <p:origin x="84" y="25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4301F-5886-4288-90C7-414FA917C5C4}"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B06828E9-E2F0-48FD-AB7B-5A1D85934369}">
      <dgm:prSet/>
      <dgm:spPr/>
      <dgm:t>
        <a:bodyPr/>
        <a:lstStyle/>
        <a:p>
          <a:r>
            <a:rPr lang="en-US"/>
            <a:t>Important contributor to “open access” for students with diverse backgrounds</a:t>
          </a:r>
        </a:p>
      </dgm:t>
    </dgm:pt>
    <dgm:pt modelId="{7FE6A5B6-4EBB-4D2F-9E7C-055746708C38}" type="parTrans" cxnId="{A01291EF-1BA4-4439-823A-F04904C03B7A}">
      <dgm:prSet/>
      <dgm:spPr/>
      <dgm:t>
        <a:bodyPr/>
        <a:lstStyle/>
        <a:p>
          <a:endParaRPr lang="en-US"/>
        </a:p>
      </dgm:t>
    </dgm:pt>
    <dgm:pt modelId="{EFAA407B-00A9-4B31-83EC-E38419AC2635}" type="sibTrans" cxnId="{A01291EF-1BA4-4439-823A-F04904C03B7A}">
      <dgm:prSet/>
      <dgm:spPr/>
      <dgm:t>
        <a:bodyPr/>
        <a:lstStyle/>
        <a:p>
          <a:endParaRPr lang="en-US"/>
        </a:p>
      </dgm:t>
    </dgm:pt>
    <dgm:pt modelId="{B79E2DF6-4D17-43F8-99E3-D3D012D960A8}">
      <dgm:prSet/>
      <dgm:spPr/>
      <dgm:t>
        <a:bodyPr/>
        <a:lstStyle/>
        <a:p>
          <a:r>
            <a:rPr lang="en-US"/>
            <a:t>Tuition free</a:t>
          </a:r>
        </a:p>
      </dgm:t>
    </dgm:pt>
    <dgm:pt modelId="{31300E8F-8F0B-4BB6-9CE6-A6E17EAD5AF5}" type="parTrans" cxnId="{F96FE37B-04D3-4364-9E8A-A779A8F1A8E2}">
      <dgm:prSet/>
      <dgm:spPr/>
      <dgm:t>
        <a:bodyPr/>
        <a:lstStyle/>
        <a:p>
          <a:endParaRPr lang="en-US"/>
        </a:p>
      </dgm:t>
    </dgm:pt>
    <dgm:pt modelId="{03EA9285-85A2-4477-B81C-A704578FF10C}" type="sibTrans" cxnId="{F96FE37B-04D3-4364-9E8A-A779A8F1A8E2}">
      <dgm:prSet/>
      <dgm:spPr/>
      <dgm:t>
        <a:bodyPr/>
        <a:lstStyle/>
        <a:p>
          <a:endParaRPr lang="en-US"/>
        </a:p>
      </dgm:t>
    </dgm:pt>
    <dgm:pt modelId="{9A78BE05-4D21-4B55-8A84-EDFC2D59F73E}">
      <dgm:prSet/>
      <dgm:spPr/>
      <dgm:t>
        <a:bodyPr/>
        <a:lstStyle/>
        <a:p>
          <a:r>
            <a:rPr lang="en-US"/>
            <a:t>Can be a first point of entry</a:t>
          </a:r>
        </a:p>
      </dgm:t>
    </dgm:pt>
    <dgm:pt modelId="{06149FB3-ED02-4378-AF1E-3614C64C3ADC}" type="parTrans" cxnId="{1C536139-8414-4D25-9B40-D733E5FF7495}">
      <dgm:prSet/>
      <dgm:spPr/>
      <dgm:t>
        <a:bodyPr/>
        <a:lstStyle/>
        <a:p>
          <a:endParaRPr lang="en-US"/>
        </a:p>
      </dgm:t>
    </dgm:pt>
    <dgm:pt modelId="{6B0C58D5-225C-417F-9D62-591B47D41AC5}" type="sibTrans" cxnId="{1C536139-8414-4D25-9B40-D733E5FF7495}">
      <dgm:prSet/>
      <dgm:spPr/>
      <dgm:t>
        <a:bodyPr/>
        <a:lstStyle/>
        <a:p>
          <a:endParaRPr lang="en-US"/>
        </a:p>
      </dgm:t>
    </dgm:pt>
    <dgm:pt modelId="{2A06A367-E3C4-49C6-A8DC-636C8FF4F18D}">
      <dgm:prSet/>
      <dgm:spPr/>
      <dgm:t>
        <a:bodyPr/>
        <a:lstStyle/>
        <a:p>
          <a:r>
            <a:rPr lang="en-US"/>
            <a:t>Transition point from “wherever” to credit instruction and the workforce </a:t>
          </a:r>
        </a:p>
      </dgm:t>
    </dgm:pt>
    <dgm:pt modelId="{6BD4E2D4-C20D-4AE1-B7F2-02966335B881}" type="parTrans" cxnId="{DE034B5F-CAE5-41B7-947B-6FC29282B56A}">
      <dgm:prSet/>
      <dgm:spPr/>
      <dgm:t>
        <a:bodyPr/>
        <a:lstStyle/>
        <a:p>
          <a:endParaRPr lang="en-US"/>
        </a:p>
      </dgm:t>
    </dgm:pt>
    <dgm:pt modelId="{91DA871F-6256-41D7-BFA0-2BDF1F12815A}" type="sibTrans" cxnId="{DE034B5F-CAE5-41B7-947B-6FC29282B56A}">
      <dgm:prSet/>
      <dgm:spPr/>
      <dgm:t>
        <a:bodyPr/>
        <a:lstStyle/>
        <a:p>
          <a:endParaRPr lang="en-US"/>
        </a:p>
      </dgm:t>
    </dgm:pt>
    <dgm:pt modelId="{FFCB1853-8BEF-46C8-A8CA-FB712A11F91A}">
      <dgm:prSet/>
      <dgm:spPr/>
      <dgm:t>
        <a:bodyPr/>
        <a:lstStyle/>
        <a:p>
          <a:r>
            <a:rPr lang="en-US"/>
            <a:t>Courses focus on skill attainment, not grades or units (aka competency-based)</a:t>
          </a:r>
        </a:p>
      </dgm:t>
    </dgm:pt>
    <dgm:pt modelId="{F129E705-F5C6-49D6-B555-59AFE827ECC7}" type="parTrans" cxnId="{DB837FC2-531A-44DE-BFFD-884AAE205B97}">
      <dgm:prSet/>
      <dgm:spPr/>
      <dgm:t>
        <a:bodyPr/>
        <a:lstStyle/>
        <a:p>
          <a:endParaRPr lang="en-US"/>
        </a:p>
      </dgm:t>
    </dgm:pt>
    <dgm:pt modelId="{E3BE7FE7-8DEF-4AD1-B6A1-C59C31B3FAF1}" type="sibTrans" cxnId="{DB837FC2-531A-44DE-BFFD-884AAE205B97}">
      <dgm:prSet/>
      <dgm:spPr/>
      <dgm:t>
        <a:bodyPr/>
        <a:lstStyle/>
        <a:p>
          <a:endParaRPr lang="en-US"/>
        </a:p>
      </dgm:t>
    </dgm:pt>
    <dgm:pt modelId="{AFFC3843-A801-4B66-B1B4-6B557A4C343D}">
      <dgm:prSet/>
      <dgm:spPr/>
      <dgm:t>
        <a:bodyPr/>
        <a:lstStyle/>
        <a:p>
          <a:r>
            <a:rPr lang="en-US"/>
            <a:t>Flexible course scheduling</a:t>
          </a:r>
        </a:p>
      </dgm:t>
    </dgm:pt>
    <dgm:pt modelId="{979F0C7D-D668-447A-987F-28A98944BC50}" type="parTrans" cxnId="{EAD4B0AC-1FEC-4DE2-A3E2-9D05A9947061}">
      <dgm:prSet/>
      <dgm:spPr/>
      <dgm:t>
        <a:bodyPr/>
        <a:lstStyle/>
        <a:p>
          <a:endParaRPr lang="en-US"/>
        </a:p>
      </dgm:t>
    </dgm:pt>
    <dgm:pt modelId="{71E9EBFD-F68E-4761-8B10-192C94D62285}" type="sibTrans" cxnId="{EAD4B0AC-1FEC-4DE2-A3E2-9D05A9947061}">
      <dgm:prSet/>
      <dgm:spPr/>
      <dgm:t>
        <a:bodyPr/>
        <a:lstStyle/>
        <a:p>
          <a:endParaRPr lang="en-US"/>
        </a:p>
      </dgm:t>
    </dgm:pt>
    <dgm:pt modelId="{EC4351D6-73DC-432F-B08C-750D61108E2D}">
      <dgm:prSet/>
      <dgm:spPr/>
      <dgm:t>
        <a:bodyPr/>
        <a:lstStyle/>
        <a:p>
          <a:r>
            <a:rPr lang="en-US"/>
            <a:t>Can be a driver behind more equitable outcomes </a:t>
          </a:r>
        </a:p>
      </dgm:t>
    </dgm:pt>
    <dgm:pt modelId="{31D3511C-A3D7-4574-BFE4-39A0DB4FB022}" type="parTrans" cxnId="{8A1DC97D-5741-43CD-9E7B-0B50B730AA89}">
      <dgm:prSet/>
      <dgm:spPr/>
      <dgm:t>
        <a:bodyPr/>
        <a:lstStyle/>
        <a:p>
          <a:endParaRPr lang="en-US"/>
        </a:p>
      </dgm:t>
    </dgm:pt>
    <dgm:pt modelId="{AA49BC0C-2DB7-457B-9314-BBB005DC4EB1}" type="sibTrans" cxnId="{8A1DC97D-5741-43CD-9E7B-0B50B730AA89}">
      <dgm:prSet/>
      <dgm:spPr/>
      <dgm:t>
        <a:bodyPr/>
        <a:lstStyle/>
        <a:p>
          <a:endParaRPr lang="en-US"/>
        </a:p>
      </dgm:t>
    </dgm:pt>
    <dgm:pt modelId="{C9A26F4A-5FC6-4AB2-93FD-86AF3A51913E}" type="pres">
      <dgm:prSet presAssocID="{C6D4301F-5886-4288-90C7-414FA917C5C4}" presName="linear" presStyleCnt="0">
        <dgm:presLayoutVars>
          <dgm:animLvl val="lvl"/>
          <dgm:resizeHandles val="exact"/>
        </dgm:presLayoutVars>
      </dgm:prSet>
      <dgm:spPr/>
    </dgm:pt>
    <dgm:pt modelId="{F9B391C7-37B9-493C-8998-9CC4A7B0C291}" type="pres">
      <dgm:prSet presAssocID="{B06828E9-E2F0-48FD-AB7B-5A1D85934369}" presName="parentText" presStyleLbl="node1" presStyleIdx="0" presStyleCnt="7">
        <dgm:presLayoutVars>
          <dgm:chMax val="0"/>
          <dgm:bulletEnabled val="1"/>
        </dgm:presLayoutVars>
      </dgm:prSet>
      <dgm:spPr/>
    </dgm:pt>
    <dgm:pt modelId="{CCF7655E-58B4-403A-AA4D-96D47B2DCC2D}" type="pres">
      <dgm:prSet presAssocID="{EFAA407B-00A9-4B31-83EC-E38419AC2635}" presName="spacer" presStyleCnt="0"/>
      <dgm:spPr/>
    </dgm:pt>
    <dgm:pt modelId="{B1A66D8D-4F3F-469D-B40E-E5A7C3AC34EF}" type="pres">
      <dgm:prSet presAssocID="{B79E2DF6-4D17-43F8-99E3-D3D012D960A8}" presName="parentText" presStyleLbl="node1" presStyleIdx="1" presStyleCnt="7">
        <dgm:presLayoutVars>
          <dgm:chMax val="0"/>
          <dgm:bulletEnabled val="1"/>
        </dgm:presLayoutVars>
      </dgm:prSet>
      <dgm:spPr/>
    </dgm:pt>
    <dgm:pt modelId="{F7FBEA0A-AB66-4DD9-BBB7-3D336045AAAD}" type="pres">
      <dgm:prSet presAssocID="{03EA9285-85A2-4477-B81C-A704578FF10C}" presName="spacer" presStyleCnt="0"/>
      <dgm:spPr/>
    </dgm:pt>
    <dgm:pt modelId="{EAFAEC4A-ECDF-42B1-93D0-22630AFC224E}" type="pres">
      <dgm:prSet presAssocID="{9A78BE05-4D21-4B55-8A84-EDFC2D59F73E}" presName="parentText" presStyleLbl="node1" presStyleIdx="2" presStyleCnt="7">
        <dgm:presLayoutVars>
          <dgm:chMax val="0"/>
          <dgm:bulletEnabled val="1"/>
        </dgm:presLayoutVars>
      </dgm:prSet>
      <dgm:spPr/>
    </dgm:pt>
    <dgm:pt modelId="{0EB22552-C101-484F-B5C1-0FFF176B156E}" type="pres">
      <dgm:prSet presAssocID="{6B0C58D5-225C-417F-9D62-591B47D41AC5}" presName="spacer" presStyleCnt="0"/>
      <dgm:spPr/>
    </dgm:pt>
    <dgm:pt modelId="{7F02AE4D-3D1C-4BAD-8433-326D03DD9990}" type="pres">
      <dgm:prSet presAssocID="{2A06A367-E3C4-49C6-A8DC-636C8FF4F18D}" presName="parentText" presStyleLbl="node1" presStyleIdx="3" presStyleCnt="7">
        <dgm:presLayoutVars>
          <dgm:chMax val="0"/>
          <dgm:bulletEnabled val="1"/>
        </dgm:presLayoutVars>
      </dgm:prSet>
      <dgm:spPr/>
    </dgm:pt>
    <dgm:pt modelId="{4F1F7FE1-41A7-4DA4-A0B1-E78718FB681E}" type="pres">
      <dgm:prSet presAssocID="{91DA871F-6256-41D7-BFA0-2BDF1F12815A}" presName="spacer" presStyleCnt="0"/>
      <dgm:spPr/>
    </dgm:pt>
    <dgm:pt modelId="{80503ECD-2190-4486-BCDF-42B94F36A5F1}" type="pres">
      <dgm:prSet presAssocID="{FFCB1853-8BEF-46C8-A8CA-FB712A11F91A}" presName="parentText" presStyleLbl="node1" presStyleIdx="4" presStyleCnt="7">
        <dgm:presLayoutVars>
          <dgm:chMax val="0"/>
          <dgm:bulletEnabled val="1"/>
        </dgm:presLayoutVars>
      </dgm:prSet>
      <dgm:spPr/>
    </dgm:pt>
    <dgm:pt modelId="{B195766A-B976-4267-8C04-598C55FE75B4}" type="pres">
      <dgm:prSet presAssocID="{E3BE7FE7-8DEF-4AD1-B6A1-C59C31B3FAF1}" presName="spacer" presStyleCnt="0"/>
      <dgm:spPr/>
    </dgm:pt>
    <dgm:pt modelId="{A9EA864D-62A2-4837-8BEC-96C321A47F54}" type="pres">
      <dgm:prSet presAssocID="{AFFC3843-A801-4B66-B1B4-6B557A4C343D}" presName="parentText" presStyleLbl="node1" presStyleIdx="5" presStyleCnt="7">
        <dgm:presLayoutVars>
          <dgm:chMax val="0"/>
          <dgm:bulletEnabled val="1"/>
        </dgm:presLayoutVars>
      </dgm:prSet>
      <dgm:spPr/>
    </dgm:pt>
    <dgm:pt modelId="{167213DE-E4A2-4EAD-B0EF-C50E5B608352}" type="pres">
      <dgm:prSet presAssocID="{71E9EBFD-F68E-4761-8B10-192C94D62285}" presName="spacer" presStyleCnt="0"/>
      <dgm:spPr/>
    </dgm:pt>
    <dgm:pt modelId="{32C31F72-DB3B-4DB7-BB17-1BEBDD0A39B6}" type="pres">
      <dgm:prSet presAssocID="{EC4351D6-73DC-432F-B08C-750D61108E2D}" presName="parentText" presStyleLbl="node1" presStyleIdx="6" presStyleCnt="7">
        <dgm:presLayoutVars>
          <dgm:chMax val="0"/>
          <dgm:bulletEnabled val="1"/>
        </dgm:presLayoutVars>
      </dgm:prSet>
      <dgm:spPr/>
    </dgm:pt>
  </dgm:ptLst>
  <dgm:cxnLst>
    <dgm:cxn modelId="{94F61F18-C0B4-430E-891A-B0B227BE4111}" type="presOf" srcId="{FFCB1853-8BEF-46C8-A8CA-FB712A11F91A}" destId="{80503ECD-2190-4486-BCDF-42B94F36A5F1}" srcOrd="0" destOrd="0" presId="urn:microsoft.com/office/officeart/2005/8/layout/vList2"/>
    <dgm:cxn modelId="{1C536139-8414-4D25-9B40-D733E5FF7495}" srcId="{C6D4301F-5886-4288-90C7-414FA917C5C4}" destId="{9A78BE05-4D21-4B55-8A84-EDFC2D59F73E}" srcOrd="2" destOrd="0" parTransId="{06149FB3-ED02-4378-AF1E-3614C64C3ADC}" sibTransId="{6B0C58D5-225C-417F-9D62-591B47D41AC5}"/>
    <dgm:cxn modelId="{DE034B5F-CAE5-41B7-947B-6FC29282B56A}" srcId="{C6D4301F-5886-4288-90C7-414FA917C5C4}" destId="{2A06A367-E3C4-49C6-A8DC-636C8FF4F18D}" srcOrd="3" destOrd="0" parTransId="{6BD4E2D4-C20D-4AE1-B7F2-02966335B881}" sibTransId="{91DA871F-6256-41D7-BFA0-2BDF1F12815A}"/>
    <dgm:cxn modelId="{71D84D4C-08B1-45DB-A83B-4D707AA82203}" type="presOf" srcId="{B79E2DF6-4D17-43F8-99E3-D3D012D960A8}" destId="{B1A66D8D-4F3F-469D-B40E-E5A7C3AC34EF}" srcOrd="0" destOrd="0" presId="urn:microsoft.com/office/officeart/2005/8/layout/vList2"/>
    <dgm:cxn modelId="{C9E8C671-E1E7-4E49-9C18-B560344D0CBD}" type="presOf" srcId="{C6D4301F-5886-4288-90C7-414FA917C5C4}" destId="{C9A26F4A-5FC6-4AB2-93FD-86AF3A51913E}" srcOrd="0" destOrd="0" presId="urn:microsoft.com/office/officeart/2005/8/layout/vList2"/>
    <dgm:cxn modelId="{F96FE37B-04D3-4364-9E8A-A779A8F1A8E2}" srcId="{C6D4301F-5886-4288-90C7-414FA917C5C4}" destId="{B79E2DF6-4D17-43F8-99E3-D3D012D960A8}" srcOrd="1" destOrd="0" parTransId="{31300E8F-8F0B-4BB6-9CE6-A6E17EAD5AF5}" sibTransId="{03EA9285-85A2-4477-B81C-A704578FF10C}"/>
    <dgm:cxn modelId="{8A1DC97D-5741-43CD-9E7B-0B50B730AA89}" srcId="{C6D4301F-5886-4288-90C7-414FA917C5C4}" destId="{EC4351D6-73DC-432F-B08C-750D61108E2D}" srcOrd="6" destOrd="0" parTransId="{31D3511C-A3D7-4574-BFE4-39A0DB4FB022}" sibTransId="{AA49BC0C-2DB7-457B-9314-BBB005DC4EB1}"/>
    <dgm:cxn modelId="{4EACE181-F00C-48F3-AD72-96A4E128A6F3}" type="presOf" srcId="{EC4351D6-73DC-432F-B08C-750D61108E2D}" destId="{32C31F72-DB3B-4DB7-BB17-1BEBDD0A39B6}" srcOrd="0" destOrd="0" presId="urn:microsoft.com/office/officeart/2005/8/layout/vList2"/>
    <dgm:cxn modelId="{54E7148E-618D-46D4-A835-6DBC9750EE2B}" type="presOf" srcId="{B06828E9-E2F0-48FD-AB7B-5A1D85934369}" destId="{F9B391C7-37B9-493C-8998-9CC4A7B0C291}" srcOrd="0" destOrd="0" presId="urn:microsoft.com/office/officeart/2005/8/layout/vList2"/>
    <dgm:cxn modelId="{D6282192-E936-4283-BDF0-173FD92709B0}" type="presOf" srcId="{9A78BE05-4D21-4B55-8A84-EDFC2D59F73E}" destId="{EAFAEC4A-ECDF-42B1-93D0-22630AFC224E}" srcOrd="0" destOrd="0" presId="urn:microsoft.com/office/officeart/2005/8/layout/vList2"/>
    <dgm:cxn modelId="{DA78FF96-97C1-4F61-9A89-21EB5C529445}" type="presOf" srcId="{AFFC3843-A801-4B66-B1B4-6B557A4C343D}" destId="{A9EA864D-62A2-4837-8BEC-96C321A47F54}" srcOrd="0" destOrd="0" presId="urn:microsoft.com/office/officeart/2005/8/layout/vList2"/>
    <dgm:cxn modelId="{EAD4B0AC-1FEC-4DE2-A3E2-9D05A9947061}" srcId="{C6D4301F-5886-4288-90C7-414FA917C5C4}" destId="{AFFC3843-A801-4B66-B1B4-6B557A4C343D}" srcOrd="5" destOrd="0" parTransId="{979F0C7D-D668-447A-987F-28A98944BC50}" sibTransId="{71E9EBFD-F68E-4761-8B10-192C94D62285}"/>
    <dgm:cxn modelId="{DB837FC2-531A-44DE-BFFD-884AAE205B97}" srcId="{C6D4301F-5886-4288-90C7-414FA917C5C4}" destId="{FFCB1853-8BEF-46C8-A8CA-FB712A11F91A}" srcOrd="4" destOrd="0" parTransId="{F129E705-F5C6-49D6-B555-59AFE827ECC7}" sibTransId="{E3BE7FE7-8DEF-4AD1-B6A1-C59C31B3FAF1}"/>
    <dgm:cxn modelId="{A01291EF-1BA4-4439-823A-F04904C03B7A}" srcId="{C6D4301F-5886-4288-90C7-414FA917C5C4}" destId="{B06828E9-E2F0-48FD-AB7B-5A1D85934369}" srcOrd="0" destOrd="0" parTransId="{7FE6A5B6-4EBB-4D2F-9E7C-055746708C38}" sibTransId="{EFAA407B-00A9-4B31-83EC-E38419AC2635}"/>
    <dgm:cxn modelId="{F045E0F7-1D2B-4784-82F0-A23D699D32FD}" type="presOf" srcId="{2A06A367-E3C4-49C6-A8DC-636C8FF4F18D}" destId="{7F02AE4D-3D1C-4BAD-8433-326D03DD9990}" srcOrd="0" destOrd="0" presId="urn:microsoft.com/office/officeart/2005/8/layout/vList2"/>
    <dgm:cxn modelId="{2C98264C-9074-4338-A30E-FBC8D9BAA77B}" type="presParOf" srcId="{C9A26F4A-5FC6-4AB2-93FD-86AF3A51913E}" destId="{F9B391C7-37B9-493C-8998-9CC4A7B0C291}" srcOrd="0" destOrd="0" presId="urn:microsoft.com/office/officeart/2005/8/layout/vList2"/>
    <dgm:cxn modelId="{4D92C892-E525-42F7-99C3-35856FB77F1D}" type="presParOf" srcId="{C9A26F4A-5FC6-4AB2-93FD-86AF3A51913E}" destId="{CCF7655E-58B4-403A-AA4D-96D47B2DCC2D}" srcOrd="1" destOrd="0" presId="urn:microsoft.com/office/officeart/2005/8/layout/vList2"/>
    <dgm:cxn modelId="{86DE5CEA-7946-4637-AD41-3821772A0E04}" type="presParOf" srcId="{C9A26F4A-5FC6-4AB2-93FD-86AF3A51913E}" destId="{B1A66D8D-4F3F-469D-B40E-E5A7C3AC34EF}" srcOrd="2" destOrd="0" presId="urn:microsoft.com/office/officeart/2005/8/layout/vList2"/>
    <dgm:cxn modelId="{7E8C10BB-7830-42B5-B1DA-FD8B0BA96B1C}" type="presParOf" srcId="{C9A26F4A-5FC6-4AB2-93FD-86AF3A51913E}" destId="{F7FBEA0A-AB66-4DD9-BBB7-3D336045AAAD}" srcOrd="3" destOrd="0" presId="urn:microsoft.com/office/officeart/2005/8/layout/vList2"/>
    <dgm:cxn modelId="{5B3C97B5-495B-4A60-8F34-5372941FA942}" type="presParOf" srcId="{C9A26F4A-5FC6-4AB2-93FD-86AF3A51913E}" destId="{EAFAEC4A-ECDF-42B1-93D0-22630AFC224E}" srcOrd="4" destOrd="0" presId="urn:microsoft.com/office/officeart/2005/8/layout/vList2"/>
    <dgm:cxn modelId="{4BA761BB-0014-4771-82FD-353C151DDF23}" type="presParOf" srcId="{C9A26F4A-5FC6-4AB2-93FD-86AF3A51913E}" destId="{0EB22552-C101-484F-B5C1-0FFF176B156E}" srcOrd="5" destOrd="0" presId="urn:microsoft.com/office/officeart/2005/8/layout/vList2"/>
    <dgm:cxn modelId="{C4B1EE27-53F8-4B6A-9881-8DB51C619260}" type="presParOf" srcId="{C9A26F4A-5FC6-4AB2-93FD-86AF3A51913E}" destId="{7F02AE4D-3D1C-4BAD-8433-326D03DD9990}" srcOrd="6" destOrd="0" presId="urn:microsoft.com/office/officeart/2005/8/layout/vList2"/>
    <dgm:cxn modelId="{ADC3543D-BBB5-41D9-B405-6884A23526EE}" type="presParOf" srcId="{C9A26F4A-5FC6-4AB2-93FD-86AF3A51913E}" destId="{4F1F7FE1-41A7-4DA4-A0B1-E78718FB681E}" srcOrd="7" destOrd="0" presId="urn:microsoft.com/office/officeart/2005/8/layout/vList2"/>
    <dgm:cxn modelId="{19516C07-655A-489E-A6DD-43C9E4EE76C5}" type="presParOf" srcId="{C9A26F4A-5FC6-4AB2-93FD-86AF3A51913E}" destId="{80503ECD-2190-4486-BCDF-42B94F36A5F1}" srcOrd="8" destOrd="0" presId="urn:microsoft.com/office/officeart/2005/8/layout/vList2"/>
    <dgm:cxn modelId="{E1C52DC5-1BBA-430D-9329-231D44A8053C}" type="presParOf" srcId="{C9A26F4A-5FC6-4AB2-93FD-86AF3A51913E}" destId="{B195766A-B976-4267-8C04-598C55FE75B4}" srcOrd="9" destOrd="0" presId="urn:microsoft.com/office/officeart/2005/8/layout/vList2"/>
    <dgm:cxn modelId="{F23EC74C-A229-480C-ABA9-10538039A471}" type="presParOf" srcId="{C9A26F4A-5FC6-4AB2-93FD-86AF3A51913E}" destId="{A9EA864D-62A2-4837-8BEC-96C321A47F54}" srcOrd="10" destOrd="0" presId="urn:microsoft.com/office/officeart/2005/8/layout/vList2"/>
    <dgm:cxn modelId="{4C8337F5-2279-42B8-A1B3-DFCF007DC5EE}" type="presParOf" srcId="{C9A26F4A-5FC6-4AB2-93FD-86AF3A51913E}" destId="{167213DE-E4A2-4EAD-B0EF-C50E5B608352}" srcOrd="11" destOrd="0" presId="urn:microsoft.com/office/officeart/2005/8/layout/vList2"/>
    <dgm:cxn modelId="{684BCB48-0F43-4A3B-A64F-827E7B967444}" type="presParOf" srcId="{C9A26F4A-5FC6-4AB2-93FD-86AF3A51913E}" destId="{32C31F72-DB3B-4DB7-BB17-1BEBDD0A39B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B557A9-474E-492F-860C-ADA5C6A9D4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14853D-9E5F-4FA7-A8B0-3FE95C8EDCC5}">
      <dgm:prSet custT="1"/>
      <dgm:spPr/>
      <dgm:t>
        <a:bodyPr/>
        <a:lstStyle/>
        <a:p>
          <a:r>
            <a:rPr lang="en-US" sz="1800" dirty="0"/>
            <a:t>These courses are designed together with credit faculty to support students who are currently enrolled or are preparing to enroll in credit courses.  Some options include:</a:t>
          </a:r>
        </a:p>
      </dgm:t>
    </dgm:pt>
    <dgm:pt modelId="{3C46A8FE-9D4F-458B-90EB-064E9BF82D12}" type="parTrans" cxnId="{835E0327-B015-4FB5-B1B0-2980E8B2927B}">
      <dgm:prSet/>
      <dgm:spPr/>
      <dgm:t>
        <a:bodyPr/>
        <a:lstStyle/>
        <a:p>
          <a:endParaRPr lang="en-US"/>
        </a:p>
      </dgm:t>
    </dgm:pt>
    <dgm:pt modelId="{5649BA6F-A35E-4175-95D1-117CFC45F2F7}" type="sibTrans" cxnId="{835E0327-B015-4FB5-B1B0-2980E8B2927B}">
      <dgm:prSet/>
      <dgm:spPr/>
      <dgm:t>
        <a:bodyPr/>
        <a:lstStyle/>
        <a:p>
          <a:endParaRPr lang="en-US"/>
        </a:p>
      </dgm:t>
    </dgm:pt>
    <dgm:pt modelId="{A0A78745-DCFB-473D-BE73-35370CC643C2}">
      <dgm:prSet/>
      <dgm:spPr/>
      <dgm:t>
        <a:bodyPr/>
        <a:lstStyle/>
        <a:p>
          <a:r>
            <a:rPr lang="en-US" dirty="0"/>
            <a:t>Modularized support courses</a:t>
          </a:r>
        </a:p>
      </dgm:t>
    </dgm:pt>
    <dgm:pt modelId="{88F09F57-8347-4688-8450-C77302F89AB7}" type="parTrans" cxnId="{CC96DE9A-9183-46C2-ACF2-D964EB77255C}">
      <dgm:prSet/>
      <dgm:spPr/>
      <dgm:t>
        <a:bodyPr/>
        <a:lstStyle/>
        <a:p>
          <a:endParaRPr lang="en-US"/>
        </a:p>
      </dgm:t>
    </dgm:pt>
    <dgm:pt modelId="{FB41D859-D9E4-4180-86C9-8980BC23A947}" type="sibTrans" cxnId="{CC96DE9A-9183-46C2-ACF2-D964EB77255C}">
      <dgm:prSet/>
      <dgm:spPr/>
      <dgm:t>
        <a:bodyPr/>
        <a:lstStyle/>
        <a:p>
          <a:endParaRPr lang="en-US"/>
        </a:p>
      </dgm:t>
    </dgm:pt>
    <dgm:pt modelId="{78A0F1CD-8DB5-4169-8D92-4EB869765804}">
      <dgm:prSet/>
      <dgm:spPr/>
      <dgm:t>
        <a:bodyPr/>
        <a:lstStyle/>
        <a:p>
          <a:r>
            <a:rPr lang="en-US" dirty="0"/>
            <a:t>Intensive review courses</a:t>
          </a:r>
        </a:p>
      </dgm:t>
    </dgm:pt>
    <dgm:pt modelId="{35882A95-7522-4FDB-A7F7-BB21DC0715FC}" type="parTrans" cxnId="{F76FE07F-0C6F-4021-9993-2B7B38323D17}">
      <dgm:prSet/>
      <dgm:spPr/>
      <dgm:t>
        <a:bodyPr/>
        <a:lstStyle/>
        <a:p>
          <a:endParaRPr lang="en-US"/>
        </a:p>
      </dgm:t>
    </dgm:pt>
    <dgm:pt modelId="{7FBA5BCB-4BD7-4D22-A42C-2E508725807F}" type="sibTrans" cxnId="{F76FE07F-0C6F-4021-9993-2B7B38323D17}">
      <dgm:prSet/>
      <dgm:spPr/>
      <dgm:t>
        <a:bodyPr/>
        <a:lstStyle/>
        <a:p>
          <a:endParaRPr lang="en-US"/>
        </a:p>
      </dgm:t>
    </dgm:pt>
    <dgm:pt modelId="{21ECF1B6-86BF-4015-A456-E11219F055E4}">
      <dgm:prSet/>
      <dgm:spPr/>
      <dgm:t>
        <a:bodyPr/>
        <a:lstStyle/>
        <a:p>
          <a:r>
            <a:rPr lang="en-US" dirty="0"/>
            <a:t>Mirrored courses (more on this on the next slide)</a:t>
          </a:r>
        </a:p>
      </dgm:t>
    </dgm:pt>
    <dgm:pt modelId="{C3A06463-3064-4164-BD3D-4CB1B44F29EE}" type="parTrans" cxnId="{8FC1C89A-3FD8-4695-8C87-B46A02D445C0}">
      <dgm:prSet/>
      <dgm:spPr/>
      <dgm:t>
        <a:bodyPr/>
        <a:lstStyle/>
        <a:p>
          <a:endParaRPr lang="en-US"/>
        </a:p>
      </dgm:t>
    </dgm:pt>
    <dgm:pt modelId="{D05B4ADE-36E8-4EE7-AC96-86DA4ABE1A97}" type="sibTrans" cxnId="{8FC1C89A-3FD8-4695-8C87-B46A02D445C0}">
      <dgm:prSet/>
      <dgm:spPr/>
      <dgm:t>
        <a:bodyPr/>
        <a:lstStyle/>
        <a:p>
          <a:endParaRPr lang="en-US"/>
        </a:p>
      </dgm:t>
    </dgm:pt>
    <dgm:pt modelId="{B559CC72-F521-4511-B9DE-404868984632}">
      <dgm:prSet/>
      <dgm:spPr/>
      <dgm:t>
        <a:bodyPr/>
        <a:lstStyle/>
        <a:p>
          <a:r>
            <a:rPr lang="en-US" dirty="0"/>
            <a:t>Corequisite support courses</a:t>
          </a:r>
        </a:p>
      </dgm:t>
    </dgm:pt>
    <dgm:pt modelId="{1271E06D-D3DA-4604-AEE9-AB8E47FA228B}" type="parTrans" cxnId="{92650BC9-AA41-4631-94FC-538FFD22A066}">
      <dgm:prSet/>
      <dgm:spPr/>
      <dgm:t>
        <a:bodyPr/>
        <a:lstStyle/>
        <a:p>
          <a:endParaRPr lang="en-US"/>
        </a:p>
      </dgm:t>
    </dgm:pt>
    <dgm:pt modelId="{8B3CC165-A943-40F5-B020-682398D861CD}" type="sibTrans" cxnId="{92650BC9-AA41-4631-94FC-538FFD22A066}">
      <dgm:prSet/>
      <dgm:spPr/>
      <dgm:t>
        <a:bodyPr/>
        <a:lstStyle/>
        <a:p>
          <a:endParaRPr lang="en-US"/>
        </a:p>
      </dgm:t>
    </dgm:pt>
    <dgm:pt modelId="{6188E0E3-CD83-4722-9060-068600CBE29C}">
      <dgm:prSet custT="1"/>
      <dgm:spPr/>
      <dgm:t>
        <a:bodyPr/>
        <a:lstStyle/>
        <a:p>
          <a:endParaRPr lang="en-US" sz="1800" dirty="0"/>
        </a:p>
        <a:p>
          <a:r>
            <a:rPr lang="en-US" sz="1800" dirty="0"/>
            <a:t>Courses that build bridges between credit and noncredit can be a way to introduce noncredit offerings to faculty that typically teach credit courses. Some crucial areas of support include:</a:t>
          </a:r>
        </a:p>
        <a:p>
          <a:endParaRPr lang="en-US" sz="1700" dirty="0"/>
        </a:p>
      </dgm:t>
    </dgm:pt>
    <dgm:pt modelId="{6B1DA6C0-925D-4785-8D19-D6157B958FC9}" type="parTrans" cxnId="{D480F9F6-9C99-403C-9453-AA90A813FE5A}">
      <dgm:prSet/>
      <dgm:spPr/>
      <dgm:t>
        <a:bodyPr/>
        <a:lstStyle/>
        <a:p>
          <a:endParaRPr lang="en-US"/>
        </a:p>
      </dgm:t>
    </dgm:pt>
    <dgm:pt modelId="{51872FB9-27E2-421A-A312-C6C8CD8D3132}" type="sibTrans" cxnId="{D480F9F6-9C99-403C-9453-AA90A813FE5A}">
      <dgm:prSet/>
      <dgm:spPr/>
      <dgm:t>
        <a:bodyPr/>
        <a:lstStyle/>
        <a:p>
          <a:endParaRPr lang="en-US"/>
        </a:p>
      </dgm:t>
    </dgm:pt>
    <dgm:pt modelId="{82BD0F2A-E175-48A3-9460-73ECA997709A}" type="pres">
      <dgm:prSet presAssocID="{03B557A9-474E-492F-860C-ADA5C6A9D446}" presName="linear" presStyleCnt="0">
        <dgm:presLayoutVars>
          <dgm:animLvl val="lvl"/>
          <dgm:resizeHandles val="exact"/>
        </dgm:presLayoutVars>
      </dgm:prSet>
      <dgm:spPr/>
    </dgm:pt>
    <dgm:pt modelId="{B643D033-CB16-46EF-8CCC-7B406AEDD035}" type="pres">
      <dgm:prSet presAssocID="{EB14853D-9E5F-4FA7-A8B0-3FE95C8EDCC5}" presName="parentText" presStyleLbl="node1" presStyleIdx="0" presStyleCnt="2" custScaleY="81485" custLinFactNeighborY="-9366">
        <dgm:presLayoutVars>
          <dgm:chMax val="0"/>
          <dgm:bulletEnabled val="1"/>
        </dgm:presLayoutVars>
      </dgm:prSet>
      <dgm:spPr/>
    </dgm:pt>
    <dgm:pt modelId="{0931A7EB-05C1-4E96-9421-EE9D3DBB50CF}" type="pres">
      <dgm:prSet presAssocID="{EB14853D-9E5F-4FA7-A8B0-3FE95C8EDCC5}" presName="childText" presStyleLbl="revTx" presStyleIdx="0" presStyleCnt="1" custScaleY="29525" custLinFactNeighborY="-23971">
        <dgm:presLayoutVars>
          <dgm:bulletEnabled val="1"/>
        </dgm:presLayoutVars>
      </dgm:prSet>
      <dgm:spPr/>
    </dgm:pt>
    <dgm:pt modelId="{570C44FF-11ED-4ED0-A5F3-F922033DFDB7}" type="pres">
      <dgm:prSet presAssocID="{6188E0E3-CD83-4722-9060-068600CBE29C}" presName="parentText" presStyleLbl="node1" presStyleIdx="1" presStyleCnt="2" custScaleY="60331" custLinFactNeighborY="-7344">
        <dgm:presLayoutVars>
          <dgm:chMax val="0"/>
          <dgm:bulletEnabled val="1"/>
        </dgm:presLayoutVars>
      </dgm:prSet>
      <dgm:spPr/>
    </dgm:pt>
  </dgm:ptLst>
  <dgm:cxnLst>
    <dgm:cxn modelId="{9C379A21-C98C-420A-833A-8306D22F09D0}" type="presOf" srcId="{B559CC72-F521-4511-B9DE-404868984632}" destId="{0931A7EB-05C1-4E96-9421-EE9D3DBB50CF}" srcOrd="0" destOrd="0" presId="urn:microsoft.com/office/officeart/2005/8/layout/vList2"/>
    <dgm:cxn modelId="{835E0327-B015-4FB5-B1B0-2980E8B2927B}" srcId="{03B557A9-474E-492F-860C-ADA5C6A9D446}" destId="{EB14853D-9E5F-4FA7-A8B0-3FE95C8EDCC5}" srcOrd="0" destOrd="0" parTransId="{3C46A8FE-9D4F-458B-90EB-064E9BF82D12}" sibTransId="{5649BA6F-A35E-4175-95D1-117CFC45F2F7}"/>
    <dgm:cxn modelId="{6FAF4156-410D-4929-8819-775F90F9CA5B}" type="presOf" srcId="{A0A78745-DCFB-473D-BE73-35370CC643C2}" destId="{0931A7EB-05C1-4E96-9421-EE9D3DBB50CF}" srcOrd="0" destOrd="1" presId="urn:microsoft.com/office/officeart/2005/8/layout/vList2"/>
    <dgm:cxn modelId="{F76FE07F-0C6F-4021-9993-2B7B38323D17}" srcId="{EB14853D-9E5F-4FA7-A8B0-3FE95C8EDCC5}" destId="{78A0F1CD-8DB5-4169-8D92-4EB869765804}" srcOrd="2" destOrd="0" parTransId="{35882A95-7522-4FDB-A7F7-BB21DC0715FC}" sibTransId="{7FBA5BCB-4BD7-4D22-A42C-2E508725807F}"/>
    <dgm:cxn modelId="{5165F590-5B27-4A15-8834-911BFDC320DC}" type="presOf" srcId="{6188E0E3-CD83-4722-9060-068600CBE29C}" destId="{570C44FF-11ED-4ED0-A5F3-F922033DFDB7}" srcOrd="0" destOrd="0" presId="urn:microsoft.com/office/officeart/2005/8/layout/vList2"/>
    <dgm:cxn modelId="{8FC1C89A-3FD8-4695-8C87-B46A02D445C0}" srcId="{EB14853D-9E5F-4FA7-A8B0-3FE95C8EDCC5}" destId="{21ECF1B6-86BF-4015-A456-E11219F055E4}" srcOrd="3" destOrd="0" parTransId="{C3A06463-3064-4164-BD3D-4CB1B44F29EE}" sibTransId="{D05B4ADE-36E8-4EE7-AC96-86DA4ABE1A97}"/>
    <dgm:cxn modelId="{CC96DE9A-9183-46C2-ACF2-D964EB77255C}" srcId="{EB14853D-9E5F-4FA7-A8B0-3FE95C8EDCC5}" destId="{A0A78745-DCFB-473D-BE73-35370CC643C2}" srcOrd="1" destOrd="0" parTransId="{88F09F57-8347-4688-8450-C77302F89AB7}" sibTransId="{FB41D859-D9E4-4180-86C9-8980BC23A947}"/>
    <dgm:cxn modelId="{546EBDA3-E7D7-48D0-8DBB-1635B72DE8C2}" type="presOf" srcId="{03B557A9-474E-492F-860C-ADA5C6A9D446}" destId="{82BD0F2A-E175-48A3-9460-73ECA997709A}" srcOrd="0" destOrd="0" presId="urn:microsoft.com/office/officeart/2005/8/layout/vList2"/>
    <dgm:cxn modelId="{EFCFD5C2-27D6-4E1E-9559-1CA4C1F478E2}" type="presOf" srcId="{78A0F1CD-8DB5-4169-8D92-4EB869765804}" destId="{0931A7EB-05C1-4E96-9421-EE9D3DBB50CF}" srcOrd="0" destOrd="2" presId="urn:microsoft.com/office/officeart/2005/8/layout/vList2"/>
    <dgm:cxn modelId="{92650BC9-AA41-4631-94FC-538FFD22A066}" srcId="{EB14853D-9E5F-4FA7-A8B0-3FE95C8EDCC5}" destId="{B559CC72-F521-4511-B9DE-404868984632}" srcOrd="0" destOrd="0" parTransId="{1271E06D-D3DA-4604-AEE9-AB8E47FA228B}" sibTransId="{8B3CC165-A943-40F5-B020-682398D861CD}"/>
    <dgm:cxn modelId="{D480F9F6-9C99-403C-9453-AA90A813FE5A}" srcId="{03B557A9-474E-492F-860C-ADA5C6A9D446}" destId="{6188E0E3-CD83-4722-9060-068600CBE29C}" srcOrd="1" destOrd="0" parTransId="{6B1DA6C0-925D-4785-8D19-D6157B958FC9}" sibTransId="{51872FB9-27E2-421A-A312-C6C8CD8D3132}"/>
    <dgm:cxn modelId="{68BC57FD-7D8F-4A00-AD3F-12B6F7CA9AD2}" type="presOf" srcId="{21ECF1B6-86BF-4015-A456-E11219F055E4}" destId="{0931A7EB-05C1-4E96-9421-EE9D3DBB50CF}" srcOrd="0" destOrd="3" presId="urn:microsoft.com/office/officeart/2005/8/layout/vList2"/>
    <dgm:cxn modelId="{21155AFE-528A-4197-97EA-58BA566DECEA}" type="presOf" srcId="{EB14853D-9E5F-4FA7-A8B0-3FE95C8EDCC5}" destId="{B643D033-CB16-46EF-8CCC-7B406AEDD035}" srcOrd="0" destOrd="0" presId="urn:microsoft.com/office/officeart/2005/8/layout/vList2"/>
    <dgm:cxn modelId="{8A8C3D4D-1763-4927-BBE5-AA24A413C95F}" type="presParOf" srcId="{82BD0F2A-E175-48A3-9460-73ECA997709A}" destId="{B643D033-CB16-46EF-8CCC-7B406AEDD035}" srcOrd="0" destOrd="0" presId="urn:microsoft.com/office/officeart/2005/8/layout/vList2"/>
    <dgm:cxn modelId="{F2D5A5C5-2866-4279-994F-A7E1FAB316C6}" type="presParOf" srcId="{82BD0F2A-E175-48A3-9460-73ECA997709A}" destId="{0931A7EB-05C1-4E96-9421-EE9D3DBB50CF}" srcOrd="1" destOrd="0" presId="urn:microsoft.com/office/officeart/2005/8/layout/vList2"/>
    <dgm:cxn modelId="{964CC6CF-9117-458D-A49C-864A7549E6B9}" type="presParOf" srcId="{82BD0F2A-E175-48A3-9460-73ECA997709A}" destId="{570C44FF-11ED-4ED0-A5F3-F922033DFDB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F63B4C-BA8C-4E83-B450-28C3D0D9AD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2BFCDF-7E50-4EF4-99BE-AC81A2AAF37C}">
      <dgm:prSet/>
      <dgm:spPr/>
      <dgm:t>
        <a:bodyPr/>
        <a:lstStyle/>
        <a:p>
          <a:r>
            <a:rPr lang="en-US" dirty="0"/>
            <a:t>AB 705 and Guided Pathways prompted many colleges to rethink how noncredit can support students as they onboard into credit coursework</a:t>
          </a:r>
        </a:p>
      </dgm:t>
    </dgm:pt>
    <dgm:pt modelId="{FB1F320A-A23B-422B-BE12-FB43FF777857}" type="parTrans" cxnId="{417AC551-D957-45CF-8380-988097DCE874}">
      <dgm:prSet/>
      <dgm:spPr/>
      <dgm:t>
        <a:bodyPr/>
        <a:lstStyle/>
        <a:p>
          <a:endParaRPr lang="en-US"/>
        </a:p>
      </dgm:t>
    </dgm:pt>
    <dgm:pt modelId="{C24C2AC1-64BD-417A-B27D-07C25F336831}" type="sibTrans" cxnId="{417AC551-D957-45CF-8380-988097DCE874}">
      <dgm:prSet/>
      <dgm:spPr/>
      <dgm:t>
        <a:bodyPr/>
        <a:lstStyle/>
        <a:p>
          <a:endParaRPr lang="en-US"/>
        </a:p>
      </dgm:t>
    </dgm:pt>
    <dgm:pt modelId="{5BDE9BDF-EE50-4BF8-A02E-4D9012E4973D}">
      <dgm:prSet/>
      <dgm:spPr/>
      <dgm:t>
        <a:bodyPr/>
        <a:lstStyle/>
        <a:p>
          <a:r>
            <a:rPr lang="en-US" dirty="0"/>
            <a:t>Corequisite noncredit courses can provide concurrent support in Math and English supporting the pathway from noncredit to credit to transfer</a:t>
          </a:r>
        </a:p>
      </dgm:t>
    </dgm:pt>
    <dgm:pt modelId="{6C3951CF-262D-4EA5-BD87-6938B47A7A4F}" type="parTrans" cxnId="{BE4AC8F1-8769-447F-B33C-47C07F648965}">
      <dgm:prSet/>
      <dgm:spPr/>
      <dgm:t>
        <a:bodyPr/>
        <a:lstStyle/>
        <a:p>
          <a:endParaRPr lang="en-US"/>
        </a:p>
      </dgm:t>
    </dgm:pt>
    <dgm:pt modelId="{208100CC-BEDD-41FA-9EEE-E91D30D91F75}" type="sibTrans" cxnId="{BE4AC8F1-8769-447F-B33C-47C07F648965}">
      <dgm:prSet/>
      <dgm:spPr/>
      <dgm:t>
        <a:bodyPr/>
        <a:lstStyle/>
        <a:p>
          <a:endParaRPr lang="en-US"/>
        </a:p>
      </dgm:t>
    </dgm:pt>
    <dgm:pt modelId="{5175213B-BC41-45F2-9B59-416744CA14A2}" type="pres">
      <dgm:prSet presAssocID="{B6F63B4C-BA8C-4E83-B450-28C3D0D9ADC7}" presName="linear" presStyleCnt="0">
        <dgm:presLayoutVars>
          <dgm:animLvl val="lvl"/>
          <dgm:resizeHandles val="exact"/>
        </dgm:presLayoutVars>
      </dgm:prSet>
      <dgm:spPr/>
    </dgm:pt>
    <dgm:pt modelId="{721DF90C-3CD2-4C06-9300-8FA71BC3D074}" type="pres">
      <dgm:prSet presAssocID="{332BFCDF-7E50-4EF4-99BE-AC81A2AAF37C}" presName="parentText" presStyleLbl="node1" presStyleIdx="0" presStyleCnt="2" custLinFactNeighborX="-215">
        <dgm:presLayoutVars>
          <dgm:chMax val="0"/>
          <dgm:bulletEnabled val="1"/>
        </dgm:presLayoutVars>
      </dgm:prSet>
      <dgm:spPr/>
    </dgm:pt>
    <dgm:pt modelId="{B0AB264E-D7B4-46B7-B357-BA1809B21002}" type="pres">
      <dgm:prSet presAssocID="{C24C2AC1-64BD-417A-B27D-07C25F336831}" presName="spacer" presStyleCnt="0"/>
      <dgm:spPr/>
    </dgm:pt>
    <dgm:pt modelId="{3AFDEBFE-45FF-4D4F-84CE-324E860547FF}" type="pres">
      <dgm:prSet presAssocID="{5BDE9BDF-EE50-4BF8-A02E-4D9012E4973D}" presName="parentText" presStyleLbl="node1" presStyleIdx="1" presStyleCnt="2">
        <dgm:presLayoutVars>
          <dgm:chMax val="0"/>
          <dgm:bulletEnabled val="1"/>
        </dgm:presLayoutVars>
      </dgm:prSet>
      <dgm:spPr/>
    </dgm:pt>
  </dgm:ptLst>
  <dgm:cxnLst>
    <dgm:cxn modelId="{417AC551-D957-45CF-8380-988097DCE874}" srcId="{B6F63B4C-BA8C-4E83-B450-28C3D0D9ADC7}" destId="{332BFCDF-7E50-4EF4-99BE-AC81A2AAF37C}" srcOrd="0" destOrd="0" parTransId="{FB1F320A-A23B-422B-BE12-FB43FF777857}" sibTransId="{C24C2AC1-64BD-417A-B27D-07C25F336831}"/>
    <dgm:cxn modelId="{D20EAB88-65CB-40C4-BBD4-E7556A0B33E5}" type="presOf" srcId="{B6F63B4C-BA8C-4E83-B450-28C3D0D9ADC7}" destId="{5175213B-BC41-45F2-9B59-416744CA14A2}" srcOrd="0" destOrd="0" presId="urn:microsoft.com/office/officeart/2005/8/layout/vList2"/>
    <dgm:cxn modelId="{7087BF9D-79FA-430A-94F6-DA9981640527}" type="presOf" srcId="{5BDE9BDF-EE50-4BF8-A02E-4D9012E4973D}" destId="{3AFDEBFE-45FF-4D4F-84CE-324E860547FF}" srcOrd="0" destOrd="0" presId="urn:microsoft.com/office/officeart/2005/8/layout/vList2"/>
    <dgm:cxn modelId="{537935A8-ED3C-4EEA-BF09-48779DA9A324}" type="presOf" srcId="{332BFCDF-7E50-4EF4-99BE-AC81A2AAF37C}" destId="{721DF90C-3CD2-4C06-9300-8FA71BC3D074}" srcOrd="0" destOrd="0" presId="urn:microsoft.com/office/officeart/2005/8/layout/vList2"/>
    <dgm:cxn modelId="{BE4AC8F1-8769-447F-B33C-47C07F648965}" srcId="{B6F63B4C-BA8C-4E83-B450-28C3D0D9ADC7}" destId="{5BDE9BDF-EE50-4BF8-A02E-4D9012E4973D}" srcOrd="1" destOrd="0" parTransId="{6C3951CF-262D-4EA5-BD87-6938B47A7A4F}" sibTransId="{208100CC-BEDD-41FA-9EEE-E91D30D91F75}"/>
    <dgm:cxn modelId="{C51EF577-B3FB-47F4-9F42-0FD43279204B}" type="presParOf" srcId="{5175213B-BC41-45F2-9B59-416744CA14A2}" destId="{721DF90C-3CD2-4C06-9300-8FA71BC3D074}" srcOrd="0" destOrd="0" presId="urn:microsoft.com/office/officeart/2005/8/layout/vList2"/>
    <dgm:cxn modelId="{4CED1D40-B1E1-4A18-822C-096A733325CB}" type="presParOf" srcId="{5175213B-BC41-45F2-9B59-416744CA14A2}" destId="{B0AB264E-D7B4-46B7-B357-BA1809B21002}" srcOrd="1" destOrd="0" presId="urn:microsoft.com/office/officeart/2005/8/layout/vList2"/>
    <dgm:cxn modelId="{7B8E6E45-7212-4702-AEFB-35A5EE60AFF5}" type="presParOf" srcId="{5175213B-BC41-45F2-9B59-416744CA14A2}" destId="{3AFDEBFE-45FF-4D4F-84CE-324E860547F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3D9E6C-6168-4D7B-B023-44DA4903DB18}"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C995DD7F-489C-4DEE-AFE8-9173E0B1C48E}">
      <dgm:prSet/>
      <dgm:spPr/>
      <dgm:t>
        <a:bodyPr/>
        <a:lstStyle/>
        <a:p>
          <a:r>
            <a:rPr lang="en-US"/>
            <a:t>ESL student</a:t>
          </a:r>
        </a:p>
      </dgm:t>
    </dgm:pt>
    <dgm:pt modelId="{32C94DC5-A9C4-485C-ABB8-C0EFB80119B8}" type="parTrans" cxnId="{824EDD7D-A0AD-4E54-A256-FF09AAA267EC}">
      <dgm:prSet/>
      <dgm:spPr/>
      <dgm:t>
        <a:bodyPr/>
        <a:lstStyle/>
        <a:p>
          <a:endParaRPr lang="en-US"/>
        </a:p>
      </dgm:t>
    </dgm:pt>
    <dgm:pt modelId="{6081EF4E-3AE5-406C-9622-62C5E82F0543}" type="sibTrans" cxnId="{824EDD7D-A0AD-4E54-A256-FF09AAA267EC}">
      <dgm:prSet/>
      <dgm:spPr/>
      <dgm:t>
        <a:bodyPr/>
        <a:lstStyle/>
        <a:p>
          <a:endParaRPr lang="en-US"/>
        </a:p>
      </dgm:t>
    </dgm:pt>
    <dgm:pt modelId="{EC378275-BD1A-41F4-A14B-68EF1F0C0BE9}">
      <dgm:prSet/>
      <dgm:spPr/>
      <dgm:t>
        <a:bodyPr/>
        <a:lstStyle/>
        <a:p>
          <a:r>
            <a:rPr lang="en-US"/>
            <a:t>Single parent</a:t>
          </a:r>
        </a:p>
      </dgm:t>
    </dgm:pt>
    <dgm:pt modelId="{30AF3CF9-29DE-43E4-8B95-BBB0F0593C16}" type="parTrans" cxnId="{2EA7318A-966D-4F92-8FD1-8921848FF7BF}">
      <dgm:prSet/>
      <dgm:spPr/>
      <dgm:t>
        <a:bodyPr/>
        <a:lstStyle/>
        <a:p>
          <a:endParaRPr lang="en-US"/>
        </a:p>
      </dgm:t>
    </dgm:pt>
    <dgm:pt modelId="{77B37FFB-AF74-497E-9554-5FB9DBC8C273}" type="sibTrans" cxnId="{2EA7318A-966D-4F92-8FD1-8921848FF7BF}">
      <dgm:prSet/>
      <dgm:spPr/>
      <dgm:t>
        <a:bodyPr/>
        <a:lstStyle/>
        <a:p>
          <a:endParaRPr lang="en-US"/>
        </a:p>
      </dgm:t>
    </dgm:pt>
    <dgm:pt modelId="{715A3561-77E3-40BE-84C0-4DD2B45C938A}">
      <dgm:prSet/>
      <dgm:spPr/>
      <dgm:t>
        <a:bodyPr/>
        <a:lstStyle/>
        <a:p>
          <a:r>
            <a:rPr lang="en-US"/>
            <a:t>Working adult</a:t>
          </a:r>
        </a:p>
      </dgm:t>
    </dgm:pt>
    <dgm:pt modelId="{7C319750-C69C-4726-B58E-19D00003F869}" type="parTrans" cxnId="{58225C1B-2E3E-45EC-8C4F-0F3784C1AA9F}">
      <dgm:prSet/>
      <dgm:spPr/>
      <dgm:t>
        <a:bodyPr/>
        <a:lstStyle/>
        <a:p>
          <a:endParaRPr lang="en-US"/>
        </a:p>
      </dgm:t>
    </dgm:pt>
    <dgm:pt modelId="{C2904EB8-A762-4114-8369-78AF70B1DC8D}" type="sibTrans" cxnId="{58225C1B-2E3E-45EC-8C4F-0F3784C1AA9F}">
      <dgm:prSet/>
      <dgm:spPr/>
      <dgm:t>
        <a:bodyPr/>
        <a:lstStyle/>
        <a:p>
          <a:endParaRPr lang="en-US"/>
        </a:p>
      </dgm:t>
    </dgm:pt>
    <dgm:pt modelId="{D0078EAD-084D-4A85-B3D0-D5B74522DF63}">
      <dgm:prSet/>
      <dgm:spPr/>
      <dgm:t>
        <a:bodyPr/>
        <a:lstStyle/>
        <a:p>
          <a:r>
            <a:rPr lang="en-US"/>
            <a:t>Re-entry student</a:t>
          </a:r>
        </a:p>
      </dgm:t>
    </dgm:pt>
    <dgm:pt modelId="{2FD5D117-2462-40DB-BC47-C9F49678D0FB}" type="parTrans" cxnId="{FE5C48DE-F4B9-4AAF-A965-3ED3389BF4CB}">
      <dgm:prSet/>
      <dgm:spPr/>
      <dgm:t>
        <a:bodyPr/>
        <a:lstStyle/>
        <a:p>
          <a:endParaRPr lang="en-US"/>
        </a:p>
      </dgm:t>
    </dgm:pt>
    <dgm:pt modelId="{944F08B2-59FE-48F3-8182-CDE5D4B1BEC7}" type="sibTrans" cxnId="{FE5C48DE-F4B9-4AAF-A965-3ED3389BF4CB}">
      <dgm:prSet/>
      <dgm:spPr/>
      <dgm:t>
        <a:bodyPr/>
        <a:lstStyle/>
        <a:p>
          <a:endParaRPr lang="en-US"/>
        </a:p>
      </dgm:t>
    </dgm:pt>
    <dgm:pt modelId="{40E3F95E-68A9-44C1-A699-C1BE3E53CD19}">
      <dgm:prSet/>
      <dgm:spPr/>
      <dgm:t>
        <a:bodyPr/>
        <a:lstStyle/>
        <a:p>
          <a:r>
            <a:rPr lang="en-US"/>
            <a:t>College-educated immigrants</a:t>
          </a:r>
        </a:p>
      </dgm:t>
    </dgm:pt>
    <dgm:pt modelId="{8A169F36-23CF-4966-ADD1-D297E3D0AC3C}" type="parTrans" cxnId="{27E76AEA-B286-40FE-A7B8-8DEAA696C0F9}">
      <dgm:prSet/>
      <dgm:spPr/>
      <dgm:t>
        <a:bodyPr/>
        <a:lstStyle/>
        <a:p>
          <a:endParaRPr lang="en-US"/>
        </a:p>
      </dgm:t>
    </dgm:pt>
    <dgm:pt modelId="{059BCEDF-75DB-4342-8860-376E2E2AA2D4}" type="sibTrans" cxnId="{27E76AEA-B286-40FE-A7B8-8DEAA696C0F9}">
      <dgm:prSet/>
      <dgm:spPr/>
      <dgm:t>
        <a:bodyPr/>
        <a:lstStyle/>
        <a:p>
          <a:endParaRPr lang="en-US"/>
        </a:p>
      </dgm:t>
    </dgm:pt>
    <dgm:pt modelId="{5B38F86A-E68D-4185-ABC6-A24B75354450}">
      <dgm:prSet/>
      <dgm:spPr/>
      <dgm:t>
        <a:bodyPr/>
        <a:lstStyle/>
        <a:p>
          <a:r>
            <a:rPr lang="en-US"/>
            <a:t>Undocumented</a:t>
          </a:r>
        </a:p>
      </dgm:t>
    </dgm:pt>
    <dgm:pt modelId="{010FE542-1BA1-4652-ACCB-485C0A35545D}" type="parTrans" cxnId="{4A7E9D8D-0652-417C-A4A8-760A9640DAD5}">
      <dgm:prSet/>
      <dgm:spPr/>
      <dgm:t>
        <a:bodyPr/>
        <a:lstStyle/>
        <a:p>
          <a:endParaRPr lang="en-US"/>
        </a:p>
      </dgm:t>
    </dgm:pt>
    <dgm:pt modelId="{5586DD9D-A893-4E5B-B9D4-10A6996BF1B1}" type="sibTrans" cxnId="{4A7E9D8D-0652-417C-A4A8-760A9640DAD5}">
      <dgm:prSet/>
      <dgm:spPr/>
      <dgm:t>
        <a:bodyPr/>
        <a:lstStyle/>
        <a:p>
          <a:endParaRPr lang="en-US"/>
        </a:p>
      </dgm:t>
    </dgm:pt>
    <dgm:pt modelId="{4552A28E-BE3D-4F2B-ADB8-6942B1D96B18}">
      <dgm:prSet/>
      <dgm:spPr/>
      <dgm:t>
        <a:bodyPr/>
        <a:lstStyle/>
        <a:p>
          <a:r>
            <a:rPr lang="en-US"/>
            <a:t>International students</a:t>
          </a:r>
        </a:p>
      </dgm:t>
    </dgm:pt>
    <dgm:pt modelId="{5BE183BD-D497-45D0-8D5A-0599168F1231}" type="parTrans" cxnId="{7350F1BC-71A3-43A9-A729-D22A7F5EBCF9}">
      <dgm:prSet/>
      <dgm:spPr/>
      <dgm:t>
        <a:bodyPr/>
        <a:lstStyle/>
        <a:p>
          <a:endParaRPr lang="en-US"/>
        </a:p>
      </dgm:t>
    </dgm:pt>
    <dgm:pt modelId="{AE969B81-7AF2-4367-B636-508A28C7072C}" type="sibTrans" cxnId="{7350F1BC-71A3-43A9-A729-D22A7F5EBCF9}">
      <dgm:prSet/>
      <dgm:spPr/>
      <dgm:t>
        <a:bodyPr/>
        <a:lstStyle/>
        <a:p>
          <a:endParaRPr lang="en-US"/>
        </a:p>
      </dgm:t>
    </dgm:pt>
    <dgm:pt modelId="{E24FB3AD-5C99-411F-AD25-D99B7BF01BB9}">
      <dgm:prSet/>
      <dgm:spPr/>
      <dgm:t>
        <a:bodyPr/>
        <a:lstStyle/>
        <a:p>
          <a:r>
            <a:rPr lang="en-US"/>
            <a:t>Students with disabilities</a:t>
          </a:r>
        </a:p>
      </dgm:t>
    </dgm:pt>
    <dgm:pt modelId="{1B8075BA-BEE2-496E-9961-CED096C161CE}" type="parTrans" cxnId="{0038BBD5-16D7-44B6-960A-0A254B82E544}">
      <dgm:prSet/>
      <dgm:spPr/>
      <dgm:t>
        <a:bodyPr/>
        <a:lstStyle/>
        <a:p>
          <a:endParaRPr lang="en-US"/>
        </a:p>
      </dgm:t>
    </dgm:pt>
    <dgm:pt modelId="{21F1E866-AD73-4C22-B619-12262B1F59A5}" type="sibTrans" cxnId="{0038BBD5-16D7-44B6-960A-0A254B82E544}">
      <dgm:prSet/>
      <dgm:spPr/>
      <dgm:t>
        <a:bodyPr/>
        <a:lstStyle/>
        <a:p>
          <a:endParaRPr lang="en-US"/>
        </a:p>
      </dgm:t>
    </dgm:pt>
    <dgm:pt modelId="{355DCCCD-F17D-4CF6-AF33-5CE4DC5268CD}">
      <dgm:prSet/>
      <dgm:spPr/>
      <dgm:t>
        <a:bodyPr/>
        <a:lstStyle/>
        <a:p>
          <a:r>
            <a:rPr lang="en-US"/>
            <a:t>Older adults</a:t>
          </a:r>
        </a:p>
      </dgm:t>
    </dgm:pt>
    <dgm:pt modelId="{ED134533-F18E-491B-AB1B-6344DEEA54C7}" type="parTrans" cxnId="{C0DB8919-53FA-4CD5-950F-F5240D6D942D}">
      <dgm:prSet/>
      <dgm:spPr/>
      <dgm:t>
        <a:bodyPr/>
        <a:lstStyle/>
        <a:p>
          <a:endParaRPr lang="en-US"/>
        </a:p>
      </dgm:t>
    </dgm:pt>
    <dgm:pt modelId="{0C2E4425-E420-49B4-8554-9F3D4B1890B9}" type="sibTrans" cxnId="{C0DB8919-53FA-4CD5-950F-F5240D6D942D}">
      <dgm:prSet/>
      <dgm:spPr/>
      <dgm:t>
        <a:bodyPr/>
        <a:lstStyle/>
        <a:p>
          <a:endParaRPr lang="en-US"/>
        </a:p>
      </dgm:t>
    </dgm:pt>
    <dgm:pt modelId="{E153E34C-C6D3-4542-86DA-4583609EADBB}" type="pres">
      <dgm:prSet presAssocID="{553D9E6C-6168-4D7B-B023-44DA4903DB18}" presName="diagram" presStyleCnt="0">
        <dgm:presLayoutVars>
          <dgm:dir/>
          <dgm:resizeHandles val="exact"/>
        </dgm:presLayoutVars>
      </dgm:prSet>
      <dgm:spPr/>
    </dgm:pt>
    <dgm:pt modelId="{8A3FA999-10D3-48A2-887A-98982478F912}" type="pres">
      <dgm:prSet presAssocID="{C995DD7F-489C-4DEE-AFE8-9173E0B1C48E}" presName="node" presStyleLbl="node1" presStyleIdx="0" presStyleCnt="9">
        <dgm:presLayoutVars>
          <dgm:bulletEnabled val="1"/>
        </dgm:presLayoutVars>
      </dgm:prSet>
      <dgm:spPr/>
    </dgm:pt>
    <dgm:pt modelId="{594782C4-C5C7-429C-8AB8-A8D61C85E753}" type="pres">
      <dgm:prSet presAssocID="{6081EF4E-3AE5-406C-9622-62C5E82F0543}" presName="sibTrans" presStyleCnt="0"/>
      <dgm:spPr/>
    </dgm:pt>
    <dgm:pt modelId="{02FCF1EE-E900-4A2A-A50C-096DA142229B}" type="pres">
      <dgm:prSet presAssocID="{EC378275-BD1A-41F4-A14B-68EF1F0C0BE9}" presName="node" presStyleLbl="node1" presStyleIdx="1" presStyleCnt="9">
        <dgm:presLayoutVars>
          <dgm:bulletEnabled val="1"/>
        </dgm:presLayoutVars>
      </dgm:prSet>
      <dgm:spPr/>
    </dgm:pt>
    <dgm:pt modelId="{032ABF11-2372-46A5-B586-4F5EB1DC3161}" type="pres">
      <dgm:prSet presAssocID="{77B37FFB-AF74-497E-9554-5FB9DBC8C273}" presName="sibTrans" presStyleCnt="0"/>
      <dgm:spPr/>
    </dgm:pt>
    <dgm:pt modelId="{26606D81-ED5C-406D-8ECA-974147E597C1}" type="pres">
      <dgm:prSet presAssocID="{715A3561-77E3-40BE-84C0-4DD2B45C938A}" presName="node" presStyleLbl="node1" presStyleIdx="2" presStyleCnt="9">
        <dgm:presLayoutVars>
          <dgm:bulletEnabled val="1"/>
        </dgm:presLayoutVars>
      </dgm:prSet>
      <dgm:spPr/>
    </dgm:pt>
    <dgm:pt modelId="{EB0E2D51-0C89-4EAF-B869-54C217850736}" type="pres">
      <dgm:prSet presAssocID="{C2904EB8-A762-4114-8369-78AF70B1DC8D}" presName="sibTrans" presStyleCnt="0"/>
      <dgm:spPr/>
    </dgm:pt>
    <dgm:pt modelId="{CA277A7D-62E0-48D2-B15C-8C58858383E2}" type="pres">
      <dgm:prSet presAssocID="{D0078EAD-084D-4A85-B3D0-D5B74522DF63}" presName="node" presStyleLbl="node1" presStyleIdx="3" presStyleCnt="9">
        <dgm:presLayoutVars>
          <dgm:bulletEnabled val="1"/>
        </dgm:presLayoutVars>
      </dgm:prSet>
      <dgm:spPr/>
    </dgm:pt>
    <dgm:pt modelId="{92AC4073-259D-4CE2-897D-B3424787C39B}" type="pres">
      <dgm:prSet presAssocID="{944F08B2-59FE-48F3-8182-CDE5D4B1BEC7}" presName="sibTrans" presStyleCnt="0"/>
      <dgm:spPr/>
    </dgm:pt>
    <dgm:pt modelId="{F88F4521-D39F-4780-9DC9-2F84F6D708F4}" type="pres">
      <dgm:prSet presAssocID="{40E3F95E-68A9-44C1-A699-C1BE3E53CD19}" presName="node" presStyleLbl="node1" presStyleIdx="4" presStyleCnt="9">
        <dgm:presLayoutVars>
          <dgm:bulletEnabled val="1"/>
        </dgm:presLayoutVars>
      </dgm:prSet>
      <dgm:spPr/>
    </dgm:pt>
    <dgm:pt modelId="{52376E16-D0A6-4EAE-8A17-3AC0EE145427}" type="pres">
      <dgm:prSet presAssocID="{059BCEDF-75DB-4342-8860-376E2E2AA2D4}" presName="sibTrans" presStyleCnt="0"/>
      <dgm:spPr/>
    </dgm:pt>
    <dgm:pt modelId="{17B351D8-8270-449A-996F-DF0901AB9771}" type="pres">
      <dgm:prSet presAssocID="{5B38F86A-E68D-4185-ABC6-A24B75354450}" presName="node" presStyleLbl="node1" presStyleIdx="5" presStyleCnt="9">
        <dgm:presLayoutVars>
          <dgm:bulletEnabled val="1"/>
        </dgm:presLayoutVars>
      </dgm:prSet>
      <dgm:spPr/>
    </dgm:pt>
    <dgm:pt modelId="{C3350F79-9657-483B-A4C1-C0C9E176BF73}" type="pres">
      <dgm:prSet presAssocID="{5586DD9D-A893-4E5B-B9D4-10A6996BF1B1}" presName="sibTrans" presStyleCnt="0"/>
      <dgm:spPr/>
    </dgm:pt>
    <dgm:pt modelId="{2A902E32-8636-4F0F-8037-FABF9262785A}" type="pres">
      <dgm:prSet presAssocID="{4552A28E-BE3D-4F2B-ADB8-6942B1D96B18}" presName="node" presStyleLbl="node1" presStyleIdx="6" presStyleCnt="9">
        <dgm:presLayoutVars>
          <dgm:bulletEnabled val="1"/>
        </dgm:presLayoutVars>
      </dgm:prSet>
      <dgm:spPr/>
    </dgm:pt>
    <dgm:pt modelId="{49ADE05C-114E-49C7-990A-244C603D39F3}" type="pres">
      <dgm:prSet presAssocID="{AE969B81-7AF2-4367-B636-508A28C7072C}" presName="sibTrans" presStyleCnt="0"/>
      <dgm:spPr/>
    </dgm:pt>
    <dgm:pt modelId="{E7D660ED-6C39-4041-908D-3976DA186BC0}" type="pres">
      <dgm:prSet presAssocID="{E24FB3AD-5C99-411F-AD25-D99B7BF01BB9}" presName="node" presStyleLbl="node1" presStyleIdx="7" presStyleCnt="9">
        <dgm:presLayoutVars>
          <dgm:bulletEnabled val="1"/>
        </dgm:presLayoutVars>
      </dgm:prSet>
      <dgm:spPr/>
    </dgm:pt>
    <dgm:pt modelId="{C386B91F-6342-4893-8A81-E36A24D33980}" type="pres">
      <dgm:prSet presAssocID="{21F1E866-AD73-4C22-B619-12262B1F59A5}" presName="sibTrans" presStyleCnt="0"/>
      <dgm:spPr/>
    </dgm:pt>
    <dgm:pt modelId="{80F5D3E7-5BDE-49D9-B383-F654D5B78AFE}" type="pres">
      <dgm:prSet presAssocID="{355DCCCD-F17D-4CF6-AF33-5CE4DC5268CD}" presName="node" presStyleLbl="node1" presStyleIdx="8" presStyleCnt="9">
        <dgm:presLayoutVars>
          <dgm:bulletEnabled val="1"/>
        </dgm:presLayoutVars>
      </dgm:prSet>
      <dgm:spPr/>
    </dgm:pt>
  </dgm:ptLst>
  <dgm:cxnLst>
    <dgm:cxn modelId="{C0DB8919-53FA-4CD5-950F-F5240D6D942D}" srcId="{553D9E6C-6168-4D7B-B023-44DA4903DB18}" destId="{355DCCCD-F17D-4CF6-AF33-5CE4DC5268CD}" srcOrd="8" destOrd="0" parTransId="{ED134533-F18E-491B-AB1B-6344DEEA54C7}" sibTransId="{0C2E4425-E420-49B4-8554-9F3D4B1890B9}"/>
    <dgm:cxn modelId="{58225C1B-2E3E-45EC-8C4F-0F3784C1AA9F}" srcId="{553D9E6C-6168-4D7B-B023-44DA4903DB18}" destId="{715A3561-77E3-40BE-84C0-4DD2B45C938A}" srcOrd="2" destOrd="0" parTransId="{7C319750-C69C-4726-B58E-19D00003F869}" sibTransId="{C2904EB8-A762-4114-8369-78AF70B1DC8D}"/>
    <dgm:cxn modelId="{4F83021D-9CCC-40A0-97AD-A779FEBF16F0}" type="presOf" srcId="{D0078EAD-084D-4A85-B3D0-D5B74522DF63}" destId="{CA277A7D-62E0-48D2-B15C-8C58858383E2}" srcOrd="0" destOrd="0" presId="urn:microsoft.com/office/officeart/2005/8/layout/default"/>
    <dgm:cxn modelId="{0C802E2B-FFF7-4D41-8579-7B2CD745ABE4}" type="presOf" srcId="{EC378275-BD1A-41F4-A14B-68EF1F0C0BE9}" destId="{02FCF1EE-E900-4A2A-A50C-096DA142229B}" srcOrd="0" destOrd="0" presId="urn:microsoft.com/office/officeart/2005/8/layout/default"/>
    <dgm:cxn modelId="{6FFBA638-2ECC-42CE-9AD5-7C9853C04283}" type="presOf" srcId="{5B38F86A-E68D-4185-ABC6-A24B75354450}" destId="{17B351D8-8270-449A-996F-DF0901AB9771}" srcOrd="0" destOrd="0" presId="urn:microsoft.com/office/officeart/2005/8/layout/default"/>
    <dgm:cxn modelId="{D4408061-1046-4DBC-8713-EAD4AE6924BF}" type="presOf" srcId="{4552A28E-BE3D-4F2B-ADB8-6942B1D96B18}" destId="{2A902E32-8636-4F0F-8037-FABF9262785A}" srcOrd="0" destOrd="0" presId="urn:microsoft.com/office/officeart/2005/8/layout/default"/>
    <dgm:cxn modelId="{824EDD7D-A0AD-4E54-A256-FF09AAA267EC}" srcId="{553D9E6C-6168-4D7B-B023-44DA4903DB18}" destId="{C995DD7F-489C-4DEE-AFE8-9173E0B1C48E}" srcOrd="0" destOrd="0" parTransId="{32C94DC5-A9C4-485C-ABB8-C0EFB80119B8}" sibTransId="{6081EF4E-3AE5-406C-9622-62C5E82F0543}"/>
    <dgm:cxn modelId="{2EA7318A-966D-4F92-8FD1-8921848FF7BF}" srcId="{553D9E6C-6168-4D7B-B023-44DA4903DB18}" destId="{EC378275-BD1A-41F4-A14B-68EF1F0C0BE9}" srcOrd="1" destOrd="0" parTransId="{30AF3CF9-29DE-43E4-8B95-BBB0F0593C16}" sibTransId="{77B37FFB-AF74-497E-9554-5FB9DBC8C273}"/>
    <dgm:cxn modelId="{4A7E9D8D-0652-417C-A4A8-760A9640DAD5}" srcId="{553D9E6C-6168-4D7B-B023-44DA4903DB18}" destId="{5B38F86A-E68D-4185-ABC6-A24B75354450}" srcOrd="5" destOrd="0" parTransId="{010FE542-1BA1-4652-ACCB-485C0A35545D}" sibTransId="{5586DD9D-A893-4E5B-B9D4-10A6996BF1B1}"/>
    <dgm:cxn modelId="{027AF991-A207-4767-8CF4-E9F7A0611A87}" type="presOf" srcId="{553D9E6C-6168-4D7B-B023-44DA4903DB18}" destId="{E153E34C-C6D3-4542-86DA-4583609EADBB}" srcOrd="0" destOrd="0" presId="urn:microsoft.com/office/officeart/2005/8/layout/default"/>
    <dgm:cxn modelId="{2DCC4896-5E98-4A8B-A8AF-675C9EF5DB58}" type="presOf" srcId="{E24FB3AD-5C99-411F-AD25-D99B7BF01BB9}" destId="{E7D660ED-6C39-4041-908D-3976DA186BC0}" srcOrd="0" destOrd="0" presId="urn:microsoft.com/office/officeart/2005/8/layout/default"/>
    <dgm:cxn modelId="{03ADF598-9CCB-47E7-92F0-0D901CE466C3}" type="presOf" srcId="{355DCCCD-F17D-4CF6-AF33-5CE4DC5268CD}" destId="{80F5D3E7-5BDE-49D9-B383-F654D5B78AFE}" srcOrd="0" destOrd="0" presId="urn:microsoft.com/office/officeart/2005/8/layout/default"/>
    <dgm:cxn modelId="{7350F1BC-71A3-43A9-A729-D22A7F5EBCF9}" srcId="{553D9E6C-6168-4D7B-B023-44DA4903DB18}" destId="{4552A28E-BE3D-4F2B-ADB8-6942B1D96B18}" srcOrd="6" destOrd="0" parTransId="{5BE183BD-D497-45D0-8D5A-0599168F1231}" sibTransId="{AE969B81-7AF2-4367-B636-508A28C7072C}"/>
    <dgm:cxn modelId="{08520DBD-477E-4DD0-969D-43FED1331391}" type="presOf" srcId="{C995DD7F-489C-4DEE-AFE8-9173E0B1C48E}" destId="{8A3FA999-10D3-48A2-887A-98982478F912}" srcOrd="0" destOrd="0" presId="urn:microsoft.com/office/officeart/2005/8/layout/default"/>
    <dgm:cxn modelId="{0038BBD5-16D7-44B6-960A-0A254B82E544}" srcId="{553D9E6C-6168-4D7B-B023-44DA4903DB18}" destId="{E24FB3AD-5C99-411F-AD25-D99B7BF01BB9}" srcOrd="7" destOrd="0" parTransId="{1B8075BA-BEE2-496E-9961-CED096C161CE}" sibTransId="{21F1E866-AD73-4C22-B619-12262B1F59A5}"/>
    <dgm:cxn modelId="{DE6667DE-55A6-4A7B-B639-0BEC9C333B64}" type="presOf" srcId="{715A3561-77E3-40BE-84C0-4DD2B45C938A}" destId="{26606D81-ED5C-406D-8ECA-974147E597C1}" srcOrd="0" destOrd="0" presId="urn:microsoft.com/office/officeart/2005/8/layout/default"/>
    <dgm:cxn modelId="{FE5C48DE-F4B9-4AAF-A965-3ED3389BF4CB}" srcId="{553D9E6C-6168-4D7B-B023-44DA4903DB18}" destId="{D0078EAD-084D-4A85-B3D0-D5B74522DF63}" srcOrd="3" destOrd="0" parTransId="{2FD5D117-2462-40DB-BC47-C9F49678D0FB}" sibTransId="{944F08B2-59FE-48F3-8182-CDE5D4B1BEC7}"/>
    <dgm:cxn modelId="{870E91E5-BD0A-44D4-AD02-D2032D7BAC4E}" type="presOf" srcId="{40E3F95E-68A9-44C1-A699-C1BE3E53CD19}" destId="{F88F4521-D39F-4780-9DC9-2F84F6D708F4}" srcOrd="0" destOrd="0" presId="urn:microsoft.com/office/officeart/2005/8/layout/default"/>
    <dgm:cxn modelId="{27E76AEA-B286-40FE-A7B8-8DEAA696C0F9}" srcId="{553D9E6C-6168-4D7B-B023-44DA4903DB18}" destId="{40E3F95E-68A9-44C1-A699-C1BE3E53CD19}" srcOrd="4" destOrd="0" parTransId="{8A169F36-23CF-4966-ADD1-D297E3D0AC3C}" sibTransId="{059BCEDF-75DB-4342-8860-376E2E2AA2D4}"/>
    <dgm:cxn modelId="{D9A7D90B-9EE6-4939-8E77-68DBB6F4EE7B}" type="presParOf" srcId="{E153E34C-C6D3-4542-86DA-4583609EADBB}" destId="{8A3FA999-10D3-48A2-887A-98982478F912}" srcOrd="0" destOrd="0" presId="urn:microsoft.com/office/officeart/2005/8/layout/default"/>
    <dgm:cxn modelId="{10604C94-14D7-4EDC-9A1D-39700AF7A43D}" type="presParOf" srcId="{E153E34C-C6D3-4542-86DA-4583609EADBB}" destId="{594782C4-C5C7-429C-8AB8-A8D61C85E753}" srcOrd="1" destOrd="0" presId="urn:microsoft.com/office/officeart/2005/8/layout/default"/>
    <dgm:cxn modelId="{3D4FF6A6-2D66-4CA0-98D2-8DCAAF7DAE9D}" type="presParOf" srcId="{E153E34C-C6D3-4542-86DA-4583609EADBB}" destId="{02FCF1EE-E900-4A2A-A50C-096DA142229B}" srcOrd="2" destOrd="0" presId="urn:microsoft.com/office/officeart/2005/8/layout/default"/>
    <dgm:cxn modelId="{88A4619E-9F91-47E6-B888-CB4355F61AA2}" type="presParOf" srcId="{E153E34C-C6D3-4542-86DA-4583609EADBB}" destId="{032ABF11-2372-46A5-B586-4F5EB1DC3161}" srcOrd="3" destOrd="0" presId="urn:microsoft.com/office/officeart/2005/8/layout/default"/>
    <dgm:cxn modelId="{1D25632F-64B6-4F2E-81AB-3ECD55D9EFBD}" type="presParOf" srcId="{E153E34C-C6D3-4542-86DA-4583609EADBB}" destId="{26606D81-ED5C-406D-8ECA-974147E597C1}" srcOrd="4" destOrd="0" presId="urn:microsoft.com/office/officeart/2005/8/layout/default"/>
    <dgm:cxn modelId="{3FA08748-3013-4172-88D2-660FBDCD738D}" type="presParOf" srcId="{E153E34C-C6D3-4542-86DA-4583609EADBB}" destId="{EB0E2D51-0C89-4EAF-B869-54C217850736}" srcOrd="5" destOrd="0" presId="urn:microsoft.com/office/officeart/2005/8/layout/default"/>
    <dgm:cxn modelId="{CC87FE72-70C5-4CA1-909A-997C6C8CF135}" type="presParOf" srcId="{E153E34C-C6D3-4542-86DA-4583609EADBB}" destId="{CA277A7D-62E0-48D2-B15C-8C58858383E2}" srcOrd="6" destOrd="0" presId="urn:microsoft.com/office/officeart/2005/8/layout/default"/>
    <dgm:cxn modelId="{EF1D5060-CE48-4B2E-BD13-03343636A226}" type="presParOf" srcId="{E153E34C-C6D3-4542-86DA-4583609EADBB}" destId="{92AC4073-259D-4CE2-897D-B3424787C39B}" srcOrd="7" destOrd="0" presId="urn:microsoft.com/office/officeart/2005/8/layout/default"/>
    <dgm:cxn modelId="{124C579A-C684-4B17-A93B-43FDB6AFDB76}" type="presParOf" srcId="{E153E34C-C6D3-4542-86DA-4583609EADBB}" destId="{F88F4521-D39F-4780-9DC9-2F84F6D708F4}" srcOrd="8" destOrd="0" presId="urn:microsoft.com/office/officeart/2005/8/layout/default"/>
    <dgm:cxn modelId="{0216CEA0-E476-4442-97CA-348A57BED79C}" type="presParOf" srcId="{E153E34C-C6D3-4542-86DA-4583609EADBB}" destId="{52376E16-D0A6-4EAE-8A17-3AC0EE145427}" srcOrd="9" destOrd="0" presId="urn:microsoft.com/office/officeart/2005/8/layout/default"/>
    <dgm:cxn modelId="{E58449C4-F084-4398-B9B3-B63A4699EAEF}" type="presParOf" srcId="{E153E34C-C6D3-4542-86DA-4583609EADBB}" destId="{17B351D8-8270-449A-996F-DF0901AB9771}" srcOrd="10" destOrd="0" presId="urn:microsoft.com/office/officeart/2005/8/layout/default"/>
    <dgm:cxn modelId="{341BF005-27EF-4976-8D29-2ACA88FD3822}" type="presParOf" srcId="{E153E34C-C6D3-4542-86DA-4583609EADBB}" destId="{C3350F79-9657-483B-A4C1-C0C9E176BF73}" srcOrd="11" destOrd="0" presId="urn:microsoft.com/office/officeart/2005/8/layout/default"/>
    <dgm:cxn modelId="{A5AF789B-6896-4E27-9B00-2CB6C7318138}" type="presParOf" srcId="{E153E34C-C6D3-4542-86DA-4583609EADBB}" destId="{2A902E32-8636-4F0F-8037-FABF9262785A}" srcOrd="12" destOrd="0" presId="urn:microsoft.com/office/officeart/2005/8/layout/default"/>
    <dgm:cxn modelId="{55826C34-9172-447A-947E-1D3F1340256B}" type="presParOf" srcId="{E153E34C-C6D3-4542-86DA-4583609EADBB}" destId="{49ADE05C-114E-49C7-990A-244C603D39F3}" srcOrd="13" destOrd="0" presId="urn:microsoft.com/office/officeart/2005/8/layout/default"/>
    <dgm:cxn modelId="{7F3F08BA-9E0D-4FD3-9E2C-D336DC67EEB6}" type="presParOf" srcId="{E153E34C-C6D3-4542-86DA-4583609EADBB}" destId="{E7D660ED-6C39-4041-908D-3976DA186BC0}" srcOrd="14" destOrd="0" presId="urn:microsoft.com/office/officeart/2005/8/layout/default"/>
    <dgm:cxn modelId="{5EF2E532-6703-46D0-AABD-481FE17AC993}" type="presParOf" srcId="{E153E34C-C6D3-4542-86DA-4583609EADBB}" destId="{C386B91F-6342-4893-8A81-E36A24D33980}" srcOrd="15" destOrd="0" presId="urn:microsoft.com/office/officeart/2005/8/layout/default"/>
    <dgm:cxn modelId="{8B903809-023B-4DE2-B835-60DC4DE0D142}" type="presParOf" srcId="{E153E34C-C6D3-4542-86DA-4583609EADBB}" destId="{80F5D3E7-5BDE-49D9-B383-F654D5B78AF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AD6765-DB04-49B1-B6B6-4857334B2534}"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D1BE311D-17FA-496A-B74A-A1BBB52D6696}">
      <dgm:prSet/>
      <dgm:spPr/>
      <dgm:t>
        <a:bodyPr/>
        <a:lstStyle/>
        <a:p>
          <a:pPr>
            <a:lnSpc>
              <a:spcPct val="100000"/>
            </a:lnSpc>
            <a:defRPr cap="all"/>
          </a:pPr>
          <a:r>
            <a:rPr lang="en-US" dirty="0"/>
            <a:t>Credit Programs</a:t>
          </a:r>
        </a:p>
      </dgm:t>
    </dgm:pt>
    <dgm:pt modelId="{0EF2E7CE-31C3-4CF6-AE18-BF23DB3CC8BE}" type="parTrans" cxnId="{5D7D6366-DBE0-4450-9F9D-EF3D9AF0B91F}">
      <dgm:prSet/>
      <dgm:spPr/>
      <dgm:t>
        <a:bodyPr/>
        <a:lstStyle/>
        <a:p>
          <a:endParaRPr lang="en-US"/>
        </a:p>
      </dgm:t>
    </dgm:pt>
    <dgm:pt modelId="{B41EA4DA-6685-467A-942B-0623DCB0E536}" type="sibTrans" cxnId="{5D7D6366-DBE0-4450-9F9D-EF3D9AF0B91F}">
      <dgm:prSet/>
      <dgm:spPr/>
      <dgm:t>
        <a:bodyPr/>
        <a:lstStyle/>
        <a:p>
          <a:endParaRPr lang="en-US"/>
        </a:p>
      </dgm:t>
    </dgm:pt>
    <dgm:pt modelId="{D116329A-2711-4274-B93D-995801ADBFB5}">
      <dgm:prSet/>
      <dgm:spPr/>
      <dgm:t>
        <a:bodyPr/>
        <a:lstStyle/>
        <a:p>
          <a:pPr>
            <a:lnSpc>
              <a:spcPct val="100000"/>
            </a:lnSpc>
            <a:defRPr cap="all"/>
          </a:pPr>
          <a:r>
            <a:rPr lang="en-US" dirty="0"/>
            <a:t>NonCredit Programs</a:t>
          </a:r>
        </a:p>
      </dgm:t>
    </dgm:pt>
    <dgm:pt modelId="{71C912F6-153D-4625-8A5B-8CBE5B95F58C}" type="parTrans" cxnId="{82555CE3-85B1-4A40-A230-85959696819C}">
      <dgm:prSet/>
      <dgm:spPr/>
      <dgm:t>
        <a:bodyPr/>
        <a:lstStyle/>
        <a:p>
          <a:endParaRPr lang="en-US"/>
        </a:p>
      </dgm:t>
    </dgm:pt>
    <dgm:pt modelId="{16623692-2D45-4A27-94EE-C6B76FB99AF9}" type="sibTrans" cxnId="{82555CE3-85B1-4A40-A230-85959696819C}">
      <dgm:prSet/>
      <dgm:spPr/>
      <dgm:t>
        <a:bodyPr/>
        <a:lstStyle/>
        <a:p>
          <a:endParaRPr lang="en-US"/>
        </a:p>
      </dgm:t>
    </dgm:pt>
    <dgm:pt modelId="{F5820941-66A8-43F8-9E52-83FB891CAAC2}" type="pres">
      <dgm:prSet presAssocID="{33AD6765-DB04-49B1-B6B6-4857334B2534}" presName="root" presStyleCnt="0">
        <dgm:presLayoutVars>
          <dgm:dir/>
          <dgm:resizeHandles val="exact"/>
        </dgm:presLayoutVars>
      </dgm:prSet>
      <dgm:spPr/>
    </dgm:pt>
    <dgm:pt modelId="{109149AE-86C8-4027-AA9B-87793EE3CCAB}" type="pres">
      <dgm:prSet presAssocID="{D1BE311D-17FA-496A-B74A-A1BBB52D6696}" presName="compNode" presStyleCnt="0"/>
      <dgm:spPr/>
    </dgm:pt>
    <dgm:pt modelId="{0D2A58C0-D272-4245-AADF-5C9CDEC0BCEC}" type="pres">
      <dgm:prSet presAssocID="{D1BE311D-17FA-496A-B74A-A1BBB52D6696}" presName="iconBgRect" presStyleLbl="bgShp" presStyleIdx="0" presStyleCnt="2" custScaleX="149201" custScaleY="142031" custLinFactNeighborX="-13710" custLinFactNeighborY="9140"/>
      <dgm:spPr>
        <a:prstGeom prst="round2DiagRect">
          <a:avLst>
            <a:gd name="adj1" fmla="val 29727"/>
            <a:gd name="adj2" fmla="val 0"/>
          </a:avLst>
        </a:prstGeom>
      </dgm:spPr>
    </dgm:pt>
    <dgm:pt modelId="{79C62510-26B2-45F1-80D6-C725BC42B714}" type="pres">
      <dgm:prSet presAssocID="{D1BE311D-17FA-496A-B74A-A1BBB52D6696}" presName="iconRect" presStyleLbl="node1" presStyleIdx="0" presStyleCnt="2" custScaleX="177270" custScaleY="177270" custLinFactNeighborX="-6195" custLinFactNeighborY="26550"/>
      <dgm:spPr>
        <a:blipFill rotWithShape="1">
          <a:blip xmlns:r="http://schemas.openxmlformats.org/officeDocument/2006/relationships" r:embed="rId1"/>
          <a:srcRect/>
          <a:stretch>
            <a:fillRect l="-32000" r="-32000"/>
          </a:stretch>
        </a:blipFill>
        <a:ln>
          <a:noFill/>
        </a:ln>
      </dgm:spPr>
    </dgm:pt>
    <dgm:pt modelId="{523EAC17-8BAE-4A1A-A633-0FDC2416D4DC}" type="pres">
      <dgm:prSet presAssocID="{D1BE311D-17FA-496A-B74A-A1BBB52D6696}" presName="spaceRect" presStyleCnt="0"/>
      <dgm:spPr/>
    </dgm:pt>
    <dgm:pt modelId="{0C79139A-9E83-4D51-9441-ABA372069B17}" type="pres">
      <dgm:prSet presAssocID="{D1BE311D-17FA-496A-B74A-A1BBB52D6696}" presName="textRect" presStyleLbl="revTx" presStyleIdx="0" presStyleCnt="2" custLinFactNeighborX="-3098" custLinFactNeighborY="30016">
        <dgm:presLayoutVars>
          <dgm:chMax val="1"/>
          <dgm:chPref val="1"/>
        </dgm:presLayoutVars>
      </dgm:prSet>
      <dgm:spPr/>
    </dgm:pt>
    <dgm:pt modelId="{9F5D0A6F-F467-4054-AA53-9DBDDE85AF97}" type="pres">
      <dgm:prSet presAssocID="{B41EA4DA-6685-467A-942B-0623DCB0E536}" presName="sibTrans" presStyleCnt="0"/>
      <dgm:spPr/>
    </dgm:pt>
    <dgm:pt modelId="{B5997FBD-743A-4BD4-8BB6-5AC2DB4E40E7}" type="pres">
      <dgm:prSet presAssocID="{D116329A-2711-4274-B93D-995801ADBFB5}" presName="compNode" presStyleCnt="0"/>
      <dgm:spPr/>
    </dgm:pt>
    <dgm:pt modelId="{64D4CF5D-C180-4E25-BBB7-9BEAF864006D}" type="pres">
      <dgm:prSet presAssocID="{D116329A-2711-4274-B93D-995801ADBFB5}" presName="iconBgRect" presStyleLbl="bgShp" presStyleIdx="1" presStyleCnt="2" custScaleX="143726" custScaleY="143726" custLinFactNeighborX="13203" custLinFactNeighborY="6093"/>
      <dgm:spPr>
        <a:prstGeom prst="round2DiagRect">
          <a:avLst>
            <a:gd name="adj1" fmla="val 29727"/>
            <a:gd name="adj2" fmla="val 0"/>
          </a:avLst>
        </a:prstGeom>
      </dgm:spPr>
    </dgm:pt>
    <dgm:pt modelId="{19FC32AF-2A28-47FA-B2B0-211F4F50B427}" type="pres">
      <dgm:prSet presAssocID="{D116329A-2711-4274-B93D-995801ADBFB5}" presName="iconRect" presStyleLbl="node1" presStyleIdx="1" presStyleCnt="2" custScaleX="143726" custScaleY="143726" custLinFactNeighborY="15930"/>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dgm:spPr>
    </dgm:pt>
    <dgm:pt modelId="{CDBB82ED-EF07-4F1B-A167-0E2A6B77CBD9}" type="pres">
      <dgm:prSet presAssocID="{D116329A-2711-4274-B93D-995801ADBFB5}" presName="spaceRect" presStyleCnt="0"/>
      <dgm:spPr/>
    </dgm:pt>
    <dgm:pt modelId="{B8E691B6-6DE8-40CA-8CB2-DD0A3C29FF48}" type="pres">
      <dgm:prSet presAssocID="{D116329A-2711-4274-B93D-995801ADBFB5}" presName="textRect" presStyleLbl="revTx" presStyleIdx="1" presStyleCnt="2" custLinFactNeighborX="5999" custLinFactNeighborY="8088">
        <dgm:presLayoutVars>
          <dgm:chMax val="1"/>
          <dgm:chPref val="1"/>
        </dgm:presLayoutVars>
      </dgm:prSet>
      <dgm:spPr/>
    </dgm:pt>
  </dgm:ptLst>
  <dgm:cxnLst>
    <dgm:cxn modelId="{00FF2226-7A3F-4FEE-9C7C-C2FDD91DF280}" type="presOf" srcId="{D1BE311D-17FA-496A-B74A-A1BBB52D6696}" destId="{0C79139A-9E83-4D51-9441-ABA372069B17}" srcOrd="0" destOrd="0" presId="urn:microsoft.com/office/officeart/2018/5/layout/IconLeafLabelList"/>
    <dgm:cxn modelId="{5D7D6366-DBE0-4450-9F9D-EF3D9AF0B91F}" srcId="{33AD6765-DB04-49B1-B6B6-4857334B2534}" destId="{D1BE311D-17FA-496A-B74A-A1BBB52D6696}" srcOrd="0" destOrd="0" parTransId="{0EF2E7CE-31C3-4CF6-AE18-BF23DB3CC8BE}" sibTransId="{B41EA4DA-6685-467A-942B-0623DCB0E536}"/>
    <dgm:cxn modelId="{1ECE7668-D16D-4165-BFC3-FB1C9F9E5520}" type="presOf" srcId="{33AD6765-DB04-49B1-B6B6-4857334B2534}" destId="{F5820941-66A8-43F8-9E52-83FB891CAAC2}" srcOrd="0" destOrd="0" presId="urn:microsoft.com/office/officeart/2018/5/layout/IconLeafLabelList"/>
    <dgm:cxn modelId="{82555CE3-85B1-4A40-A230-85959696819C}" srcId="{33AD6765-DB04-49B1-B6B6-4857334B2534}" destId="{D116329A-2711-4274-B93D-995801ADBFB5}" srcOrd="1" destOrd="0" parTransId="{71C912F6-153D-4625-8A5B-8CBE5B95F58C}" sibTransId="{16623692-2D45-4A27-94EE-C6B76FB99AF9}"/>
    <dgm:cxn modelId="{985FB8F3-8EC7-4659-83FA-C90A9F1B1D5C}" type="presOf" srcId="{D116329A-2711-4274-B93D-995801ADBFB5}" destId="{B8E691B6-6DE8-40CA-8CB2-DD0A3C29FF48}" srcOrd="0" destOrd="0" presId="urn:microsoft.com/office/officeart/2018/5/layout/IconLeafLabelList"/>
    <dgm:cxn modelId="{F63AE13D-0DFE-4641-819B-658FB2595B5B}" type="presParOf" srcId="{F5820941-66A8-43F8-9E52-83FB891CAAC2}" destId="{109149AE-86C8-4027-AA9B-87793EE3CCAB}" srcOrd="0" destOrd="0" presId="urn:microsoft.com/office/officeart/2018/5/layout/IconLeafLabelList"/>
    <dgm:cxn modelId="{AE3806BD-4D78-4D42-BD45-E628A6D0BC85}" type="presParOf" srcId="{109149AE-86C8-4027-AA9B-87793EE3CCAB}" destId="{0D2A58C0-D272-4245-AADF-5C9CDEC0BCEC}" srcOrd="0" destOrd="0" presId="urn:microsoft.com/office/officeart/2018/5/layout/IconLeafLabelList"/>
    <dgm:cxn modelId="{5C01029C-BC7F-4685-B359-5A9FE92924B2}" type="presParOf" srcId="{109149AE-86C8-4027-AA9B-87793EE3CCAB}" destId="{79C62510-26B2-45F1-80D6-C725BC42B714}" srcOrd="1" destOrd="0" presId="urn:microsoft.com/office/officeart/2018/5/layout/IconLeafLabelList"/>
    <dgm:cxn modelId="{F52D7066-5614-4CAC-82D5-A1A14B71A4AE}" type="presParOf" srcId="{109149AE-86C8-4027-AA9B-87793EE3CCAB}" destId="{523EAC17-8BAE-4A1A-A633-0FDC2416D4DC}" srcOrd="2" destOrd="0" presId="urn:microsoft.com/office/officeart/2018/5/layout/IconLeafLabelList"/>
    <dgm:cxn modelId="{2C290290-3D45-4285-9D81-4E2F5F05A484}" type="presParOf" srcId="{109149AE-86C8-4027-AA9B-87793EE3CCAB}" destId="{0C79139A-9E83-4D51-9441-ABA372069B17}" srcOrd="3" destOrd="0" presId="urn:microsoft.com/office/officeart/2018/5/layout/IconLeafLabelList"/>
    <dgm:cxn modelId="{AB538EB8-ABF7-4170-92DA-8BD1E47958BC}" type="presParOf" srcId="{F5820941-66A8-43F8-9E52-83FB891CAAC2}" destId="{9F5D0A6F-F467-4054-AA53-9DBDDE85AF97}" srcOrd="1" destOrd="0" presId="urn:microsoft.com/office/officeart/2018/5/layout/IconLeafLabelList"/>
    <dgm:cxn modelId="{F1591742-8164-46A8-9628-EB7F16CDBCC7}" type="presParOf" srcId="{F5820941-66A8-43F8-9E52-83FB891CAAC2}" destId="{B5997FBD-743A-4BD4-8BB6-5AC2DB4E40E7}" srcOrd="2" destOrd="0" presId="urn:microsoft.com/office/officeart/2018/5/layout/IconLeafLabelList"/>
    <dgm:cxn modelId="{B091A498-01E0-4F62-850D-7ED9C6A5C9CF}" type="presParOf" srcId="{B5997FBD-743A-4BD4-8BB6-5AC2DB4E40E7}" destId="{64D4CF5D-C180-4E25-BBB7-9BEAF864006D}" srcOrd="0" destOrd="0" presId="urn:microsoft.com/office/officeart/2018/5/layout/IconLeafLabelList"/>
    <dgm:cxn modelId="{E5EE1B3A-2B12-4838-8940-E40FBC1165DA}" type="presParOf" srcId="{B5997FBD-743A-4BD4-8BB6-5AC2DB4E40E7}" destId="{19FC32AF-2A28-47FA-B2B0-211F4F50B427}" srcOrd="1" destOrd="0" presId="urn:microsoft.com/office/officeart/2018/5/layout/IconLeafLabelList"/>
    <dgm:cxn modelId="{E138EBC7-F6CF-400C-B749-4E616DF31CA9}" type="presParOf" srcId="{B5997FBD-743A-4BD4-8BB6-5AC2DB4E40E7}" destId="{CDBB82ED-EF07-4F1B-A167-0E2A6B77CBD9}" srcOrd="2" destOrd="0" presId="urn:microsoft.com/office/officeart/2018/5/layout/IconLeafLabelList"/>
    <dgm:cxn modelId="{9A15E765-5621-4472-AADE-3F5B827C8024}" type="presParOf" srcId="{B5997FBD-743A-4BD4-8BB6-5AC2DB4E40E7}" destId="{B8E691B6-6DE8-40CA-8CB2-DD0A3C29FF4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C8395C-D43A-406C-B160-860189B9ECD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7FA8F12-F690-41C3-B9F9-C014D2112ED2}">
      <dgm:prSet/>
      <dgm:spPr/>
      <dgm:t>
        <a:bodyPr/>
        <a:lstStyle/>
        <a:p>
          <a:r>
            <a:rPr lang="en-US"/>
            <a:t>Take college level courses while working on Adult School Program</a:t>
          </a:r>
        </a:p>
      </dgm:t>
    </dgm:pt>
    <dgm:pt modelId="{03B1F5BA-0761-42D6-8BA1-BAAA76E4C799}" type="parTrans" cxnId="{0513CDA5-DF72-46D0-9DC8-B76E8F96DFC9}">
      <dgm:prSet/>
      <dgm:spPr/>
      <dgm:t>
        <a:bodyPr/>
        <a:lstStyle/>
        <a:p>
          <a:endParaRPr lang="en-US"/>
        </a:p>
      </dgm:t>
    </dgm:pt>
    <dgm:pt modelId="{D92D2D5F-43B8-4515-AACE-193275C95CBD}" type="sibTrans" cxnId="{0513CDA5-DF72-46D0-9DC8-B76E8F96DFC9}">
      <dgm:prSet/>
      <dgm:spPr/>
      <dgm:t>
        <a:bodyPr/>
        <a:lstStyle/>
        <a:p>
          <a:endParaRPr lang="en-US"/>
        </a:p>
      </dgm:t>
    </dgm:pt>
    <dgm:pt modelId="{5C7D7072-90B4-4D04-8AA7-4BCE64CDBD80}">
      <dgm:prSet/>
      <dgm:spPr/>
      <dgm:t>
        <a:bodyPr/>
        <a:lstStyle/>
        <a:p>
          <a:r>
            <a:rPr lang="en-US"/>
            <a:t>Credit bearing classes can help with program completion</a:t>
          </a:r>
        </a:p>
      </dgm:t>
    </dgm:pt>
    <dgm:pt modelId="{2E36C059-82CD-4964-BAD5-EB348CF1E271}" type="parTrans" cxnId="{3F56A3BA-5364-48E3-BA10-87A2EA4AC2C8}">
      <dgm:prSet/>
      <dgm:spPr/>
      <dgm:t>
        <a:bodyPr/>
        <a:lstStyle/>
        <a:p>
          <a:endParaRPr lang="en-US"/>
        </a:p>
      </dgm:t>
    </dgm:pt>
    <dgm:pt modelId="{87732B53-CBBF-46D0-A2E4-16BFD2EDA85B}" type="sibTrans" cxnId="{3F56A3BA-5364-48E3-BA10-87A2EA4AC2C8}">
      <dgm:prSet/>
      <dgm:spPr/>
      <dgm:t>
        <a:bodyPr/>
        <a:lstStyle/>
        <a:p>
          <a:endParaRPr lang="en-US"/>
        </a:p>
      </dgm:t>
    </dgm:pt>
    <dgm:pt modelId="{F7A58312-863F-469A-BE02-7FC55D03AD27}">
      <dgm:prSet/>
      <dgm:spPr/>
      <dgm:t>
        <a:bodyPr/>
        <a:lstStyle/>
        <a:p>
          <a:r>
            <a:rPr lang="en-US"/>
            <a:t>Exposure to college</a:t>
          </a:r>
        </a:p>
      </dgm:t>
    </dgm:pt>
    <dgm:pt modelId="{74E25DF7-0FCE-43E8-A2F4-1D481B9844E0}" type="parTrans" cxnId="{5CB4A7DB-6B82-40CF-A89B-3E61EDC3BA14}">
      <dgm:prSet/>
      <dgm:spPr/>
      <dgm:t>
        <a:bodyPr/>
        <a:lstStyle/>
        <a:p>
          <a:endParaRPr lang="en-US"/>
        </a:p>
      </dgm:t>
    </dgm:pt>
    <dgm:pt modelId="{65E023EB-8FFA-46E1-84F9-170EE376AA04}" type="sibTrans" cxnId="{5CB4A7DB-6B82-40CF-A89B-3E61EDC3BA14}">
      <dgm:prSet/>
      <dgm:spPr/>
      <dgm:t>
        <a:bodyPr/>
        <a:lstStyle/>
        <a:p>
          <a:endParaRPr lang="en-US"/>
        </a:p>
      </dgm:t>
    </dgm:pt>
    <dgm:pt modelId="{656419D8-DE36-4FBE-A0DD-53F612882E0F}">
      <dgm:prSet/>
      <dgm:spPr/>
      <dgm:t>
        <a:bodyPr/>
        <a:lstStyle/>
        <a:p>
          <a:r>
            <a:rPr lang="en-US"/>
            <a:t>MOST will participate with financial aid or at no cost</a:t>
          </a:r>
        </a:p>
      </dgm:t>
    </dgm:pt>
    <dgm:pt modelId="{FAB5369A-1504-4A45-89F5-870C701BE37B}" type="parTrans" cxnId="{0C64AE71-2FA2-4780-88C9-9043CA210FB3}">
      <dgm:prSet/>
      <dgm:spPr/>
      <dgm:t>
        <a:bodyPr/>
        <a:lstStyle/>
        <a:p>
          <a:endParaRPr lang="en-US"/>
        </a:p>
      </dgm:t>
    </dgm:pt>
    <dgm:pt modelId="{F12F2891-2C3D-4729-AE06-763BBEA3CFB8}" type="sibTrans" cxnId="{0C64AE71-2FA2-4780-88C9-9043CA210FB3}">
      <dgm:prSet/>
      <dgm:spPr/>
      <dgm:t>
        <a:bodyPr/>
        <a:lstStyle/>
        <a:p>
          <a:endParaRPr lang="en-US"/>
        </a:p>
      </dgm:t>
    </dgm:pt>
    <dgm:pt modelId="{ACBE542F-0018-4AB2-9BBC-42E12020DAE9}">
      <dgm:prSet/>
      <dgm:spPr/>
      <dgm:t>
        <a:bodyPr/>
        <a:lstStyle/>
        <a:p>
          <a:r>
            <a:rPr lang="en-US"/>
            <a:t>Access to college Student Support Services</a:t>
          </a:r>
        </a:p>
      </dgm:t>
    </dgm:pt>
    <dgm:pt modelId="{B89821B6-628F-4F21-9BB6-08B0A29DC067}" type="parTrans" cxnId="{0DF3D97D-25EE-4DAD-A764-C8F419EA9033}">
      <dgm:prSet/>
      <dgm:spPr/>
      <dgm:t>
        <a:bodyPr/>
        <a:lstStyle/>
        <a:p>
          <a:endParaRPr lang="en-US"/>
        </a:p>
      </dgm:t>
    </dgm:pt>
    <dgm:pt modelId="{31C62578-0F0F-4D64-AF08-C76B194BAF51}" type="sibTrans" cxnId="{0DF3D97D-25EE-4DAD-A764-C8F419EA9033}">
      <dgm:prSet/>
      <dgm:spPr/>
      <dgm:t>
        <a:bodyPr/>
        <a:lstStyle/>
        <a:p>
          <a:endParaRPr lang="en-US"/>
        </a:p>
      </dgm:t>
    </dgm:pt>
    <dgm:pt modelId="{119B09CF-A290-4107-9794-29D83F559C15}" type="pres">
      <dgm:prSet presAssocID="{6BC8395C-D43A-406C-B160-860189B9ECD9}" presName="linear" presStyleCnt="0">
        <dgm:presLayoutVars>
          <dgm:animLvl val="lvl"/>
          <dgm:resizeHandles val="exact"/>
        </dgm:presLayoutVars>
      </dgm:prSet>
      <dgm:spPr/>
    </dgm:pt>
    <dgm:pt modelId="{D131C4B4-BAB6-47D3-AFF2-F88901AB403E}" type="pres">
      <dgm:prSet presAssocID="{37FA8F12-F690-41C3-B9F9-C014D2112ED2}" presName="parentText" presStyleLbl="node1" presStyleIdx="0" presStyleCnt="5">
        <dgm:presLayoutVars>
          <dgm:chMax val="0"/>
          <dgm:bulletEnabled val="1"/>
        </dgm:presLayoutVars>
      </dgm:prSet>
      <dgm:spPr/>
    </dgm:pt>
    <dgm:pt modelId="{709F0DA7-ADA9-497D-B923-55658D251F1A}" type="pres">
      <dgm:prSet presAssocID="{D92D2D5F-43B8-4515-AACE-193275C95CBD}" presName="spacer" presStyleCnt="0"/>
      <dgm:spPr/>
    </dgm:pt>
    <dgm:pt modelId="{0C24E6A4-458D-463E-B8B6-B03D84407784}" type="pres">
      <dgm:prSet presAssocID="{5C7D7072-90B4-4D04-8AA7-4BCE64CDBD80}" presName="parentText" presStyleLbl="node1" presStyleIdx="1" presStyleCnt="5">
        <dgm:presLayoutVars>
          <dgm:chMax val="0"/>
          <dgm:bulletEnabled val="1"/>
        </dgm:presLayoutVars>
      </dgm:prSet>
      <dgm:spPr/>
    </dgm:pt>
    <dgm:pt modelId="{C48B5A75-06BA-4FD8-8BF1-D2DD6AC3D470}" type="pres">
      <dgm:prSet presAssocID="{87732B53-CBBF-46D0-A2E4-16BFD2EDA85B}" presName="spacer" presStyleCnt="0"/>
      <dgm:spPr/>
    </dgm:pt>
    <dgm:pt modelId="{A0827736-B1BE-48D1-8EBF-92CAB747EF4C}" type="pres">
      <dgm:prSet presAssocID="{F7A58312-863F-469A-BE02-7FC55D03AD27}" presName="parentText" presStyleLbl="node1" presStyleIdx="2" presStyleCnt="5">
        <dgm:presLayoutVars>
          <dgm:chMax val="0"/>
          <dgm:bulletEnabled val="1"/>
        </dgm:presLayoutVars>
      </dgm:prSet>
      <dgm:spPr/>
    </dgm:pt>
    <dgm:pt modelId="{739ADAFC-FBF0-4D4E-BA1A-A3A1E454A255}" type="pres">
      <dgm:prSet presAssocID="{65E023EB-8FFA-46E1-84F9-170EE376AA04}" presName="spacer" presStyleCnt="0"/>
      <dgm:spPr/>
    </dgm:pt>
    <dgm:pt modelId="{4C26D2E7-3717-4F2C-8C1F-09081B1C1704}" type="pres">
      <dgm:prSet presAssocID="{656419D8-DE36-4FBE-A0DD-53F612882E0F}" presName="parentText" presStyleLbl="node1" presStyleIdx="3" presStyleCnt="5">
        <dgm:presLayoutVars>
          <dgm:chMax val="0"/>
          <dgm:bulletEnabled val="1"/>
        </dgm:presLayoutVars>
      </dgm:prSet>
      <dgm:spPr/>
    </dgm:pt>
    <dgm:pt modelId="{8EDEF1E9-062C-4925-AE97-BDED1361782C}" type="pres">
      <dgm:prSet presAssocID="{F12F2891-2C3D-4729-AE06-763BBEA3CFB8}" presName="spacer" presStyleCnt="0"/>
      <dgm:spPr/>
    </dgm:pt>
    <dgm:pt modelId="{E7265975-E4F5-4F82-BAEA-9D141B9DD3AB}" type="pres">
      <dgm:prSet presAssocID="{ACBE542F-0018-4AB2-9BBC-42E12020DAE9}" presName="parentText" presStyleLbl="node1" presStyleIdx="4" presStyleCnt="5">
        <dgm:presLayoutVars>
          <dgm:chMax val="0"/>
          <dgm:bulletEnabled val="1"/>
        </dgm:presLayoutVars>
      </dgm:prSet>
      <dgm:spPr/>
    </dgm:pt>
  </dgm:ptLst>
  <dgm:cxnLst>
    <dgm:cxn modelId="{215DAD40-3332-4EBF-922B-7FDF01B89B22}" type="presOf" srcId="{6BC8395C-D43A-406C-B160-860189B9ECD9}" destId="{119B09CF-A290-4107-9794-29D83F559C15}" srcOrd="0" destOrd="0" presId="urn:microsoft.com/office/officeart/2005/8/layout/vList2"/>
    <dgm:cxn modelId="{D6E82E67-EDA0-472C-BB01-042E0102644B}" type="presOf" srcId="{ACBE542F-0018-4AB2-9BBC-42E12020DAE9}" destId="{E7265975-E4F5-4F82-BAEA-9D141B9DD3AB}" srcOrd="0" destOrd="0" presId="urn:microsoft.com/office/officeart/2005/8/layout/vList2"/>
    <dgm:cxn modelId="{0C64AE71-2FA2-4780-88C9-9043CA210FB3}" srcId="{6BC8395C-D43A-406C-B160-860189B9ECD9}" destId="{656419D8-DE36-4FBE-A0DD-53F612882E0F}" srcOrd="3" destOrd="0" parTransId="{FAB5369A-1504-4A45-89F5-870C701BE37B}" sibTransId="{F12F2891-2C3D-4729-AE06-763BBEA3CFB8}"/>
    <dgm:cxn modelId="{0DF3D97D-25EE-4DAD-A764-C8F419EA9033}" srcId="{6BC8395C-D43A-406C-B160-860189B9ECD9}" destId="{ACBE542F-0018-4AB2-9BBC-42E12020DAE9}" srcOrd="4" destOrd="0" parTransId="{B89821B6-628F-4F21-9BB6-08B0A29DC067}" sibTransId="{31C62578-0F0F-4D64-AF08-C76B194BAF51}"/>
    <dgm:cxn modelId="{335F0882-CB14-47BF-883A-4586FE1B85C4}" type="presOf" srcId="{5C7D7072-90B4-4D04-8AA7-4BCE64CDBD80}" destId="{0C24E6A4-458D-463E-B8B6-B03D84407784}" srcOrd="0" destOrd="0" presId="urn:microsoft.com/office/officeart/2005/8/layout/vList2"/>
    <dgm:cxn modelId="{9B9CE39B-2F9D-4203-8BAA-E512D608330E}" type="presOf" srcId="{37FA8F12-F690-41C3-B9F9-C014D2112ED2}" destId="{D131C4B4-BAB6-47D3-AFF2-F88901AB403E}" srcOrd="0" destOrd="0" presId="urn:microsoft.com/office/officeart/2005/8/layout/vList2"/>
    <dgm:cxn modelId="{0513CDA5-DF72-46D0-9DC8-B76E8F96DFC9}" srcId="{6BC8395C-D43A-406C-B160-860189B9ECD9}" destId="{37FA8F12-F690-41C3-B9F9-C014D2112ED2}" srcOrd="0" destOrd="0" parTransId="{03B1F5BA-0761-42D6-8BA1-BAAA76E4C799}" sibTransId="{D92D2D5F-43B8-4515-AACE-193275C95CBD}"/>
    <dgm:cxn modelId="{3F56A3BA-5364-48E3-BA10-87A2EA4AC2C8}" srcId="{6BC8395C-D43A-406C-B160-860189B9ECD9}" destId="{5C7D7072-90B4-4D04-8AA7-4BCE64CDBD80}" srcOrd="1" destOrd="0" parTransId="{2E36C059-82CD-4964-BAD5-EB348CF1E271}" sibTransId="{87732B53-CBBF-46D0-A2E4-16BFD2EDA85B}"/>
    <dgm:cxn modelId="{67F5E9BC-6CA3-46CA-B067-C663FA732C09}" type="presOf" srcId="{656419D8-DE36-4FBE-A0DD-53F612882E0F}" destId="{4C26D2E7-3717-4F2C-8C1F-09081B1C1704}" srcOrd="0" destOrd="0" presId="urn:microsoft.com/office/officeart/2005/8/layout/vList2"/>
    <dgm:cxn modelId="{5CB4A7DB-6B82-40CF-A89B-3E61EDC3BA14}" srcId="{6BC8395C-D43A-406C-B160-860189B9ECD9}" destId="{F7A58312-863F-469A-BE02-7FC55D03AD27}" srcOrd="2" destOrd="0" parTransId="{74E25DF7-0FCE-43E8-A2F4-1D481B9844E0}" sibTransId="{65E023EB-8FFA-46E1-84F9-170EE376AA04}"/>
    <dgm:cxn modelId="{784312EA-6A1B-4834-918E-19B08F3677F3}" type="presOf" srcId="{F7A58312-863F-469A-BE02-7FC55D03AD27}" destId="{A0827736-B1BE-48D1-8EBF-92CAB747EF4C}" srcOrd="0" destOrd="0" presId="urn:microsoft.com/office/officeart/2005/8/layout/vList2"/>
    <dgm:cxn modelId="{3286AD1D-C0A8-4DBB-9B45-B1EB13E089CB}" type="presParOf" srcId="{119B09CF-A290-4107-9794-29D83F559C15}" destId="{D131C4B4-BAB6-47D3-AFF2-F88901AB403E}" srcOrd="0" destOrd="0" presId="urn:microsoft.com/office/officeart/2005/8/layout/vList2"/>
    <dgm:cxn modelId="{5C4FEB1F-422A-41C6-BC50-CE39800CE1DF}" type="presParOf" srcId="{119B09CF-A290-4107-9794-29D83F559C15}" destId="{709F0DA7-ADA9-497D-B923-55658D251F1A}" srcOrd="1" destOrd="0" presId="urn:microsoft.com/office/officeart/2005/8/layout/vList2"/>
    <dgm:cxn modelId="{10381167-BE4C-4D6D-9EFA-8342B7E9D38A}" type="presParOf" srcId="{119B09CF-A290-4107-9794-29D83F559C15}" destId="{0C24E6A4-458D-463E-B8B6-B03D84407784}" srcOrd="2" destOrd="0" presId="urn:microsoft.com/office/officeart/2005/8/layout/vList2"/>
    <dgm:cxn modelId="{93244ECD-DE3E-4A62-B039-A83B86AB05F3}" type="presParOf" srcId="{119B09CF-A290-4107-9794-29D83F559C15}" destId="{C48B5A75-06BA-4FD8-8BF1-D2DD6AC3D470}" srcOrd="3" destOrd="0" presId="urn:microsoft.com/office/officeart/2005/8/layout/vList2"/>
    <dgm:cxn modelId="{5FEBDB66-F55C-4DE2-BB18-CD84AB69C4C2}" type="presParOf" srcId="{119B09CF-A290-4107-9794-29D83F559C15}" destId="{A0827736-B1BE-48D1-8EBF-92CAB747EF4C}" srcOrd="4" destOrd="0" presId="urn:microsoft.com/office/officeart/2005/8/layout/vList2"/>
    <dgm:cxn modelId="{E56A9DE6-5BC0-4094-B872-3338B1FC6AC5}" type="presParOf" srcId="{119B09CF-A290-4107-9794-29D83F559C15}" destId="{739ADAFC-FBF0-4D4E-BA1A-A3A1E454A255}" srcOrd="5" destOrd="0" presId="urn:microsoft.com/office/officeart/2005/8/layout/vList2"/>
    <dgm:cxn modelId="{A4A6A188-F5CB-49E8-96C4-23A4876BD7F9}" type="presParOf" srcId="{119B09CF-A290-4107-9794-29D83F559C15}" destId="{4C26D2E7-3717-4F2C-8C1F-09081B1C1704}" srcOrd="6" destOrd="0" presId="urn:microsoft.com/office/officeart/2005/8/layout/vList2"/>
    <dgm:cxn modelId="{6517B05D-E8FF-4569-8C08-A758ACC3079E}" type="presParOf" srcId="{119B09CF-A290-4107-9794-29D83F559C15}" destId="{8EDEF1E9-062C-4925-AE97-BDED1361782C}" srcOrd="7" destOrd="0" presId="urn:microsoft.com/office/officeart/2005/8/layout/vList2"/>
    <dgm:cxn modelId="{19012CA3-517C-4C51-9C55-DDCC8A05BC31}" type="presParOf" srcId="{119B09CF-A290-4107-9794-29D83F559C15}" destId="{E7265975-E4F5-4F82-BAEA-9D141B9DD3A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C4622B-3AEE-4C06-B142-1C2FAAF05C2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EDE6407-7507-4AE0-A166-C42B79480FB2}">
      <dgm:prSet custT="1"/>
      <dgm:spPr/>
      <dgm:t>
        <a:bodyPr/>
        <a:lstStyle/>
        <a:p>
          <a:r>
            <a:rPr lang="en-US" sz="2000" b="1" u="sng"/>
            <a:t>Programs serving our business partners</a:t>
          </a:r>
          <a:endParaRPr lang="en-US" sz="2000"/>
        </a:p>
      </dgm:t>
    </dgm:pt>
    <dgm:pt modelId="{9118B602-60EC-4F6F-AF3F-57F86151A39C}" type="parTrans" cxnId="{BED11F8E-7264-4D01-A56F-69B56D7632E7}">
      <dgm:prSet/>
      <dgm:spPr/>
      <dgm:t>
        <a:bodyPr/>
        <a:lstStyle/>
        <a:p>
          <a:endParaRPr lang="en-US"/>
        </a:p>
      </dgm:t>
    </dgm:pt>
    <dgm:pt modelId="{F50A2663-B9C7-4198-9EB4-8A99FE3C5A00}" type="sibTrans" cxnId="{BED11F8E-7264-4D01-A56F-69B56D7632E7}">
      <dgm:prSet/>
      <dgm:spPr/>
      <dgm:t>
        <a:bodyPr/>
        <a:lstStyle/>
        <a:p>
          <a:endParaRPr lang="en-US"/>
        </a:p>
      </dgm:t>
    </dgm:pt>
    <dgm:pt modelId="{992BF311-AA71-4BEA-A8A9-2F0FBC401AE8}">
      <dgm:prSet custT="1"/>
      <dgm:spPr/>
      <dgm:t>
        <a:bodyPr/>
        <a:lstStyle/>
        <a:p>
          <a:r>
            <a:rPr lang="en-US" sz="2000"/>
            <a:t>Career Skills</a:t>
          </a:r>
        </a:p>
      </dgm:t>
    </dgm:pt>
    <dgm:pt modelId="{9D4F5DEC-17FF-4BFC-B065-F7168E12BE5C}" type="parTrans" cxnId="{71150E45-72BA-41AB-8E6D-F3DB1A2EC1E9}">
      <dgm:prSet/>
      <dgm:spPr/>
      <dgm:t>
        <a:bodyPr/>
        <a:lstStyle/>
        <a:p>
          <a:endParaRPr lang="en-US"/>
        </a:p>
      </dgm:t>
    </dgm:pt>
    <dgm:pt modelId="{6946FC21-05AF-44CE-B49E-503E50347A1A}" type="sibTrans" cxnId="{71150E45-72BA-41AB-8E6D-F3DB1A2EC1E9}">
      <dgm:prSet/>
      <dgm:spPr/>
      <dgm:t>
        <a:bodyPr/>
        <a:lstStyle/>
        <a:p>
          <a:endParaRPr lang="en-US"/>
        </a:p>
      </dgm:t>
    </dgm:pt>
    <dgm:pt modelId="{CD1A09B6-CD93-4908-95E6-217898C21676}">
      <dgm:prSet custT="1"/>
      <dgm:spPr/>
      <dgm:t>
        <a:bodyPr/>
        <a:lstStyle/>
        <a:p>
          <a:r>
            <a:rPr lang="en-US" sz="2000" dirty="0"/>
            <a:t>Human Resources</a:t>
          </a:r>
        </a:p>
      </dgm:t>
    </dgm:pt>
    <dgm:pt modelId="{6969D451-6CB3-4F86-BC4E-80057845F117}" type="parTrans" cxnId="{8306F100-2CCE-4445-8F97-048296D9FF94}">
      <dgm:prSet/>
      <dgm:spPr/>
      <dgm:t>
        <a:bodyPr/>
        <a:lstStyle/>
        <a:p>
          <a:endParaRPr lang="en-US"/>
        </a:p>
      </dgm:t>
    </dgm:pt>
    <dgm:pt modelId="{90681279-4479-4137-A50C-1B2C99D26C86}" type="sibTrans" cxnId="{8306F100-2CCE-4445-8F97-048296D9FF94}">
      <dgm:prSet/>
      <dgm:spPr/>
      <dgm:t>
        <a:bodyPr/>
        <a:lstStyle/>
        <a:p>
          <a:endParaRPr lang="en-US"/>
        </a:p>
      </dgm:t>
    </dgm:pt>
    <dgm:pt modelId="{2B129D45-9562-4FBB-B309-2A48C938DCE6}">
      <dgm:prSet custT="1"/>
      <dgm:spPr/>
      <dgm:t>
        <a:bodyPr/>
        <a:lstStyle/>
        <a:p>
          <a:r>
            <a:rPr lang="en-US" sz="2000" dirty="0"/>
            <a:t>Commercial Sexual Exploitation of Children Identification Training</a:t>
          </a:r>
        </a:p>
      </dgm:t>
    </dgm:pt>
    <dgm:pt modelId="{4F54B2BE-9820-4C56-A340-49AD0C93002D}" type="parTrans" cxnId="{8E7F3940-38F6-45EF-BB4C-FCCAE50F363E}">
      <dgm:prSet/>
      <dgm:spPr/>
      <dgm:t>
        <a:bodyPr/>
        <a:lstStyle/>
        <a:p>
          <a:endParaRPr lang="en-US"/>
        </a:p>
      </dgm:t>
    </dgm:pt>
    <dgm:pt modelId="{EAFF0A91-E539-4B3E-90B8-4C39BE11F7BC}" type="sibTrans" cxnId="{8E7F3940-38F6-45EF-BB4C-FCCAE50F363E}">
      <dgm:prSet/>
      <dgm:spPr/>
      <dgm:t>
        <a:bodyPr/>
        <a:lstStyle/>
        <a:p>
          <a:endParaRPr lang="en-US"/>
        </a:p>
      </dgm:t>
    </dgm:pt>
    <dgm:pt modelId="{1A025779-F1BF-439F-88AC-C9C8A5AF1939}">
      <dgm:prSet custT="1"/>
      <dgm:spPr/>
      <dgm:t>
        <a:bodyPr/>
        <a:lstStyle/>
        <a:p>
          <a:r>
            <a:rPr lang="en-US" sz="2000"/>
            <a:t>CBEST Prep</a:t>
          </a:r>
        </a:p>
      </dgm:t>
    </dgm:pt>
    <dgm:pt modelId="{99C8F595-74E5-40AB-B847-2AEBAFBC1F9D}" type="parTrans" cxnId="{5DCF5B04-C687-4E2A-AAEA-11F280FF6A4D}">
      <dgm:prSet/>
      <dgm:spPr/>
      <dgm:t>
        <a:bodyPr/>
        <a:lstStyle/>
        <a:p>
          <a:endParaRPr lang="en-US"/>
        </a:p>
      </dgm:t>
    </dgm:pt>
    <dgm:pt modelId="{4B7795C3-39C6-4B37-85B2-6905AD943373}" type="sibTrans" cxnId="{5DCF5B04-C687-4E2A-AAEA-11F280FF6A4D}">
      <dgm:prSet/>
      <dgm:spPr/>
      <dgm:t>
        <a:bodyPr/>
        <a:lstStyle/>
        <a:p>
          <a:endParaRPr lang="en-US"/>
        </a:p>
      </dgm:t>
    </dgm:pt>
    <dgm:pt modelId="{C51DF122-0592-4A84-90E8-F8897EB53CDF}">
      <dgm:prSet custT="1"/>
      <dgm:spPr/>
      <dgm:t>
        <a:bodyPr/>
        <a:lstStyle/>
        <a:p>
          <a:r>
            <a:rPr lang="en-US" sz="2000"/>
            <a:t>Personal Training</a:t>
          </a:r>
        </a:p>
      </dgm:t>
    </dgm:pt>
    <dgm:pt modelId="{3531DCAB-C243-4AFB-B353-719EA3638A48}" type="parTrans" cxnId="{D1B07AC0-0F7F-401B-AEFF-BBB9694DB508}">
      <dgm:prSet/>
      <dgm:spPr/>
      <dgm:t>
        <a:bodyPr/>
        <a:lstStyle/>
        <a:p>
          <a:endParaRPr lang="en-US"/>
        </a:p>
      </dgm:t>
    </dgm:pt>
    <dgm:pt modelId="{B5D37B5E-F289-4AE0-A0D4-A2A13717BD19}" type="sibTrans" cxnId="{D1B07AC0-0F7F-401B-AEFF-BBB9694DB508}">
      <dgm:prSet/>
      <dgm:spPr/>
      <dgm:t>
        <a:bodyPr/>
        <a:lstStyle/>
        <a:p>
          <a:endParaRPr lang="en-US"/>
        </a:p>
      </dgm:t>
    </dgm:pt>
    <dgm:pt modelId="{8362625C-3074-4D7C-AB0A-E24C10F85591}">
      <dgm:prSet custT="1"/>
      <dgm:spPr/>
      <dgm:t>
        <a:bodyPr/>
        <a:lstStyle/>
        <a:p>
          <a:r>
            <a:rPr lang="en-US" sz="2000" dirty="0"/>
            <a:t>Spanish for Healthcare workers</a:t>
          </a:r>
        </a:p>
      </dgm:t>
    </dgm:pt>
    <dgm:pt modelId="{09B1CBA1-BC72-44D7-B9DD-E4E1AE3ED8B4}" type="parTrans" cxnId="{85C1D7E7-C7FC-4E25-8A47-CE899B69644F}">
      <dgm:prSet/>
      <dgm:spPr/>
      <dgm:t>
        <a:bodyPr/>
        <a:lstStyle/>
        <a:p>
          <a:endParaRPr lang="en-US"/>
        </a:p>
      </dgm:t>
    </dgm:pt>
    <dgm:pt modelId="{97FA1465-B1BA-40A8-8E7D-98094DB23DF2}" type="sibTrans" cxnId="{85C1D7E7-C7FC-4E25-8A47-CE899B69644F}">
      <dgm:prSet/>
      <dgm:spPr/>
      <dgm:t>
        <a:bodyPr/>
        <a:lstStyle/>
        <a:p>
          <a:endParaRPr lang="en-US"/>
        </a:p>
      </dgm:t>
    </dgm:pt>
    <dgm:pt modelId="{6578081D-ABCC-430A-BFCE-2A4A7C107BD6}" type="pres">
      <dgm:prSet presAssocID="{ECC4622B-3AEE-4C06-B142-1C2FAAF05C28}" presName="diagram" presStyleCnt="0">
        <dgm:presLayoutVars>
          <dgm:dir/>
          <dgm:resizeHandles val="exact"/>
        </dgm:presLayoutVars>
      </dgm:prSet>
      <dgm:spPr/>
    </dgm:pt>
    <dgm:pt modelId="{1DF1BB1F-D6A0-4114-A0D6-C2D48F50A941}" type="pres">
      <dgm:prSet presAssocID="{8EDE6407-7507-4AE0-A166-C42B79480FB2}" presName="node" presStyleLbl="node1" presStyleIdx="0" presStyleCnt="1" custScaleY="119594">
        <dgm:presLayoutVars>
          <dgm:bulletEnabled val="1"/>
        </dgm:presLayoutVars>
      </dgm:prSet>
      <dgm:spPr/>
    </dgm:pt>
  </dgm:ptLst>
  <dgm:cxnLst>
    <dgm:cxn modelId="{8306F100-2CCE-4445-8F97-048296D9FF94}" srcId="{8EDE6407-7507-4AE0-A166-C42B79480FB2}" destId="{CD1A09B6-CD93-4908-95E6-217898C21676}" srcOrd="1" destOrd="0" parTransId="{6969D451-6CB3-4F86-BC4E-80057845F117}" sibTransId="{90681279-4479-4137-A50C-1B2C99D26C86}"/>
    <dgm:cxn modelId="{5DCF5B04-C687-4E2A-AAEA-11F280FF6A4D}" srcId="{8EDE6407-7507-4AE0-A166-C42B79480FB2}" destId="{1A025779-F1BF-439F-88AC-C9C8A5AF1939}" srcOrd="3" destOrd="0" parTransId="{99C8F595-74E5-40AB-B847-2AEBAFBC1F9D}" sibTransId="{4B7795C3-39C6-4B37-85B2-6905AD943373}"/>
    <dgm:cxn modelId="{5100B815-2754-42AD-A80D-29FC286E8969}" type="presOf" srcId="{CD1A09B6-CD93-4908-95E6-217898C21676}" destId="{1DF1BB1F-D6A0-4114-A0D6-C2D48F50A941}" srcOrd="0" destOrd="2" presId="urn:microsoft.com/office/officeart/2005/8/layout/default"/>
    <dgm:cxn modelId="{C28F8E2B-5BCB-4856-978D-4E61432EA5C2}" type="presOf" srcId="{1A025779-F1BF-439F-88AC-C9C8A5AF1939}" destId="{1DF1BB1F-D6A0-4114-A0D6-C2D48F50A941}" srcOrd="0" destOrd="4" presId="urn:microsoft.com/office/officeart/2005/8/layout/default"/>
    <dgm:cxn modelId="{792D3C2D-0AC1-45B0-A248-D75D5610F6BE}" type="presOf" srcId="{992BF311-AA71-4BEA-A8A9-2F0FBC401AE8}" destId="{1DF1BB1F-D6A0-4114-A0D6-C2D48F50A941}" srcOrd="0" destOrd="1" presId="urn:microsoft.com/office/officeart/2005/8/layout/default"/>
    <dgm:cxn modelId="{AF75D53D-6023-4977-A7C9-2902B445CC54}" type="presOf" srcId="{8EDE6407-7507-4AE0-A166-C42B79480FB2}" destId="{1DF1BB1F-D6A0-4114-A0D6-C2D48F50A941}" srcOrd="0" destOrd="0" presId="urn:microsoft.com/office/officeart/2005/8/layout/default"/>
    <dgm:cxn modelId="{8E7F3940-38F6-45EF-BB4C-FCCAE50F363E}" srcId="{8EDE6407-7507-4AE0-A166-C42B79480FB2}" destId="{2B129D45-9562-4FBB-B309-2A48C938DCE6}" srcOrd="2" destOrd="0" parTransId="{4F54B2BE-9820-4C56-A340-49AD0C93002D}" sibTransId="{EAFF0A91-E539-4B3E-90B8-4C39BE11F7BC}"/>
    <dgm:cxn modelId="{71150E45-72BA-41AB-8E6D-F3DB1A2EC1E9}" srcId="{8EDE6407-7507-4AE0-A166-C42B79480FB2}" destId="{992BF311-AA71-4BEA-A8A9-2F0FBC401AE8}" srcOrd="0" destOrd="0" parTransId="{9D4F5DEC-17FF-4BFC-B065-F7168E12BE5C}" sibTransId="{6946FC21-05AF-44CE-B49E-503E50347A1A}"/>
    <dgm:cxn modelId="{AF6F9678-4BF6-459D-B115-A9F012844083}" type="presOf" srcId="{2B129D45-9562-4FBB-B309-2A48C938DCE6}" destId="{1DF1BB1F-D6A0-4114-A0D6-C2D48F50A941}" srcOrd="0" destOrd="3" presId="urn:microsoft.com/office/officeart/2005/8/layout/default"/>
    <dgm:cxn modelId="{1740EA89-B631-412A-B160-6383F8E78930}" type="presOf" srcId="{8362625C-3074-4D7C-AB0A-E24C10F85591}" destId="{1DF1BB1F-D6A0-4114-A0D6-C2D48F50A941}" srcOrd="0" destOrd="6" presId="urn:microsoft.com/office/officeart/2005/8/layout/default"/>
    <dgm:cxn modelId="{BED11F8E-7264-4D01-A56F-69B56D7632E7}" srcId="{ECC4622B-3AEE-4C06-B142-1C2FAAF05C28}" destId="{8EDE6407-7507-4AE0-A166-C42B79480FB2}" srcOrd="0" destOrd="0" parTransId="{9118B602-60EC-4F6F-AF3F-57F86151A39C}" sibTransId="{F50A2663-B9C7-4198-9EB4-8A99FE3C5A00}"/>
    <dgm:cxn modelId="{57C0648E-3CBD-4377-9179-753A6B249D04}" type="presOf" srcId="{ECC4622B-3AEE-4C06-B142-1C2FAAF05C28}" destId="{6578081D-ABCC-430A-BFCE-2A4A7C107BD6}" srcOrd="0" destOrd="0" presId="urn:microsoft.com/office/officeart/2005/8/layout/default"/>
    <dgm:cxn modelId="{DEDB29BE-40CB-4B5B-971B-AA1E6D9B0281}" type="presOf" srcId="{C51DF122-0592-4A84-90E8-F8897EB53CDF}" destId="{1DF1BB1F-D6A0-4114-A0D6-C2D48F50A941}" srcOrd="0" destOrd="5" presId="urn:microsoft.com/office/officeart/2005/8/layout/default"/>
    <dgm:cxn modelId="{D1B07AC0-0F7F-401B-AEFF-BBB9694DB508}" srcId="{8EDE6407-7507-4AE0-A166-C42B79480FB2}" destId="{C51DF122-0592-4A84-90E8-F8897EB53CDF}" srcOrd="4" destOrd="0" parTransId="{3531DCAB-C243-4AFB-B353-719EA3638A48}" sibTransId="{B5D37B5E-F289-4AE0-A0D4-A2A13717BD19}"/>
    <dgm:cxn modelId="{85C1D7E7-C7FC-4E25-8A47-CE899B69644F}" srcId="{8EDE6407-7507-4AE0-A166-C42B79480FB2}" destId="{8362625C-3074-4D7C-AB0A-E24C10F85591}" srcOrd="5" destOrd="0" parTransId="{09B1CBA1-BC72-44D7-B9DD-E4E1AE3ED8B4}" sibTransId="{97FA1465-B1BA-40A8-8E7D-98094DB23DF2}"/>
    <dgm:cxn modelId="{049831F5-59A7-46F1-BFFE-CC43C3FCD1FC}" type="presParOf" srcId="{6578081D-ABCC-430A-BFCE-2A4A7C107BD6}" destId="{1DF1BB1F-D6A0-4114-A0D6-C2D48F50A94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A73CA2-D524-4C26-97EA-21CC4527EDCC}"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5A3407AE-D53A-4157-A881-CF4F7067F88F}">
      <dgm:prSet custT="1"/>
      <dgm:spPr/>
      <dgm:t>
        <a:bodyPr/>
        <a:lstStyle/>
        <a:p>
          <a:r>
            <a:rPr lang="en-US" sz="2800" b="1" dirty="0"/>
            <a:t>Top three reasons* students take an online class:</a:t>
          </a:r>
          <a:endParaRPr lang="en-US" sz="2800" dirty="0"/>
        </a:p>
      </dgm:t>
    </dgm:pt>
    <dgm:pt modelId="{E3CF6762-14E4-4261-9778-75A827837977}" type="parTrans" cxnId="{D09ACB9A-869E-476A-95D3-97FF10A41546}">
      <dgm:prSet/>
      <dgm:spPr/>
      <dgm:t>
        <a:bodyPr/>
        <a:lstStyle/>
        <a:p>
          <a:endParaRPr lang="en-US"/>
        </a:p>
      </dgm:t>
    </dgm:pt>
    <dgm:pt modelId="{1BC7DD0D-6E6F-489B-B2FF-F993527D4A51}" type="sibTrans" cxnId="{D09ACB9A-869E-476A-95D3-97FF10A41546}">
      <dgm:prSet/>
      <dgm:spPr/>
      <dgm:t>
        <a:bodyPr/>
        <a:lstStyle/>
        <a:p>
          <a:endParaRPr lang="en-US"/>
        </a:p>
      </dgm:t>
    </dgm:pt>
    <dgm:pt modelId="{96C98DEA-377D-4FE4-ABB2-9A5FF5284863}">
      <dgm:prSet custT="1"/>
      <dgm:spPr/>
      <dgm:t>
        <a:bodyPr/>
        <a:lstStyle/>
        <a:p>
          <a:r>
            <a:rPr lang="en-US" sz="2200" dirty="0"/>
            <a:t>Convenient schedule (83%)</a:t>
          </a:r>
        </a:p>
      </dgm:t>
    </dgm:pt>
    <dgm:pt modelId="{F03EEED7-BAB9-49E0-BBCB-FE1ECEE78689}" type="parTrans" cxnId="{1D9621A7-E460-44E3-9CE6-ACE2957B80D3}">
      <dgm:prSet/>
      <dgm:spPr/>
      <dgm:t>
        <a:bodyPr/>
        <a:lstStyle/>
        <a:p>
          <a:endParaRPr lang="en-US"/>
        </a:p>
      </dgm:t>
    </dgm:pt>
    <dgm:pt modelId="{64576156-EB81-43A6-93B0-39A26AC5C41A}" type="sibTrans" cxnId="{1D9621A7-E460-44E3-9CE6-ACE2957B80D3}">
      <dgm:prSet/>
      <dgm:spPr/>
      <dgm:t>
        <a:bodyPr/>
        <a:lstStyle/>
        <a:p>
          <a:endParaRPr lang="en-US"/>
        </a:p>
      </dgm:t>
    </dgm:pt>
    <dgm:pt modelId="{44A7F4CE-A2CF-44B5-9B4B-653BFE5251E0}">
      <dgm:prSet custT="1"/>
      <dgm:spPr/>
      <dgm:t>
        <a:bodyPr/>
        <a:lstStyle/>
        <a:p>
          <a:r>
            <a:rPr lang="en-US" sz="2200" dirty="0"/>
            <a:t>Helps with work/life balance (62%)</a:t>
          </a:r>
        </a:p>
      </dgm:t>
    </dgm:pt>
    <dgm:pt modelId="{5D0A9109-03D2-4E77-8612-99BB8DCD13CE}" type="parTrans" cxnId="{20107399-E26D-44FD-80F5-4AA4E07C6D0D}">
      <dgm:prSet/>
      <dgm:spPr/>
      <dgm:t>
        <a:bodyPr/>
        <a:lstStyle/>
        <a:p>
          <a:endParaRPr lang="en-US"/>
        </a:p>
      </dgm:t>
    </dgm:pt>
    <dgm:pt modelId="{1598ED65-4F87-44D7-ACB3-65816E0DBE3A}" type="sibTrans" cxnId="{20107399-E26D-44FD-80F5-4AA4E07C6D0D}">
      <dgm:prSet/>
      <dgm:spPr/>
      <dgm:t>
        <a:bodyPr/>
        <a:lstStyle/>
        <a:p>
          <a:endParaRPr lang="en-US"/>
        </a:p>
      </dgm:t>
    </dgm:pt>
    <dgm:pt modelId="{B53B1A73-86EC-4F02-BBE1-6D16373BCEF4}">
      <dgm:prSet custT="1"/>
      <dgm:spPr/>
      <dgm:t>
        <a:bodyPr/>
        <a:lstStyle/>
        <a:p>
          <a:r>
            <a:rPr lang="en-US" sz="2200" dirty="0"/>
            <a:t>Comfort with technology (46%)</a:t>
          </a:r>
        </a:p>
      </dgm:t>
    </dgm:pt>
    <dgm:pt modelId="{5C36A05C-22D5-49B9-844D-20C98F7CC512}" type="parTrans" cxnId="{2069835D-782B-455E-8FA3-C40ABD188ADC}">
      <dgm:prSet/>
      <dgm:spPr/>
      <dgm:t>
        <a:bodyPr/>
        <a:lstStyle/>
        <a:p>
          <a:endParaRPr lang="en-US"/>
        </a:p>
      </dgm:t>
    </dgm:pt>
    <dgm:pt modelId="{1240B237-BD49-4F05-9301-482069AB8D46}" type="sibTrans" cxnId="{2069835D-782B-455E-8FA3-C40ABD188ADC}">
      <dgm:prSet/>
      <dgm:spPr/>
      <dgm:t>
        <a:bodyPr/>
        <a:lstStyle/>
        <a:p>
          <a:endParaRPr lang="en-US"/>
        </a:p>
      </dgm:t>
    </dgm:pt>
    <dgm:pt modelId="{B7F75B6B-B47D-41C5-B15F-A1391CDC4F24}" type="pres">
      <dgm:prSet presAssocID="{17A73CA2-D524-4C26-97EA-21CC4527EDCC}" presName="compositeShape" presStyleCnt="0">
        <dgm:presLayoutVars>
          <dgm:chMax val="7"/>
          <dgm:dir/>
          <dgm:resizeHandles val="exact"/>
        </dgm:presLayoutVars>
      </dgm:prSet>
      <dgm:spPr/>
    </dgm:pt>
    <dgm:pt modelId="{C83F6706-531D-4106-A4B2-7A2A911AECA2}" type="pres">
      <dgm:prSet presAssocID="{17A73CA2-D524-4C26-97EA-21CC4527EDCC}" presName="wedge1" presStyleLbl="node1" presStyleIdx="0" presStyleCnt="1" custScaleX="113098" custScaleY="106061" custLinFactNeighborX="-4428"/>
      <dgm:spPr/>
    </dgm:pt>
    <dgm:pt modelId="{C797154D-0F4B-4B5D-B790-B197E3C961C7}" type="pres">
      <dgm:prSet presAssocID="{17A73CA2-D524-4C26-97EA-21CC4527EDCC}" presName="wedge1Tx" presStyleLbl="node1" presStyleIdx="0" presStyleCnt="1">
        <dgm:presLayoutVars>
          <dgm:chMax val="0"/>
          <dgm:chPref val="0"/>
          <dgm:bulletEnabled val="1"/>
        </dgm:presLayoutVars>
      </dgm:prSet>
      <dgm:spPr/>
    </dgm:pt>
  </dgm:ptLst>
  <dgm:cxnLst>
    <dgm:cxn modelId="{ECC8171D-DA38-47A4-B407-5064DC4898A4}" type="presOf" srcId="{96C98DEA-377D-4FE4-ABB2-9A5FF5284863}" destId="{C797154D-0F4B-4B5D-B790-B197E3C961C7}" srcOrd="1" destOrd="1" presId="urn:microsoft.com/office/officeart/2005/8/layout/chart3"/>
    <dgm:cxn modelId="{01B0F125-C9EE-4738-988E-4F05F59D9120}" type="presOf" srcId="{B53B1A73-86EC-4F02-BBE1-6D16373BCEF4}" destId="{C797154D-0F4B-4B5D-B790-B197E3C961C7}" srcOrd="1" destOrd="3" presId="urn:microsoft.com/office/officeart/2005/8/layout/chart3"/>
    <dgm:cxn modelId="{B4629E5C-76B8-4DC2-B2BD-550BA35748E2}" type="presOf" srcId="{17A73CA2-D524-4C26-97EA-21CC4527EDCC}" destId="{B7F75B6B-B47D-41C5-B15F-A1391CDC4F24}" srcOrd="0" destOrd="0" presId="urn:microsoft.com/office/officeart/2005/8/layout/chart3"/>
    <dgm:cxn modelId="{2069835D-782B-455E-8FA3-C40ABD188ADC}" srcId="{5A3407AE-D53A-4157-A881-CF4F7067F88F}" destId="{B53B1A73-86EC-4F02-BBE1-6D16373BCEF4}" srcOrd="2" destOrd="0" parTransId="{5C36A05C-22D5-49B9-844D-20C98F7CC512}" sibTransId="{1240B237-BD49-4F05-9301-482069AB8D46}"/>
    <dgm:cxn modelId="{41CC4164-3EF8-428A-A71D-F68369063666}" type="presOf" srcId="{5A3407AE-D53A-4157-A881-CF4F7067F88F}" destId="{C83F6706-531D-4106-A4B2-7A2A911AECA2}" srcOrd="0" destOrd="0" presId="urn:microsoft.com/office/officeart/2005/8/layout/chart3"/>
    <dgm:cxn modelId="{369F6B50-73D5-41EF-BE92-ECFF9AF833C2}" type="presOf" srcId="{44A7F4CE-A2CF-44B5-9B4B-653BFE5251E0}" destId="{C797154D-0F4B-4B5D-B790-B197E3C961C7}" srcOrd="1" destOrd="2" presId="urn:microsoft.com/office/officeart/2005/8/layout/chart3"/>
    <dgm:cxn modelId="{B7429E53-362B-4735-972D-A0775B0327B7}" type="presOf" srcId="{5A3407AE-D53A-4157-A881-CF4F7067F88F}" destId="{C797154D-0F4B-4B5D-B790-B197E3C961C7}" srcOrd="1" destOrd="0" presId="urn:microsoft.com/office/officeart/2005/8/layout/chart3"/>
    <dgm:cxn modelId="{20107399-E26D-44FD-80F5-4AA4E07C6D0D}" srcId="{5A3407AE-D53A-4157-A881-CF4F7067F88F}" destId="{44A7F4CE-A2CF-44B5-9B4B-653BFE5251E0}" srcOrd="1" destOrd="0" parTransId="{5D0A9109-03D2-4E77-8612-99BB8DCD13CE}" sibTransId="{1598ED65-4F87-44D7-ACB3-65816E0DBE3A}"/>
    <dgm:cxn modelId="{D09ACB9A-869E-476A-95D3-97FF10A41546}" srcId="{17A73CA2-D524-4C26-97EA-21CC4527EDCC}" destId="{5A3407AE-D53A-4157-A881-CF4F7067F88F}" srcOrd="0" destOrd="0" parTransId="{E3CF6762-14E4-4261-9778-75A827837977}" sibTransId="{1BC7DD0D-6E6F-489B-B2FF-F993527D4A51}"/>
    <dgm:cxn modelId="{1D9621A7-E460-44E3-9CE6-ACE2957B80D3}" srcId="{5A3407AE-D53A-4157-A881-CF4F7067F88F}" destId="{96C98DEA-377D-4FE4-ABB2-9A5FF5284863}" srcOrd="0" destOrd="0" parTransId="{F03EEED7-BAB9-49E0-BBCB-FE1ECEE78689}" sibTransId="{64576156-EB81-43A6-93B0-39A26AC5C41A}"/>
    <dgm:cxn modelId="{17C00DCE-DB9D-41B8-84E6-1A089EAB6C9B}" type="presOf" srcId="{B53B1A73-86EC-4F02-BBE1-6D16373BCEF4}" destId="{C83F6706-531D-4106-A4B2-7A2A911AECA2}" srcOrd="0" destOrd="3" presId="urn:microsoft.com/office/officeart/2005/8/layout/chart3"/>
    <dgm:cxn modelId="{CB6088EC-F315-4064-870D-5DFB5385018D}" type="presOf" srcId="{96C98DEA-377D-4FE4-ABB2-9A5FF5284863}" destId="{C83F6706-531D-4106-A4B2-7A2A911AECA2}" srcOrd="0" destOrd="1" presId="urn:microsoft.com/office/officeart/2005/8/layout/chart3"/>
    <dgm:cxn modelId="{4EB52DF5-A2C0-4831-82F3-50D8D0C0EFC7}" type="presOf" srcId="{44A7F4CE-A2CF-44B5-9B4B-653BFE5251E0}" destId="{C83F6706-531D-4106-A4B2-7A2A911AECA2}" srcOrd="0" destOrd="2" presId="urn:microsoft.com/office/officeart/2005/8/layout/chart3"/>
    <dgm:cxn modelId="{A8D9D458-5F2D-458D-9EF8-BD3D51BA3D95}" type="presParOf" srcId="{B7F75B6B-B47D-41C5-B15F-A1391CDC4F24}" destId="{C83F6706-531D-4106-A4B2-7A2A911AECA2}" srcOrd="0" destOrd="0" presId="urn:microsoft.com/office/officeart/2005/8/layout/chart3"/>
    <dgm:cxn modelId="{C7B9D6C5-31F2-424E-8905-7334B0025083}" type="presParOf" srcId="{B7F75B6B-B47D-41C5-B15F-A1391CDC4F24}" destId="{C797154D-0F4B-4B5D-B790-B197E3C961C7}" srcOrd="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391C7-37B9-493C-8998-9CC4A7B0C291}">
      <dsp:nvSpPr>
        <dsp:cNvPr id="0" name=""/>
        <dsp:cNvSpPr/>
      </dsp:nvSpPr>
      <dsp:spPr>
        <a:xfrm>
          <a:off x="0" y="64449"/>
          <a:ext cx="10523806" cy="444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Important contributor to “open access” for students with diverse backgrounds</a:t>
          </a:r>
        </a:p>
      </dsp:txBody>
      <dsp:txXfrm>
        <a:off x="21704" y="86153"/>
        <a:ext cx="10480398" cy="401192"/>
      </dsp:txXfrm>
    </dsp:sp>
    <dsp:sp modelId="{B1A66D8D-4F3F-469D-B40E-E5A7C3AC34EF}">
      <dsp:nvSpPr>
        <dsp:cNvPr id="0" name=""/>
        <dsp:cNvSpPr/>
      </dsp:nvSpPr>
      <dsp:spPr>
        <a:xfrm>
          <a:off x="0" y="563769"/>
          <a:ext cx="10523806" cy="444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Tuition free</a:t>
          </a:r>
        </a:p>
      </dsp:txBody>
      <dsp:txXfrm>
        <a:off x="21704" y="585473"/>
        <a:ext cx="10480398" cy="401192"/>
      </dsp:txXfrm>
    </dsp:sp>
    <dsp:sp modelId="{EAFAEC4A-ECDF-42B1-93D0-22630AFC224E}">
      <dsp:nvSpPr>
        <dsp:cNvPr id="0" name=""/>
        <dsp:cNvSpPr/>
      </dsp:nvSpPr>
      <dsp:spPr>
        <a:xfrm>
          <a:off x="0" y="1063089"/>
          <a:ext cx="10523806" cy="444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Can be a first point of entry</a:t>
          </a:r>
        </a:p>
      </dsp:txBody>
      <dsp:txXfrm>
        <a:off x="21704" y="1084793"/>
        <a:ext cx="10480398" cy="401192"/>
      </dsp:txXfrm>
    </dsp:sp>
    <dsp:sp modelId="{7F02AE4D-3D1C-4BAD-8433-326D03DD9990}">
      <dsp:nvSpPr>
        <dsp:cNvPr id="0" name=""/>
        <dsp:cNvSpPr/>
      </dsp:nvSpPr>
      <dsp:spPr>
        <a:xfrm>
          <a:off x="0" y="1562409"/>
          <a:ext cx="10523806" cy="444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Transition point from “wherever” to credit instruction and the workforce </a:t>
          </a:r>
        </a:p>
      </dsp:txBody>
      <dsp:txXfrm>
        <a:off x="21704" y="1584113"/>
        <a:ext cx="10480398" cy="401192"/>
      </dsp:txXfrm>
    </dsp:sp>
    <dsp:sp modelId="{80503ECD-2190-4486-BCDF-42B94F36A5F1}">
      <dsp:nvSpPr>
        <dsp:cNvPr id="0" name=""/>
        <dsp:cNvSpPr/>
      </dsp:nvSpPr>
      <dsp:spPr>
        <a:xfrm>
          <a:off x="0" y="2061729"/>
          <a:ext cx="10523806" cy="444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Courses focus on skill attainment, not grades or units (aka competency-based)</a:t>
          </a:r>
        </a:p>
      </dsp:txBody>
      <dsp:txXfrm>
        <a:off x="21704" y="2083433"/>
        <a:ext cx="10480398" cy="401192"/>
      </dsp:txXfrm>
    </dsp:sp>
    <dsp:sp modelId="{A9EA864D-62A2-4837-8BEC-96C321A47F54}">
      <dsp:nvSpPr>
        <dsp:cNvPr id="0" name=""/>
        <dsp:cNvSpPr/>
      </dsp:nvSpPr>
      <dsp:spPr>
        <a:xfrm>
          <a:off x="0" y="2561049"/>
          <a:ext cx="10523806" cy="444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Flexible course scheduling</a:t>
          </a:r>
        </a:p>
      </dsp:txBody>
      <dsp:txXfrm>
        <a:off x="21704" y="2582753"/>
        <a:ext cx="10480398" cy="401192"/>
      </dsp:txXfrm>
    </dsp:sp>
    <dsp:sp modelId="{32C31F72-DB3B-4DB7-BB17-1BEBDD0A39B6}">
      <dsp:nvSpPr>
        <dsp:cNvPr id="0" name=""/>
        <dsp:cNvSpPr/>
      </dsp:nvSpPr>
      <dsp:spPr>
        <a:xfrm>
          <a:off x="0" y="3060369"/>
          <a:ext cx="10523806" cy="444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Can be a driver behind more equitable outcomes </a:t>
          </a:r>
        </a:p>
      </dsp:txBody>
      <dsp:txXfrm>
        <a:off x="21704" y="3082073"/>
        <a:ext cx="10480398"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3D033-CB16-46EF-8CCC-7B406AEDD035}">
      <dsp:nvSpPr>
        <dsp:cNvPr id="0" name=""/>
        <dsp:cNvSpPr/>
      </dsp:nvSpPr>
      <dsp:spPr>
        <a:xfrm>
          <a:off x="0" y="243868"/>
          <a:ext cx="10059490" cy="1159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These courses are designed together with credit faculty to support students who are currently enrolled or are preparing to enroll in credit courses.  Some options include:</a:t>
          </a:r>
        </a:p>
      </dsp:txBody>
      <dsp:txXfrm>
        <a:off x="56593" y="300461"/>
        <a:ext cx="9946304" cy="1046117"/>
      </dsp:txXfrm>
    </dsp:sp>
    <dsp:sp modelId="{0931A7EB-05C1-4E96-9421-EE9D3DBB50CF}">
      <dsp:nvSpPr>
        <dsp:cNvPr id="0" name=""/>
        <dsp:cNvSpPr/>
      </dsp:nvSpPr>
      <dsp:spPr>
        <a:xfrm>
          <a:off x="0" y="1428170"/>
          <a:ext cx="10059490" cy="1153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8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Corequisite support courses</a:t>
          </a:r>
        </a:p>
        <a:p>
          <a:pPr marL="171450" lvl="1" indent="-171450" algn="l" defTabSz="755650">
            <a:lnSpc>
              <a:spcPct val="90000"/>
            </a:lnSpc>
            <a:spcBef>
              <a:spcPct val="0"/>
            </a:spcBef>
            <a:spcAft>
              <a:spcPct val="20000"/>
            </a:spcAft>
            <a:buChar char="•"/>
          </a:pPr>
          <a:r>
            <a:rPr lang="en-US" sz="1700" kern="1200" dirty="0"/>
            <a:t>Modularized support courses</a:t>
          </a:r>
        </a:p>
        <a:p>
          <a:pPr marL="171450" lvl="1" indent="-171450" algn="l" defTabSz="755650">
            <a:lnSpc>
              <a:spcPct val="90000"/>
            </a:lnSpc>
            <a:spcBef>
              <a:spcPct val="0"/>
            </a:spcBef>
            <a:spcAft>
              <a:spcPct val="20000"/>
            </a:spcAft>
            <a:buChar char="•"/>
          </a:pPr>
          <a:r>
            <a:rPr lang="en-US" sz="1700" kern="1200" dirty="0"/>
            <a:t>Intensive review courses</a:t>
          </a:r>
        </a:p>
        <a:p>
          <a:pPr marL="171450" lvl="1" indent="-171450" algn="l" defTabSz="755650">
            <a:lnSpc>
              <a:spcPct val="90000"/>
            </a:lnSpc>
            <a:spcBef>
              <a:spcPct val="0"/>
            </a:spcBef>
            <a:spcAft>
              <a:spcPct val="20000"/>
            </a:spcAft>
            <a:buChar char="•"/>
          </a:pPr>
          <a:r>
            <a:rPr lang="en-US" sz="1700" kern="1200" dirty="0"/>
            <a:t>Mirrored courses (more on this on the next slide)</a:t>
          </a:r>
        </a:p>
      </dsp:txBody>
      <dsp:txXfrm>
        <a:off x="0" y="1428170"/>
        <a:ext cx="10059490" cy="1153884"/>
      </dsp:txXfrm>
    </dsp:sp>
    <dsp:sp modelId="{570C44FF-11ED-4ED0-A5F3-F922033DFDB7}">
      <dsp:nvSpPr>
        <dsp:cNvPr id="0" name=""/>
        <dsp:cNvSpPr/>
      </dsp:nvSpPr>
      <dsp:spPr>
        <a:xfrm>
          <a:off x="0" y="2636079"/>
          <a:ext cx="10059490" cy="8583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Courses that build bridges between credit and noncredit can be a way to introduce noncredit offerings to faculty that typically teach credit courses. Some crucial areas of support include:</a:t>
          </a:r>
        </a:p>
        <a:p>
          <a:pPr marL="0" lvl="0" indent="0" algn="l" defTabSz="800100">
            <a:lnSpc>
              <a:spcPct val="90000"/>
            </a:lnSpc>
            <a:spcBef>
              <a:spcPct val="0"/>
            </a:spcBef>
            <a:spcAft>
              <a:spcPct val="35000"/>
            </a:spcAft>
            <a:buNone/>
          </a:pPr>
          <a:endParaRPr lang="en-US" sz="1700" kern="1200" dirty="0"/>
        </a:p>
      </dsp:txBody>
      <dsp:txXfrm>
        <a:off x="41901" y="2677980"/>
        <a:ext cx="9975688" cy="774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DF90C-3CD2-4C06-9300-8FA71BC3D074}">
      <dsp:nvSpPr>
        <dsp:cNvPr id="0" name=""/>
        <dsp:cNvSpPr/>
      </dsp:nvSpPr>
      <dsp:spPr>
        <a:xfrm>
          <a:off x="0" y="112171"/>
          <a:ext cx="4948881" cy="2047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AB 705 and Guided Pathways prompted many colleges to rethink how noncredit can support students as they onboard into credit coursework</a:t>
          </a:r>
        </a:p>
      </dsp:txBody>
      <dsp:txXfrm>
        <a:off x="99951" y="212122"/>
        <a:ext cx="4748979" cy="1847598"/>
      </dsp:txXfrm>
    </dsp:sp>
    <dsp:sp modelId="{3AFDEBFE-45FF-4D4F-84CE-324E860547FF}">
      <dsp:nvSpPr>
        <dsp:cNvPr id="0" name=""/>
        <dsp:cNvSpPr/>
      </dsp:nvSpPr>
      <dsp:spPr>
        <a:xfrm>
          <a:off x="0" y="2231671"/>
          <a:ext cx="4948881" cy="2047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Corequisite noncredit courses can provide concurrent support in Math and English supporting the pathway from noncredit to credit to transfer</a:t>
          </a:r>
        </a:p>
      </dsp:txBody>
      <dsp:txXfrm>
        <a:off x="99951" y="2331622"/>
        <a:ext cx="4748979" cy="1847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FA999-10D3-48A2-887A-98982478F912}">
      <dsp:nvSpPr>
        <dsp:cNvPr id="0" name=""/>
        <dsp:cNvSpPr/>
      </dsp:nvSpPr>
      <dsp:spPr>
        <a:xfrm>
          <a:off x="3597" y="518821"/>
          <a:ext cx="1947520" cy="11685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ESL student</a:t>
          </a:r>
        </a:p>
      </dsp:txBody>
      <dsp:txXfrm>
        <a:off x="3597" y="518821"/>
        <a:ext cx="1947520" cy="1168512"/>
      </dsp:txXfrm>
    </dsp:sp>
    <dsp:sp modelId="{02FCF1EE-E900-4A2A-A50C-096DA142229B}">
      <dsp:nvSpPr>
        <dsp:cNvPr id="0" name=""/>
        <dsp:cNvSpPr/>
      </dsp:nvSpPr>
      <dsp:spPr>
        <a:xfrm>
          <a:off x="2145869" y="518821"/>
          <a:ext cx="1947520" cy="11685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Single parent</a:t>
          </a:r>
        </a:p>
      </dsp:txBody>
      <dsp:txXfrm>
        <a:off x="2145869" y="518821"/>
        <a:ext cx="1947520" cy="1168512"/>
      </dsp:txXfrm>
    </dsp:sp>
    <dsp:sp modelId="{26606D81-ED5C-406D-8ECA-974147E597C1}">
      <dsp:nvSpPr>
        <dsp:cNvPr id="0" name=""/>
        <dsp:cNvSpPr/>
      </dsp:nvSpPr>
      <dsp:spPr>
        <a:xfrm>
          <a:off x="4288142" y="518821"/>
          <a:ext cx="1947520" cy="11685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Working adult</a:t>
          </a:r>
        </a:p>
      </dsp:txBody>
      <dsp:txXfrm>
        <a:off x="4288142" y="518821"/>
        <a:ext cx="1947520" cy="1168512"/>
      </dsp:txXfrm>
    </dsp:sp>
    <dsp:sp modelId="{CA277A7D-62E0-48D2-B15C-8C58858383E2}">
      <dsp:nvSpPr>
        <dsp:cNvPr id="0" name=""/>
        <dsp:cNvSpPr/>
      </dsp:nvSpPr>
      <dsp:spPr>
        <a:xfrm>
          <a:off x="6430415" y="518821"/>
          <a:ext cx="1947520" cy="11685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Re-entry student</a:t>
          </a:r>
        </a:p>
      </dsp:txBody>
      <dsp:txXfrm>
        <a:off x="6430415" y="518821"/>
        <a:ext cx="1947520" cy="1168512"/>
      </dsp:txXfrm>
    </dsp:sp>
    <dsp:sp modelId="{F88F4521-D39F-4780-9DC9-2F84F6D708F4}">
      <dsp:nvSpPr>
        <dsp:cNvPr id="0" name=""/>
        <dsp:cNvSpPr/>
      </dsp:nvSpPr>
      <dsp:spPr>
        <a:xfrm>
          <a:off x="8572688" y="518821"/>
          <a:ext cx="1947520" cy="11685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College-educated immigrants</a:t>
          </a:r>
        </a:p>
      </dsp:txBody>
      <dsp:txXfrm>
        <a:off x="8572688" y="518821"/>
        <a:ext cx="1947520" cy="1168512"/>
      </dsp:txXfrm>
    </dsp:sp>
    <dsp:sp modelId="{17B351D8-8270-449A-996F-DF0901AB9771}">
      <dsp:nvSpPr>
        <dsp:cNvPr id="0" name=""/>
        <dsp:cNvSpPr/>
      </dsp:nvSpPr>
      <dsp:spPr>
        <a:xfrm>
          <a:off x="1074733" y="1882085"/>
          <a:ext cx="1947520" cy="11685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Undocumented</a:t>
          </a:r>
        </a:p>
      </dsp:txBody>
      <dsp:txXfrm>
        <a:off x="1074733" y="1882085"/>
        <a:ext cx="1947520" cy="1168512"/>
      </dsp:txXfrm>
    </dsp:sp>
    <dsp:sp modelId="{2A902E32-8636-4F0F-8037-FABF9262785A}">
      <dsp:nvSpPr>
        <dsp:cNvPr id="0" name=""/>
        <dsp:cNvSpPr/>
      </dsp:nvSpPr>
      <dsp:spPr>
        <a:xfrm>
          <a:off x="3217006" y="1882085"/>
          <a:ext cx="1947520" cy="11685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International students</a:t>
          </a:r>
        </a:p>
      </dsp:txBody>
      <dsp:txXfrm>
        <a:off x="3217006" y="1882085"/>
        <a:ext cx="1947520" cy="1168512"/>
      </dsp:txXfrm>
    </dsp:sp>
    <dsp:sp modelId="{E7D660ED-6C39-4041-908D-3976DA186BC0}">
      <dsp:nvSpPr>
        <dsp:cNvPr id="0" name=""/>
        <dsp:cNvSpPr/>
      </dsp:nvSpPr>
      <dsp:spPr>
        <a:xfrm>
          <a:off x="5359279" y="1882085"/>
          <a:ext cx="1947520" cy="11685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Students with disabilities</a:t>
          </a:r>
        </a:p>
      </dsp:txBody>
      <dsp:txXfrm>
        <a:off x="5359279" y="1882085"/>
        <a:ext cx="1947520" cy="1168512"/>
      </dsp:txXfrm>
    </dsp:sp>
    <dsp:sp modelId="{80F5D3E7-5BDE-49D9-B383-F654D5B78AFE}">
      <dsp:nvSpPr>
        <dsp:cNvPr id="0" name=""/>
        <dsp:cNvSpPr/>
      </dsp:nvSpPr>
      <dsp:spPr>
        <a:xfrm>
          <a:off x="7501551" y="1882085"/>
          <a:ext cx="1947520" cy="11685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Older adults</a:t>
          </a:r>
        </a:p>
      </dsp:txBody>
      <dsp:txXfrm>
        <a:off x="7501551" y="1882085"/>
        <a:ext cx="1947520" cy="1168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A58C0-D272-4245-AADF-5C9CDEC0BCEC}">
      <dsp:nvSpPr>
        <dsp:cNvPr id="0" name=""/>
        <dsp:cNvSpPr/>
      </dsp:nvSpPr>
      <dsp:spPr>
        <a:xfrm>
          <a:off x="974901" y="379764"/>
          <a:ext cx="3276453" cy="3119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C62510-26B2-45F1-80D6-C725BC42B714}">
      <dsp:nvSpPr>
        <dsp:cNvPr id="0" name=""/>
        <dsp:cNvSpPr/>
      </dsp:nvSpPr>
      <dsp:spPr>
        <a:xfrm>
          <a:off x="1719341" y="956279"/>
          <a:ext cx="2233602" cy="2233602"/>
        </a:xfrm>
        <a:prstGeom prst="rect">
          <a:avLst/>
        </a:prstGeom>
        <a:blipFill rotWithShape="1">
          <a:blip xmlns:r="http://schemas.openxmlformats.org/officeDocument/2006/relationships" r:embed="rId1"/>
          <a:srcRect/>
          <a:stretch>
            <a:fillRect l="-32000" r="-3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79139A-9E83-4D51-9441-ABA372069B17}">
      <dsp:nvSpPr>
        <dsp:cNvPr id="0" name=""/>
        <dsp:cNvSpPr/>
      </dsp:nvSpPr>
      <dsp:spPr>
        <a:xfrm>
          <a:off x="1002671" y="369960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Credit Programs</a:t>
          </a:r>
        </a:p>
      </dsp:txBody>
      <dsp:txXfrm>
        <a:off x="1002671" y="3699600"/>
        <a:ext cx="3600000" cy="720000"/>
      </dsp:txXfrm>
    </dsp:sp>
    <dsp:sp modelId="{64D4CF5D-C180-4E25-BBB7-9BEAF864006D}">
      <dsp:nvSpPr>
        <dsp:cNvPr id="0" name=""/>
        <dsp:cNvSpPr/>
      </dsp:nvSpPr>
      <dsp:spPr>
        <a:xfrm>
          <a:off x="5856026" y="303546"/>
          <a:ext cx="3156222" cy="3156222"/>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FC32AF-2A28-47FA-B2B0-211F4F50B427}">
      <dsp:nvSpPr>
        <dsp:cNvPr id="0" name=""/>
        <dsp:cNvSpPr/>
      </dsp:nvSpPr>
      <dsp:spPr>
        <a:xfrm>
          <a:off x="6238726" y="1043099"/>
          <a:ext cx="1810947" cy="181094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E691B6-6DE8-40CA-8CB2-DD0A3C29FF48}">
      <dsp:nvSpPr>
        <dsp:cNvPr id="0" name=""/>
        <dsp:cNvSpPr/>
      </dsp:nvSpPr>
      <dsp:spPr>
        <a:xfrm>
          <a:off x="5560163" y="358808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NonCredit Programs</a:t>
          </a:r>
        </a:p>
      </dsp:txBody>
      <dsp:txXfrm>
        <a:off x="5560163" y="3588089"/>
        <a:ext cx="36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1C4B4-BAB6-47D3-AFF2-F88901AB403E}">
      <dsp:nvSpPr>
        <dsp:cNvPr id="0" name=""/>
        <dsp:cNvSpPr/>
      </dsp:nvSpPr>
      <dsp:spPr>
        <a:xfrm>
          <a:off x="0" y="292944"/>
          <a:ext cx="4922537"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Take college level courses while working on Adult School Program</a:t>
          </a:r>
        </a:p>
      </dsp:txBody>
      <dsp:txXfrm>
        <a:off x="39580" y="332524"/>
        <a:ext cx="4843377" cy="731649"/>
      </dsp:txXfrm>
    </dsp:sp>
    <dsp:sp modelId="{0C24E6A4-458D-463E-B8B6-B03D84407784}">
      <dsp:nvSpPr>
        <dsp:cNvPr id="0" name=""/>
        <dsp:cNvSpPr/>
      </dsp:nvSpPr>
      <dsp:spPr>
        <a:xfrm>
          <a:off x="0" y="1164234"/>
          <a:ext cx="4922537"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Credit bearing classes can help with program completion</a:t>
          </a:r>
        </a:p>
      </dsp:txBody>
      <dsp:txXfrm>
        <a:off x="39580" y="1203814"/>
        <a:ext cx="4843377" cy="731649"/>
      </dsp:txXfrm>
    </dsp:sp>
    <dsp:sp modelId="{A0827736-B1BE-48D1-8EBF-92CAB747EF4C}">
      <dsp:nvSpPr>
        <dsp:cNvPr id="0" name=""/>
        <dsp:cNvSpPr/>
      </dsp:nvSpPr>
      <dsp:spPr>
        <a:xfrm>
          <a:off x="0" y="2035524"/>
          <a:ext cx="4922537"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Exposure to college</a:t>
          </a:r>
        </a:p>
      </dsp:txBody>
      <dsp:txXfrm>
        <a:off x="39580" y="2075104"/>
        <a:ext cx="4843377" cy="731649"/>
      </dsp:txXfrm>
    </dsp:sp>
    <dsp:sp modelId="{4C26D2E7-3717-4F2C-8C1F-09081B1C1704}">
      <dsp:nvSpPr>
        <dsp:cNvPr id="0" name=""/>
        <dsp:cNvSpPr/>
      </dsp:nvSpPr>
      <dsp:spPr>
        <a:xfrm>
          <a:off x="0" y="2906814"/>
          <a:ext cx="4922537"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MOST will participate with financial aid or at no cost</a:t>
          </a:r>
        </a:p>
      </dsp:txBody>
      <dsp:txXfrm>
        <a:off x="39580" y="2946394"/>
        <a:ext cx="4843377" cy="731649"/>
      </dsp:txXfrm>
    </dsp:sp>
    <dsp:sp modelId="{E7265975-E4F5-4F82-BAEA-9D141B9DD3AB}">
      <dsp:nvSpPr>
        <dsp:cNvPr id="0" name=""/>
        <dsp:cNvSpPr/>
      </dsp:nvSpPr>
      <dsp:spPr>
        <a:xfrm>
          <a:off x="0" y="3778104"/>
          <a:ext cx="4922537"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Access to college Student Support Services</a:t>
          </a:r>
        </a:p>
      </dsp:txBody>
      <dsp:txXfrm>
        <a:off x="39580" y="3817684"/>
        <a:ext cx="4843377" cy="731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1BB1F-D6A0-4114-A0D6-C2D48F50A941}">
      <dsp:nvSpPr>
        <dsp:cNvPr id="0" name=""/>
        <dsp:cNvSpPr/>
      </dsp:nvSpPr>
      <dsp:spPr>
        <a:xfrm>
          <a:off x="0" y="330679"/>
          <a:ext cx="4922537" cy="35322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u="sng" kern="1200"/>
            <a:t>Programs serving our business partners</a:t>
          </a:r>
          <a:endParaRPr lang="en-US" sz="2000" kern="1200"/>
        </a:p>
        <a:p>
          <a:pPr marL="228600" lvl="1" indent="-228600" algn="l" defTabSz="889000">
            <a:lnSpc>
              <a:spcPct val="90000"/>
            </a:lnSpc>
            <a:spcBef>
              <a:spcPct val="0"/>
            </a:spcBef>
            <a:spcAft>
              <a:spcPct val="15000"/>
            </a:spcAft>
            <a:buChar char="•"/>
          </a:pPr>
          <a:r>
            <a:rPr lang="en-US" sz="2000" kern="1200"/>
            <a:t>Career Skills</a:t>
          </a:r>
        </a:p>
        <a:p>
          <a:pPr marL="228600" lvl="1" indent="-228600" algn="l" defTabSz="889000">
            <a:lnSpc>
              <a:spcPct val="90000"/>
            </a:lnSpc>
            <a:spcBef>
              <a:spcPct val="0"/>
            </a:spcBef>
            <a:spcAft>
              <a:spcPct val="15000"/>
            </a:spcAft>
            <a:buChar char="•"/>
          </a:pPr>
          <a:r>
            <a:rPr lang="en-US" sz="2000" kern="1200" dirty="0"/>
            <a:t>Human Resources</a:t>
          </a:r>
        </a:p>
        <a:p>
          <a:pPr marL="228600" lvl="1" indent="-228600" algn="l" defTabSz="889000">
            <a:lnSpc>
              <a:spcPct val="90000"/>
            </a:lnSpc>
            <a:spcBef>
              <a:spcPct val="0"/>
            </a:spcBef>
            <a:spcAft>
              <a:spcPct val="15000"/>
            </a:spcAft>
            <a:buChar char="•"/>
          </a:pPr>
          <a:r>
            <a:rPr lang="en-US" sz="2000" kern="1200" dirty="0"/>
            <a:t>Commercial Sexual Exploitation of Children Identification Training</a:t>
          </a:r>
        </a:p>
        <a:p>
          <a:pPr marL="228600" lvl="1" indent="-228600" algn="l" defTabSz="889000">
            <a:lnSpc>
              <a:spcPct val="90000"/>
            </a:lnSpc>
            <a:spcBef>
              <a:spcPct val="0"/>
            </a:spcBef>
            <a:spcAft>
              <a:spcPct val="15000"/>
            </a:spcAft>
            <a:buChar char="•"/>
          </a:pPr>
          <a:r>
            <a:rPr lang="en-US" sz="2000" kern="1200"/>
            <a:t>CBEST Prep</a:t>
          </a:r>
        </a:p>
        <a:p>
          <a:pPr marL="228600" lvl="1" indent="-228600" algn="l" defTabSz="889000">
            <a:lnSpc>
              <a:spcPct val="90000"/>
            </a:lnSpc>
            <a:spcBef>
              <a:spcPct val="0"/>
            </a:spcBef>
            <a:spcAft>
              <a:spcPct val="15000"/>
            </a:spcAft>
            <a:buChar char="•"/>
          </a:pPr>
          <a:r>
            <a:rPr lang="en-US" sz="2000" kern="1200"/>
            <a:t>Personal Training</a:t>
          </a:r>
        </a:p>
        <a:p>
          <a:pPr marL="228600" lvl="1" indent="-228600" algn="l" defTabSz="889000">
            <a:lnSpc>
              <a:spcPct val="90000"/>
            </a:lnSpc>
            <a:spcBef>
              <a:spcPct val="0"/>
            </a:spcBef>
            <a:spcAft>
              <a:spcPct val="15000"/>
            </a:spcAft>
            <a:buChar char="•"/>
          </a:pPr>
          <a:r>
            <a:rPr lang="en-US" sz="2000" kern="1200" dirty="0"/>
            <a:t>Spanish for Healthcare workers</a:t>
          </a:r>
        </a:p>
      </dsp:txBody>
      <dsp:txXfrm>
        <a:off x="0" y="330679"/>
        <a:ext cx="4922537" cy="3532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F6706-531D-4106-A4B2-7A2A911AECA2}">
      <dsp:nvSpPr>
        <dsp:cNvPr id="0" name=""/>
        <dsp:cNvSpPr/>
      </dsp:nvSpPr>
      <dsp:spPr>
        <a:xfrm>
          <a:off x="268766" y="293793"/>
          <a:ext cx="5117188" cy="4798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marL="0" lvl="0" indent="0" algn="l" defTabSz="1244600">
            <a:lnSpc>
              <a:spcPct val="90000"/>
            </a:lnSpc>
            <a:spcBef>
              <a:spcPct val="0"/>
            </a:spcBef>
            <a:spcAft>
              <a:spcPct val="35000"/>
            </a:spcAft>
            <a:buNone/>
          </a:pPr>
          <a:r>
            <a:rPr lang="en-US" sz="2800" b="1" kern="1200" dirty="0"/>
            <a:t>Top three reasons* students take an online class:</a:t>
          </a:r>
          <a:endParaRPr lang="en-US" sz="2800" kern="1200" dirty="0"/>
        </a:p>
        <a:p>
          <a:pPr marL="228600" lvl="1" indent="-228600" algn="l" defTabSz="977900">
            <a:lnSpc>
              <a:spcPct val="90000"/>
            </a:lnSpc>
            <a:spcBef>
              <a:spcPct val="0"/>
            </a:spcBef>
            <a:spcAft>
              <a:spcPct val="15000"/>
            </a:spcAft>
            <a:buChar char="•"/>
          </a:pPr>
          <a:r>
            <a:rPr lang="en-US" sz="2200" kern="1200" dirty="0"/>
            <a:t>Convenient schedule (83%)</a:t>
          </a:r>
        </a:p>
        <a:p>
          <a:pPr marL="228600" lvl="1" indent="-228600" algn="l" defTabSz="977900">
            <a:lnSpc>
              <a:spcPct val="90000"/>
            </a:lnSpc>
            <a:spcBef>
              <a:spcPct val="0"/>
            </a:spcBef>
            <a:spcAft>
              <a:spcPct val="15000"/>
            </a:spcAft>
            <a:buChar char="•"/>
          </a:pPr>
          <a:r>
            <a:rPr lang="en-US" sz="2200" kern="1200" dirty="0"/>
            <a:t>Helps with work/life balance (62%)</a:t>
          </a:r>
        </a:p>
        <a:p>
          <a:pPr marL="228600" lvl="1" indent="-228600" algn="l" defTabSz="977900">
            <a:lnSpc>
              <a:spcPct val="90000"/>
            </a:lnSpc>
            <a:spcBef>
              <a:spcPct val="0"/>
            </a:spcBef>
            <a:spcAft>
              <a:spcPct val="15000"/>
            </a:spcAft>
            <a:buChar char="•"/>
          </a:pPr>
          <a:r>
            <a:rPr lang="en-US" sz="2200" kern="1200" dirty="0"/>
            <a:t>Comfort with technology (46%)</a:t>
          </a:r>
        </a:p>
      </dsp:txBody>
      <dsp:txXfrm>
        <a:off x="1030253" y="1007900"/>
        <a:ext cx="3594215" cy="33705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7/8/2021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7/8/2021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a:t>
            </a:fld>
            <a:endParaRPr lang="en-US" altLang="en-US"/>
          </a:p>
        </p:txBody>
      </p:sp>
    </p:spTree>
    <p:extLst>
      <p:ext uri="{BB962C8B-B14F-4D97-AF65-F5344CB8AC3E}">
        <p14:creationId xmlns:p14="http://schemas.microsoft.com/office/powerpoint/2010/main" val="414404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Randy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10</a:t>
            </a:fld>
            <a:endParaRPr lang="en-US" altLang="en-US"/>
          </a:p>
        </p:txBody>
      </p:sp>
    </p:spTree>
    <p:extLst>
      <p:ext uri="{BB962C8B-B14F-4D97-AF65-F5344CB8AC3E}">
        <p14:creationId xmlns:p14="http://schemas.microsoft.com/office/powerpoint/2010/main" val="85499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Randy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11</a:t>
            </a:fld>
            <a:endParaRPr lang="en-US" altLang="en-US"/>
          </a:p>
        </p:txBody>
      </p:sp>
    </p:spTree>
    <p:extLst>
      <p:ext uri="{BB962C8B-B14F-4D97-AF65-F5344CB8AC3E}">
        <p14:creationId xmlns:p14="http://schemas.microsoft.com/office/powerpoint/2010/main" val="32544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12</a:t>
            </a:fld>
            <a:endParaRPr lang="en-US" altLang="en-US"/>
          </a:p>
        </p:txBody>
      </p:sp>
    </p:spTree>
    <p:extLst>
      <p:ext uri="{BB962C8B-B14F-4D97-AF65-F5344CB8AC3E}">
        <p14:creationId xmlns:p14="http://schemas.microsoft.com/office/powerpoint/2010/main" val="1496733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13</a:t>
            </a:fld>
            <a:endParaRPr lang="en-US" altLang="en-US"/>
          </a:p>
        </p:txBody>
      </p:sp>
    </p:spTree>
    <p:extLst>
      <p:ext uri="{BB962C8B-B14F-4D97-AF65-F5344CB8AC3E}">
        <p14:creationId xmlns:p14="http://schemas.microsoft.com/office/powerpoint/2010/main" val="152044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14</a:t>
            </a:fld>
            <a:endParaRPr lang="en-US" altLang="en-US"/>
          </a:p>
        </p:txBody>
      </p:sp>
    </p:spTree>
    <p:extLst>
      <p:ext uri="{BB962C8B-B14F-4D97-AF65-F5344CB8AC3E}">
        <p14:creationId xmlns:p14="http://schemas.microsoft.com/office/powerpoint/2010/main" val="209086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15</a:t>
            </a:fld>
            <a:endParaRPr lang="en-US" altLang="en-US"/>
          </a:p>
        </p:txBody>
      </p:sp>
    </p:spTree>
    <p:extLst>
      <p:ext uri="{BB962C8B-B14F-4D97-AF65-F5344CB8AC3E}">
        <p14:creationId xmlns:p14="http://schemas.microsoft.com/office/powerpoint/2010/main" val="2996619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16</a:t>
            </a:fld>
            <a:endParaRPr lang="en-US" altLang="en-US"/>
          </a:p>
        </p:txBody>
      </p:sp>
    </p:spTree>
    <p:extLst>
      <p:ext uri="{BB962C8B-B14F-4D97-AF65-F5344CB8AC3E}">
        <p14:creationId xmlns:p14="http://schemas.microsoft.com/office/powerpoint/2010/main" val="3145309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17</a:t>
            </a:fld>
            <a:endParaRPr lang="en-US" altLang="en-US"/>
          </a:p>
        </p:txBody>
      </p:sp>
    </p:spTree>
    <p:extLst>
      <p:ext uri="{BB962C8B-B14F-4D97-AF65-F5344CB8AC3E}">
        <p14:creationId xmlns:p14="http://schemas.microsoft.com/office/powerpoint/2010/main" val="207819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18</a:t>
            </a:fld>
            <a:endParaRPr lang="en-US" altLang="en-US"/>
          </a:p>
        </p:txBody>
      </p:sp>
    </p:spTree>
    <p:extLst>
      <p:ext uri="{BB962C8B-B14F-4D97-AF65-F5344CB8AC3E}">
        <p14:creationId xmlns:p14="http://schemas.microsoft.com/office/powerpoint/2010/main" val="2976470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19</a:t>
            </a:fld>
            <a:endParaRPr lang="en-US" altLang="en-US"/>
          </a:p>
        </p:txBody>
      </p:sp>
    </p:spTree>
    <p:extLst>
      <p:ext uri="{BB962C8B-B14F-4D97-AF65-F5344CB8AC3E}">
        <p14:creationId xmlns:p14="http://schemas.microsoft.com/office/powerpoint/2010/main" val="76417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a:t>
            </a:fld>
            <a:endParaRPr lang="en-US" altLang="en-US"/>
          </a:p>
        </p:txBody>
      </p:sp>
    </p:spTree>
    <p:extLst>
      <p:ext uri="{BB962C8B-B14F-4D97-AF65-F5344CB8AC3E}">
        <p14:creationId xmlns:p14="http://schemas.microsoft.com/office/powerpoint/2010/main" val="300179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20</a:t>
            </a:fld>
            <a:endParaRPr lang="en-US" altLang="en-US"/>
          </a:p>
        </p:txBody>
      </p:sp>
    </p:spTree>
    <p:extLst>
      <p:ext uri="{BB962C8B-B14F-4D97-AF65-F5344CB8AC3E}">
        <p14:creationId xmlns:p14="http://schemas.microsoft.com/office/powerpoint/2010/main" val="128253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Emma</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21</a:t>
            </a:fld>
            <a:endParaRPr lang="en-US" altLang="en-US"/>
          </a:p>
        </p:txBody>
      </p:sp>
    </p:spTree>
    <p:extLst>
      <p:ext uri="{BB962C8B-B14F-4D97-AF65-F5344CB8AC3E}">
        <p14:creationId xmlns:p14="http://schemas.microsoft.com/office/powerpoint/2010/main" val="1854868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22</a:t>
            </a:fld>
            <a:endParaRPr lang="en-US" altLang="en-US"/>
          </a:p>
        </p:txBody>
      </p:sp>
    </p:spTree>
    <p:extLst>
      <p:ext uri="{BB962C8B-B14F-4D97-AF65-F5344CB8AC3E}">
        <p14:creationId xmlns:p14="http://schemas.microsoft.com/office/powerpoint/2010/main" val="2504786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Emma</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23</a:t>
            </a:fld>
            <a:endParaRPr lang="en-US" altLang="en-US"/>
          </a:p>
        </p:txBody>
      </p:sp>
    </p:spTree>
    <p:extLst>
      <p:ext uri="{BB962C8B-B14F-4D97-AF65-F5344CB8AC3E}">
        <p14:creationId xmlns:p14="http://schemas.microsoft.com/office/powerpoint/2010/main" val="1940174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24</a:t>
            </a:fld>
            <a:endParaRPr lang="en-US" altLang="en-US"/>
          </a:p>
        </p:txBody>
      </p:sp>
    </p:spTree>
    <p:extLst>
      <p:ext uri="{BB962C8B-B14F-4D97-AF65-F5344CB8AC3E}">
        <p14:creationId xmlns:p14="http://schemas.microsoft.com/office/powerpoint/2010/main" val="383099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Emma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25</a:t>
            </a:fld>
            <a:endParaRPr lang="en-US" altLang="en-US"/>
          </a:p>
        </p:txBody>
      </p:sp>
    </p:spTree>
    <p:extLst>
      <p:ext uri="{BB962C8B-B14F-4D97-AF65-F5344CB8AC3E}">
        <p14:creationId xmlns:p14="http://schemas.microsoft.com/office/powerpoint/2010/main" val="3580796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29276363f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29276363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Emma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27</a:t>
            </a:fld>
            <a:endParaRPr lang="en-US" altLang="en-US"/>
          </a:p>
        </p:txBody>
      </p:sp>
    </p:spTree>
    <p:extLst>
      <p:ext uri="{BB962C8B-B14F-4D97-AF65-F5344CB8AC3E}">
        <p14:creationId xmlns:p14="http://schemas.microsoft.com/office/powerpoint/2010/main" val="366159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28</a:t>
            </a:fld>
            <a:endParaRPr lang="en-US" altLang="en-US"/>
          </a:p>
        </p:txBody>
      </p:sp>
    </p:spTree>
    <p:extLst>
      <p:ext uri="{BB962C8B-B14F-4D97-AF65-F5344CB8AC3E}">
        <p14:creationId xmlns:p14="http://schemas.microsoft.com/office/powerpoint/2010/main" val="3702963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29</a:t>
            </a:fld>
            <a:endParaRPr lang="en-US" altLang="en-US"/>
          </a:p>
        </p:txBody>
      </p:sp>
    </p:spTree>
    <p:extLst>
      <p:ext uri="{BB962C8B-B14F-4D97-AF65-F5344CB8AC3E}">
        <p14:creationId xmlns:p14="http://schemas.microsoft.com/office/powerpoint/2010/main" val="155023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Randy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3</a:t>
            </a:fld>
            <a:endParaRPr lang="en-US" altLang="en-US"/>
          </a:p>
        </p:txBody>
      </p:sp>
    </p:spTree>
    <p:extLst>
      <p:ext uri="{BB962C8B-B14F-4D97-AF65-F5344CB8AC3E}">
        <p14:creationId xmlns:p14="http://schemas.microsoft.com/office/powerpoint/2010/main" val="3655823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30</a:t>
            </a:fld>
            <a:endParaRPr lang="en-US" altLang="en-US"/>
          </a:p>
        </p:txBody>
      </p:sp>
    </p:spTree>
    <p:extLst>
      <p:ext uri="{BB962C8B-B14F-4D97-AF65-F5344CB8AC3E}">
        <p14:creationId xmlns:p14="http://schemas.microsoft.com/office/powerpoint/2010/main" val="2234414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31</a:t>
            </a:fld>
            <a:endParaRPr lang="en-US" altLang="en-US"/>
          </a:p>
        </p:txBody>
      </p:sp>
    </p:spTree>
    <p:extLst>
      <p:ext uri="{BB962C8B-B14F-4D97-AF65-F5344CB8AC3E}">
        <p14:creationId xmlns:p14="http://schemas.microsoft.com/office/powerpoint/2010/main" val="1707011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32</a:t>
            </a:fld>
            <a:endParaRPr lang="en-US" altLang="en-US"/>
          </a:p>
        </p:txBody>
      </p:sp>
    </p:spTree>
    <p:extLst>
      <p:ext uri="{BB962C8B-B14F-4D97-AF65-F5344CB8AC3E}">
        <p14:creationId xmlns:p14="http://schemas.microsoft.com/office/powerpoint/2010/main" val="1899285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33</a:t>
            </a:fld>
            <a:endParaRPr lang="en-US" altLang="en-US"/>
          </a:p>
        </p:txBody>
      </p:sp>
    </p:spTree>
    <p:extLst>
      <p:ext uri="{BB962C8B-B14F-4D97-AF65-F5344CB8AC3E}">
        <p14:creationId xmlns:p14="http://schemas.microsoft.com/office/powerpoint/2010/main" val="3612133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34</a:t>
            </a:fld>
            <a:endParaRPr lang="en-US" altLang="en-US"/>
          </a:p>
        </p:txBody>
      </p:sp>
    </p:spTree>
    <p:extLst>
      <p:ext uri="{BB962C8B-B14F-4D97-AF65-F5344CB8AC3E}">
        <p14:creationId xmlns:p14="http://schemas.microsoft.com/office/powerpoint/2010/main" val="3675269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35</a:t>
            </a:fld>
            <a:endParaRPr lang="en-US" altLang="en-US"/>
          </a:p>
        </p:txBody>
      </p:sp>
    </p:spTree>
    <p:extLst>
      <p:ext uri="{BB962C8B-B14F-4D97-AF65-F5344CB8AC3E}">
        <p14:creationId xmlns:p14="http://schemas.microsoft.com/office/powerpoint/2010/main" val="832915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Randy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36</a:t>
            </a:fld>
            <a:endParaRPr lang="en-US" altLang="en-US"/>
          </a:p>
        </p:txBody>
      </p:sp>
    </p:spTree>
    <p:extLst>
      <p:ext uri="{BB962C8B-B14F-4D97-AF65-F5344CB8AC3E}">
        <p14:creationId xmlns:p14="http://schemas.microsoft.com/office/powerpoint/2010/main" val="225280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29276363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29276363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Randy</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29276363f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29276363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Randy</a:t>
            </a:r>
          </a:p>
          <a:p>
            <a:pPr marL="0" lvl="0" indent="0" algn="l" rtl="0">
              <a:spcBef>
                <a:spcPts val="0"/>
              </a:spcBef>
              <a:spcAft>
                <a:spcPts val="0"/>
              </a:spcAft>
              <a:buNone/>
            </a:pPr>
            <a:r>
              <a:rPr lang="en" dirty="0"/>
              <a:t>Noncredit course categories that are eligible for State apportionment, per EDC section 84757 (9 categories defined in EDC; 10th category (workforce preparation) defined in Title 5 section 55151)</a:t>
            </a:r>
            <a:endParaRPr dirty="0"/>
          </a:p>
          <a:p>
            <a:pPr marL="0" lvl="0" indent="0" algn="l" rtl="0">
              <a:spcBef>
                <a:spcPts val="0"/>
              </a:spcBef>
              <a:spcAft>
                <a:spcPts val="0"/>
              </a:spcAft>
              <a:buNone/>
            </a:pPr>
            <a:r>
              <a:rPr lang="en" dirty="0"/>
              <a:t>Underlined categories are CDCP enhanced funding (EDC 84760.5(b); Title 5 section 55151 – CDCP) </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Randy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6</a:t>
            </a:fld>
            <a:endParaRPr lang="en-US" altLang="en-US"/>
          </a:p>
        </p:txBody>
      </p:sp>
    </p:spTree>
    <p:extLst>
      <p:ext uri="{BB962C8B-B14F-4D97-AF65-F5344CB8AC3E}">
        <p14:creationId xmlns:p14="http://schemas.microsoft.com/office/powerpoint/2010/main" val="195732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Randy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7</a:t>
            </a:fld>
            <a:endParaRPr lang="en-US" altLang="en-US"/>
          </a:p>
        </p:txBody>
      </p:sp>
    </p:spTree>
    <p:extLst>
      <p:ext uri="{BB962C8B-B14F-4D97-AF65-F5344CB8AC3E}">
        <p14:creationId xmlns:p14="http://schemas.microsoft.com/office/powerpoint/2010/main" val="65029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Randy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8</a:t>
            </a:fld>
            <a:endParaRPr lang="en-US" altLang="en-US"/>
          </a:p>
        </p:txBody>
      </p:sp>
    </p:spTree>
    <p:extLst>
      <p:ext uri="{BB962C8B-B14F-4D97-AF65-F5344CB8AC3E}">
        <p14:creationId xmlns:p14="http://schemas.microsoft.com/office/powerpoint/2010/main" val="47002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Randy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70DC487-BDB2-6D45-9816-97856CFFE517}" type="slidenum">
              <a:rPr lang="en-US" altLang="en-US" smtClean="0"/>
              <a:pPr>
                <a:defRPr/>
              </a:pPr>
              <a:t>9</a:t>
            </a:fld>
            <a:endParaRPr lang="en-US" altLang="en-US"/>
          </a:p>
        </p:txBody>
      </p:sp>
    </p:spTree>
    <p:extLst>
      <p:ext uri="{BB962C8B-B14F-4D97-AF65-F5344CB8AC3E}">
        <p14:creationId xmlns:p14="http://schemas.microsoft.com/office/powerpoint/2010/main" val="677943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54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09015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23304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1" r:id="rId6"/>
    <p:sldLayoutId id="2147483752" r:id="rId7"/>
  </p:sldLayoutIdLst>
  <p:hf hd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958850" y="4683125"/>
            <a:ext cx="10433050" cy="1736725"/>
          </a:xfrm>
        </p:spPr>
        <p:txBody>
          <a:bodyPr/>
          <a:lstStyle/>
          <a:p>
            <a:r>
              <a:rPr lang="en-US" altLang="en-US" dirty="0"/>
              <a:t>College and Career Readiness: </a:t>
            </a:r>
            <a:br>
              <a:rPr lang="en-US" altLang="en-US" dirty="0"/>
            </a:br>
            <a:r>
              <a:rPr lang="en-US" altLang="en-US" dirty="0"/>
              <a:t>Noncredit Pathways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A5E2-7940-4840-A81A-784182B831D1}"/>
              </a:ext>
            </a:extLst>
          </p:cNvPr>
          <p:cNvSpPr>
            <a:spLocks noGrp="1"/>
          </p:cNvSpPr>
          <p:nvPr>
            <p:ph type="title"/>
          </p:nvPr>
        </p:nvSpPr>
        <p:spPr/>
        <p:txBody>
          <a:bodyPr anchor="t"/>
          <a:lstStyle/>
          <a:p>
            <a:r>
              <a:rPr lang="en-US" dirty="0"/>
              <a:t>Mirrored Credit and Noncredit Courses</a:t>
            </a:r>
          </a:p>
        </p:txBody>
      </p:sp>
      <p:sp>
        <p:nvSpPr>
          <p:cNvPr id="7" name="Content Placeholder 6">
            <a:extLst>
              <a:ext uri="{FF2B5EF4-FFF2-40B4-BE49-F238E27FC236}">
                <a16:creationId xmlns:a16="http://schemas.microsoft.com/office/drawing/2014/main" id="{959DDF20-E792-4592-91C6-88AF6FF55E3F}"/>
              </a:ext>
            </a:extLst>
          </p:cNvPr>
          <p:cNvSpPr>
            <a:spLocks noGrp="1"/>
          </p:cNvSpPr>
          <p:nvPr>
            <p:ph sz="half" idx="1"/>
          </p:nvPr>
        </p:nvSpPr>
        <p:spPr>
          <a:xfrm>
            <a:off x="1277650" y="1275907"/>
            <a:ext cx="10058400" cy="4942013"/>
          </a:xfrm>
        </p:spPr>
        <p:txBody>
          <a:bodyPr/>
          <a:lstStyle/>
          <a:p>
            <a:r>
              <a:rPr lang="en-US" dirty="0"/>
              <a:t>Credit and noncredit course with identical course outline of record. </a:t>
            </a:r>
          </a:p>
          <a:p>
            <a:r>
              <a:rPr lang="en-US" dirty="0"/>
              <a:t>Usually seen in ESL and short-term vocational classes.</a:t>
            </a:r>
          </a:p>
          <a:p>
            <a:r>
              <a:rPr lang="en-US" dirty="0"/>
              <a:t>Creates pathways for the adult noncredit learners. </a:t>
            </a:r>
          </a:p>
          <a:p>
            <a:r>
              <a:rPr lang="en-US" dirty="0"/>
              <a:t>Courses are scheduled at the same time with one instructor teaching all students. </a:t>
            </a:r>
          </a:p>
          <a:p>
            <a:r>
              <a:rPr lang="en-US" dirty="0"/>
              <a:t>Sections are typically crossed listed with a specified amount of seats in the credit and noncredit sections. </a:t>
            </a:r>
          </a:p>
          <a:p>
            <a:r>
              <a:rPr lang="en-US" dirty="0"/>
              <a:t>Noncredit students attend all class sessions and complete the same work as the credit students.</a:t>
            </a:r>
          </a:p>
          <a:p>
            <a:r>
              <a:rPr lang="en-US" dirty="0"/>
              <a:t>Noncredit students cannot earn units for successfully completing the course, but they can earn a certificate.</a:t>
            </a:r>
          </a:p>
          <a:p>
            <a:endParaRPr lang="en-US" dirty="0"/>
          </a:p>
        </p:txBody>
      </p:sp>
      <p:sp>
        <p:nvSpPr>
          <p:cNvPr id="9" name="Slide Number Placeholder 3">
            <a:extLst>
              <a:ext uri="{FF2B5EF4-FFF2-40B4-BE49-F238E27FC236}">
                <a16:creationId xmlns:a16="http://schemas.microsoft.com/office/drawing/2014/main" id="{9FD5E800-29B0-4AEA-8175-C37500FC3400}"/>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10</a:t>
            </a:fld>
            <a:endParaRPr lang="en-US" dirty="0"/>
          </a:p>
        </p:txBody>
      </p:sp>
    </p:spTree>
    <p:extLst>
      <p:ext uri="{BB962C8B-B14F-4D97-AF65-F5344CB8AC3E}">
        <p14:creationId xmlns:p14="http://schemas.microsoft.com/office/powerpoint/2010/main" val="348699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8219A-18B4-4758-AAE3-3CD3FD77EC41}"/>
              </a:ext>
            </a:extLst>
          </p:cNvPr>
          <p:cNvSpPr>
            <a:spLocks noGrp="1"/>
          </p:cNvSpPr>
          <p:nvPr>
            <p:ph type="title"/>
          </p:nvPr>
        </p:nvSpPr>
        <p:spPr>
          <a:xfrm>
            <a:off x="1277650" y="365125"/>
            <a:ext cx="10046043" cy="932047"/>
          </a:xfrm>
        </p:spPr>
        <p:txBody>
          <a:bodyPr anchor="t"/>
          <a:lstStyle/>
          <a:p>
            <a:r>
              <a:rPr lang="en-US" dirty="0"/>
              <a:t>Mirrored Credit and Noncredit Courses</a:t>
            </a:r>
          </a:p>
        </p:txBody>
      </p:sp>
      <p:sp>
        <p:nvSpPr>
          <p:cNvPr id="3" name="Content Placeholder 2">
            <a:extLst>
              <a:ext uri="{FF2B5EF4-FFF2-40B4-BE49-F238E27FC236}">
                <a16:creationId xmlns:a16="http://schemas.microsoft.com/office/drawing/2014/main" id="{942EE2AF-8DF9-4E39-80D2-D5F8B772BA5A}"/>
              </a:ext>
            </a:extLst>
          </p:cNvPr>
          <p:cNvSpPr>
            <a:spLocks noGrp="1"/>
          </p:cNvSpPr>
          <p:nvPr>
            <p:ph sz="half" idx="1"/>
          </p:nvPr>
        </p:nvSpPr>
        <p:spPr>
          <a:xfrm>
            <a:off x="1277650" y="1297172"/>
            <a:ext cx="10058400" cy="4920748"/>
          </a:xfrm>
        </p:spPr>
        <p:txBody>
          <a:bodyPr/>
          <a:lstStyle/>
          <a:p>
            <a:pPr marL="609585" lvl="0" indent="-457189">
              <a:lnSpc>
                <a:spcPct val="115000"/>
              </a:lnSpc>
              <a:spcBef>
                <a:spcPts val="0"/>
              </a:spcBef>
              <a:spcAft>
                <a:spcPts val="0"/>
              </a:spcAft>
              <a:buSzPts val="1800"/>
              <a:buFont typeface="Arial" panose="020B0604020202020204" pitchFamily="34" charset="0"/>
              <a:buChar char="●"/>
            </a:pPr>
            <a:r>
              <a:rPr lang="en-US" sz="2000" dirty="0"/>
              <a:t>Helpful for students that are transitioning from noncredit to credit.</a:t>
            </a:r>
          </a:p>
          <a:p>
            <a:pPr marL="609585" lvl="0" indent="-457189">
              <a:lnSpc>
                <a:spcPct val="115000"/>
              </a:lnSpc>
              <a:spcBef>
                <a:spcPts val="0"/>
              </a:spcBef>
              <a:spcAft>
                <a:spcPts val="0"/>
              </a:spcAft>
              <a:buSzPts val="1800"/>
              <a:buFont typeface="Arial" panose="020B0604020202020204" pitchFamily="34" charset="0"/>
              <a:buChar char="●"/>
            </a:pPr>
            <a:r>
              <a:rPr lang="en-US" sz="2000" dirty="0"/>
              <a:t>Low-stakes option for students who want to:</a:t>
            </a:r>
          </a:p>
          <a:p>
            <a:pPr marL="1219170" lvl="1" indent="-423323">
              <a:lnSpc>
                <a:spcPct val="115000"/>
              </a:lnSpc>
              <a:spcBef>
                <a:spcPts val="0"/>
              </a:spcBef>
              <a:spcAft>
                <a:spcPts val="0"/>
              </a:spcAft>
              <a:buSzPts val="1400"/>
              <a:buFont typeface="Arial" panose="020B0604020202020204" pitchFamily="34" charset="0"/>
              <a:buChar char="○"/>
            </a:pPr>
            <a:r>
              <a:rPr lang="en-US" sz="2000" dirty="0"/>
              <a:t>attempt a course</a:t>
            </a:r>
          </a:p>
          <a:p>
            <a:pPr marL="1219170" lvl="1" indent="-423323">
              <a:lnSpc>
                <a:spcPct val="115000"/>
              </a:lnSpc>
              <a:spcBef>
                <a:spcPts val="0"/>
              </a:spcBef>
              <a:spcAft>
                <a:spcPts val="0"/>
              </a:spcAft>
              <a:buSzPts val="1400"/>
              <a:buFont typeface="Arial" panose="020B0604020202020204" pitchFamily="34" charset="0"/>
              <a:buChar char="○"/>
            </a:pPr>
            <a:r>
              <a:rPr lang="en-US" sz="2000" dirty="0"/>
              <a:t>need extra time mastering the content</a:t>
            </a:r>
          </a:p>
          <a:p>
            <a:pPr marL="1219170" lvl="1" indent="-423323">
              <a:lnSpc>
                <a:spcPct val="115000"/>
              </a:lnSpc>
              <a:spcBef>
                <a:spcPts val="0"/>
              </a:spcBef>
              <a:spcAft>
                <a:spcPts val="0"/>
              </a:spcAft>
              <a:buSzPts val="1400"/>
              <a:buFont typeface="Arial" panose="020B0604020202020204" pitchFamily="34" charset="0"/>
              <a:buChar char="○"/>
            </a:pPr>
            <a:r>
              <a:rPr lang="en-US" sz="2000" dirty="0"/>
              <a:t>don’t qualify for financial aid</a:t>
            </a:r>
          </a:p>
          <a:p>
            <a:pPr marL="609585" lvl="0" indent="-457189">
              <a:lnSpc>
                <a:spcPct val="115000"/>
              </a:lnSpc>
              <a:spcBef>
                <a:spcPts val="0"/>
              </a:spcBef>
              <a:spcAft>
                <a:spcPts val="0"/>
              </a:spcAft>
              <a:buSzPts val="1800"/>
              <a:buFont typeface="Arial" panose="020B0604020202020204" pitchFamily="34" charset="0"/>
              <a:buChar char="●"/>
            </a:pPr>
            <a:r>
              <a:rPr lang="en-US" sz="2000" dirty="0"/>
              <a:t>Provides a unique opportunity for students to explore the rigor and expectation of credit courses without the pressure of </a:t>
            </a:r>
          </a:p>
          <a:p>
            <a:pPr marL="1219170" lvl="1" indent="-423323">
              <a:lnSpc>
                <a:spcPct val="115000"/>
              </a:lnSpc>
              <a:spcBef>
                <a:spcPts val="0"/>
              </a:spcBef>
              <a:spcAft>
                <a:spcPts val="0"/>
              </a:spcAft>
              <a:buSzPts val="1400"/>
              <a:buFont typeface="Arial" panose="020B0604020202020204" pitchFamily="34" charset="0"/>
              <a:buChar char="○"/>
            </a:pPr>
            <a:r>
              <a:rPr lang="en-US" sz="2000" dirty="0"/>
              <a:t>tuition fees</a:t>
            </a:r>
          </a:p>
          <a:p>
            <a:pPr marL="1219170" lvl="1" indent="-423323">
              <a:lnSpc>
                <a:spcPct val="115000"/>
              </a:lnSpc>
              <a:spcBef>
                <a:spcPts val="0"/>
              </a:spcBef>
              <a:spcAft>
                <a:spcPts val="0"/>
              </a:spcAft>
              <a:buSzPts val="1400"/>
              <a:buFont typeface="Arial" panose="020B0604020202020204" pitchFamily="34" charset="0"/>
              <a:buChar char="○"/>
            </a:pPr>
            <a:r>
              <a:rPr lang="en-US" sz="2000" dirty="0"/>
              <a:t>failing grade</a:t>
            </a:r>
          </a:p>
          <a:p>
            <a:pPr marL="1219170" lvl="1" indent="-423323">
              <a:lnSpc>
                <a:spcPct val="115000"/>
              </a:lnSpc>
              <a:spcBef>
                <a:spcPts val="0"/>
              </a:spcBef>
              <a:spcAft>
                <a:spcPts val="0"/>
              </a:spcAft>
              <a:buSzPts val="1400"/>
              <a:buFont typeface="Arial" panose="020B0604020202020204" pitchFamily="34" charset="0"/>
              <a:buChar char="○"/>
            </a:pPr>
            <a:r>
              <a:rPr lang="en-US" sz="2000" dirty="0"/>
              <a:t>repeatability restrictions	</a:t>
            </a:r>
          </a:p>
          <a:p>
            <a:pPr marL="609585" lvl="0" indent="-457189">
              <a:lnSpc>
                <a:spcPct val="115000"/>
              </a:lnSpc>
              <a:spcBef>
                <a:spcPts val="0"/>
              </a:spcBef>
              <a:spcAft>
                <a:spcPts val="0"/>
              </a:spcAft>
              <a:buSzPts val="1800"/>
              <a:buFont typeface="Arial" panose="020B0604020202020204" pitchFamily="34" charset="0"/>
              <a:buChar char="●"/>
            </a:pPr>
            <a:r>
              <a:rPr lang="en-US" sz="2000" dirty="0"/>
              <a:t>Credit for Prior Learning (CPL) can be used to earn units at a later time. </a:t>
            </a:r>
          </a:p>
        </p:txBody>
      </p:sp>
      <p:sp>
        <p:nvSpPr>
          <p:cNvPr id="5" name="Slide Number Placeholder 3">
            <a:extLst>
              <a:ext uri="{FF2B5EF4-FFF2-40B4-BE49-F238E27FC236}">
                <a16:creationId xmlns:a16="http://schemas.microsoft.com/office/drawing/2014/main" id="{1D77461C-E392-4018-9C70-DD7F6A952C0D}"/>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11</a:t>
            </a:fld>
            <a:endParaRPr lang="en-US" dirty="0"/>
          </a:p>
        </p:txBody>
      </p:sp>
    </p:spTree>
    <p:extLst>
      <p:ext uri="{BB962C8B-B14F-4D97-AF65-F5344CB8AC3E}">
        <p14:creationId xmlns:p14="http://schemas.microsoft.com/office/powerpoint/2010/main" val="353835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1FF8-97DB-4697-9D9E-FB9B10BDF3B7}"/>
              </a:ext>
            </a:extLst>
          </p:cNvPr>
          <p:cNvSpPr>
            <a:spLocks noGrp="1"/>
          </p:cNvSpPr>
          <p:nvPr>
            <p:ph type="title"/>
          </p:nvPr>
        </p:nvSpPr>
        <p:spPr/>
        <p:txBody>
          <a:bodyPr anchor="t"/>
          <a:lstStyle/>
          <a:p>
            <a:r>
              <a:rPr lang="en-US" dirty="0"/>
              <a:t>California Adult Education Program</a:t>
            </a:r>
            <a:br>
              <a:rPr lang="en-US" dirty="0"/>
            </a:br>
            <a:r>
              <a:rPr lang="en-US" dirty="0"/>
              <a:t>(CAEP) Legislated Objectives</a:t>
            </a:r>
          </a:p>
        </p:txBody>
      </p:sp>
      <p:sp>
        <p:nvSpPr>
          <p:cNvPr id="3" name="Content Placeholder 2">
            <a:extLst>
              <a:ext uri="{FF2B5EF4-FFF2-40B4-BE49-F238E27FC236}">
                <a16:creationId xmlns:a16="http://schemas.microsoft.com/office/drawing/2014/main" id="{88A5AAF6-EAE9-4B7C-9296-2F82EC7C22BB}"/>
              </a:ext>
            </a:extLst>
          </p:cNvPr>
          <p:cNvSpPr>
            <a:spLocks noGrp="1"/>
          </p:cNvSpPr>
          <p:nvPr>
            <p:ph idx="1"/>
          </p:nvPr>
        </p:nvSpPr>
        <p:spPr/>
        <p:txBody>
          <a:bodyPr/>
          <a:lstStyle/>
          <a:p>
            <a:pPr marL="0" indent="0">
              <a:lnSpc>
                <a:spcPct val="105000"/>
              </a:lnSpc>
              <a:buSzPts val="275"/>
              <a:buNone/>
            </a:pPr>
            <a:r>
              <a:rPr lang="en-US" sz="2000" dirty="0"/>
              <a:t>(1)  An evaluation of </a:t>
            </a:r>
            <a:r>
              <a:rPr lang="en-US" sz="2000" dirty="0">
                <a:highlight>
                  <a:schemeClr val="accent6"/>
                </a:highlight>
              </a:rPr>
              <a:t>current levels and types of adult education programs</a:t>
            </a:r>
            <a:r>
              <a:rPr lang="en-US" sz="2000" dirty="0"/>
              <a:t> within its region, including education for adults in correctional facilities; credit, noncredit, and enhanced noncredit adult education coursework; and programs funded through Title II of the federal Workforce Investment Act of 1998, known as the Adult Education and Family Literacy Act (Public Law 105-220). </a:t>
            </a:r>
          </a:p>
          <a:p>
            <a:pPr marL="0" indent="0">
              <a:lnSpc>
                <a:spcPct val="105000"/>
              </a:lnSpc>
              <a:spcBef>
                <a:spcPts val="1600"/>
              </a:spcBef>
              <a:buSzPts val="275"/>
              <a:buNone/>
            </a:pPr>
            <a:r>
              <a:rPr lang="en-US" sz="2000" dirty="0"/>
              <a:t>(2)  An evaluation of </a:t>
            </a:r>
            <a:r>
              <a:rPr lang="en-US" sz="2000" dirty="0">
                <a:highlight>
                  <a:schemeClr val="accent6"/>
                </a:highlight>
              </a:rPr>
              <a:t>current needs</a:t>
            </a:r>
            <a:r>
              <a:rPr lang="en-US" sz="2000" dirty="0"/>
              <a:t> for adult education programs within its region. </a:t>
            </a:r>
          </a:p>
          <a:p>
            <a:pPr marL="0" indent="0">
              <a:lnSpc>
                <a:spcPct val="105000"/>
              </a:lnSpc>
              <a:spcBef>
                <a:spcPts val="1600"/>
              </a:spcBef>
              <a:spcAft>
                <a:spcPts val="1600"/>
              </a:spcAft>
              <a:buSzPts val="275"/>
              <a:buNone/>
            </a:pPr>
            <a:r>
              <a:rPr lang="en-US" sz="2000" dirty="0"/>
              <a:t>(3)  Plans for parties that make up the consortium to integrate their existing programs and create </a:t>
            </a:r>
            <a:r>
              <a:rPr lang="en-US" sz="2000" dirty="0">
                <a:highlight>
                  <a:schemeClr val="accent6"/>
                </a:highlight>
              </a:rPr>
              <a:t>seamless transitions</a:t>
            </a:r>
            <a:r>
              <a:rPr lang="en-US" sz="2000" dirty="0"/>
              <a:t> into postsecondary education or the workforce.</a:t>
            </a:r>
          </a:p>
        </p:txBody>
      </p:sp>
      <p:sp>
        <p:nvSpPr>
          <p:cNvPr id="5" name="Slide Number Placeholder 3">
            <a:extLst>
              <a:ext uri="{FF2B5EF4-FFF2-40B4-BE49-F238E27FC236}">
                <a16:creationId xmlns:a16="http://schemas.microsoft.com/office/drawing/2014/main" id="{AAC1B49F-8825-4794-B8A8-11A4F0DB0474}"/>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12</a:t>
            </a:fld>
            <a:endParaRPr lang="en-US" dirty="0"/>
          </a:p>
        </p:txBody>
      </p:sp>
    </p:spTree>
    <p:extLst>
      <p:ext uri="{BB962C8B-B14F-4D97-AF65-F5344CB8AC3E}">
        <p14:creationId xmlns:p14="http://schemas.microsoft.com/office/powerpoint/2010/main" val="2360547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BA32C0-1808-4AEC-B8A7-36EBB9685623}"/>
              </a:ext>
            </a:extLst>
          </p:cNvPr>
          <p:cNvSpPr>
            <a:spLocks noGrp="1"/>
          </p:cNvSpPr>
          <p:nvPr>
            <p:ph type="title"/>
          </p:nvPr>
        </p:nvSpPr>
        <p:spPr>
          <a:xfrm>
            <a:off x="1277650" y="365126"/>
            <a:ext cx="10046043" cy="719396"/>
          </a:xfrm>
        </p:spPr>
        <p:txBody>
          <a:bodyPr wrap="square" anchor="t">
            <a:normAutofit/>
          </a:bodyPr>
          <a:lstStyle/>
          <a:p>
            <a:r>
              <a:rPr lang="en-US" dirty="0"/>
              <a:t>Consortium Structure</a:t>
            </a:r>
          </a:p>
        </p:txBody>
      </p:sp>
      <p:pic>
        <p:nvPicPr>
          <p:cNvPr id="8" name="Content Placeholder 7" descr="Diagram&#10;&#10;Description automatically generated">
            <a:extLst>
              <a:ext uri="{FF2B5EF4-FFF2-40B4-BE49-F238E27FC236}">
                <a16:creationId xmlns:a16="http://schemas.microsoft.com/office/drawing/2014/main" id="{41297F56-8977-408A-9A75-03EA076DB9BD}"/>
              </a:ext>
            </a:extLst>
          </p:cNvPr>
          <p:cNvPicPr>
            <a:picLocks noGrp="1" noChangeAspect="1"/>
          </p:cNvPicPr>
          <p:nvPr>
            <p:ph sz="half" idx="1"/>
          </p:nvPr>
        </p:nvPicPr>
        <p:blipFill>
          <a:blip r:embed="rId3"/>
          <a:stretch>
            <a:fillRect/>
          </a:stretch>
        </p:blipFill>
        <p:spPr>
          <a:xfrm>
            <a:off x="1568855" y="1084522"/>
            <a:ext cx="9463632" cy="5323293"/>
          </a:xfrm>
          <a:noFill/>
        </p:spPr>
      </p:pic>
      <p:sp>
        <p:nvSpPr>
          <p:cNvPr id="9" name="Slide Number Placeholder 3">
            <a:extLst>
              <a:ext uri="{FF2B5EF4-FFF2-40B4-BE49-F238E27FC236}">
                <a16:creationId xmlns:a16="http://schemas.microsoft.com/office/drawing/2014/main" id="{2066173B-A413-4C8E-85D2-1AE83CA55BB5}"/>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13</a:t>
            </a:fld>
            <a:endParaRPr lang="en-US" dirty="0"/>
          </a:p>
        </p:txBody>
      </p:sp>
    </p:spTree>
    <p:extLst>
      <p:ext uri="{BB962C8B-B14F-4D97-AF65-F5344CB8AC3E}">
        <p14:creationId xmlns:p14="http://schemas.microsoft.com/office/powerpoint/2010/main" val="352407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E6A0-1475-4C2A-92E3-A5A024D18937}"/>
              </a:ext>
            </a:extLst>
          </p:cNvPr>
          <p:cNvSpPr>
            <a:spLocks noGrp="1"/>
          </p:cNvSpPr>
          <p:nvPr>
            <p:ph type="title"/>
          </p:nvPr>
        </p:nvSpPr>
        <p:spPr>
          <a:xfrm>
            <a:off x="1277650" y="365125"/>
            <a:ext cx="10046043" cy="783191"/>
          </a:xfrm>
        </p:spPr>
        <p:txBody>
          <a:bodyPr anchor="t"/>
          <a:lstStyle/>
          <a:p>
            <a:r>
              <a:rPr lang="en-US" dirty="0"/>
              <a:t>Transition Pathway</a:t>
            </a:r>
          </a:p>
        </p:txBody>
      </p:sp>
      <p:sp>
        <p:nvSpPr>
          <p:cNvPr id="3" name="Content Placeholder 2">
            <a:extLst>
              <a:ext uri="{FF2B5EF4-FFF2-40B4-BE49-F238E27FC236}">
                <a16:creationId xmlns:a16="http://schemas.microsoft.com/office/drawing/2014/main" id="{104FFD87-A1DC-4B68-B5A0-C333A73EDBE7}"/>
              </a:ext>
            </a:extLst>
          </p:cNvPr>
          <p:cNvSpPr>
            <a:spLocks noGrp="1"/>
          </p:cNvSpPr>
          <p:nvPr>
            <p:ph sz="half" idx="1"/>
          </p:nvPr>
        </p:nvSpPr>
        <p:spPr>
          <a:xfrm>
            <a:off x="1277650" y="1148316"/>
            <a:ext cx="10058400" cy="5069604"/>
          </a:xfrm>
        </p:spPr>
        <p:txBody>
          <a:bodyPr/>
          <a:lstStyle/>
          <a:p>
            <a:endParaRPr lang="en-US" dirty="0"/>
          </a:p>
        </p:txBody>
      </p:sp>
      <p:grpSp>
        <p:nvGrpSpPr>
          <p:cNvPr id="5" name="Google Shape;148;p28">
            <a:extLst>
              <a:ext uri="{FF2B5EF4-FFF2-40B4-BE49-F238E27FC236}">
                <a16:creationId xmlns:a16="http://schemas.microsoft.com/office/drawing/2014/main" id="{47F5FC25-3386-4AE2-AC67-1AEE4FAF4BE5}"/>
              </a:ext>
            </a:extLst>
          </p:cNvPr>
          <p:cNvGrpSpPr/>
          <p:nvPr/>
        </p:nvGrpSpPr>
        <p:grpSpPr>
          <a:xfrm>
            <a:off x="1277650" y="1705371"/>
            <a:ext cx="10048111" cy="3291936"/>
            <a:chOff x="134825" y="205495"/>
            <a:chExt cx="9788704" cy="3206949"/>
          </a:xfrm>
        </p:grpSpPr>
        <p:sp>
          <p:nvSpPr>
            <p:cNvPr id="6" name="Google Shape;149;p28">
              <a:extLst>
                <a:ext uri="{FF2B5EF4-FFF2-40B4-BE49-F238E27FC236}">
                  <a16:creationId xmlns:a16="http://schemas.microsoft.com/office/drawing/2014/main" id="{73746988-844E-4C89-8F31-06A12A3E5B87}"/>
                </a:ext>
              </a:extLst>
            </p:cNvPr>
            <p:cNvSpPr/>
            <p:nvPr/>
          </p:nvSpPr>
          <p:spPr>
            <a:xfrm>
              <a:off x="134825" y="205495"/>
              <a:ext cx="1296000" cy="12960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0;p28">
              <a:extLst>
                <a:ext uri="{FF2B5EF4-FFF2-40B4-BE49-F238E27FC236}">
                  <a16:creationId xmlns:a16="http://schemas.microsoft.com/office/drawing/2014/main" id="{BD6D6892-2644-42DA-AB50-2D4BD9995B71}"/>
                </a:ext>
              </a:extLst>
            </p:cNvPr>
            <p:cNvSpPr/>
            <p:nvPr/>
          </p:nvSpPr>
          <p:spPr>
            <a:xfrm>
              <a:off x="406966" y="477636"/>
              <a:ext cx="751500" cy="7515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1;p28">
              <a:extLst>
                <a:ext uri="{FF2B5EF4-FFF2-40B4-BE49-F238E27FC236}">
                  <a16:creationId xmlns:a16="http://schemas.microsoft.com/office/drawing/2014/main" id="{EB1A34FF-553A-4E45-8A95-FFCBE953A7E1}"/>
                </a:ext>
              </a:extLst>
            </p:cNvPr>
            <p:cNvSpPr/>
            <p:nvPr/>
          </p:nvSpPr>
          <p:spPr>
            <a:xfrm>
              <a:off x="1708430" y="205495"/>
              <a:ext cx="3054600" cy="129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2;p28">
              <a:extLst>
                <a:ext uri="{FF2B5EF4-FFF2-40B4-BE49-F238E27FC236}">
                  <a16:creationId xmlns:a16="http://schemas.microsoft.com/office/drawing/2014/main" id="{9A5B2EBB-A13C-434A-9D28-FFA38BFB09A0}"/>
                </a:ext>
              </a:extLst>
            </p:cNvPr>
            <p:cNvSpPr txBox="1"/>
            <p:nvPr/>
          </p:nvSpPr>
          <p:spPr>
            <a:xfrm>
              <a:off x="1632174" y="205497"/>
              <a:ext cx="3290400" cy="129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000"/>
                <a:buFont typeface="Rockwell"/>
                <a:buNone/>
              </a:pPr>
              <a:r>
                <a:rPr lang="en" sz="2000" b="1" i="0">
                  <a:solidFill>
                    <a:srgbClr val="000000"/>
                  </a:solidFill>
                  <a:latin typeface="Rockwell"/>
                  <a:ea typeface="Rockwell"/>
                  <a:cs typeface="Rockwell"/>
                  <a:sym typeface="Rockwell"/>
                </a:rPr>
                <a:t>Dedicated on site counseling/advisement</a:t>
              </a:r>
              <a:endParaRPr sz="2000" b="1" i="0" u="none" strike="noStrike" cap="none">
                <a:solidFill>
                  <a:srgbClr val="000000"/>
                </a:solidFill>
                <a:latin typeface="Century Gothic"/>
                <a:ea typeface="Century Gothic"/>
                <a:cs typeface="Century Gothic"/>
                <a:sym typeface="Century Gothic"/>
              </a:endParaRPr>
            </a:p>
          </p:txBody>
        </p:sp>
        <p:sp>
          <p:nvSpPr>
            <p:cNvPr id="10" name="Google Shape;153;p28">
              <a:extLst>
                <a:ext uri="{FF2B5EF4-FFF2-40B4-BE49-F238E27FC236}">
                  <a16:creationId xmlns:a16="http://schemas.microsoft.com/office/drawing/2014/main" id="{A3AE8941-AF78-40A2-8E5D-880CCF32893B}"/>
                </a:ext>
              </a:extLst>
            </p:cNvPr>
            <p:cNvSpPr/>
            <p:nvPr/>
          </p:nvSpPr>
          <p:spPr>
            <a:xfrm>
              <a:off x="5295324" y="205495"/>
              <a:ext cx="1296000" cy="12960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4;p28">
              <a:extLst>
                <a:ext uri="{FF2B5EF4-FFF2-40B4-BE49-F238E27FC236}">
                  <a16:creationId xmlns:a16="http://schemas.microsoft.com/office/drawing/2014/main" id="{05F07910-304A-4F48-99E1-D7FA1F91BA87}"/>
                </a:ext>
              </a:extLst>
            </p:cNvPr>
            <p:cNvSpPr/>
            <p:nvPr/>
          </p:nvSpPr>
          <p:spPr>
            <a:xfrm>
              <a:off x="5567465" y="477636"/>
              <a:ext cx="751500" cy="7515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5;p28">
              <a:extLst>
                <a:ext uri="{FF2B5EF4-FFF2-40B4-BE49-F238E27FC236}">
                  <a16:creationId xmlns:a16="http://schemas.microsoft.com/office/drawing/2014/main" id="{AE896C60-31CE-4097-86DC-8EA9BA222904}"/>
                </a:ext>
              </a:extLst>
            </p:cNvPr>
            <p:cNvSpPr/>
            <p:nvPr/>
          </p:nvSpPr>
          <p:spPr>
            <a:xfrm>
              <a:off x="6868929" y="205495"/>
              <a:ext cx="3054600" cy="129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6;p28">
              <a:extLst>
                <a:ext uri="{FF2B5EF4-FFF2-40B4-BE49-F238E27FC236}">
                  <a16:creationId xmlns:a16="http://schemas.microsoft.com/office/drawing/2014/main" id="{B03F1A16-2FB6-4FED-A196-2F0284597710}"/>
                </a:ext>
              </a:extLst>
            </p:cNvPr>
            <p:cNvSpPr txBox="1"/>
            <p:nvPr/>
          </p:nvSpPr>
          <p:spPr>
            <a:xfrm>
              <a:off x="6868929" y="205495"/>
              <a:ext cx="3054600" cy="129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000"/>
                <a:buFont typeface="Rockwell"/>
                <a:buNone/>
              </a:pPr>
              <a:r>
                <a:rPr lang="en" sz="2000" b="1" i="0">
                  <a:solidFill>
                    <a:srgbClr val="000000"/>
                  </a:solidFill>
                  <a:latin typeface="Rockwell"/>
                  <a:ea typeface="Rockwell"/>
                  <a:cs typeface="Rockwell"/>
                  <a:sym typeface="Rockwell"/>
                </a:rPr>
                <a:t>Awareness of non-traditional students</a:t>
              </a:r>
              <a:endParaRPr sz="2000" b="1">
                <a:solidFill>
                  <a:srgbClr val="000000"/>
                </a:solidFill>
                <a:latin typeface="Rockwell"/>
                <a:ea typeface="Rockwell"/>
                <a:cs typeface="Rockwell"/>
                <a:sym typeface="Rockwell"/>
              </a:endParaRPr>
            </a:p>
          </p:txBody>
        </p:sp>
        <p:sp>
          <p:nvSpPr>
            <p:cNvPr id="14" name="Google Shape;157;p28">
              <a:extLst>
                <a:ext uri="{FF2B5EF4-FFF2-40B4-BE49-F238E27FC236}">
                  <a16:creationId xmlns:a16="http://schemas.microsoft.com/office/drawing/2014/main" id="{D86D41F0-2DDE-4412-AC61-26271F0C56CF}"/>
                </a:ext>
              </a:extLst>
            </p:cNvPr>
            <p:cNvSpPr/>
            <p:nvPr/>
          </p:nvSpPr>
          <p:spPr>
            <a:xfrm>
              <a:off x="134825" y="2116439"/>
              <a:ext cx="1296000" cy="12960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8;p28">
              <a:extLst>
                <a:ext uri="{FF2B5EF4-FFF2-40B4-BE49-F238E27FC236}">
                  <a16:creationId xmlns:a16="http://schemas.microsoft.com/office/drawing/2014/main" id="{E1E6FA7D-FAA9-4790-8D92-4D590E214824}"/>
                </a:ext>
              </a:extLst>
            </p:cNvPr>
            <p:cNvSpPr/>
            <p:nvPr/>
          </p:nvSpPr>
          <p:spPr>
            <a:xfrm>
              <a:off x="406966" y="2388580"/>
              <a:ext cx="751500" cy="7515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9;p28">
              <a:extLst>
                <a:ext uri="{FF2B5EF4-FFF2-40B4-BE49-F238E27FC236}">
                  <a16:creationId xmlns:a16="http://schemas.microsoft.com/office/drawing/2014/main" id="{5488B6BB-65D2-4F38-95AE-29F7923B25AE}"/>
                </a:ext>
              </a:extLst>
            </p:cNvPr>
            <p:cNvSpPr/>
            <p:nvPr/>
          </p:nvSpPr>
          <p:spPr>
            <a:xfrm>
              <a:off x="1708430" y="2116439"/>
              <a:ext cx="3054600" cy="129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0;p28">
              <a:extLst>
                <a:ext uri="{FF2B5EF4-FFF2-40B4-BE49-F238E27FC236}">
                  <a16:creationId xmlns:a16="http://schemas.microsoft.com/office/drawing/2014/main" id="{F6E14EBD-2599-44B0-94F6-07B9991EC25C}"/>
                </a:ext>
              </a:extLst>
            </p:cNvPr>
            <p:cNvSpPr txBox="1"/>
            <p:nvPr/>
          </p:nvSpPr>
          <p:spPr>
            <a:xfrm>
              <a:off x="1632174" y="2116444"/>
              <a:ext cx="3130800" cy="129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000"/>
                <a:buFont typeface="Rockwell"/>
                <a:buNone/>
              </a:pPr>
              <a:r>
                <a:rPr lang="en" sz="2000" b="1" i="0">
                  <a:solidFill>
                    <a:srgbClr val="000000"/>
                  </a:solidFill>
                  <a:latin typeface="Rockwell"/>
                  <a:ea typeface="Rockwell"/>
                  <a:cs typeface="Rockwell"/>
                  <a:sym typeface="Rockwell"/>
                </a:rPr>
                <a:t>Step-by-step guidance and support for enrollment process</a:t>
              </a:r>
              <a:endParaRPr sz="2000" b="1">
                <a:solidFill>
                  <a:srgbClr val="000000"/>
                </a:solidFill>
                <a:latin typeface="Rockwell"/>
                <a:ea typeface="Rockwell"/>
                <a:cs typeface="Rockwell"/>
                <a:sym typeface="Rockwell"/>
              </a:endParaRPr>
            </a:p>
          </p:txBody>
        </p:sp>
        <p:sp>
          <p:nvSpPr>
            <p:cNvPr id="18" name="Google Shape;161;p28">
              <a:extLst>
                <a:ext uri="{FF2B5EF4-FFF2-40B4-BE49-F238E27FC236}">
                  <a16:creationId xmlns:a16="http://schemas.microsoft.com/office/drawing/2014/main" id="{E8590408-2033-4034-9F40-AC2150570214}"/>
                </a:ext>
              </a:extLst>
            </p:cNvPr>
            <p:cNvSpPr/>
            <p:nvPr/>
          </p:nvSpPr>
          <p:spPr>
            <a:xfrm>
              <a:off x="5295324" y="2116439"/>
              <a:ext cx="1296000" cy="1296000"/>
            </a:xfrm>
            <a:prstGeom prst="ellipse">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2;p28">
              <a:extLst>
                <a:ext uri="{FF2B5EF4-FFF2-40B4-BE49-F238E27FC236}">
                  <a16:creationId xmlns:a16="http://schemas.microsoft.com/office/drawing/2014/main" id="{9CB8E52F-11F1-4583-8FCE-F544F31D61D6}"/>
                </a:ext>
              </a:extLst>
            </p:cNvPr>
            <p:cNvSpPr/>
            <p:nvPr/>
          </p:nvSpPr>
          <p:spPr>
            <a:xfrm>
              <a:off x="5567465" y="2388580"/>
              <a:ext cx="751500" cy="7515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3;p28">
              <a:extLst>
                <a:ext uri="{FF2B5EF4-FFF2-40B4-BE49-F238E27FC236}">
                  <a16:creationId xmlns:a16="http://schemas.microsoft.com/office/drawing/2014/main" id="{4D2BF5F4-D6B7-4498-8FF7-7F07376CD81E}"/>
                </a:ext>
              </a:extLst>
            </p:cNvPr>
            <p:cNvSpPr/>
            <p:nvPr/>
          </p:nvSpPr>
          <p:spPr>
            <a:xfrm>
              <a:off x="6868929" y="2116439"/>
              <a:ext cx="3054600" cy="129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4;p28">
              <a:extLst>
                <a:ext uri="{FF2B5EF4-FFF2-40B4-BE49-F238E27FC236}">
                  <a16:creationId xmlns:a16="http://schemas.microsoft.com/office/drawing/2014/main" id="{BEBC58C0-77E5-4ED8-BD34-C37E348D8F0B}"/>
                </a:ext>
              </a:extLst>
            </p:cNvPr>
            <p:cNvSpPr txBox="1"/>
            <p:nvPr/>
          </p:nvSpPr>
          <p:spPr>
            <a:xfrm>
              <a:off x="6868929" y="2116439"/>
              <a:ext cx="3054600" cy="129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000"/>
                <a:buFont typeface="Century Gothic"/>
                <a:buNone/>
              </a:pPr>
              <a:r>
                <a:rPr lang="en" sz="2000" b="1" i="0">
                  <a:solidFill>
                    <a:srgbClr val="000000"/>
                  </a:solidFill>
                  <a:latin typeface="Century Gothic"/>
                  <a:ea typeface="Century Gothic"/>
                  <a:cs typeface="Century Gothic"/>
                  <a:sym typeface="Century Gothic"/>
                </a:rPr>
                <a:t>Support</a:t>
              </a:r>
              <a:r>
                <a:rPr lang="en" sz="2000" b="1" i="0">
                  <a:solidFill>
                    <a:srgbClr val="000000"/>
                  </a:solidFill>
                  <a:latin typeface="Rockwell"/>
                  <a:ea typeface="Rockwell"/>
                  <a:cs typeface="Rockwell"/>
                  <a:sym typeface="Rockwell"/>
                </a:rPr>
                <a:t> post transition (FYE, EOPS, Summer Bridge, SDEV etc.)</a:t>
              </a:r>
              <a:endParaRPr sz="2000" b="1">
                <a:solidFill>
                  <a:srgbClr val="000000"/>
                </a:solidFill>
                <a:latin typeface="Rockwell"/>
                <a:ea typeface="Rockwell"/>
                <a:cs typeface="Rockwell"/>
                <a:sym typeface="Rockwell"/>
              </a:endParaRPr>
            </a:p>
          </p:txBody>
        </p:sp>
      </p:grpSp>
      <p:sp>
        <p:nvSpPr>
          <p:cNvPr id="22" name="Slide Number Placeholder 3">
            <a:extLst>
              <a:ext uri="{FF2B5EF4-FFF2-40B4-BE49-F238E27FC236}">
                <a16:creationId xmlns:a16="http://schemas.microsoft.com/office/drawing/2014/main" id="{3230D2EF-465B-4F81-B1BB-AEFFFD32AFDB}"/>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14</a:t>
            </a:fld>
            <a:endParaRPr lang="en-US" dirty="0"/>
          </a:p>
        </p:txBody>
      </p:sp>
    </p:spTree>
    <p:extLst>
      <p:ext uri="{BB962C8B-B14F-4D97-AF65-F5344CB8AC3E}">
        <p14:creationId xmlns:p14="http://schemas.microsoft.com/office/powerpoint/2010/main" val="9873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22EA-C6B7-4186-9AC1-810892BF55E2}"/>
              </a:ext>
            </a:extLst>
          </p:cNvPr>
          <p:cNvSpPr>
            <a:spLocks noGrp="1"/>
          </p:cNvSpPr>
          <p:nvPr>
            <p:ph type="title"/>
          </p:nvPr>
        </p:nvSpPr>
        <p:spPr>
          <a:xfrm>
            <a:off x="2560319" y="403412"/>
            <a:ext cx="8793479" cy="1685768"/>
          </a:xfrm>
        </p:spPr>
        <p:txBody>
          <a:bodyPr wrap="square" anchor="b">
            <a:normAutofit/>
          </a:bodyPr>
          <a:lstStyle/>
          <a:p>
            <a:r>
              <a:rPr lang="en-US" dirty="0"/>
              <a:t>Awareness Of Non-traditional Students and Their Barriers</a:t>
            </a:r>
          </a:p>
        </p:txBody>
      </p:sp>
      <p:graphicFrame>
        <p:nvGraphicFramePr>
          <p:cNvPr id="6" name="Content Placeholder 2">
            <a:extLst>
              <a:ext uri="{FF2B5EF4-FFF2-40B4-BE49-F238E27FC236}">
                <a16:creationId xmlns:a16="http://schemas.microsoft.com/office/drawing/2014/main" id="{E87E21E9-F4AA-4215-9C49-BADF254FEE5E}"/>
              </a:ext>
            </a:extLst>
          </p:cNvPr>
          <p:cNvGraphicFramePr>
            <a:graphicFrameLocks noGrp="1"/>
          </p:cNvGraphicFramePr>
          <p:nvPr>
            <p:ph idx="1"/>
            <p:extLst>
              <p:ext uri="{D42A27DB-BD31-4B8C-83A1-F6EECF244321}">
                <p14:modId xmlns:p14="http://schemas.microsoft.com/office/powerpoint/2010/main" val="69772362"/>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a:extLst>
              <a:ext uri="{FF2B5EF4-FFF2-40B4-BE49-F238E27FC236}">
                <a16:creationId xmlns:a16="http://schemas.microsoft.com/office/drawing/2014/main" id="{930CD822-9498-47A8-9826-5AEDB38DF3DD}"/>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15</a:t>
            </a:fld>
            <a:endParaRPr lang="en-US" dirty="0"/>
          </a:p>
        </p:txBody>
      </p:sp>
    </p:spTree>
    <p:extLst>
      <p:ext uri="{BB962C8B-B14F-4D97-AF65-F5344CB8AC3E}">
        <p14:creationId xmlns:p14="http://schemas.microsoft.com/office/powerpoint/2010/main" val="413723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4DD6-6886-4CE5-B017-F1FAB97351C1}"/>
              </a:ext>
            </a:extLst>
          </p:cNvPr>
          <p:cNvSpPr>
            <a:spLocks noGrp="1"/>
          </p:cNvSpPr>
          <p:nvPr>
            <p:ph type="title"/>
          </p:nvPr>
        </p:nvSpPr>
        <p:spPr/>
        <p:txBody>
          <a:bodyPr/>
          <a:lstStyle/>
          <a:p>
            <a:r>
              <a:rPr lang="en-US" dirty="0"/>
              <a:t>Dedicated Counseling/Advisement</a:t>
            </a:r>
          </a:p>
        </p:txBody>
      </p:sp>
      <p:sp>
        <p:nvSpPr>
          <p:cNvPr id="5" name="Content Placeholder 4">
            <a:extLst>
              <a:ext uri="{FF2B5EF4-FFF2-40B4-BE49-F238E27FC236}">
                <a16:creationId xmlns:a16="http://schemas.microsoft.com/office/drawing/2014/main" id="{F4E88D82-9FD1-4B3E-A3D0-DB3B8C743677}"/>
              </a:ext>
            </a:extLst>
          </p:cNvPr>
          <p:cNvSpPr>
            <a:spLocks noGrp="1"/>
          </p:cNvSpPr>
          <p:nvPr>
            <p:ph sz="half" idx="1"/>
          </p:nvPr>
        </p:nvSpPr>
        <p:spPr/>
        <p:txBody>
          <a:bodyPr/>
          <a:lstStyle/>
          <a:p>
            <a:r>
              <a:rPr lang="en-US" dirty="0"/>
              <a:t>Dedicate a minimum of a full day to each site (college information and academic advisement)</a:t>
            </a:r>
          </a:p>
          <a:p>
            <a:r>
              <a:rPr lang="en-US" dirty="0"/>
              <a:t>Provide workshops (Enrollment, Financial Aid, Orientation, and Credit ESL)</a:t>
            </a:r>
          </a:p>
          <a:p>
            <a:r>
              <a:rPr lang="en-US" dirty="0"/>
              <a:t>Classroom visits</a:t>
            </a:r>
          </a:p>
          <a:p>
            <a:r>
              <a:rPr lang="en-US" dirty="0"/>
              <a:t>College field trips</a:t>
            </a:r>
          </a:p>
          <a:p>
            <a:r>
              <a:rPr lang="en-US" dirty="0"/>
              <a:t>Serve as consortium and college representation</a:t>
            </a:r>
          </a:p>
          <a:p>
            <a:pPr marL="0" indent="0">
              <a:buNone/>
            </a:pPr>
            <a:endParaRPr lang="en-US" dirty="0"/>
          </a:p>
        </p:txBody>
      </p:sp>
      <p:sp>
        <p:nvSpPr>
          <p:cNvPr id="8" name="Slide Number Placeholder 3">
            <a:extLst>
              <a:ext uri="{FF2B5EF4-FFF2-40B4-BE49-F238E27FC236}">
                <a16:creationId xmlns:a16="http://schemas.microsoft.com/office/drawing/2014/main" id="{012B5C3D-B64F-4C1A-931F-7314115EB9A2}"/>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16</a:t>
            </a:fld>
            <a:endParaRPr lang="en-US" dirty="0"/>
          </a:p>
        </p:txBody>
      </p:sp>
    </p:spTree>
    <p:extLst>
      <p:ext uri="{BB962C8B-B14F-4D97-AF65-F5344CB8AC3E}">
        <p14:creationId xmlns:p14="http://schemas.microsoft.com/office/powerpoint/2010/main" val="3986451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801-528C-445C-9DE7-EA6AD48CFF23}"/>
              </a:ext>
            </a:extLst>
          </p:cNvPr>
          <p:cNvSpPr>
            <a:spLocks noGrp="1"/>
          </p:cNvSpPr>
          <p:nvPr>
            <p:ph type="title"/>
          </p:nvPr>
        </p:nvSpPr>
        <p:spPr>
          <a:xfrm>
            <a:off x="1277650" y="365125"/>
            <a:ext cx="10046043" cy="1325563"/>
          </a:xfrm>
        </p:spPr>
        <p:txBody>
          <a:bodyPr wrap="square" anchor="b">
            <a:normAutofit/>
          </a:bodyPr>
          <a:lstStyle/>
          <a:p>
            <a:r>
              <a:rPr lang="en-US" dirty="0"/>
              <a:t>Virtual Dedicated Counseling/Advisement</a:t>
            </a:r>
          </a:p>
        </p:txBody>
      </p:sp>
      <p:sp>
        <p:nvSpPr>
          <p:cNvPr id="3" name="Content Placeholder 2">
            <a:extLst>
              <a:ext uri="{FF2B5EF4-FFF2-40B4-BE49-F238E27FC236}">
                <a16:creationId xmlns:a16="http://schemas.microsoft.com/office/drawing/2014/main" id="{4895F4A2-96C9-465A-8E97-566FC854CA6D}"/>
              </a:ext>
            </a:extLst>
          </p:cNvPr>
          <p:cNvSpPr>
            <a:spLocks noGrp="1"/>
          </p:cNvSpPr>
          <p:nvPr>
            <p:ph sz="half" idx="2"/>
          </p:nvPr>
        </p:nvSpPr>
        <p:spPr>
          <a:xfrm>
            <a:off x="1277650" y="1798320"/>
            <a:ext cx="4922537" cy="4391343"/>
          </a:xfrm>
        </p:spPr>
        <p:txBody>
          <a:bodyPr wrap="square" anchor="t">
            <a:normAutofit/>
          </a:bodyPr>
          <a:lstStyle/>
          <a:p>
            <a:r>
              <a:rPr lang="en-US" sz="2200"/>
              <a:t>Virtual Step-by-step Guidance and Support for Enrollment Process</a:t>
            </a:r>
          </a:p>
          <a:p>
            <a:r>
              <a:rPr lang="en-US" sz="2200"/>
              <a:t>Remote office hours (phone, email, Zoom, Cranium Café)</a:t>
            </a:r>
          </a:p>
          <a:p>
            <a:r>
              <a:rPr lang="en-US" sz="2200"/>
              <a:t>Flexible schedule for appointments (outside traditional office hours)</a:t>
            </a:r>
          </a:p>
          <a:p>
            <a:r>
              <a:rPr lang="en-US" sz="2200"/>
              <a:t>Provide virtual workshops and recordings (Enrollment, Financial Aid, Orientation, and Credit ESL)</a:t>
            </a:r>
          </a:p>
          <a:p>
            <a:r>
              <a:rPr lang="en-US" sz="2200"/>
              <a:t>Virtual classroom visits (informational videos)</a:t>
            </a:r>
          </a:p>
          <a:p>
            <a:endParaRPr lang="en-US" sz="2200"/>
          </a:p>
        </p:txBody>
      </p:sp>
      <p:pic>
        <p:nvPicPr>
          <p:cNvPr id="5" name="Google Shape;183;p31" descr="A close up of a COVI-19 sign&#10;&#10;Description automatically generated">
            <a:extLst>
              <a:ext uri="{FF2B5EF4-FFF2-40B4-BE49-F238E27FC236}">
                <a16:creationId xmlns:a16="http://schemas.microsoft.com/office/drawing/2014/main" id="{BA8D47C1-02A4-4E3B-9208-5EC18D6D2962}"/>
              </a:ext>
            </a:extLst>
          </p:cNvPr>
          <p:cNvPicPr preferRelativeResize="0"/>
          <p:nvPr/>
        </p:nvPicPr>
        <p:blipFill rotWithShape="1">
          <a:blip r:embed="rId3"/>
          <a:stretch/>
        </p:blipFill>
        <p:spPr>
          <a:xfrm>
            <a:off x="6388259" y="2667821"/>
            <a:ext cx="4948881" cy="2652341"/>
          </a:xfrm>
          <a:prstGeom prst="rect">
            <a:avLst/>
          </a:prstGeom>
          <a:noFill/>
          <a:ln>
            <a:noFill/>
          </a:ln>
        </p:spPr>
      </p:pic>
      <p:sp>
        <p:nvSpPr>
          <p:cNvPr id="6" name="Slide Number Placeholder 3">
            <a:extLst>
              <a:ext uri="{FF2B5EF4-FFF2-40B4-BE49-F238E27FC236}">
                <a16:creationId xmlns:a16="http://schemas.microsoft.com/office/drawing/2014/main" id="{F4E2A7BD-0EA8-435A-B94F-D35B07934984}"/>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17</a:t>
            </a:fld>
            <a:endParaRPr lang="en-US" dirty="0"/>
          </a:p>
        </p:txBody>
      </p:sp>
    </p:spTree>
    <p:extLst>
      <p:ext uri="{BB962C8B-B14F-4D97-AF65-F5344CB8AC3E}">
        <p14:creationId xmlns:p14="http://schemas.microsoft.com/office/powerpoint/2010/main" val="179344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801-528C-445C-9DE7-EA6AD48CFF23}"/>
              </a:ext>
            </a:extLst>
          </p:cNvPr>
          <p:cNvSpPr>
            <a:spLocks noGrp="1"/>
          </p:cNvSpPr>
          <p:nvPr>
            <p:ph type="title"/>
          </p:nvPr>
        </p:nvSpPr>
        <p:spPr>
          <a:xfrm>
            <a:off x="1277650" y="365125"/>
            <a:ext cx="10046043" cy="1325563"/>
          </a:xfrm>
        </p:spPr>
        <p:txBody>
          <a:bodyPr wrap="square" anchor="b">
            <a:normAutofit/>
          </a:bodyPr>
          <a:lstStyle/>
          <a:p>
            <a:r>
              <a:rPr lang="en-US" dirty="0"/>
              <a:t>Virtual Support Post-transition</a:t>
            </a:r>
          </a:p>
        </p:txBody>
      </p:sp>
      <p:sp>
        <p:nvSpPr>
          <p:cNvPr id="3" name="Content Placeholder 2">
            <a:extLst>
              <a:ext uri="{FF2B5EF4-FFF2-40B4-BE49-F238E27FC236}">
                <a16:creationId xmlns:a16="http://schemas.microsoft.com/office/drawing/2014/main" id="{4895F4A2-96C9-465A-8E97-566FC854CA6D}"/>
              </a:ext>
            </a:extLst>
          </p:cNvPr>
          <p:cNvSpPr>
            <a:spLocks noGrp="1"/>
          </p:cNvSpPr>
          <p:nvPr>
            <p:ph sz="half" idx="2"/>
          </p:nvPr>
        </p:nvSpPr>
        <p:spPr>
          <a:xfrm>
            <a:off x="1277650" y="1798320"/>
            <a:ext cx="4922537" cy="4391343"/>
          </a:xfrm>
        </p:spPr>
        <p:txBody>
          <a:bodyPr wrap="square" anchor="t">
            <a:normAutofit/>
          </a:bodyPr>
          <a:lstStyle/>
          <a:p>
            <a:r>
              <a:rPr lang="en-US" sz="2200" dirty="0"/>
              <a:t>Continue with referrals to other college programs.</a:t>
            </a:r>
          </a:p>
          <a:p>
            <a:r>
              <a:rPr lang="en-US" sz="2200" dirty="0"/>
              <a:t>Invitations to trainings/tutorials to help them with distance learning.</a:t>
            </a:r>
          </a:p>
          <a:p>
            <a:r>
              <a:rPr lang="en-US" sz="2200" dirty="0"/>
              <a:t>Access to college transition counselor/advisor via virtual meetings (Zoom/Cranium Café), phone or email.</a:t>
            </a:r>
          </a:p>
          <a:p>
            <a:r>
              <a:rPr lang="en-US" sz="2200" dirty="0"/>
              <a:t>Free Chromebooks and hotspots check out for students.</a:t>
            </a:r>
          </a:p>
          <a:p>
            <a:r>
              <a:rPr lang="en-US" sz="2200" dirty="0"/>
              <a:t>Serve as consortium and college representation (virtual).</a:t>
            </a:r>
          </a:p>
          <a:p>
            <a:endParaRPr lang="en-US" sz="2200" dirty="0"/>
          </a:p>
        </p:txBody>
      </p:sp>
      <p:pic>
        <p:nvPicPr>
          <p:cNvPr id="5" name="Google Shape;183;p31" descr="A close up of a COVI-19 sign&#10;&#10;Description automatically generated">
            <a:extLst>
              <a:ext uri="{FF2B5EF4-FFF2-40B4-BE49-F238E27FC236}">
                <a16:creationId xmlns:a16="http://schemas.microsoft.com/office/drawing/2014/main" id="{BA8D47C1-02A4-4E3B-9208-5EC18D6D2962}"/>
              </a:ext>
            </a:extLst>
          </p:cNvPr>
          <p:cNvPicPr preferRelativeResize="0"/>
          <p:nvPr/>
        </p:nvPicPr>
        <p:blipFill rotWithShape="1">
          <a:blip r:embed="rId3"/>
          <a:stretch/>
        </p:blipFill>
        <p:spPr>
          <a:xfrm>
            <a:off x="6388259" y="2667821"/>
            <a:ext cx="4948881" cy="2652341"/>
          </a:xfrm>
          <a:prstGeom prst="rect">
            <a:avLst/>
          </a:prstGeom>
          <a:noFill/>
          <a:ln>
            <a:noFill/>
          </a:ln>
        </p:spPr>
      </p:pic>
      <p:sp>
        <p:nvSpPr>
          <p:cNvPr id="6" name="Slide Number Placeholder 3">
            <a:extLst>
              <a:ext uri="{FF2B5EF4-FFF2-40B4-BE49-F238E27FC236}">
                <a16:creationId xmlns:a16="http://schemas.microsoft.com/office/drawing/2014/main" id="{0867DC4B-C5CB-4266-BE3E-634CF7A75179}"/>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18</a:t>
            </a:fld>
            <a:endParaRPr lang="en-US" dirty="0"/>
          </a:p>
        </p:txBody>
      </p:sp>
    </p:spTree>
    <p:extLst>
      <p:ext uri="{BB962C8B-B14F-4D97-AF65-F5344CB8AC3E}">
        <p14:creationId xmlns:p14="http://schemas.microsoft.com/office/powerpoint/2010/main" val="372530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801-528C-445C-9DE7-EA6AD48CFF23}"/>
              </a:ext>
            </a:extLst>
          </p:cNvPr>
          <p:cNvSpPr>
            <a:spLocks noGrp="1"/>
          </p:cNvSpPr>
          <p:nvPr>
            <p:ph type="title"/>
          </p:nvPr>
        </p:nvSpPr>
        <p:spPr>
          <a:xfrm>
            <a:off x="1277650" y="365125"/>
            <a:ext cx="10046043" cy="1325563"/>
          </a:xfrm>
        </p:spPr>
        <p:txBody>
          <a:bodyPr wrap="square" anchor="b">
            <a:normAutofit/>
          </a:bodyPr>
          <a:lstStyle/>
          <a:p>
            <a:r>
              <a:rPr lang="en-US" dirty="0"/>
              <a:t>Additional Students' Barriers During Pandemic</a:t>
            </a:r>
          </a:p>
        </p:txBody>
      </p:sp>
      <p:sp>
        <p:nvSpPr>
          <p:cNvPr id="3" name="Content Placeholder 2">
            <a:extLst>
              <a:ext uri="{FF2B5EF4-FFF2-40B4-BE49-F238E27FC236}">
                <a16:creationId xmlns:a16="http://schemas.microsoft.com/office/drawing/2014/main" id="{4895F4A2-96C9-465A-8E97-566FC854CA6D}"/>
              </a:ext>
            </a:extLst>
          </p:cNvPr>
          <p:cNvSpPr>
            <a:spLocks noGrp="1"/>
          </p:cNvSpPr>
          <p:nvPr>
            <p:ph sz="half" idx="2"/>
          </p:nvPr>
        </p:nvSpPr>
        <p:spPr>
          <a:xfrm>
            <a:off x="1277650" y="1798320"/>
            <a:ext cx="4922537" cy="4391343"/>
          </a:xfrm>
        </p:spPr>
        <p:txBody>
          <a:bodyPr wrap="square" anchor="t">
            <a:normAutofit/>
          </a:bodyPr>
          <a:lstStyle/>
          <a:p>
            <a:r>
              <a:rPr lang="en-US" sz="2200" dirty="0"/>
              <a:t>Added intersectionality </a:t>
            </a:r>
          </a:p>
          <a:p>
            <a:pPr lvl="1"/>
            <a:r>
              <a:rPr lang="en-US" sz="2000" dirty="0"/>
              <a:t>All students are now facing multiple barriers</a:t>
            </a:r>
          </a:p>
          <a:p>
            <a:r>
              <a:rPr lang="en-US" sz="2200" dirty="0"/>
              <a:t>Low Computer/Digital Literacy</a:t>
            </a:r>
          </a:p>
          <a:p>
            <a:pPr lvl="1"/>
            <a:r>
              <a:rPr lang="en-US" sz="2000" dirty="0"/>
              <a:t>ESL, re-entry student</a:t>
            </a:r>
          </a:p>
          <a:p>
            <a:pPr lvl="1"/>
            <a:r>
              <a:rPr lang="en-US" sz="2000" dirty="0"/>
              <a:t>Older adults</a:t>
            </a:r>
          </a:p>
          <a:p>
            <a:pPr lvl="1"/>
            <a:r>
              <a:rPr lang="en-US" sz="2000" dirty="0"/>
              <a:t>Students with Disabilities</a:t>
            </a:r>
          </a:p>
          <a:p>
            <a:r>
              <a:rPr lang="en-US" sz="2200" dirty="0"/>
              <a:t>Managing own and children's virtual learning</a:t>
            </a:r>
          </a:p>
          <a:p>
            <a:pPr lvl="1"/>
            <a:r>
              <a:rPr lang="en-US" sz="2000" dirty="0"/>
              <a:t>Single parent</a:t>
            </a:r>
          </a:p>
          <a:p>
            <a:pPr lvl="1"/>
            <a:r>
              <a:rPr lang="en-US" sz="2000" dirty="0"/>
              <a:t>Working adult </a:t>
            </a:r>
          </a:p>
        </p:txBody>
      </p:sp>
      <p:pic>
        <p:nvPicPr>
          <p:cNvPr id="5" name="Google Shape;183;p31" descr="A close up of a COVI-19 sign&#10;&#10;Description automatically generated">
            <a:extLst>
              <a:ext uri="{FF2B5EF4-FFF2-40B4-BE49-F238E27FC236}">
                <a16:creationId xmlns:a16="http://schemas.microsoft.com/office/drawing/2014/main" id="{BA8D47C1-02A4-4E3B-9208-5EC18D6D2962}"/>
              </a:ext>
            </a:extLst>
          </p:cNvPr>
          <p:cNvPicPr preferRelativeResize="0"/>
          <p:nvPr/>
        </p:nvPicPr>
        <p:blipFill rotWithShape="1">
          <a:blip r:embed="rId3"/>
          <a:stretch/>
        </p:blipFill>
        <p:spPr>
          <a:xfrm>
            <a:off x="6388259" y="2667821"/>
            <a:ext cx="4948881" cy="2652341"/>
          </a:xfrm>
          <a:prstGeom prst="rect">
            <a:avLst/>
          </a:prstGeom>
          <a:noFill/>
          <a:ln>
            <a:noFill/>
          </a:ln>
        </p:spPr>
      </p:pic>
      <p:sp>
        <p:nvSpPr>
          <p:cNvPr id="6" name="Slide Number Placeholder 3">
            <a:extLst>
              <a:ext uri="{FF2B5EF4-FFF2-40B4-BE49-F238E27FC236}">
                <a16:creationId xmlns:a16="http://schemas.microsoft.com/office/drawing/2014/main" id="{008869A9-8D1F-46CE-BF4B-3D926D53E6CF}"/>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19</a:t>
            </a:fld>
            <a:endParaRPr lang="en-US" dirty="0"/>
          </a:p>
        </p:txBody>
      </p:sp>
    </p:spTree>
    <p:extLst>
      <p:ext uri="{BB962C8B-B14F-4D97-AF65-F5344CB8AC3E}">
        <p14:creationId xmlns:p14="http://schemas.microsoft.com/office/powerpoint/2010/main" val="19749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8EF7-E8BE-442E-9F9A-72A5D697AF95}"/>
              </a:ext>
            </a:extLst>
          </p:cNvPr>
          <p:cNvSpPr>
            <a:spLocks noGrp="1"/>
          </p:cNvSpPr>
          <p:nvPr>
            <p:ph type="title"/>
          </p:nvPr>
        </p:nvSpPr>
        <p:spPr/>
        <p:txBody>
          <a:bodyPr anchor="ctr"/>
          <a:lstStyle/>
          <a:p>
            <a:r>
              <a:rPr lang="en-US" dirty="0"/>
              <a:t>Description</a:t>
            </a:r>
          </a:p>
        </p:txBody>
      </p:sp>
      <p:sp>
        <p:nvSpPr>
          <p:cNvPr id="3" name="Content Placeholder 2">
            <a:extLst>
              <a:ext uri="{FF2B5EF4-FFF2-40B4-BE49-F238E27FC236}">
                <a16:creationId xmlns:a16="http://schemas.microsoft.com/office/drawing/2014/main" id="{5378AED5-D211-4935-8826-F2015AFD9B67}"/>
              </a:ext>
            </a:extLst>
          </p:cNvPr>
          <p:cNvSpPr>
            <a:spLocks noGrp="1"/>
          </p:cNvSpPr>
          <p:nvPr>
            <p:ph idx="1"/>
          </p:nvPr>
        </p:nvSpPr>
        <p:spPr/>
        <p:txBody>
          <a:bodyPr/>
          <a:lstStyle/>
          <a:p>
            <a:r>
              <a:rPr lang="en-US" dirty="0"/>
              <a:t>This presentation will highlight the many paths noncredit offers to credit college and career readiness. Presenters will discuss working with credit faculty and industry partners to create an innovative curriculum that facilitates student success in the classroom and in employment as well as the need for counseling support to address the unique needs of the noncredit student. This presentation emphasizes integrative planning efforts, leveraging of resources, the flexibility of noncredit delivery models, and strengthening the credit/noncredit relationship to enhance student success.</a:t>
            </a:r>
          </a:p>
          <a:p>
            <a:endParaRPr lang="en-US" dirty="0"/>
          </a:p>
          <a:p>
            <a:endParaRPr lang="en-US" dirty="0"/>
          </a:p>
        </p:txBody>
      </p:sp>
      <p:sp>
        <p:nvSpPr>
          <p:cNvPr id="4" name="Slide Number Placeholder 3">
            <a:extLst>
              <a:ext uri="{FF2B5EF4-FFF2-40B4-BE49-F238E27FC236}">
                <a16:creationId xmlns:a16="http://schemas.microsoft.com/office/drawing/2014/main" id="{C86D2D90-7BCE-4D28-A6E1-F2A157D0BC93}"/>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2</a:t>
            </a:fld>
            <a:endParaRPr lang="en-US" dirty="0"/>
          </a:p>
        </p:txBody>
      </p:sp>
    </p:spTree>
    <p:extLst>
      <p:ext uri="{BB962C8B-B14F-4D97-AF65-F5344CB8AC3E}">
        <p14:creationId xmlns:p14="http://schemas.microsoft.com/office/powerpoint/2010/main" val="4800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801-528C-445C-9DE7-EA6AD48CFF23}"/>
              </a:ext>
            </a:extLst>
          </p:cNvPr>
          <p:cNvSpPr>
            <a:spLocks noGrp="1"/>
          </p:cNvSpPr>
          <p:nvPr>
            <p:ph type="title"/>
          </p:nvPr>
        </p:nvSpPr>
        <p:spPr>
          <a:xfrm>
            <a:off x="1277650" y="365125"/>
            <a:ext cx="10046043" cy="1325563"/>
          </a:xfrm>
        </p:spPr>
        <p:txBody>
          <a:bodyPr wrap="square" anchor="b">
            <a:normAutofit/>
          </a:bodyPr>
          <a:lstStyle/>
          <a:p>
            <a:r>
              <a:rPr lang="en-US" dirty="0"/>
              <a:t>Additional Students' Barriers During Pandemic</a:t>
            </a:r>
          </a:p>
        </p:txBody>
      </p:sp>
      <p:sp>
        <p:nvSpPr>
          <p:cNvPr id="3" name="Content Placeholder 2">
            <a:extLst>
              <a:ext uri="{FF2B5EF4-FFF2-40B4-BE49-F238E27FC236}">
                <a16:creationId xmlns:a16="http://schemas.microsoft.com/office/drawing/2014/main" id="{4895F4A2-96C9-465A-8E97-566FC854CA6D}"/>
              </a:ext>
            </a:extLst>
          </p:cNvPr>
          <p:cNvSpPr>
            <a:spLocks noGrp="1"/>
          </p:cNvSpPr>
          <p:nvPr>
            <p:ph sz="half" idx="2"/>
          </p:nvPr>
        </p:nvSpPr>
        <p:spPr>
          <a:xfrm>
            <a:off x="1277650" y="1798320"/>
            <a:ext cx="4922537" cy="4391343"/>
          </a:xfrm>
        </p:spPr>
        <p:txBody>
          <a:bodyPr wrap="square" anchor="t">
            <a:normAutofit/>
          </a:bodyPr>
          <a:lstStyle/>
          <a:p>
            <a:r>
              <a:rPr lang="en-US" sz="2200" dirty="0"/>
              <a:t>Work/House insecurity</a:t>
            </a:r>
          </a:p>
          <a:p>
            <a:pPr lvl="1"/>
            <a:r>
              <a:rPr lang="en-US" sz="2000" dirty="0"/>
              <a:t>Entire student population at risk</a:t>
            </a:r>
          </a:p>
          <a:p>
            <a:r>
              <a:rPr lang="en-US" sz="2200" dirty="0"/>
              <a:t>Internet access</a:t>
            </a:r>
          </a:p>
          <a:p>
            <a:pPr lvl="1"/>
            <a:r>
              <a:rPr lang="en-US" sz="2000" dirty="0"/>
              <a:t>Across the board risk (Faculty, Staff, Students)</a:t>
            </a:r>
          </a:p>
          <a:p>
            <a:r>
              <a:rPr lang="en-US" sz="2200" dirty="0"/>
              <a:t>Balance family, work and education</a:t>
            </a:r>
          </a:p>
          <a:p>
            <a:pPr lvl="1"/>
            <a:r>
              <a:rPr lang="en-US" sz="2000" dirty="0"/>
              <a:t>Across the board risk (Faculty, Staff, Students)</a:t>
            </a:r>
          </a:p>
          <a:p>
            <a:pPr lvl="1"/>
            <a:r>
              <a:rPr lang="en-US" sz="2000" dirty="0"/>
              <a:t>Adults working non-consistent schedules</a:t>
            </a:r>
          </a:p>
          <a:p>
            <a:pPr lvl="1"/>
            <a:r>
              <a:rPr lang="en-US" sz="2000" dirty="0"/>
              <a:t>Difficulties finding a routine</a:t>
            </a:r>
          </a:p>
        </p:txBody>
      </p:sp>
      <p:pic>
        <p:nvPicPr>
          <p:cNvPr id="5" name="Google Shape;183;p31" descr="A close up of a COVI-19 sign&#10;&#10;Description automatically generated">
            <a:extLst>
              <a:ext uri="{FF2B5EF4-FFF2-40B4-BE49-F238E27FC236}">
                <a16:creationId xmlns:a16="http://schemas.microsoft.com/office/drawing/2014/main" id="{BA8D47C1-02A4-4E3B-9208-5EC18D6D2962}"/>
              </a:ext>
            </a:extLst>
          </p:cNvPr>
          <p:cNvPicPr preferRelativeResize="0"/>
          <p:nvPr/>
        </p:nvPicPr>
        <p:blipFill rotWithShape="1">
          <a:blip r:embed="rId3"/>
          <a:stretch/>
        </p:blipFill>
        <p:spPr>
          <a:xfrm>
            <a:off x="6388259" y="2667821"/>
            <a:ext cx="4948881" cy="2652341"/>
          </a:xfrm>
          <a:prstGeom prst="rect">
            <a:avLst/>
          </a:prstGeom>
          <a:noFill/>
          <a:ln>
            <a:noFill/>
          </a:ln>
        </p:spPr>
      </p:pic>
      <p:sp>
        <p:nvSpPr>
          <p:cNvPr id="6" name="Slide Number Placeholder 3">
            <a:extLst>
              <a:ext uri="{FF2B5EF4-FFF2-40B4-BE49-F238E27FC236}">
                <a16:creationId xmlns:a16="http://schemas.microsoft.com/office/drawing/2014/main" id="{602F9CF7-7590-4290-BC40-90132B950429}"/>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20</a:t>
            </a:fld>
            <a:endParaRPr lang="en-US" dirty="0"/>
          </a:p>
        </p:txBody>
      </p:sp>
    </p:spTree>
    <p:extLst>
      <p:ext uri="{BB962C8B-B14F-4D97-AF65-F5344CB8AC3E}">
        <p14:creationId xmlns:p14="http://schemas.microsoft.com/office/powerpoint/2010/main" val="383607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FA04-4759-4403-8FF6-D2961874D027}"/>
              </a:ext>
            </a:extLst>
          </p:cNvPr>
          <p:cNvSpPr>
            <a:spLocks noGrp="1"/>
          </p:cNvSpPr>
          <p:nvPr>
            <p:ph type="title"/>
          </p:nvPr>
        </p:nvSpPr>
        <p:spPr/>
        <p:txBody>
          <a:bodyPr/>
          <a:lstStyle/>
          <a:p>
            <a:r>
              <a:rPr lang="en-US" dirty="0"/>
              <a:t>Step-by-step Guidance &amp; Support For Enrollment Process</a:t>
            </a:r>
          </a:p>
        </p:txBody>
      </p:sp>
      <p:sp>
        <p:nvSpPr>
          <p:cNvPr id="6" name="Content Placeholder 5">
            <a:extLst>
              <a:ext uri="{FF2B5EF4-FFF2-40B4-BE49-F238E27FC236}">
                <a16:creationId xmlns:a16="http://schemas.microsoft.com/office/drawing/2014/main" id="{0D7FE61E-7F65-47EC-91D6-123B2DED3690}"/>
              </a:ext>
            </a:extLst>
          </p:cNvPr>
          <p:cNvSpPr>
            <a:spLocks noGrp="1"/>
          </p:cNvSpPr>
          <p:nvPr>
            <p:ph sz="half" idx="1"/>
          </p:nvPr>
        </p:nvSpPr>
        <p:spPr/>
        <p:txBody>
          <a:bodyPr/>
          <a:lstStyle/>
          <a:p>
            <a:r>
              <a:rPr lang="en-US" dirty="0"/>
              <a:t>College Application</a:t>
            </a:r>
          </a:p>
          <a:p>
            <a:r>
              <a:rPr lang="en-US" dirty="0"/>
              <a:t>Financial Aid</a:t>
            </a:r>
          </a:p>
          <a:p>
            <a:r>
              <a:rPr lang="en-US" dirty="0"/>
              <a:t>Orientation (online or in person)</a:t>
            </a:r>
          </a:p>
          <a:p>
            <a:r>
              <a:rPr lang="en-US" dirty="0"/>
              <a:t>Placement</a:t>
            </a:r>
          </a:p>
          <a:p>
            <a:r>
              <a:rPr lang="en-US" dirty="0"/>
              <a:t>Education Plan</a:t>
            </a:r>
          </a:p>
          <a:p>
            <a:r>
              <a:rPr lang="en-US" dirty="0"/>
              <a:t>Registration</a:t>
            </a:r>
          </a:p>
        </p:txBody>
      </p:sp>
      <p:sp>
        <p:nvSpPr>
          <p:cNvPr id="7" name="Slide Number Placeholder 3">
            <a:extLst>
              <a:ext uri="{FF2B5EF4-FFF2-40B4-BE49-F238E27FC236}">
                <a16:creationId xmlns:a16="http://schemas.microsoft.com/office/drawing/2014/main" id="{1C113008-2274-4FF0-9C8A-91AB9B1A348E}"/>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21</a:t>
            </a:fld>
            <a:endParaRPr lang="en-US" dirty="0"/>
          </a:p>
        </p:txBody>
      </p:sp>
    </p:spTree>
    <p:extLst>
      <p:ext uri="{BB962C8B-B14F-4D97-AF65-F5344CB8AC3E}">
        <p14:creationId xmlns:p14="http://schemas.microsoft.com/office/powerpoint/2010/main" val="279013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FA04-4759-4403-8FF6-D2961874D027}"/>
              </a:ext>
            </a:extLst>
          </p:cNvPr>
          <p:cNvSpPr>
            <a:spLocks noGrp="1"/>
          </p:cNvSpPr>
          <p:nvPr>
            <p:ph type="title"/>
          </p:nvPr>
        </p:nvSpPr>
        <p:spPr/>
        <p:txBody>
          <a:bodyPr/>
          <a:lstStyle/>
          <a:p>
            <a:r>
              <a:rPr lang="en-US" dirty="0"/>
              <a:t>Support Post-transition</a:t>
            </a:r>
          </a:p>
        </p:txBody>
      </p:sp>
      <p:sp>
        <p:nvSpPr>
          <p:cNvPr id="6" name="Content Placeholder 5">
            <a:extLst>
              <a:ext uri="{FF2B5EF4-FFF2-40B4-BE49-F238E27FC236}">
                <a16:creationId xmlns:a16="http://schemas.microsoft.com/office/drawing/2014/main" id="{0D7FE61E-7F65-47EC-91D6-123B2DED3690}"/>
              </a:ext>
            </a:extLst>
          </p:cNvPr>
          <p:cNvSpPr>
            <a:spLocks noGrp="1"/>
          </p:cNvSpPr>
          <p:nvPr>
            <p:ph sz="half" idx="1"/>
          </p:nvPr>
        </p:nvSpPr>
        <p:spPr/>
        <p:txBody>
          <a:bodyPr/>
          <a:lstStyle/>
          <a:p>
            <a:r>
              <a:rPr lang="en-US" dirty="0"/>
              <a:t>Referrals to other college campus programs i.e. FYE, EOPS, Summer Bridge, SDEV, etc.</a:t>
            </a:r>
          </a:p>
          <a:p>
            <a:r>
              <a:rPr lang="en-US" dirty="0"/>
              <a:t>Dedicated college campus office for adult school students.</a:t>
            </a:r>
          </a:p>
          <a:p>
            <a:r>
              <a:rPr lang="en-US" dirty="0"/>
              <a:t>Dual Enrollment (SB 554)</a:t>
            </a:r>
          </a:p>
        </p:txBody>
      </p:sp>
      <p:sp>
        <p:nvSpPr>
          <p:cNvPr id="7" name="Slide Number Placeholder 3">
            <a:extLst>
              <a:ext uri="{FF2B5EF4-FFF2-40B4-BE49-F238E27FC236}">
                <a16:creationId xmlns:a16="http://schemas.microsoft.com/office/drawing/2014/main" id="{074E070C-5AEE-432B-A32E-39A17655DBE4}"/>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22</a:t>
            </a:fld>
            <a:endParaRPr lang="en-US" dirty="0"/>
          </a:p>
        </p:txBody>
      </p:sp>
    </p:spTree>
    <p:extLst>
      <p:ext uri="{BB962C8B-B14F-4D97-AF65-F5344CB8AC3E}">
        <p14:creationId xmlns:p14="http://schemas.microsoft.com/office/powerpoint/2010/main" val="107413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FA04-4759-4403-8FF6-D2961874D027}"/>
              </a:ext>
            </a:extLst>
          </p:cNvPr>
          <p:cNvSpPr>
            <a:spLocks noGrp="1"/>
          </p:cNvSpPr>
          <p:nvPr>
            <p:ph type="title"/>
          </p:nvPr>
        </p:nvSpPr>
        <p:spPr>
          <a:xfrm>
            <a:off x="1277650" y="365125"/>
            <a:ext cx="10046043" cy="1325563"/>
          </a:xfrm>
        </p:spPr>
        <p:txBody>
          <a:bodyPr wrap="square" anchor="b">
            <a:normAutofit/>
          </a:bodyPr>
          <a:lstStyle/>
          <a:p>
            <a:r>
              <a:rPr lang="en-US" dirty="0"/>
              <a:t>Pathways To College</a:t>
            </a:r>
          </a:p>
        </p:txBody>
      </p:sp>
      <p:graphicFrame>
        <p:nvGraphicFramePr>
          <p:cNvPr id="8" name="Content Placeholder 5">
            <a:extLst>
              <a:ext uri="{FF2B5EF4-FFF2-40B4-BE49-F238E27FC236}">
                <a16:creationId xmlns:a16="http://schemas.microsoft.com/office/drawing/2014/main" id="{594E9A11-3B54-43DB-BF9F-2B030BD125B2}"/>
              </a:ext>
            </a:extLst>
          </p:cNvPr>
          <p:cNvGraphicFramePr>
            <a:graphicFrameLocks noGrp="1"/>
          </p:cNvGraphicFramePr>
          <p:nvPr>
            <p:ph sz="half" idx="1"/>
            <p:extLst>
              <p:ext uri="{D42A27DB-BD31-4B8C-83A1-F6EECF244321}">
                <p14:modId xmlns:p14="http://schemas.microsoft.com/office/powerpoint/2010/main" val="2623093027"/>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a:extLst>
              <a:ext uri="{FF2B5EF4-FFF2-40B4-BE49-F238E27FC236}">
                <a16:creationId xmlns:a16="http://schemas.microsoft.com/office/drawing/2014/main" id="{D0D0E277-444E-4CFB-A0EF-4068D8554B57}"/>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23</a:t>
            </a:fld>
            <a:endParaRPr lang="en-US" dirty="0"/>
          </a:p>
        </p:txBody>
      </p:sp>
    </p:spTree>
    <p:extLst>
      <p:ext uri="{BB962C8B-B14F-4D97-AF65-F5344CB8AC3E}">
        <p14:creationId xmlns:p14="http://schemas.microsoft.com/office/powerpoint/2010/main" val="183307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BE42-5A52-4A6A-A6F7-756337371F9B}"/>
              </a:ext>
            </a:extLst>
          </p:cNvPr>
          <p:cNvSpPr>
            <a:spLocks noGrp="1"/>
          </p:cNvSpPr>
          <p:nvPr>
            <p:ph type="title"/>
          </p:nvPr>
        </p:nvSpPr>
        <p:spPr>
          <a:xfrm>
            <a:off x="1277650" y="365125"/>
            <a:ext cx="10046043" cy="1325563"/>
          </a:xfrm>
        </p:spPr>
        <p:txBody>
          <a:bodyPr wrap="square" anchor="b">
            <a:normAutofit/>
          </a:bodyPr>
          <a:lstStyle/>
          <a:p>
            <a:r>
              <a:rPr lang="en-US" dirty="0"/>
              <a:t>Noncredit Programs</a:t>
            </a:r>
          </a:p>
        </p:txBody>
      </p:sp>
      <p:pic>
        <p:nvPicPr>
          <p:cNvPr id="7" name="Content Placeholder 6" descr="A picture containing graphical user interface&#10;&#10;Description automatically generated">
            <a:extLst>
              <a:ext uri="{FF2B5EF4-FFF2-40B4-BE49-F238E27FC236}">
                <a16:creationId xmlns:a16="http://schemas.microsoft.com/office/drawing/2014/main" id="{3E8432BF-4D87-45D4-B0DD-70463273E2BF}"/>
              </a:ext>
            </a:extLst>
          </p:cNvPr>
          <p:cNvPicPr>
            <a:picLocks noGrp="1" noChangeAspect="1"/>
          </p:cNvPicPr>
          <p:nvPr>
            <p:ph sz="half" idx="2"/>
          </p:nvPr>
        </p:nvPicPr>
        <p:blipFill>
          <a:blip r:embed="rId3"/>
          <a:stretch>
            <a:fillRect/>
          </a:stretch>
        </p:blipFill>
        <p:spPr>
          <a:xfrm>
            <a:off x="1861619" y="1798320"/>
            <a:ext cx="3754599" cy="4391343"/>
          </a:xfrm>
          <a:noFill/>
        </p:spPr>
      </p:pic>
      <p:sp>
        <p:nvSpPr>
          <p:cNvPr id="3" name="Content Placeholder 2">
            <a:extLst>
              <a:ext uri="{FF2B5EF4-FFF2-40B4-BE49-F238E27FC236}">
                <a16:creationId xmlns:a16="http://schemas.microsoft.com/office/drawing/2014/main" id="{23BA7B3D-FF44-458C-A83E-90AC1A95D73A}"/>
              </a:ext>
            </a:extLst>
          </p:cNvPr>
          <p:cNvSpPr>
            <a:spLocks noGrp="1"/>
          </p:cNvSpPr>
          <p:nvPr>
            <p:ph sz="quarter" idx="4"/>
          </p:nvPr>
        </p:nvSpPr>
        <p:spPr>
          <a:xfrm>
            <a:off x="6388259" y="1798320"/>
            <a:ext cx="4948881" cy="4391343"/>
          </a:xfrm>
        </p:spPr>
        <p:txBody>
          <a:bodyPr wrap="square" anchor="t">
            <a:normAutofit/>
          </a:bodyPr>
          <a:lstStyle/>
          <a:p>
            <a:r>
              <a:rPr lang="en-US" sz="2000" dirty="0"/>
              <a:t>Similar perks to the credit Program</a:t>
            </a:r>
          </a:p>
          <a:p>
            <a:r>
              <a:rPr lang="en-US" sz="2000" dirty="0"/>
              <a:t>ALL students can participate for FREE</a:t>
            </a:r>
          </a:p>
          <a:p>
            <a:r>
              <a:rPr lang="en-US" sz="2000" dirty="0"/>
              <a:t>Can reinforce the material offered at the Adult School</a:t>
            </a:r>
          </a:p>
          <a:p>
            <a:r>
              <a:rPr lang="en-US" sz="2000" dirty="0"/>
              <a:t>Prepare students to enter the workforce or school</a:t>
            </a:r>
          </a:p>
          <a:p>
            <a:r>
              <a:rPr lang="en-US" sz="2000" dirty="0"/>
              <a:t>Help bridge learning gaps</a:t>
            </a:r>
          </a:p>
          <a:p>
            <a:r>
              <a:rPr lang="en-US" sz="2000" dirty="0"/>
              <a:t>Students can earn a noncredit certificate</a:t>
            </a:r>
          </a:p>
          <a:p>
            <a:pPr lvl="1"/>
            <a:r>
              <a:rPr lang="en-US" sz="2000" dirty="0"/>
              <a:t>Phlebotomy</a:t>
            </a:r>
          </a:p>
          <a:p>
            <a:pPr lvl="1"/>
            <a:r>
              <a:rPr lang="en-US" sz="2000" dirty="0"/>
              <a:t>Diesel</a:t>
            </a:r>
          </a:p>
          <a:p>
            <a:pPr lvl="1"/>
            <a:r>
              <a:rPr lang="en-US" sz="2000" dirty="0"/>
              <a:t>Business</a:t>
            </a:r>
          </a:p>
        </p:txBody>
      </p:sp>
      <p:sp>
        <p:nvSpPr>
          <p:cNvPr id="8" name="Slide Number Placeholder 3">
            <a:extLst>
              <a:ext uri="{FF2B5EF4-FFF2-40B4-BE49-F238E27FC236}">
                <a16:creationId xmlns:a16="http://schemas.microsoft.com/office/drawing/2014/main" id="{206FB4A5-677C-44B7-B1EB-FEE37E8DEAE8}"/>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24</a:t>
            </a:fld>
            <a:endParaRPr lang="en-US" dirty="0"/>
          </a:p>
        </p:txBody>
      </p:sp>
    </p:spTree>
    <p:extLst>
      <p:ext uri="{BB962C8B-B14F-4D97-AF65-F5344CB8AC3E}">
        <p14:creationId xmlns:p14="http://schemas.microsoft.com/office/powerpoint/2010/main" val="3083857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0DC9-352A-4106-BF1E-DCFED87DBF84}"/>
              </a:ext>
            </a:extLst>
          </p:cNvPr>
          <p:cNvSpPr>
            <a:spLocks noGrp="1"/>
          </p:cNvSpPr>
          <p:nvPr>
            <p:ph type="title"/>
          </p:nvPr>
        </p:nvSpPr>
        <p:spPr>
          <a:xfrm>
            <a:off x="1277650" y="365125"/>
            <a:ext cx="10046043" cy="815089"/>
          </a:xfrm>
        </p:spPr>
        <p:txBody>
          <a:bodyPr anchor="t"/>
          <a:lstStyle/>
          <a:p>
            <a:r>
              <a:rPr lang="en-US" dirty="0"/>
              <a:t>Credit Programs</a:t>
            </a:r>
          </a:p>
        </p:txBody>
      </p:sp>
      <p:graphicFrame>
        <p:nvGraphicFramePr>
          <p:cNvPr id="9" name="Content Placeholder 2">
            <a:extLst>
              <a:ext uri="{FF2B5EF4-FFF2-40B4-BE49-F238E27FC236}">
                <a16:creationId xmlns:a16="http://schemas.microsoft.com/office/drawing/2014/main" id="{DAB75796-22B0-463E-A8FF-07634770AB78}"/>
              </a:ext>
            </a:extLst>
          </p:cNvPr>
          <p:cNvGraphicFramePr>
            <a:graphicFrameLocks noGrp="1"/>
          </p:cNvGraphicFramePr>
          <p:nvPr>
            <p:ph sz="half" idx="2"/>
          </p:nvPr>
        </p:nvGraphicFramePr>
        <p:xfrm>
          <a:off x="1277650" y="1307806"/>
          <a:ext cx="4922537" cy="4881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descr="A pyramid of pathways from noncredit to credit">
            <a:extLst>
              <a:ext uri="{FF2B5EF4-FFF2-40B4-BE49-F238E27FC236}">
                <a16:creationId xmlns:a16="http://schemas.microsoft.com/office/drawing/2014/main" id="{CE0AA72E-7C6F-48C6-ABAE-275B59529795}"/>
              </a:ext>
            </a:extLst>
          </p:cNvPr>
          <p:cNvPicPr>
            <a:picLocks noGrp="1" noChangeAspect="1"/>
          </p:cNvPicPr>
          <p:nvPr>
            <p:ph sz="quarter" idx="4"/>
          </p:nvPr>
        </p:nvPicPr>
        <p:blipFill>
          <a:blip r:embed="rId8"/>
          <a:stretch>
            <a:fillRect/>
          </a:stretch>
        </p:blipFill>
        <p:spPr>
          <a:xfrm>
            <a:off x="6641365" y="1308100"/>
            <a:ext cx="4443295" cy="4881563"/>
          </a:xfrm>
        </p:spPr>
      </p:pic>
      <p:sp>
        <p:nvSpPr>
          <p:cNvPr id="10" name="Slide Number Placeholder 3">
            <a:extLst>
              <a:ext uri="{FF2B5EF4-FFF2-40B4-BE49-F238E27FC236}">
                <a16:creationId xmlns:a16="http://schemas.microsoft.com/office/drawing/2014/main" id="{C0E37D07-8A84-455C-A518-03125D3D5E31}"/>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25</a:t>
            </a:fld>
            <a:endParaRPr lang="en-US" dirty="0"/>
          </a:p>
        </p:txBody>
      </p:sp>
    </p:spTree>
    <p:extLst>
      <p:ext uri="{BB962C8B-B14F-4D97-AF65-F5344CB8AC3E}">
        <p14:creationId xmlns:p14="http://schemas.microsoft.com/office/powerpoint/2010/main" val="1384608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endParaRPr/>
          </a:p>
        </p:txBody>
      </p:sp>
      <p:sp>
        <p:nvSpPr>
          <p:cNvPr id="263" name="Google Shape;263;p4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endParaRPr/>
          </a:p>
        </p:txBody>
      </p:sp>
      <p:pic>
        <p:nvPicPr>
          <p:cNvPr id="264" name="Google Shape;264;p40" descr="A group of people posing for the camera&#10;&#10;Description automatically generated"/>
          <p:cNvPicPr preferRelativeResize="0"/>
          <p:nvPr/>
        </p:nvPicPr>
        <p:blipFill rotWithShape="1">
          <a:blip r:embed="rId3">
            <a:alphaModFix/>
          </a:blip>
          <a:srcRect l="28628" r="29184"/>
          <a:stretch/>
        </p:blipFill>
        <p:spPr>
          <a:xfrm rot="5400000">
            <a:off x="2896100" y="-2225400"/>
            <a:ext cx="6348000" cy="11308800"/>
          </a:xfrm>
          <a:prstGeom prst="rect">
            <a:avLst/>
          </a:prstGeom>
          <a:noFill/>
          <a:ln w="25400">
            <a:solidFill>
              <a:schemeClr val="accent5"/>
            </a:solidFill>
          </a:ln>
          <a:effectLst>
            <a:outerShdw blurRad="50800" dist="50800" dir="5400000" algn="ctr" rotWithShape="0">
              <a:schemeClr val="tx1"/>
            </a:outerShdw>
          </a:effectLst>
        </p:spPr>
      </p:pic>
      <p:sp>
        <p:nvSpPr>
          <p:cNvPr id="265" name="Google Shape;265;p40"/>
          <p:cNvSpPr txBox="1"/>
          <p:nvPr/>
        </p:nvSpPr>
        <p:spPr>
          <a:xfrm>
            <a:off x="0" y="1"/>
            <a:ext cx="4000000" cy="523180"/>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D7DCE8-41CC-4A6D-AD3D-AEBB7582F261}"/>
              </a:ext>
            </a:extLst>
          </p:cNvPr>
          <p:cNvSpPr>
            <a:spLocks noGrp="1"/>
          </p:cNvSpPr>
          <p:nvPr>
            <p:ph type="title"/>
          </p:nvPr>
        </p:nvSpPr>
        <p:spPr>
          <a:xfrm>
            <a:off x="1277651" y="365126"/>
            <a:ext cx="4526092" cy="1630942"/>
          </a:xfrm>
        </p:spPr>
        <p:txBody>
          <a:bodyPr anchor="t"/>
          <a:lstStyle/>
          <a:p>
            <a:r>
              <a:rPr lang="en-US" dirty="0"/>
              <a:t>Noncredit Programs at College of the Canyons</a:t>
            </a:r>
          </a:p>
        </p:txBody>
      </p:sp>
      <p:graphicFrame>
        <p:nvGraphicFramePr>
          <p:cNvPr id="11" name="Content Placeholder 5">
            <a:extLst>
              <a:ext uri="{FF2B5EF4-FFF2-40B4-BE49-F238E27FC236}">
                <a16:creationId xmlns:a16="http://schemas.microsoft.com/office/drawing/2014/main" id="{8C6F54E7-BEB7-4FCE-A1F9-57110D4DB7F4}"/>
              </a:ext>
            </a:extLst>
          </p:cNvPr>
          <p:cNvGraphicFramePr>
            <a:graphicFrameLocks noGrp="1"/>
          </p:cNvGraphicFramePr>
          <p:nvPr>
            <p:ph sz="half" idx="2"/>
            <p:extLst>
              <p:ext uri="{D42A27DB-BD31-4B8C-83A1-F6EECF244321}">
                <p14:modId xmlns:p14="http://schemas.microsoft.com/office/powerpoint/2010/main" val="2385841610"/>
              </p:ext>
            </p:extLst>
          </p:nvPr>
        </p:nvGraphicFramePr>
        <p:xfrm>
          <a:off x="1277650" y="1996068"/>
          <a:ext cx="4922537" cy="4193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7C24E40B-F320-40AC-9E86-76AF509EC85D}"/>
              </a:ext>
            </a:extLst>
          </p:cNvPr>
          <p:cNvSpPr>
            <a:spLocks noGrp="1"/>
          </p:cNvSpPr>
          <p:nvPr>
            <p:ph sz="quarter" idx="4"/>
          </p:nvPr>
        </p:nvSpPr>
        <p:spPr>
          <a:xfrm>
            <a:off x="6388259" y="365126"/>
            <a:ext cx="4948881" cy="4996483"/>
          </a:xfrm>
        </p:spPr>
        <p:txBody>
          <a:bodyPr/>
          <a:lstStyle/>
          <a:p>
            <a:pPr marL="0" lvl="0" indent="0">
              <a:spcBef>
                <a:spcPts val="0"/>
              </a:spcBef>
              <a:spcAft>
                <a:spcPts val="0"/>
              </a:spcAft>
              <a:buNone/>
            </a:pPr>
            <a:r>
              <a:rPr lang="en-US" sz="2800" b="1" u="sng" dirty="0"/>
              <a:t>Programs to support student success </a:t>
            </a:r>
          </a:p>
          <a:p>
            <a:pPr marL="457200" lvl="0" indent="-330200">
              <a:spcBef>
                <a:spcPts val="1200"/>
              </a:spcBef>
              <a:spcAft>
                <a:spcPts val="0"/>
              </a:spcAft>
              <a:buSzPts val="1600"/>
              <a:buChar char="●"/>
            </a:pPr>
            <a:r>
              <a:rPr lang="en-US" dirty="0"/>
              <a:t>College Skills</a:t>
            </a:r>
          </a:p>
          <a:p>
            <a:pPr marL="457200" lvl="0" indent="-330200">
              <a:spcBef>
                <a:spcPts val="0"/>
              </a:spcBef>
              <a:spcAft>
                <a:spcPts val="0"/>
              </a:spcAft>
              <a:buSzPts val="1600"/>
              <a:buChar char="●"/>
            </a:pPr>
            <a:r>
              <a:rPr lang="en-US" dirty="0"/>
              <a:t>College Success Skills</a:t>
            </a:r>
          </a:p>
          <a:p>
            <a:pPr marL="457200" lvl="0" indent="-330200">
              <a:spcBef>
                <a:spcPts val="0"/>
              </a:spcBef>
              <a:spcAft>
                <a:spcPts val="0"/>
              </a:spcAft>
              <a:buSzPts val="1600"/>
              <a:buChar char="●"/>
            </a:pPr>
            <a:r>
              <a:rPr lang="en-US" dirty="0"/>
              <a:t>Computer Applications</a:t>
            </a:r>
          </a:p>
          <a:p>
            <a:pPr marL="457200" lvl="0" indent="-330200">
              <a:spcBef>
                <a:spcPts val="0"/>
              </a:spcBef>
              <a:spcAft>
                <a:spcPts val="0"/>
              </a:spcAft>
              <a:buSzPts val="1600"/>
              <a:buChar char="●"/>
            </a:pPr>
            <a:r>
              <a:rPr lang="en-US" dirty="0"/>
              <a:t>Math/English Skills</a:t>
            </a:r>
          </a:p>
          <a:p>
            <a:pPr marL="457200" lvl="0" indent="-330200">
              <a:spcBef>
                <a:spcPts val="0"/>
              </a:spcBef>
              <a:spcAft>
                <a:spcPts val="0"/>
              </a:spcAft>
              <a:buSzPts val="1600"/>
              <a:buChar char="●"/>
            </a:pPr>
            <a:r>
              <a:rPr lang="en-US" dirty="0"/>
              <a:t>ESL</a:t>
            </a:r>
          </a:p>
          <a:p>
            <a:pPr marL="457200" lvl="0" indent="-330200">
              <a:spcBef>
                <a:spcPts val="0"/>
              </a:spcBef>
              <a:spcAft>
                <a:spcPts val="0"/>
              </a:spcAft>
              <a:buSzPts val="1600"/>
              <a:buChar char="●"/>
            </a:pPr>
            <a:r>
              <a:rPr lang="en-US" dirty="0"/>
              <a:t>Citizenship </a:t>
            </a:r>
          </a:p>
          <a:p>
            <a:pPr marL="457200" lvl="0" indent="-330200">
              <a:spcBef>
                <a:spcPts val="0"/>
              </a:spcBef>
              <a:spcAft>
                <a:spcPts val="0"/>
              </a:spcAft>
              <a:buSzPts val="1600"/>
              <a:buChar char="●"/>
            </a:pPr>
            <a:r>
              <a:rPr lang="en-US" dirty="0"/>
              <a:t>GED Prep</a:t>
            </a:r>
          </a:p>
        </p:txBody>
      </p:sp>
      <p:pic>
        <p:nvPicPr>
          <p:cNvPr id="8" name="Google Shape;273;p41">
            <a:extLst>
              <a:ext uri="{FF2B5EF4-FFF2-40B4-BE49-F238E27FC236}">
                <a16:creationId xmlns:a16="http://schemas.microsoft.com/office/drawing/2014/main" id="{D38EE280-ACF1-459D-BCEB-3AD6935D797F}"/>
              </a:ext>
            </a:extLst>
          </p:cNvPr>
          <p:cNvPicPr preferRelativeResize="0"/>
          <p:nvPr/>
        </p:nvPicPr>
        <p:blipFill>
          <a:blip r:embed="rId8">
            <a:alphaModFix/>
          </a:blip>
          <a:stretch>
            <a:fillRect/>
          </a:stretch>
        </p:blipFill>
        <p:spPr>
          <a:xfrm>
            <a:off x="7064224" y="4097804"/>
            <a:ext cx="3596950" cy="1761175"/>
          </a:xfrm>
          <a:prstGeom prst="rect">
            <a:avLst/>
          </a:prstGeom>
          <a:noFill/>
          <a:ln>
            <a:noFill/>
          </a:ln>
        </p:spPr>
      </p:pic>
      <p:sp>
        <p:nvSpPr>
          <p:cNvPr id="12" name="Slide Number Placeholder 3">
            <a:extLst>
              <a:ext uri="{FF2B5EF4-FFF2-40B4-BE49-F238E27FC236}">
                <a16:creationId xmlns:a16="http://schemas.microsoft.com/office/drawing/2014/main" id="{C599C228-4D4F-48D7-8899-DD9F83A84A5A}"/>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27</a:t>
            </a:fld>
            <a:endParaRPr lang="en-US" dirty="0"/>
          </a:p>
        </p:txBody>
      </p:sp>
    </p:spTree>
    <p:extLst>
      <p:ext uri="{BB962C8B-B14F-4D97-AF65-F5344CB8AC3E}">
        <p14:creationId xmlns:p14="http://schemas.microsoft.com/office/powerpoint/2010/main" val="1162877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FF0462-1CBB-4A57-B459-71BEE1441F30}"/>
              </a:ext>
            </a:extLst>
          </p:cNvPr>
          <p:cNvSpPr>
            <a:spLocks noGrp="1"/>
          </p:cNvSpPr>
          <p:nvPr>
            <p:ph type="title"/>
          </p:nvPr>
        </p:nvSpPr>
        <p:spPr/>
        <p:txBody>
          <a:bodyPr>
            <a:normAutofit fontScale="90000"/>
          </a:bodyPr>
          <a:lstStyle/>
          <a:p>
            <a:endParaRPr lang="en-US"/>
          </a:p>
        </p:txBody>
      </p:sp>
      <p:sp>
        <p:nvSpPr>
          <p:cNvPr id="7" name="Text Placeholder 6">
            <a:extLst>
              <a:ext uri="{FF2B5EF4-FFF2-40B4-BE49-F238E27FC236}">
                <a16:creationId xmlns:a16="http://schemas.microsoft.com/office/drawing/2014/main" id="{998FECE5-057C-4F30-89AD-9FC96DED55C8}"/>
              </a:ext>
            </a:extLst>
          </p:cNvPr>
          <p:cNvSpPr>
            <a:spLocks noGrp="1"/>
          </p:cNvSpPr>
          <p:nvPr>
            <p:ph type="body" idx="1"/>
          </p:nvPr>
        </p:nvSpPr>
        <p:spPr/>
        <p:txBody>
          <a:bodyPr/>
          <a:lstStyle/>
          <a:p>
            <a:endParaRPr lang="en-US" dirty="0"/>
          </a:p>
        </p:txBody>
      </p:sp>
      <p:sp>
        <p:nvSpPr>
          <p:cNvPr id="8" name="Text Placeholder 7">
            <a:extLst>
              <a:ext uri="{FF2B5EF4-FFF2-40B4-BE49-F238E27FC236}">
                <a16:creationId xmlns:a16="http://schemas.microsoft.com/office/drawing/2014/main" id="{D497E17A-3A1E-4D51-B66C-9964139E64DD}"/>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id="{1A13DEF4-7081-4BA6-8AF0-30C17B65D788}"/>
              </a:ext>
            </a:extLst>
          </p:cNvPr>
          <p:cNvSpPr>
            <a:spLocks noGrp="1"/>
          </p:cNvSpPr>
          <p:nvPr>
            <p:ph type="sldNum" idx="12"/>
          </p:nvPr>
        </p:nvSpPr>
        <p:spPr/>
        <p:txBody>
          <a:bodyPr/>
          <a:lstStyle/>
          <a:p>
            <a:pPr>
              <a:defRPr/>
            </a:pPr>
            <a:fld id="{90D309FC-E684-5941-A7D8-0617C9E0A3D1}" type="slidenum">
              <a:rPr lang="en-US" altLang="en-US" smtClean="0"/>
              <a:pPr>
                <a:defRPr/>
              </a:pPr>
              <a:t>28</a:t>
            </a:fld>
            <a:endParaRPr lang="en-US" altLang="en-US" dirty="0"/>
          </a:p>
        </p:txBody>
      </p:sp>
      <p:pic>
        <p:nvPicPr>
          <p:cNvPr id="10" name="Picture 9" descr="A picture containing text&#10;&#10;Description automatically generated">
            <a:extLst>
              <a:ext uri="{FF2B5EF4-FFF2-40B4-BE49-F238E27FC236}">
                <a16:creationId xmlns:a16="http://schemas.microsoft.com/office/drawing/2014/main" id="{70F9CC46-186C-4301-8631-3AEAF431AFF5}"/>
              </a:ext>
            </a:extLst>
          </p:cNvPr>
          <p:cNvPicPr>
            <a:picLocks noChangeAspect="1"/>
          </p:cNvPicPr>
          <p:nvPr/>
        </p:nvPicPr>
        <p:blipFill>
          <a:blip r:embed="rId3"/>
          <a:stretch>
            <a:fillRect/>
          </a:stretch>
        </p:blipFill>
        <p:spPr>
          <a:xfrm>
            <a:off x="930540" y="199574"/>
            <a:ext cx="4944165" cy="6458851"/>
          </a:xfrm>
          <a:prstGeom prst="rect">
            <a:avLst/>
          </a:prstGeom>
        </p:spPr>
      </p:pic>
      <p:pic>
        <p:nvPicPr>
          <p:cNvPr id="12" name="Picture 11" descr="A picture containing text, screenshot, newspaper&#10;&#10;Description automatically generated">
            <a:extLst>
              <a:ext uri="{FF2B5EF4-FFF2-40B4-BE49-F238E27FC236}">
                <a16:creationId xmlns:a16="http://schemas.microsoft.com/office/drawing/2014/main" id="{666E31BE-903C-4EE0-AC34-35D0FE8584AC}"/>
              </a:ext>
            </a:extLst>
          </p:cNvPr>
          <p:cNvPicPr>
            <a:picLocks noChangeAspect="1"/>
          </p:cNvPicPr>
          <p:nvPr/>
        </p:nvPicPr>
        <p:blipFill>
          <a:blip r:embed="rId4"/>
          <a:stretch>
            <a:fillRect/>
          </a:stretch>
        </p:blipFill>
        <p:spPr>
          <a:xfrm>
            <a:off x="6317295" y="199574"/>
            <a:ext cx="5333199" cy="6564683"/>
          </a:xfrm>
          <a:prstGeom prst="rect">
            <a:avLst/>
          </a:prstGeom>
        </p:spPr>
      </p:pic>
    </p:spTree>
    <p:extLst>
      <p:ext uri="{BB962C8B-B14F-4D97-AF65-F5344CB8AC3E}">
        <p14:creationId xmlns:p14="http://schemas.microsoft.com/office/powerpoint/2010/main" val="868191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C8F0AC-2E5C-4345-A9E4-C16B9FBCF7BE}"/>
              </a:ext>
            </a:extLst>
          </p:cNvPr>
          <p:cNvSpPr>
            <a:spLocks noGrp="1"/>
          </p:cNvSpPr>
          <p:nvPr>
            <p:ph type="title"/>
          </p:nvPr>
        </p:nvSpPr>
        <p:spPr>
          <a:xfrm>
            <a:off x="1277650" y="365125"/>
            <a:ext cx="10046043" cy="727695"/>
          </a:xfrm>
        </p:spPr>
        <p:txBody>
          <a:bodyPr anchor="t"/>
          <a:lstStyle/>
          <a:p>
            <a:r>
              <a:rPr lang="en-US" dirty="0"/>
              <a:t>COC Career Skills Program</a:t>
            </a:r>
          </a:p>
        </p:txBody>
      </p:sp>
      <p:sp>
        <p:nvSpPr>
          <p:cNvPr id="9" name="Content Placeholder 8">
            <a:extLst>
              <a:ext uri="{FF2B5EF4-FFF2-40B4-BE49-F238E27FC236}">
                <a16:creationId xmlns:a16="http://schemas.microsoft.com/office/drawing/2014/main" id="{8540CE6B-6074-487D-9ED7-567AAA60CDB6}"/>
              </a:ext>
            </a:extLst>
          </p:cNvPr>
          <p:cNvSpPr>
            <a:spLocks noGrp="1"/>
          </p:cNvSpPr>
          <p:nvPr>
            <p:ph sz="half" idx="2"/>
          </p:nvPr>
        </p:nvSpPr>
        <p:spPr>
          <a:xfrm>
            <a:off x="1277650" y="1092820"/>
            <a:ext cx="5691862" cy="5096843"/>
          </a:xfrm>
        </p:spPr>
        <p:txBody>
          <a:bodyPr/>
          <a:lstStyle/>
          <a:p>
            <a:pPr marL="304792" lvl="0" indent="-319544">
              <a:lnSpc>
                <a:spcPct val="120000"/>
              </a:lnSpc>
              <a:spcBef>
                <a:spcPts val="933"/>
              </a:spcBef>
              <a:spcAft>
                <a:spcPts val="0"/>
              </a:spcAft>
              <a:buSzPts val="1374"/>
              <a:buFont typeface="Arial" panose="020B0604020202020204" pitchFamily="34" charset="0"/>
              <a:buChar char="●"/>
            </a:pPr>
            <a:r>
              <a:rPr lang="en-US" sz="1800" b="1" dirty="0"/>
              <a:t>NC.CSKL 001 - Time Management</a:t>
            </a:r>
            <a:endParaRPr lang="en-US" sz="1800" dirty="0"/>
          </a:p>
          <a:p>
            <a:pPr marL="304792" lvl="0" indent="-319544">
              <a:lnSpc>
                <a:spcPct val="120000"/>
              </a:lnSpc>
              <a:spcBef>
                <a:spcPts val="933"/>
              </a:spcBef>
              <a:spcAft>
                <a:spcPts val="0"/>
              </a:spcAft>
              <a:buSzPts val="1374"/>
              <a:buFont typeface="Arial" panose="020B0604020202020204" pitchFamily="34" charset="0"/>
              <a:buChar char="●"/>
            </a:pPr>
            <a:r>
              <a:rPr lang="en-US" sz="1800" b="1" dirty="0"/>
              <a:t>NC.CSKL 002 - Business Writing in the Technology Age</a:t>
            </a:r>
            <a:r>
              <a:rPr lang="en-US" sz="1800" dirty="0"/>
              <a:t>.</a:t>
            </a:r>
          </a:p>
          <a:p>
            <a:pPr marL="304792" lvl="0" indent="-319544">
              <a:lnSpc>
                <a:spcPct val="120000"/>
              </a:lnSpc>
              <a:spcBef>
                <a:spcPts val="933"/>
              </a:spcBef>
              <a:spcAft>
                <a:spcPts val="0"/>
              </a:spcAft>
              <a:buSzPts val="1374"/>
              <a:buFont typeface="Arial" panose="020B0604020202020204" pitchFamily="34" charset="0"/>
              <a:buChar char="●"/>
            </a:pPr>
            <a:r>
              <a:rPr lang="en-US" sz="1800" b="1" dirty="0"/>
              <a:t>NC.CSKL 003 - Critical Thinking, Problem Solving, and Decision Making</a:t>
            </a:r>
            <a:endParaRPr lang="en-US" sz="1800" dirty="0"/>
          </a:p>
          <a:p>
            <a:pPr marL="304792" lvl="0" indent="-319544">
              <a:lnSpc>
                <a:spcPct val="120000"/>
              </a:lnSpc>
              <a:spcBef>
                <a:spcPts val="933"/>
              </a:spcBef>
              <a:spcAft>
                <a:spcPts val="0"/>
              </a:spcAft>
              <a:buSzPts val="1374"/>
              <a:buFont typeface="Arial" panose="020B0604020202020204" pitchFamily="34" charset="0"/>
              <a:buChar char="●"/>
            </a:pPr>
            <a:r>
              <a:rPr lang="en-US" sz="1800" b="1" dirty="0"/>
              <a:t>NC.CSKL 004 - Customer Service</a:t>
            </a:r>
            <a:endParaRPr lang="en-US" sz="1800" dirty="0"/>
          </a:p>
          <a:p>
            <a:pPr marL="304792" lvl="0" indent="-319544">
              <a:lnSpc>
                <a:spcPct val="120000"/>
              </a:lnSpc>
              <a:spcBef>
                <a:spcPts val="933"/>
              </a:spcBef>
              <a:spcAft>
                <a:spcPts val="0"/>
              </a:spcAft>
              <a:buSzPts val="1374"/>
              <a:buFont typeface="Arial" panose="020B0604020202020204" pitchFamily="34" charset="0"/>
              <a:buChar char="●"/>
            </a:pPr>
            <a:r>
              <a:rPr lang="en-US" sz="1800" b="1" dirty="0"/>
              <a:t>NC.CSKL 005 - Negotiation</a:t>
            </a:r>
            <a:endParaRPr lang="en-US" sz="1800" dirty="0"/>
          </a:p>
          <a:p>
            <a:pPr marL="304792" lvl="0" indent="-319544">
              <a:lnSpc>
                <a:spcPct val="120000"/>
              </a:lnSpc>
              <a:spcBef>
                <a:spcPts val="933"/>
              </a:spcBef>
              <a:spcAft>
                <a:spcPts val="0"/>
              </a:spcAft>
              <a:buSzPts val="1374"/>
              <a:buFont typeface="Arial" panose="020B0604020202020204" pitchFamily="34" charset="0"/>
              <a:buChar char="●"/>
            </a:pPr>
            <a:r>
              <a:rPr lang="en-US" sz="1800" b="1" dirty="0"/>
              <a:t>NC.CSKL 006 - Personality Styles</a:t>
            </a:r>
            <a:endParaRPr lang="en-US" sz="1800" dirty="0"/>
          </a:p>
          <a:p>
            <a:pPr marL="304792" lvl="0" indent="-319544">
              <a:lnSpc>
                <a:spcPct val="120000"/>
              </a:lnSpc>
              <a:spcBef>
                <a:spcPts val="933"/>
              </a:spcBef>
              <a:spcAft>
                <a:spcPts val="0"/>
              </a:spcAft>
              <a:buSzPts val="1374"/>
              <a:buFont typeface="Arial" panose="020B0604020202020204" pitchFamily="34" charset="0"/>
              <a:buChar char="●"/>
            </a:pPr>
            <a:r>
              <a:rPr lang="en-US" sz="1800" b="1" dirty="0"/>
              <a:t>NC.CSKL 007 - Successfully Managing and Developing People</a:t>
            </a:r>
            <a:endParaRPr lang="en-US" sz="1800" dirty="0"/>
          </a:p>
          <a:p>
            <a:pPr marL="304792" lvl="0" indent="-319544">
              <a:lnSpc>
                <a:spcPct val="120000"/>
              </a:lnSpc>
              <a:spcBef>
                <a:spcPts val="933"/>
              </a:spcBef>
              <a:spcAft>
                <a:spcPts val="0"/>
              </a:spcAft>
              <a:buSzPts val="1374"/>
              <a:buFont typeface="Arial" panose="020B0604020202020204" pitchFamily="34" charset="0"/>
              <a:buChar char="●"/>
            </a:pPr>
            <a:r>
              <a:rPr lang="en-US" sz="1800" b="1" dirty="0"/>
              <a:t>NC.CSKL 008 - Workplace Communication Strategies</a:t>
            </a:r>
          </a:p>
          <a:p>
            <a:pPr marL="304792" indent="-319544">
              <a:lnSpc>
                <a:spcPct val="120000"/>
              </a:lnSpc>
              <a:spcBef>
                <a:spcPts val="933"/>
              </a:spcBef>
              <a:spcAft>
                <a:spcPts val="0"/>
              </a:spcAft>
              <a:buSzPts val="1374"/>
              <a:buFont typeface="Arial" panose="020B0604020202020204" pitchFamily="34" charset="0"/>
              <a:buChar char="●"/>
            </a:pPr>
            <a:r>
              <a:rPr lang="en-US" sz="1800" b="1" dirty="0"/>
              <a:t>NC.CSKL 009 - Personalized Career</a:t>
            </a:r>
            <a:r>
              <a:rPr lang="en-US" sz="1800" dirty="0"/>
              <a:t> </a:t>
            </a:r>
            <a:r>
              <a:rPr lang="en-US" sz="1800" b="1" dirty="0"/>
              <a:t>Planning</a:t>
            </a:r>
            <a:endParaRPr lang="en-US" sz="1800" dirty="0"/>
          </a:p>
        </p:txBody>
      </p:sp>
      <p:sp>
        <p:nvSpPr>
          <p:cNvPr id="10" name="Content Placeholder 9">
            <a:extLst>
              <a:ext uri="{FF2B5EF4-FFF2-40B4-BE49-F238E27FC236}">
                <a16:creationId xmlns:a16="http://schemas.microsoft.com/office/drawing/2014/main" id="{252EEF6F-0FE0-478F-9C1F-EC78C16E6323}"/>
              </a:ext>
            </a:extLst>
          </p:cNvPr>
          <p:cNvSpPr>
            <a:spLocks noGrp="1"/>
          </p:cNvSpPr>
          <p:nvPr>
            <p:ph sz="quarter" idx="4"/>
          </p:nvPr>
        </p:nvSpPr>
        <p:spPr>
          <a:xfrm>
            <a:off x="6869151" y="1092820"/>
            <a:ext cx="4467989" cy="5096843"/>
          </a:xfrm>
        </p:spPr>
        <p:txBody>
          <a:bodyPr/>
          <a:lstStyle/>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010 - Strategic Job Search</a:t>
            </a:r>
            <a:endParaRPr lang="en-US" sz="1800" dirty="0"/>
          </a:p>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011 - LinkedIn for Business</a:t>
            </a:r>
            <a:endParaRPr lang="en-US" sz="1800" dirty="0"/>
          </a:p>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012 - Job Shadowing</a:t>
            </a:r>
            <a:endParaRPr lang="en-US" sz="1800" dirty="0"/>
          </a:p>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015 - Adaptability</a:t>
            </a:r>
            <a:endParaRPr lang="en-US" sz="1800" dirty="0"/>
          </a:p>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016 - Digital Fluency</a:t>
            </a:r>
            <a:endParaRPr lang="en-US" sz="1800" dirty="0"/>
          </a:p>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017 - Empathy</a:t>
            </a:r>
            <a:endParaRPr lang="en-US" sz="1800" dirty="0"/>
          </a:p>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018 - Entrepreneurial Mindset</a:t>
            </a:r>
            <a:endParaRPr lang="en-US" sz="1800" dirty="0"/>
          </a:p>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019 - Resilience</a:t>
            </a:r>
            <a:endParaRPr lang="en-US" sz="1800" dirty="0"/>
          </a:p>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020 - Self-Awareness</a:t>
            </a:r>
            <a:endParaRPr lang="en-US" sz="1800" dirty="0"/>
          </a:p>
          <a:p>
            <a:pPr marL="304792" lvl="0" indent="-318337">
              <a:lnSpc>
                <a:spcPct val="120000"/>
              </a:lnSpc>
              <a:spcBef>
                <a:spcPts val="933"/>
              </a:spcBef>
              <a:spcAft>
                <a:spcPts val="0"/>
              </a:spcAft>
              <a:buSzPct val="94117"/>
              <a:buFont typeface="Arial" panose="020B0604020202020204" pitchFamily="34" charset="0"/>
              <a:buChar char="●"/>
            </a:pPr>
            <a:r>
              <a:rPr lang="en-US" sz="1800" b="1" dirty="0"/>
              <a:t>NC.CSKL 021 - Social/Diversity-Awareness</a:t>
            </a:r>
            <a:endParaRPr lang="en-US" sz="1800" dirty="0"/>
          </a:p>
          <a:p>
            <a:pPr marL="0" indent="0">
              <a:buNone/>
            </a:pPr>
            <a:endParaRPr lang="en-US" dirty="0"/>
          </a:p>
        </p:txBody>
      </p:sp>
      <p:sp>
        <p:nvSpPr>
          <p:cNvPr id="11" name="Slide Number Placeholder 3">
            <a:extLst>
              <a:ext uri="{FF2B5EF4-FFF2-40B4-BE49-F238E27FC236}">
                <a16:creationId xmlns:a16="http://schemas.microsoft.com/office/drawing/2014/main" id="{A441DCFD-1C79-4EDB-8816-9E16CE2D3D72}"/>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29</a:t>
            </a:fld>
            <a:endParaRPr lang="en-US" dirty="0"/>
          </a:p>
        </p:txBody>
      </p:sp>
    </p:spTree>
    <p:extLst>
      <p:ext uri="{BB962C8B-B14F-4D97-AF65-F5344CB8AC3E}">
        <p14:creationId xmlns:p14="http://schemas.microsoft.com/office/powerpoint/2010/main" val="334765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B19A-30C5-4580-98EA-A052150B0B78}"/>
              </a:ext>
            </a:extLst>
          </p:cNvPr>
          <p:cNvSpPr>
            <a:spLocks noGrp="1"/>
          </p:cNvSpPr>
          <p:nvPr>
            <p:ph type="title"/>
          </p:nvPr>
        </p:nvSpPr>
        <p:spPr/>
        <p:txBody>
          <a:bodyPr anchor="ctr"/>
          <a:lstStyle/>
          <a:p>
            <a:r>
              <a:rPr lang="en-US" dirty="0"/>
              <a:t>Your Presenters</a:t>
            </a:r>
          </a:p>
        </p:txBody>
      </p:sp>
      <p:sp>
        <p:nvSpPr>
          <p:cNvPr id="3" name="Content Placeholder 2">
            <a:extLst>
              <a:ext uri="{FF2B5EF4-FFF2-40B4-BE49-F238E27FC236}">
                <a16:creationId xmlns:a16="http://schemas.microsoft.com/office/drawing/2014/main" id="{53331D0A-9164-40AE-A31A-8F5E9328B4E8}"/>
              </a:ext>
            </a:extLst>
          </p:cNvPr>
          <p:cNvSpPr>
            <a:spLocks noGrp="1"/>
          </p:cNvSpPr>
          <p:nvPr>
            <p:ph idx="1"/>
          </p:nvPr>
        </p:nvSpPr>
        <p:spPr>
          <a:xfrm>
            <a:off x="829994" y="2977116"/>
            <a:ext cx="10523806" cy="3254871"/>
          </a:xfrm>
        </p:spPr>
        <p:txBody>
          <a:bodyPr/>
          <a:lstStyle/>
          <a:p>
            <a:r>
              <a:rPr lang="en-US" dirty="0"/>
              <a:t>Randy Beach, ASCCC Curriculum Committee, Southwestern College  </a:t>
            </a:r>
          </a:p>
          <a:p>
            <a:r>
              <a:rPr lang="en-US" dirty="0"/>
              <a:t>Wendy Brill-Wynkoop, ASCCC Noncredit Committee and FACCC President, College of the Canyons </a:t>
            </a:r>
          </a:p>
          <a:p>
            <a:r>
              <a:rPr lang="en-US" dirty="0"/>
              <a:t>Emma Diaz, ASCCC Noncredit Committee, San Bernardino Valley College</a:t>
            </a:r>
          </a:p>
          <a:p>
            <a:endParaRPr lang="en-US" dirty="0"/>
          </a:p>
        </p:txBody>
      </p:sp>
      <p:sp>
        <p:nvSpPr>
          <p:cNvPr id="5" name="Slide Number Placeholder 3">
            <a:extLst>
              <a:ext uri="{FF2B5EF4-FFF2-40B4-BE49-F238E27FC236}">
                <a16:creationId xmlns:a16="http://schemas.microsoft.com/office/drawing/2014/main" id="{2503A59A-B1E5-437F-8966-71C266A724B4}"/>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3</a:t>
            </a:fld>
            <a:endParaRPr lang="en-US" dirty="0"/>
          </a:p>
        </p:txBody>
      </p:sp>
    </p:spTree>
    <p:extLst>
      <p:ext uri="{BB962C8B-B14F-4D97-AF65-F5344CB8AC3E}">
        <p14:creationId xmlns:p14="http://schemas.microsoft.com/office/powerpoint/2010/main" val="346330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477E-7F02-4527-89B2-692B285B233C}"/>
              </a:ext>
            </a:extLst>
          </p:cNvPr>
          <p:cNvSpPr>
            <a:spLocks noGrp="1"/>
          </p:cNvSpPr>
          <p:nvPr>
            <p:ph type="title"/>
          </p:nvPr>
        </p:nvSpPr>
        <p:spPr/>
        <p:txBody>
          <a:bodyPr anchor="t"/>
          <a:lstStyle/>
          <a:p>
            <a:r>
              <a:rPr lang="en-US" dirty="0"/>
              <a:t>College of the Canyons Career Skills 019 – Resilience </a:t>
            </a:r>
          </a:p>
        </p:txBody>
      </p:sp>
      <p:pic>
        <p:nvPicPr>
          <p:cNvPr id="7" name="Content Placeholder 6" descr="Diagram, text&#10;&#10;Description automatically generated">
            <a:extLst>
              <a:ext uri="{FF2B5EF4-FFF2-40B4-BE49-F238E27FC236}">
                <a16:creationId xmlns:a16="http://schemas.microsoft.com/office/drawing/2014/main" id="{1F469D8D-72A9-463F-8C05-3DB8FC62D57C}"/>
              </a:ext>
            </a:extLst>
          </p:cNvPr>
          <p:cNvPicPr>
            <a:picLocks noGrp="1" noChangeAspect="1"/>
          </p:cNvPicPr>
          <p:nvPr>
            <p:ph sz="half" idx="1"/>
          </p:nvPr>
        </p:nvPicPr>
        <p:blipFill>
          <a:blip r:embed="rId3"/>
          <a:stretch>
            <a:fillRect/>
          </a:stretch>
        </p:blipFill>
        <p:spPr>
          <a:xfrm>
            <a:off x="986425" y="1558729"/>
            <a:ext cx="6884969" cy="4306281"/>
          </a:xfrm>
        </p:spPr>
      </p:pic>
      <p:sp>
        <p:nvSpPr>
          <p:cNvPr id="4" name="Content Placeholder 3">
            <a:extLst>
              <a:ext uri="{FF2B5EF4-FFF2-40B4-BE49-F238E27FC236}">
                <a16:creationId xmlns:a16="http://schemas.microsoft.com/office/drawing/2014/main" id="{A45B9FD1-8EDF-4A06-A528-1B38999FB9EB}"/>
              </a:ext>
            </a:extLst>
          </p:cNvPr>
          <p:cNvSpPr>
            <a:spLocks noGrp="1"/>
          </p:cNvSpPr>
          <p:nvPr>
            <p:ph sz="quarter" idx="4294967295"/>
          </p:nvPr>
        </p:nvSpPr>
        <p:spPr>
          <a:xfrm>
            <a:off x="7698259" y="1563534"/>
            <a:ext cx="4349579" cy="4640263"/>
          </a:xfrm>
        </p:spPr>
        <p:txBody>
          <a:bodyPr/>
          <a:lstStyle/>
          <a:p>
            <a:pPr marL="0" indent="0">
              <a:buNone/>
            </a:pPr>
            <a:r>
              <a:rPr lang="en-US" sz="2200" dirty="0"/>
              <a:t>Examines skills needed to have a healthy relationship with failure and remain competitive in the modern workplace. Emphasis is placed on embracing momentary failure, taking time for reflection and corrective action, and exploring techniques to learn from setbacks and continue to move forward.</a:t>
            </a:r>
          </a:p>
        </p:txBody>
      </p:sp>
      <p:sp>
        <p:nvSpPr>
          <p:cNvPr id="8" name="Slide Number Placeholder 3">
            <a:extLst>
              <a:ext uri="{FF2B5EF4-FFF2-40B4-BE49-F238E27FC236}">
                <a16:creationId xmlns:a16="http://schemas.microsoft.com/office/drawing/2014/main" id="{55E7FA4E-B33F-4F2B-8824-EBB9EA024DDA}"/>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30</a:t>
            </a:fld>
            <a:endParaRPr lang="en-US" dirty="0"/>
          </a:p>
        </p:txBody>
      </p:sp>
    </p:spTree>
    <p:extLst>
      <p:ext uri="{BB962C8B-B14F-4D97-AF65-F5344CB8AC3E}">
        <p14:creationId xmlns:p14="http://schemas.microsoft.com/office/powerpoint/2010/main" val="18396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44F9F2-D5E5-4973-AF6D-F0D3F77F6466}"/>
              </a:ext>
            </a:extLst>
          </p:cNvPr>
          <p:cNvSpPr>
            <a:spLocks noGrp="1"/>
          </p:cNvSpPr>
          <p:nvPr>
            <p:ph type="title"/>
          </p:nvPr>
        </p:nvSpPr>
        <p:spPr>
          <a:xfrm>
            <a:off x="1277650" y="365125"/>
            <a:ext cx="10046043" cy="827805"/>
          </a:xfrm>
        </p:spPr>
        <p:txBody>
          <a:bodyPr anchor="t"/>
          <a:lstStyle/>
          <a:p>
            <a:r>
              <a:rPr lang="en-US" dirty="0"/>
              <a:t>Why Do Students Take Online Courses? </a:t>
            </a:r>
          </a:p>
        </p:txBody>
      </p:sp>
      <p:graphicFrame>
        <p:nvGraphicFramePr>
          <p:cNvPr id="12" name="Content Placeholder 6">
            <a:extLst>
              <a:ext uri="{FF2B5EF4-FFF2-40B4-BE49-F238E27FC236}">
                <a16:creationId xmlns:a16="http://schemas.microsoft.com/office/drawing/2014/main" id="{B67F6CC1-D4AB-43B0-8F0E-4D1081CABBA2}"/>
              </a:ext>
            </a:extLst>
          </p:cNvPr>
          <p:cNvGraphicFramePr>
            <a:graphicFrameLocks noGrp="1"/>
          </p:cNvGraphicFramePr>
          <p:nvPr>
            <p:ph sz="half" idx="2"/>
            <p:extLst>
              <p:ext uri="{D42A27DB-BD31-4B8C-83A1-F6EECF244321}">
                <p14:modId xmlns:p14="http://schemas.microsoft.com/office/powerpoint/2010/main" val="2030329492"/>
              </p:ext>
            </p:extLst>
          </p:nvPr>
        </p:nvGraphicFramePr>
        <p:xfrm>
          <a:off x="746003" y="969967"/>
          <a:ext cx="6055418" cy="5386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6E42E007-444F-46B2-8A32-D37FB3168E02}"/>
              </a:ext>
            </a:extLst>
          </p:cNvPr>
          <p:cNvSpPr/>
          <p:nvPr/>
        </p:nvSpPr>
        <p:spPr>
          <a:xfrm>
            <a:off x="1978990" y="6079351"/>
            <a:ext cx="3589444" cy="276999"/>
          </a:xfrm>
          <a:prstGeom prst="rect">
            <a:avLst/>
          </a:prstGeom>
        </p:spPr>
        <p:txBody>
          <a:bodyPr wrap="none">
            <a:spAutoFit/>
          </a:bodyPr>
          <a:lstStyle/>
          <a:p>
            <a:pPr lvl="0">
              <a:spcBef>
                <a:spcPts val="0"/>
              </a:spcBef>
              <a:spcAft>
                <a:spcPts val="0"/>
              </a:spcAft>
            </a:pPr>
            <a:r>
              <a:rPr lang="en-US" sz="1200" dirty="0">
                <a:solidFill>
                  <a:srgbClr val="000000"/>
                </a:solidFill>
                <a:latin typeface="+mj-lt"/>
                <a:ea typeface="Gill Sans"/>
                <a:cs typeface="Gill Sans"/>
                <a:sym typeface="Gill Sans"/>
              </a:rPr>
              <a:t>*As reported by College of the Canyons students. </a:t>
            </a:r>
          </a:p>
        </p:txBody>
      </p:sp>
      <p:pic>
        <p:nvPicPr>
          <p:cNvPr id="10" name="Google Shape;302;p45">
            <a:extLst>
              <a:ext uri="{FF2B5EF4-FFF2-40B4-BE49-F238E27FC236}">
                <a16:creationId xmlns:a16="http://schemas.microsoft.com/office/drawing/2014/main" id="{28CEC2EE-DE92-418F-AC5B-7BEEAF3C35F9}"/>
              </a:ext>
            </a:extLst>
          </p:cNvPr>
          <p:cNvPicPr preferRelativeResize="0"/>
          <p:nvPr/>
        </p:nvPicPr>
        <p:blipFill>
          <a:blip r:embed="rId8">
            <a:alphaModFix/>
          </a:blip>
          <a:stretch>
            <a:fillRect/>
          </a:stretch>
        </p:blipFill>
        <p:spPr>
          <a:xfrm>
            <a:off x="6255019" y="1412468"/>
            <a:ext cx="5564293" cy="4501380"/>
          </a:xfrm>
          <a:prstGeom prst="rect">
            <a:avLst/>
          </a:prstGeom>
          <a:noFill/>
          <a:ln>
            <a:noFill/>
          </a:ln>
        </p:spPr>
      </p:pic>
      <p:sp>
        <p:nvSpPr>
          <p:cNvPr id="13" name="Slide Number Placeholder 3">
            <a:extLst>
              <a:ext uri="{FF2B5EF4-FFF2-40B4-BE49-F238E27FC236}">
                <a16:creationId xmlns:a16="http://schemas.microsoft.com/office/drawing/2014/main" id="{588C76A0-E7AE-4EA1-B137-BAC36C5A2C38}"/>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31</a:t>
            </a:fld>
            <a:endParaRPr lang="en-US" dirty="0"/>
          </a:p>
        </p:txBody>
      </p:sp>
    </p:spTree>
    <p:extLst>
      <p:ext uri="{BB962C8B-B14F-4D97-AF65-F5344CB8AC3E}">
        <p14:creationId xmlns:p14="http://schemas.microsoft.com/office/powerpoint/2010/main" val="398540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47EC-AFA1-4551-87A5-5993DF0F72D3}"/>
              </a:ext>
            </a:extLst>
          </p:cNvPr>
          <p:cNvSpPr>
            <a:spLocks noGrp="1"/>
          </p:cNvSpPr>
          <p:nvPr>
            <p:ph type="title"/>
          </p:nvPr>
        </p:nvSpPr>
        <p:spPr/>
        <p:txBody>
          <a:bodyPr/>
          <a:lstStyle/>
          <a:p>
            <a:r>
              <a:rPr lang="en-US" dirty="0"/>
              <a:t>Strategies For Quality Online Teaching In Noncredit</a:t>
            </a:r>
          </a:p>
        </p:txBody>
      </p:sp>
      <p:sp>
        <p:nvSpPr>
          <p:cNvPr id="6" name="Content Placeholder 5">
            <a:extLst>
              <a:ext uri="{FF2B5EF4-FFF2-40B4-BE49-F238E27FC236}">
                <a16:creationId xmlns:a16="http://schemas.microsoft.com/office/drawing/2014/main" id="{76CB96CA-450D-4394-85C5-DBDC8FC93801}"/>
              </a:ext>
            </a:extLst>
          </p:cNvPr>
          <p:cNvSpPr>
            <a:spLocks noGrp="1"/>
          </p:cNvSpPr>
          <p:nvPr>
            <p:ph sz="half" idx="1"/>
          </p:nvPr>
        </p:nvSpPr>
        <p:spPr>
          <a:xfrm>
            <a:off x="1277651" y="1798320"/>
            <a:ext cx="5213460" cy="4558030"/>
          </a:xfrm>
        </p:spPr>
        <p:txBody>
          <a:bodyPr/>
          <a:lstStyle/>
          <a:p>
            <a:pPr marL="0" lvl="0" indent="0" fontAlgn="auto">
              <a:lnSpc>
                <a:spcPct val="115000"/>
              </a:lnSpc>
              <a:spcBef>
                <a:spcPts val="0"/>
              </a:spcBef>
              <a:spcAft>
                <a:spcPts val="0"/>
              </a:spcAft>
              <a:buClr>
                <a:srgbClr val="595959"/>
              </a:buClr>
              <a:buSzPct val="90476"/>
              <a:buNone/>
            </a:pPr>
            <a:r>
              <a:rPr lang="en-US" sz="1800" b="1" kern="0" dirty="0">
                <a:solidFill>
                  <a:srgbClr val="595959"/>
                </a:solidFill>
                <a:cs typeface="Arial"/>
                <a:sym typeface="Arial"/>
              </a:rPr>
              <a:t>Apply equitable methods to promote student access and success while acknowledging institutional obstacles. </a:t>
            </a:r>
            <a:endParaRPr lang="en-US" sz="1500" kern="0" dirty="0">
              <a:solidFill>
                <a:srgbClr val="595959"/>
              </a:solidFill>
              <a:cs typeface="Arial"/>
              <a:sym typeface="Arial"/>
            </a:endParaRPr>
          </a:p>
          <a:p>
            <a:pPr marL="469900" lvl="1" indent="-216852" fontAlgn="auto">
              <a:lnSpc>
                <a:spcPct val="115000"/>
              </a:lnSpc>
              <a:spcBef>
                <a:spcPts val="800"/>
              </a:spcBef>
              <a:spcAft>
                <a:spcPts val="0"/>
              </a:spcAft>
              <a:buClr>
                <a:srgbClr val="595959"/>
              </a:buClr>
              <a:buSzPct val="90476"/>
              <a:buFont typeface="Arial"/>
              <a:buChar char="○"/>
            </a:pPr>
            <a:r>
              <a:rPr lang="en-US" sz="1800" kern="0" dirty="0">
                <a:solidFill>
                  <a:srgbClr val="595959"/>
                </a:solidFill>
                <a:cs typeface="Arial"/>
                <a:sym typeface="Arial"/>
              </a:rPr>
              <a:t>Call students ahead of time</a:t>
            </a:r>
            <a:endParaRPr lang="en-US" sz="1200" kern="0" dirty="0">
              <a:solidFill>
                <a:srgbClr val="595959"/>
              </a:solidFill>
              <a:cs typeface="Arial"/>
              <a:sym typeface="Arial"/>
            </a:endParaRPr>
          </a:p>
          <a:p>
            <a:pPr marL="469900" lvl="1" indent="-216852" fontAlgn="auto">
              <a:lnSpc>
                <a:spcPct val="115000"/>
              </a:lnSpc>
              <a:spcBef>
                <a:spcPts val="800"/>
              </a:spcBef>
              <a:spcAft>
                <a:spcPts val="0"/>
              </a:spcAft>
              <a:buClr>
                <a:srgbClr val="595959"/>
              </a:buClr>
              <a:buSzPct val="90476"/>
              <a:buFont typeface="Arial"/>
              <a:buChar char="○"/>
            </a:pPr>
            <a:r>
              <a:rPr lang="en-US" sz="1800" kern="0" dirty="0">
                <a:solidFill>
                  <a:srgbClr val="595959"/>
                </a:solidFill>
                <a:cs typeface="Arial"/>
                <a:sym typeface="Arial"/>
              </a:rPr>
              <a:t>Open courses ahead of time with a 0 module</a:t>
            </a:r>
          </a:p>
          <a:p>
            <a:pPr marL="469900" lvl="1" indent="-216852" fontAlgn="auto">
              <a:lnSpc>
                <a:spcPct val="115000"/>
              </a:lnSpc>
              <a:spcBef>
                <a:spcPts val="800"/>
              </a:spcBef>
              <a:spcAft>
                <a:spcPts val="0"/>
              </a:spcAft>
              <a:buClr>
                <a:srgbClr val="595959"/>
              </a:buClr>
              <a:buSzPct val="90476"/>
              <a:buFont typeface="Arial"/>
              <a:buChar char="○"/>
            </a:pPr>
            <a:r>
              <a:rPr lang="en-US" sz="1800" kern="0" dirty="0">
                <a:solidFill>
                  <a:srgbClr val="595959"/>
                </a:solidFill>
                <a:cs typeface="Arial"/>
                <a:sym typeface="Arial"/>
              </a:rPr>
              <a:t>Use culturally aware course content and assessment</a:t>
            </a:r>
            <a:endParaRPr lang="en-US" sz="1200" kern="0" dirty="0">
              <a:solidFill>
                <a:srgbClr val="595959"/>
              </a:solidFill>
              <a:cs typeface="Arial"/>
              <a:sym typeface="Arial"/>
            </a:endParaRPr>
          </a:p>
          <a:p>
            <a:pPr marL="469900" lvl="1" indent="-216852" fontAlgn="auto">
              <a:lnSpc>
                <a:spcPct val="115000"/>
              </a:lnSpc>
              <a:spcBef>
                <a:spcPts val="800"/>
              </a:spcBef>
              <a:spcAft>
                <a:spcPts val="0"/>
              </a:spcAft>
              <a:buClr>
                <a:srgbClr val="595959"/>
              </a:buClr>
              <a:buSzPct val="90476"/>
              <a:buFont typeface="Arial"/>
              <a:buChar char="○"/>
            </a:pPr>
            <a:r>
              <a:rPr lang="en-US" sz="1800" kern="0" dirty="0">
                <a:solidFill>
                  <a:srgbClr val="595959"/>
                </a:solidFill>
                <a:cs typeface="Arial"/>
                <a:sym typeface="Arial"/>
              </a:rPr>
              <a:t>Incorporate Open Educational Resources (OER)</a:t>
            </a:r>
            <a:endParaRPr lang="en-US" sz="1200" kern="0" dirty="0">
              <a:solidFill>
                <a:srgbClr val="595959"/>
              </a:solidFill>
              <a:cs typeface="Arial"/>
              <a:sym typeface="Arial"/>
            </a:endParaRPr>
          </a:p>
          <a:p>
            <a:pPr marL="469900" lvl="1" indent="-216852" fontAlgn="auto">
              <a:lnSpc>
                <a:spcPct val="115000"/>
              </a:lnSpc>
              <a:spcBef>
                <a:spcPts val="800"/>
              </a:spcBef>
              <a:spcAft>
                <a:spcPts val="0"/>
              </a:spcAft>
              <a:buClr>
                <a:srgbClr val="595959"/>
              </a:buClr>
              <a:buSzPct val="90476"/>
              <a:buFont typeface="Arial"/>
              <a:buChar char="○"/>
            </a:pPr>
            <a:r>
              <a:rPr lang="en-US" sz="1800" kern="0" dirty="0">
                <a:solidFill>
                  <a:srgbClr val="595959"/>
                </a:solidFill>
                <a:cs typeface="Arial"/>
                <a:sym typeface="Arial"/>
              </a:rPr>
              <a:t>Announce resources available at the college</a:t>
            </a:r>
            <a:endParaRPr lang="en-US" sz="1200" kern="0" dirty="0">
              <a:solidFill>
                <a:srgbClr val="595959"/>
              </a:solidFill>
              <a:cs typeface="Arial"/>
              <a:sym typeface="Arial"/>
            </a:endParaRPr>
          </a:p>
          <a:p>
            <a:pPr marL="469900" lvl="1" indent="-216852" fontAlgn="auto">
              <a:lnSpc>
                <a:spcPct val="115000"/>
              </a:lnSpc>
              <a:spcBef>
                <a:spcPts val="800"/>
              </a:spcBef>
              <a:spcAft>
                <a:spcPts val="0"/>
              </a:spcAft>
              <a:buClr>
                <a:srgbClr val="595959"/>
              </a:buClr>
              <a:buSzPct val="90476"/>
              <a:buFont typeface="Arial"/>
              <a:buChar char="○"/>
            </a:pPr>
            <a:r>
              <a:rPr lang="en-US" sz="1800" kern="0" dirty="0">
                <a:solidFill>
                  <a:srgbClr val="595959"/>
                </a:solidFill>
                <a:cs typeface="Arial"/>
                <a:sym typeface="Arial"/>
              </a:rPr>
              <a:t>Ensure accessibility (508 compliance)</a:t>
            </a:r>
            <a:endParaRPr lang="en-US" sz="1200" kern="0" dirty="0">
              <a:solidFill>
                <a:srgbClr val="595959"/>
              </a:solidFill>
              <a:cs typeface="Arial"/>
              <a:sym typeface="Arial"/>
            </a:endParaRPr>
          </a:p>
          <a:p>
            <a:pPr marL="469900" lvl="1" indent="-216852" fontAlgn="auto">
              <a:lnSpc>
                <a:spcPct val="115000"/>
              </a:lnSpc>
              <a:spcBef>
                <a:spcPts val="800"/>
              </a:spcBef>
              <a:spcAft>
                <a:spcPts val="0"/>
              </a:spcAft>
              <a:buClr>
                <a:srgbClr val="595959"/>
              </a:buClr>
              <a:buSzPct val="90476"/>
              <a:buFont typeface="Arial"/>
              <a:buChar char="○"/>
            </a:pPr>
            <a:r>
              <a:rPr lang="en-US" sz="1800" kern="0" dirty="0">
                <a:solidFill>
                  <a:srgbClr val="595959"/>
                </a:solidFill>
                <a:cs typeface="Arial"/>
                <a:sym typeface="Arial"/>
              </a:rPr>
              <a:t>Keep it simple! </a:t>
            </a:r>
            <a:endParaRPr lang="en-US" sz="1200" kern="0" dirty="0">
              <a:solidFill>
                <a:srgbClr val="595959"/>
              </a:solidFill>
              <a:cs typeface="Arial"/>
              <a:sym typeface="Arial"/>
            </a:endParaRPr>
          </a:p>
          <a:p>
            <a:endParaRPr lang="en-US" dirty="0"/>
          </a:p>
        </p:txBody>
      </p:sp>
      <p:pic>
        <p:nvPicPr>
          <p:cNvPr id="7" name="Google Shape;309;p46">
            <a:extLst>
              <a:ext uri="{FF2B5EF4-FFF2-40B4-BE49-F238E27FC236}">
                <a16:creationId xmlns:a16="http://schemas.microsoft.com/office/drawing/2014/main" id="{D0A0B6F6-F4B2-431B-B239-C3A535EFAE1B}"/>
              </a:ext>
            </a:extLst>
          </p:cNvPr>
          <p:cNvPicPr preferRelativeResize="0"/>
          <p:nvPr/>
        </p:nvPicPr>
        <p:blipFill rotWithShape="1">
          <a:blip r:embed="rId3">
            <a:alphaModFix/>
          </a:blip>
          <a:srcRect/>
          <a:stretch/>
        </p:blipFill>
        <p:spPr>
          <a:xfrm>
            <a:off x="6491111" y="2335427"/>
            <a:ext cx="5489594" cy="3113632"/>
          </a:xfrm>
          <a:prstGeom prst="rect">
            <a:avLst/>
          </a:prstGeom>
          <a:noFill/>
          <a:ln>
            <a:noFill/>
          </a:ln>
        </p:spPr>
      </p:pic>
      <p:sp>
        <p:nvSpPr>
          <p:cNvPr id="8" name="Slide Number Placeholder 3">
            <a:extLst>
              <a:ext uri="{FF2B5EF4-FFF2-40B4-BE49-F238E27FC236}">
                <a16:creationId xmlns:a16="http://schemas.microsoft.com/office/drawing/2014/main" id="{B3469D26-E7A6-4270-A67F-A6CBF0222018}"/>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32</a:t>
            </a:fld>
            <a:endParaRPr lang="en-US" dirty="0"/>
          </a:p>
        </p:txBody>
      </p:sp>
    </p:spTree>
    <p:extLst>
      <p:ext uri="{BB962C8B-B14F-4D97-AF65-F5344CB8AC3E}">
        <p14:creationId xmlns:p14="http://schemas.microsoft.com/office/powerpoint/2010/main" val="1123955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6;p47">
            <a:extLst>
              <a:ext uri="{FF2B5EF4-FFF2-40B4-BE49-F238E27FC236}">
                <a16:creationId xmlns:a16="http://schemas.microsoft.com/office/drawing/2014/main" id="{490F2516-D06C-491A-BBFE-188B8B59B1F3}"/>
              </a:ext>
            </a:extLst>
          </p:cNvPr>
          <p:cNvPicPr preferRelativeResize="0"/>
          <p:nvPr/>
        </p:nvPicPr>
        <p:blipFill rotWithShape="1">
          <a:blip r:embed="rId3">
            <a:alphaModFix/>
          </a:blip>
          <a:srcRect l="10102" r="9060"/>
          <a:stretch/>
        </p:blipFill>
        <p:spPr>
          <a:xfrm>
            <a:off x="7030995" y="2044287"/>
            <a:ext cx="5161005" cy="4813714"/>
          </a:xfrm>
          <a:prstGeom prst="rect">
            <a:avLst/>
          </a:prstGeom>
          <a:noFill/>
          <a:ln>
            <a:noFill/>
          </a:ln>
        </p:spPr>
      </p:pic>
      <p:sp>
        <p:nvSpPr>
          <p:cNvPr id="2" name="Title 1">
            <a:extLst>
              <a:ext uri="{FF2B5EF4-FFF2-40B4-BE49-F238E27FC236}">
                <a16:creationId xmlns:a16="http://schemas.microsoft.com/office/drawing/2014/main" id="{157CF91F-D227-46E6-8093-A576CF5EE442}"/>
              </a:ext>
            </a:extLst>
          </p:cNvPr>
          <p:cNvSpPr>
            <a:spLocks noGrp="1"/>
          </p:cNvSpPr>
          <p:nvPr>
            <p:ph type="title"/>
          </p:nvPr>
        </p:nvSpPr>
        <p:spPr>
          <a:xfrm>
            <a:off x="1277650" y="365125"/>
            <a:ext cx="10046043" cy="783451"/>
          </a:xfrm>
        </p:spPr>
        <p:txBody>
          <a:bodyPr anchor="t"/>
          <a:lstStyle/>
          <a:p>
            <a:r>
              <a:rPr lang="en-US" dirty="0"/>
              <a:t>Strategies For Regular And Effective Interaction</a:t>
            </a:r>
          </a:p>
        </p:txBody>
      </p:sp>
      <p:sp>
        <p:nvSpPr>
          <p:cNvPr id="3" name="Content Placeholder 2">
            <a:extLst>
              <a:ext uri="{FF2B5EF4-FFF2-40B4-BE49-F238E27FC236}">
                <a16:creationId xmlns:a16="http://schemas.microsoft.com/office/drawing/2014/main" id="{928E7117-9469-4399-9813-DF204C1A8202}"/>
              </a:ext>
            </a:extLst>
          </p:cNvPr>
          <p:cNvSpPr>
            <a:spLocks noGrp="1"/>
          </p:cNvSpPr>
          <p:nvPr>
            <p:ph sz="half" idx="1"/>
          </p:nvPr>
        </p:nvSpPr>
        <p:spPr>
          <a:xfrm>
            <a:off x="1277650" y="1148576"/>
            <a:ext cx="8150555" cy="5069344"/>
          </a:xfrm>
        </p:spPr>
        <p:txBody>
          <a:bodyPr/>
          <a:lstStyle/>
          <a:p>
            <a:pPr marL="0" lvl="0" indent="0">
              <a:spcBef>
                <a:spcPts val="0"/>
              </a:spcBef>
              <a:spcAft>
                <a:spcPts val="0"/>
              </a:spcAft>
              <a:buSzPts val="1700"/>
              <a:buNone/>
            </a:pPr>
            <a:r>
              <a:rPr lang="en-US" sz="1800" b="1" dirty="0"/>
              <a:t>Utilize multiple tools to support instructor-to-student and student-to-student interaction</a:t>
            </a:r>
            <a:endParaRPr lang="en-US" dirty="0"/>
          </a:p>
          <a:p>
            <a:pPr marL="469900" lvl="1" indent="-234950">
              <a:spcBef>
                <a:spcPts val="800"/>
              </a:spcBef>
              <a:spcAft>
                <a:spcPts val="0"/>
              </a:spcAft>
              <a:buSzPts val="1700"/>
              <a:buChar char="○"/>
            </a:pPr>
            <a:r>
              <a:rPr lang="en-US" sz="1800" dirty="0"/>
              <a:t>Announcements</a:t>
            </a:r>
            <a:endParaRPr lang="en-US" dirty="0"/>
          </a:p>
          <a:p>
            <a:pPr marL="469900" lvl="1" indent="-234950">
              <a:spcBef>
                <a:spcPts val="800"/>
              </a:spcBef>
              <a:spcAft>
                <a:spcPts val="0"/>
              </a:spcAft>
              <a:buSzPts val="1700"/>
              <a:buChar char="○"/>
            </a:pPr>
            <a:r>
              <a:rPr lang="en-US" sz="1800" dirty="0"/>
              <a:t>Canvas messaging</a:t>
            </a:r>
            <a:endParaRPr lang="en-US" dirty="0"/>
          </a:p>
          <a:p>
            <a:pPr marL="469900" lvl="1" indent="-234950">
              <a:spcBef>
                <a:spcPts val="800"/>
              </a:spcBef>
              <a:spcAft>
                <a:spcPts val="0"/>
              </a:spcAft>
              <a:buSzPts val="1700"/>
              <a:buChar char="○"/>
            </a:pPr>
            <a:r>
              <a:rPr lang="en-US" sz="1800" dirty="0"/>
              <a:t>Participate on discussion boards</a:t>
            </a:r>
            <a:endParaRPr lang="en-US" dirty="0"/>
          </a:p>
          <a:p>
            <a:pPr marL="469900" lvl="1" indent="-234950">
              <a:spcBef>
                <a:spcPts val="800"/>
              </a:spcBef>
              <a:spcAft>
                <a:spcPts val="0"/>
              </a:spcAft>
              <a:buSzPts val="1700"/>
              <a:buChar char="○"/>
            </a:pPr>
            <a:r>
              <a:rPr lang="en-US" sz="1800" dirty="0"/>
              <a:t>Ensure students notifications are on!</a:t>
            </a:r>
            <a:endParaRPr lang="en-US" dirty="0"/>
          </a:p>
          <a:p>
            <a:pPr marL="469900" lvl="1" indent="-234950">
              <a:spcBef>
                <a:spcPts val="800"/>
              </a:spcBef>
              <a:spcAft>
                <a:spcPts val="0"/>
              </a:spcAft>
              <a:buSzPts val="1700"/>
              <a:buChar char="○"/>
            </a:pPr>
            <a:r>
              <a:rPr lang="en-US" sz="1800" dirty="0"/>
              <a:t>Personalized videos</a:t>
            </a:r>
            <a:endParaRPr lang="en-US" dirty="0"/>
          </a:p>
          <a:p>
            <a:pPr marL="469900" lvl="1" indent="-234950">
              <a:spcBef>
                <a:spcPts val="800"/>
              </a:spcBef>
              <a:spcAft>
                <a:spcPts val="0"/>
              </a:spcAft>
              <a:buSzPts val="1700"/>
              <a:buChar char="○"/>
            </a:pPr>
            <a:r>
              <a:rPr lang="en-US" sz="1800" dirty="0"/>
              <a:t>Screencasts or other instructor’s video recording (ex: Zoom)</a:t>
            </a:r>
          </a:p>
          <a:p>
            <a:pPr marL="469900" lvl="1" indent="-234950">
              <a:spcBef>
                <a:spcPts val="800"/>
              </a:spcBef>
              <a:spcAft>
                <a:spcPts val="0"/>
              </a:spcAft>
              <a:buSzPts val="1700"/>
              <a:buChar char="○"/>
            </a:pPr>
            <a:r>
              <a:rPr lang="en-US" sz="1800" dirty="0"/>
              <a:t>Grade promptly and leave feedback</a:t>
            </a:r>
            <a:endParaRPr lang="en-US" dirty="0"/>
          </a:p>
          <a:p>
            <a:pPr marL="469900" lvl="1" indent="-234950">
              <a:spcBef>
                <a:spcPts val="800"/>
              </a:spcBef>
              <a:spcAft>
                <a:spcPts val="0"/>
              </a:spcAft>
              <a:buSzPts val="1700"/>
              <a:buChar char="○"/>
            </a:pPr>
            <a:r>
              <a:rPr lang="en-US" sz="1800" dirty="0"/>
              <a:t>Teach netiquette </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6D4DA4C-CB7B-46D9-873C-82CF34424519}"/>
              </a:ext>
            </a:extLst>
          </p:cNvPr>
          <p:cNvSpPr>
            <a:spLocks noGrp="1"/>
          </p:cNvSpPr>
          <p:nvPr>
            <p:ph type="sldNum" sz="quarter" idx="10"/>
          </p:nvPr>
        </p:nvSpPr>
        <p:spPr/>
        <p:txBody>
          <a:bodyPr/>
          <a:lstStyle/>
          <a:p>
            <a:pPr>
              <a:defRPr/>
            </a:pPr>
            <a:fld id="{BF3ADA36-3A7E-9B49-A772-18572EEB4566}" type="slidenum">
              <a:rPr lang="en-US" altLang="en-US" smtClean="0"/>
              <a:pPr>
                <a:defRPr/>
              </a:pPr>
              <a:t>33</a:t>
            </a:fld>
            <a:endParaRPr lang="en-US" altLang="en-US" dirty="0"/>
          </a:p>
        </p:txBody>
      </p:sp>
      <p:sp>
        <p:nvSpPr>
          <p:cNvPr id="6" name="Slide Number Placeholder 3">
            <a:extLst>
              <a:ext uri="{FF2B5EF4-FFF2-40B4-BE49-F238E27FC236}">
                <a16:creationId xmlns:a16="http://schemas.microsoft.com/office/drawing/2014/main" id="{77985872-33AA-4FFC-9F64-523EBB3ACB3C}"/>
              </a:ext>
            </a:extLst>
          </p:cNvPr>
          <p:cNvSpPr txBox="1">
            <a:spLocks/>
          </p:cNvSpPr>
          <p:nvPr/>
        </p:nvSpPr>
        <p:spPr>
          <a:xfrm>
            <a:off x="8731405" y="6356350"/>
            <a:ext cx="2622395" cy="365125"/>
          </a:xfrm>
          <a:prstGeom prst="rect">
            <a:avLst/>
          </a:prstGeom>
        </p:spPr>
        <p:txBody>
          <a:bodyPr vert="horz" wrap="square" lIns="91440" tIns="45720" rIns="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7F7F7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t>2021 ASCCC Curriculum Institute </a:t>
            </a:r>
            <a:fld id="{216EA7D2-791D-1446-935B-01E569172531}" type="slidenum">
              <a:rPr lang="en-US" smtClean="0"/>
              <a:pPr>
                <a:defRPr/>
              </a:pPr>
              <a:t>33</a:t>
            </a:fld>
            <a:endParaRPr lang="en-US" dirty="0"/>
          </a:p>
        </p:txBody>
      </p:sp>
    </p:spTree>
    <p:extLst>
      <p:ext uri="{BB962C8B-B14F-4D97-AF65-F5344CB8AC3E}">
        <p14:creationId xmlns:p14="http://schemas.microsoft.com/office/powerpoint/2010/main" val="2989182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5232-BD7B-4E66-A16D-EFF5002A5DBA}"/>
              </a:ext>
            </a:extLst>
          </p:cNvPr>
          <p:cNvSpPr>
            <a:spLocks noGrp="1"/>
          </p:cNvSpPr>
          <p:nvPr>
            <p:ph type="title"/>
          </p:nvPr>
        </p:nvSpPr>
        <p:spPr/>
        <p:txBody>
          <a:bodyPr/>
          <a:lstStyle/>
          <a:p>
            <a:r>
              <a:rPr lang="en-US" dirty="0"/>
              <a:t>Strategies For Quality Online Teaching In Noncredit</a:t>
            </a:r>
          </a:p>
        </p:txBody>
      </p:sp>
      <p:sp>
        <p:nvSpPr>
          <p:cNvPr id="6" name="Content Placeholder 5">
            <a:extLst>
              <a:ext uri="{FF2B5EF4-FFF2-40B4-BE49-F238E27FC236}">
                <a16:creationId xmlns:a16="http://schemas.microsoft.com/office/drawing/2014/main" id="{C2193CA6-0ED4-441F-9611-44BA4B990B81}"/>
              </a:ext>
            </a:extLst>
          </p:cNvPr>
          <p:cNvSpPr>
            <a:spLocks noGrp="1"/>
          </p:cNvSpPr>
          <p:nvPr>
            <p:ph sz="quarter" idx="4"/>
          </p:nvPr>
        </p:nvSpPr>
        <p:spPr/>
        <p:txBody>
          <a:bodyPr/>
          <a:lstStyle/>
          <a:p>
            <a:pPr marL="0" lvl="0" indent="0" fontAlgn="auto">
              <a:lnSpc>
                <a:spcPct val="115000"/>
              </a:lnSpc>
              <a:spcBef>
                <a:spcPts val="0"/>
              </a:spcBef>
              <a:spcAft>
                <a:spcPts val="0"/>
              </a:spcAft>
              <a:buClr>
                <a:srgbClr val="595959"/>
              </a:buClr>
              <a:buSzPts val="1900"/>
              <a:buNone/>
            </a:pPr>
            <a:r>
              <a:rPr lang="en-US" sz="2100" b="1" kern="0" dirty="0">
                <a:solidFill>
                  <a:srgbClr val="595959"/>
                </a:solidFill>
                <a:cs typeface="Arial"/>
                <a:sym typeface="Arial"/>
              </a:rPr>
              <a:t>Develop plans for improving courses each time they are taught</a:t>
            </a:r>
            <a:endParaRPr lang="en-US" sz="1800" kern="0" dirty="0">
              <a:solidFill>
                <a:srgbClr val="595959"/>
              </a:solidFill>
              <a:cs typeface="Arial"/>
              <a:sym typeface="Arial"/>
            </a:endParaRPr>
          </a:p>
          <a:p>
            <a:pPr marL="469900" lvl="1" indent="-222250" fontAlgn="auto">
              <a:lnSpc>
                <a:spcPct val="115000"/>
              </a:lnSpc>
              <a:spcBef>
                <a:spcPts val="900"/>
              </a:spcBef>
              <a:spcAft>
                <a:spcPts val="0"/>
              </a:spcAft>
              <a:buClr>
                <a:srgbClr val="595959"/>
              </a:buClr>
              <a:buSzPts val="1900"/>
              <a:buFont typeface="Arial"/>
              <a:buChar char="○"/>
            </a:pPr>
            <a:r>
              <a:rPr lang="en-US" sz="2100" kern="0" dirty="0">
                <a:solidFill>
                  <a:srgbClr val="595959"/>
                </a:solidFill>
                <a:cs typeface="Arial"/>
                <a:sym typeface="Arial"/>
              </a:rPr>
              <a:t>End of course surveys</a:t>
            </a:r>
            <a:endParaRPr lang="en-US" sz="1400" kern="0" dirty="0">
              <a:solidFill>
                <a:srgbClr val="595959"/>
              </a:solidFill>
              <a:cs typeface="Arial"/>
              <a:sym typeface="Arial"/>
            </a:endParaRPr>
          </a:p>
          <a:p>
            <a:pPr marL="469900" lvl="1" indent="-222250" fontAlgn="auto">
              <a:lnSpc>
                <a:spcPct val="115000"/>
              </a:lnSpc>
              <a:spcBef>
                <a:spcPts val="900"/>
              </a:spcBef>
              <a:spcAft>
                <a:spcPts val="0"/>
              </a:spcAft>
              <a:buClr>
                <a:srgbClr val="595959"/>
              </a:buClr>
              <a:buSzPts val="1900"/>
              <a:buFont typeface="Arial"/>
              <a:buChar char="○"/>
            </a:pPr>
            <a:r>
              <a:rPr lang="en-US" sz="2100" kern="0" dirty="0">
                <a:solidFill>
                  <a:srgbClr val="595959"/>
                </a:solidFill>
                <a:cs typeface="Arial"/>
                <a:sym typeface="Arial"/>
              </a:rPr>
              <a:t>Instructor feedback</a:t>
            </a:r>
          </a:p>
          <a:p>
            <a:pPr marL="469900" lvl="1" indent="-222250" fontAlgn="auto">
              <a:lnSpc>
                <a:spcPct val="115000"/>
              </a:lnSpc>
              <a:spcBef>
                <a:spcPts val="900"/>
              </a:spcBef>
              <a:spcAft>
                <a:spcPts val="0"/>
              </a:spcAft>
              <a:buClr>
                <a:srgbClr val="595959"/>
              </a:buClr>
              <a:buSzPts val="1900"/>
              <a:buFont typeface="Arial"/>
              <a:buChar char="○"/>
            </a:pPr>
            <a:r>
              <a:rPr lang="en-US" sz="2100" kern="0" dirty="0">
                <a:solidFill>
                  <a:srgbClr val="595959"/>
                </a:solidFill>
                <a:cs typeface="Arial"/>
                <a:sym typeface="Arial"/>
              </a:rPr>
              <a:t>Use formative and summative assessment and course analytics to guide changes  </a:t>
            </a:r>
            <a:endParaRPr lang="en-US" sz="1400" kern="0" dirty="0">
              <a:solidFill>
                <a:srgbClr val="595959"/>
              </a:solidFill>
              <a:cs typeface="Arial"/>
              <a:sym typeface="Arial"/>
            </a:endParaRPr>
          </a:p>
        </p:txBody>
      </p:sp>
      <p:pic>
        <p:nvPicPr>
          <p:cNvPr id="7" name="Google Shape;323;p48">
            <a:extLst>
              <a:ext uri="{FF2B5EF4-FFF2-40B4-BE49-F238E27FC236}">
                <a16:creationId xmlns:a16="http://schemas.microsoft.com/office/drawing/2014/main" id="{91A5C97B-595D-478C-89A4-69309C48563D}"/>
              </a:ext>
            </a:extLst>
          </p:cNvPr>
          <p:cNvPicPr preferRelativeResize="0"/>
          <p:nvPr/>
        </p:nvPicPr>
        <p:blipFill rotWithShape="1">
          <a:blip r:embed="rId3">
            <a:alphaModFix/>
          </a:blip>
          <a:srcRect/>
          <a:stretch/>
        </p:blipFill>
        <p:spPr>
          <a:xfrm>
            <a:off x="1277649" y="1798319"/>
            <a:ext cx="5124347" cy="3416231"/>
          </a:xfrm>
          <a:prstGeom prst="rect">
            <a:avLst/>
          </a:prstGeom>
          <a:noFill/>
          <a:ln>
            <a:noFill/>
          </a:ln>
        </p:spPr>
      </p:pic>
      <p:sp>
        <p:nvSpPr>
          <p:cNvPr id="8" name="Slide Number Placeholder 3">
            <a:extLst>
              <a:ext uri="{FF2B5EF4-FFF2-40B4-BE49-F238E27FC236}">
                <a16:creationId xmlns:a16="http://schemas.microsoft.com/office/drawing/2014/main" id="{4889087C-44DB-4DD2-9EF9-7BC6B0765948}"/>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34</a:t>
            </a:fld>
            <a:endParaRPr lang="en-US" dirty="0"/>
          </a:p>
        </p:txBody>
      </p:sp>
    </p:spTree>
    <p:extLst>
      <p:ext uri="{BB962C8B-B14F-4D97-AF65-F5344CB8AC3E}">
        <p14:creationId xmlns:p14="http://schemas.microsoft.com/office/powerpoint/2010/main" val="2980484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28;p49">
            <a:extLst>
              <a:ext uri="{FF2B5EF4-FFF2-40B4-BE49-F238E27FC236}">
                <a16:creationId xmlns:a16="http://schemas.microsoft.com/office/drawing/2014/main" id="{FC7993FE-9D4E-4CCD-8967-47B2A21C3D1D}"/>
              </a:ext>
            </a:extLst>
          </p:cNvPr>
          <p:cNvPicPr preferRelativeResize="0"/>
          <p:nvPr/>
        </p:nvPicPr>
        <p:blipFill>
          <a:blip r:embed="rId3">
            <a:alphaModFix/>
          </a:blip>
          <a:stretch>
            <a:fillRect/>
          </a:stretch>
        </p:blipFill>
        <p:spPr>
          <a:xfrm>
            <a:off x="565626" y="136525"/>
            <a:ext cx="7584932" cy="3348800"/>
          </a:xfrm>
          <a:prstGeom prst="rect">
            <a:avLst/>
          </a:prstGeom>
          <a:noFill/>
          <a:ln>
            <a:noFill/>
          </a:ln>
        </p:spPr>
      </p:pic>
      <p:pic>
        <p:nvPicPr>
          <p:cNvPr id="7" name="Google Shape;329;p49">
            <a:extLst>
              <a:ext uri="{FF2B5EF4-FFF2-40B4-BE49-F238E27FC236}">
                <a16:creationId xmlns:a16="http://schemas.microsoft.com/office/drawing/2014/main" id="{F08751D3-F7F4-4D5A-9D44-FDACAC3BB002}"/>
              </a:ext>
            </a:extLst>
          </p:cNvPr>
          <p:cNvPicPr preferRelativeResize="0"/>
          <p:nvPr/>
        </p:nvPicPr>
        <p:blipFill>
          <a:blip r:embed="rId4">
            <a:alphaModFix/>
          </a:blip>
          <a:stretch>
            <a:fillRect/>
          </a:stretch>
        </p:blipFill>
        <p:spPr>
          <a:xfrm>
            <a:off x="3221270" y="3614308"/>
            <a:ext cx="6964767" cy="3107167"/>
          </a:xfrm>
          <a:prstGeom prst="rect">
            <a:avLst/>
          </a:prstGeom>
          <a:noFill/>
          <a:ln>
            <a:noFill/>
          </a:ln>
        </p:spPr>
      </p:pic>
      <p:sp>
        <p:nvSpPr>
          <p:cNvPr id="16" name="Slide Number Placeholder 3">
            <a:extLst>
              <a:ext uri="{FF2B5EF4-FFF2-40B4-BE49-F238E27FC236}">
                <a16:creationId xmlns:a16="http://schemas.microsoft.com/office/drawing/2014/main" id="{8D97289B-F518-499C-BB60-335C6A13FF0C}"/>
              </a:ext>
            </a:extLst>
          </p:cNvPr>
          <p:cNvSpPr>
            <a:spLocks noGrp="1"/>
          </p:cNvSpPr>
          <p:nvPr>
            <p:ph type="sldNum" sz="quarter" idx="10"/>
          </p:nvPr>
        </p:nvSpPr>
        <p:spPr>
          <a:xfrm rot="5400000">
            <a:off x="10359483" y="5174316"/>
            <a:ext cx="2622395" cy="365125"/>
          </a:xfrm>
        </p:spPr>
        <p:txBody>
          <a:bodyPr/>
          <a:lstStyle/>
          <a:p>
            <a:pPr>
              <a:defRPr/>
            </a:pPr>
            <a:r>
              <a:rPr lang="en-US" dirty="0"/>
              <a:t>2021 ASCCC Curriculum Institute </a:t>
            </a:r>
            <a:fld id="{216EA7D2-791D-1446-935B-01E569172531}" type="slidenum">
              <a:rPr lang="en-US" smtClean="0"/>
              <a:pPr>
                <a:defRPr/>
              </a:pPr>
              <a:t>35</a:t>
            </a:fld>
            <a:endParaRPr lang="en-US" dirty="0"/>
          </a:p>
        </p:txBody>
      </p:sp>
    </p:spTree>
    <p:extLst>
      <p:ext uri="{BB962C8B-B14F-4D97-AF65-F5344CB8AC3E}">
        <p14:creationId xmlns:p14="http://schemas.microsoft.com/office/powerpoint/2010/main" val="3411360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3;p32">
            <a:extLst>
              <a:ext uri="{FF2B5EF4-FFF2-40B4-BE49-F238E27FC236}">
                <a16:creationId xmlns:a16="http://schemas.microsoft.com/office/drawing/2014/main" id="{CCDBE259-3D0E-4ECC-845E-E86F58670C64}"/>
              </a:ext>
            </a:extLst>
          </p:cNvPr>
          <p:cNvSpPr txBox="1">
            <a:spLocks noGrp="1"/>
          </p:cNvSpPr>
          <p:nvPr>
            <p:ph sz="half" idx="1"/>
          </p:nvPr>
        </p:nvSpPr>
        <p:spPr>
          <a:xfrm>
            <a:off x="1277938" y="1798638"/>
            <a:ext cx="10058400" cy="2380163"/>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E0661C"/>
              </a:buClr>
              <a:buSzPts val="1100"/>
              <a:buFont typeface="Arial"/>
              <a:buNone/>
              <a:tabLst/>
              <a:defRPr/>
            </a:pPr>
            <a:endParaRPr kumimoji="0" lang="en-US" sz="4000" b="0" i="0" u="none" strike="noStrike" kern="1200" cap="none" spc="0" normalizeH="0" baseline="0" noProof="0" dirty="0">
              <a:ln>
                <a:noFill/>
              </a:ln>
              <a:solidFill>
                <a:srgbClr val="E0661C"/>
              </a:solidFill>
              <a:effectLst/>
              <a:uLnTx/>
              <a:uFillTx/>
              <a:latin typeface="Palatino"/>
              <a:ea typeface="Old Standard TT"/>
              <a:cs typeface="Old Standard TT"/>
              <a:sym typeface="Old Standard TT"/>
            </a:endParaRPr>
          </a:p>
          <a:p>
            <a:pPr marL="0" marR="0" lvl="0" indent="0" algn="ctr" defTabSz="914400" rtl="0" eaLnBrk="1" fontAlgn="auto" latinLnBrk="0" hangingPunct="1">
              <a:lnSpc>
                <a:spcPct val="100000"/>
              </a:lnSpc>
              <a:spcBef>
                <a:spcPts val="0"/>
              </a:spcBef>
              <a:spcAft>
                <a:spcPts val="0"/>
              </a:spcAft>
              <a:buClr>
                <a:srgbClr val="E0661C"/>
              </a:buClr>
              <a:buSzPts val="1100"/>
              <a:buFont typeface="Arial"/>
              <a:buNone/>
              <a:tabLst/>
              <a:defRPr/>
            </a:pPr>
            <a:endParaRPr lang="en-US" sz="4000" dirty="0">
              <a:solidFill>
                <a:srgbClr val="E0661C"/>
              </a:solidFill>
              <a:latin typeface="Palatino"/>
              <a:ea typeface="Old Standard TT"/>
              <a:cs typeface="Old Standard TT"/>
              <a:sym typeface="Old Standard TT"/>
            </a:endParaRPr>
          </a:p>
          <a:p>
            <a:pPr marL="0" marR="0" lvl="0" indent="0" algn="ctr" defTabSz="914400" rtl="0" eaLnBrk="1" fontAlgn="auto" latinLnBrk="0" hangingPunct="1">
              <a:lnSpc>
                <a:spcPct val="100000"/>
              </a:lnSpc>
              <a:spcBef>
                <a:spcPts val="0"/>
              </a:spcBef>
              <a:spcAft>
                <a:spcPts val="0"/>
              </a:spcAft>
              <a:buClr>
                <a:srgbClr val="E0661C"/>
              </a:buClr>
              <a:buSzPts val="1100"/>
              <a:buFont typeface="Arial"/>
              <a:buNone/>
              <a:tabLst/>
              <a:defRPr/>
            </a:pPr>
            <a:r>
              <a:rPr kumimoji="0" lang="en-US" sz="4000" b="0" i="0" u="none" strike="noStrike" kern="1200" cap="none" spc="0" normalizeH="0" baseline="0" noProof="0" dirty="0">
                <a:ln>
                  <a:noFill/>
                </a:ln>
                <a:solidFill>
                  <a:srgbClr val="E0661C"/>
                </a:solidFill>
                <a:effectLst/>
                <a:uLnTx/>
                <a:uFillTx/>
                <a:latin typeface="Palatino"/>
                <a:ea typeface="Old Standard TT"/>
                <a:cs typeface="Old Standard TT"/>
                <a:sym typeface="Old Standard TT"/>
              </a:rPr>
              <a:t>info@asccc.org</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867" b="0" i="0" u="none" strike="noStrike" kern="1200" cap="none" spc="0" normalizeH="0" baseline="0" noProof="0" dirty="0">
              <a:ln>
                <a:noFill/>
              </a:ln>
              <a:solidFill>
                <a:srgbClr val="000000"/>
              </a:solidFill>
              <a:effectLst/>
              <a:uLnTx/>
              <a:uFillTx/>
              <a:latin typeface="Old Standard TT"/>
              <a:ea typeface="Old Standard TT"/>
              <a:cs typeface="Old Standard TT"/>
              <a:sym typeface="Old Standard TT"/>
            </a:endParaRPr>
          </a:p>
        </p:txBody>
      </p:sp>
      <p:sp>
        <p:nvSpPr>
          <p:cNvPr id="9" name="Slide Number Placeholder 3">
            <a:extLst>
              <a:ext uri="{FF2B5EF4-FFF2-40B4-BE49-F238E27FC236}">
                <a16:creationId xmlns:a16="http://schemas.microsoft.com/office/drawing/2014/main" id="{71C1FC4C-D45B-4272-ADD5-B062CFD44C0A}"/>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36</a:t>
            </a:fld>
            <a:endParaRPr lang="en-US" dirty="0"/>
          </a:p>
        </p:txBody>
      </p:sp>
    </p:spTree>
    <p:extLst>
      <p:ext uri="{BB962C8B-B14F-4D97-AF65-F5344CB8AC3E}">
        <p14:creationId xmlns:p14="http://schemas.microsoft.com/office/powerpoint/2010/main" val="91970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2560319" y="403412"/>
            <a:ext cx="8793479" cy="1685768"/>
          </a:xfrm>
        </p:spPr>
        <p:txBody>
          <a:bodyPr spcFirstLastPara="1" vert="horz" wrap="square" lIns="121900" tIns="121900" rIns="121900" bIns="121900" numCol="1" anchor="ctr" anchorCtr="0" compatLnSpc="1">
            <a:prstTxWarp prst="textNoShape">
              <a:avLst/>
            </a:prstTxWarp>
            <a:normAutofit/>
          </a:bodyPr>
          <a:lstStyle/>
          <a:p>
            <a:r>
              <a:rPr lang="en" dirty="0"/>
              <a:t>Noncredit Essentials</a:t>
            </a:r>
            <a:endParaRPr dirty="0"/>
          </a:p>
        </p:txBody>
      </p:sp>
      <p:graphicFrame>
        <p:nvGraphicFramePr>
          <p:cNvPr id="76" name="Google Shape;74;p16">
            <a:extLst>
              <a:ext uri="{FF2B5EF4-FFF2-40B4-BE49-F238E27FC236}">
                <a16:creationId xmlns:a16="http://schemas.microsoft.com/office/drawing/2014/main" id="{97828D36-5DBD-41A3-9FCC-04F0F76D8BF0}"/>
              </a:ext>
            </a:extLst>
          </p:cNvPr>
          <p:cNvGraphicFramePr>
            <a:graphicFrameLocks noGrp="1"/>
          </p:cNvGraphicFramePr>
          <p:nvPr>
            <p:ph idx="1"/>
            <p:extLst>
              <p:ext uri="{D42A27DB-BD31-4B8C-83A1-F6EECF244321}">
                <p14:modId xmlns:p14="http://schemas.microsoft.com/office/powerpoint/2010/main" val="3364976798"/>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1CFBE5AC-4E16-4537-94B1-936503D13128}"/>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1277650" y="365125"/>
            <a:ext cx="10046043" cy="854075"/>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US" dirty="0"/>
              <a:t>Noncredit Essentials</a:t>
            </a:r>
          </a:p>
        </p:txBody>
      </p:sp>
      <p:sp>
        <p:nvSpPr>
          <p:cNvPr id="80" name="Google Shape;80;p17"/>
          <p:cNvSpPr txBox="1">
            <a:spLocks noGrp="1"/>
          </p:cNvSpPr>
          <p:nvPr>
            <p:ph sz="half" idx="1"/>
          </p:nvPr>
        </p:nvSpPr>
        <p:spPr>
          <a:xfrm>
            <a:off x="1277650" y="1219200"/>
            <a:ext cx="10058400" cy="4419600"/>
          </a:xfrm>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r>
              <a:rPr lang="en-US" dirty="0"/>
              <a:t>Noncredit courses are approved by districts and “chaptered” by CCCCO via the CO Curriculum Inventory (COCI) </a:t>
            </a:r>
          </a:p>
          <a:p>
            <a:r>
              <a:rPr lang="en-US" dirty="0"/>
              <a:t>Ten Noncredit Instructional Categories</a:t>
            </a:r>
          </a:p>
          <a:p>
            <a:pPr lvl="1"/>
            <a:r>
              <a:rPr lang="en-US" dirty="0"/>
              <a:t>English as a Second Language*</a:t>
            </a:r>
          </a:p>
          <a:p>
            <a:pPr lvl="1"/>
            <a:r>
              <a:rPr lang="en-US" dirty="0"/>
              <a:t>Short-term Vocational* </a:t>
            </a:r>
          </a:p>
          <a:p>
            <a:pPr lvl="1"/>
            <a:r>
              <a:rPr lang="en-US" dirty="0"/>
              <a:t>Workforce Preparation*</a:t>
            </a:r>
          </a:p>
          <a:p>
            <a:pPr lvl="1"/>
            <a:r>
              <a:rPr lang="en-US" dirty="0"/>
              <a:t>Elementary and Secondary Basic Skills*</a:t>
            </a:r>
          </a:p>
          <a:p>
            <a:pPr lvl="1"/>
            <a:r>
              <a:rPr lang="en-US" dirty="0"/>
              <a:t>Immigrant Education </a:t>
            </a:r>
          </a:p>
          <a:p>
            <a:pPr lvl="1"/>
            <a:r>
              <a:rPr lang="en-US" dirty="0"/>
              <a:t>Health and Safety</a:t>
            </a:r>
          </a:p>
          <a:p>
            <a:pPr lvl="1"/>
            <a:r>
              <a:rPr lang="en-US" dirty="0"/>
              <a:t>Substantial Disabilities</a:t>
            </a:r>
          </a:p>
          <a:p>
            <a:pPr lvl="1"/>
            <a:r>
              <a:rPr lang="en-US" dirty="0"/>
              <a:t>Parenting</a:t>
            </a:r>
          </a:p>
          <a:p>
            <a:pPr lvl="1"/>
            <a:r>
              <a:rPr lang="en-US" dirty="0"/>
              <a:t>Home Economics</a:t>
            </a:r>
          </a:p>
          <a:p>
            <a:pPr lvl="1"/>
            <a:r>
              <a:rPr lang="en-US" dirty="0"/>
              <a:t>Older Adults</a:t>
            </a:r>
          </a:p>
        </p:txBody>
      </p:sp>
      <p:sp>
        <p:nvSpPr>
          <p:cNvPr id="81" name="Google Shape;81;p17"/>
          <p:cNvSpPr txBox="1"/>
          <p:nvPr/>
        </p:nvSpPr>
        <p:spPr>
          <a:xfrm>
            <a:off x="1717967" y="5638800"/>
            <a:ext cx="10058400" cy="656421"/>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US" sz="1333" dirty="0"/>
              <a:t>*A noncredit instructional category eligible to be sequenced to lead to a Career Development and College Preparation (CDCP) (“enhanced funding”) certificate program, pursuant to Ed Code § 84760.5. </a:t>
            </a:r>
          </a:p>
        </p:txBody>
      </p:sp>
      <p:sp>
        <p:nvSpPr>
          <p:cNvPr id="6" name="Slide Number Placeholder 3">
            <a:extLst>
              <a:ext uri="{FF2B5EF4-FFF2-40B4-BE49-F238E27FC236}">
                <a16:creationId xmlns:a16="http://schemas.microsoft.com/office/drawing/2014/main" id="{33EC1989-83F7-4455-A1AF-66719ED3A9C7}"/>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ED57-1B31-4662-88EE-DFC8A1000626}"/>
              </a:ext>
            </a:extLst>
          </p:cNvPr>
          <p:cNvSpPr>
            <a:spLocks noGrp="1"/>
          </p:cNvSpPr>
          <p:nvPr>
            <p:ph type="title"/>
          </p:nvPr>
        </p:nvSpPr>
        <p:spPr>
          <a:xfrm>
            <a:off x="1277650" y="365126"/>
            <a:ext cx="10046043" cy="1059638"/>
          </a:xfrm>
        </p:spPr>
        <p:txBody>
          <a:bodyPr anchor="t"/>
          <a:lstStyle/>
          <a:p>
            <a:r>
              <a:rPr lang="en-US" dirty="0"/>
              <a:t>Noncredit Programs (Title 5 section 55155)</a:t>
            </a:r>
          </a:p>
        </p:txBody>
      </p:sp>
      <p:sp>
        <p:nvSpPr>
          <p:cNvPr id="3" name="Content Placeholder 2">
            <a:extLst>
              <a:ext uri="{FF2B5EF4-FFF2-40B4-BE49-F238E27FC236}">
                <a16:creationId xmlns:a16="http://schemas.microsoft.com/office/drawing/2014/main" id="{EF003BB9-3252-4945-B7D5-B961B7C0DC32}"/>
              </a:ext>
            </a:extLst>
          </p:cNvPr>
          <p:cNvSpPr>
            <a:spLocks noGrp="1"/>
          </p:cNvSpPr>
          <p:nvPr>
            <p:ph sz="half" idx="1"/>
          </p:nvPr>
        </p:nvSpPr>
        <p:spPr>
          <a:xfrm>
            <a:off x="1277650" y="1424764"/>
            <a:ext cx="10058400" cy="4793156"/>
          </a:xfrm>
        </p:spPr>
        <p:txBody>
          <a:bodyPr/>
          <a:lstStyle/>
          <a:p>
            <a:r>
              <a:rPr lang="en-US" sz="2000" dirty="0"/>
              <a:t>Career Development and College Preparation</a:t>
            </a:r>
          </a:p>
          <a:p>
            <a:pPr lvl="1"/>
            <a:r>
              <a:rPr lang="en-US" sz="2000" dirty="0"/>
              <a:t>Certificates of Competency (Elementary and Secondary; ESL)</a:t>
            </a:r>
          </a:p>
          <a:p>
            <a:pPr lvl="1"/>
            <a:r>
              <a:rPr lang="en-US" sz="2000" dirty="0"/>
              <a:t>Certificate of Completion (Short-term Vocational with high employment potential)</a:t>
            </a:r>
          </a:p>
          <a:p>
            <a:r>
              <a:rPr lang="en-US" sz="2000" dirty="0"/>
              <a:t>Adult High School Diploma</a:t>
            </a:r>
          </a:p>
          <a:p>
            <a:r>
              <a:rPr lang="en-US" sz="2000" dirty="0"/>
              <a:t>Noncredit Pre-apprenticeship</a:t>
            </a:r>
          </a:p>
          <a:p>
            <a:r>
              <a:rPr lang="en-US" sz="2000" dirty="0"/>
              <a:t>Important to remember to design programs and courses with noncredit students in mind</a:t>
            </a:r>
          </a:p>
          <a:p>
            <a:pPr lvl="1"/>
            <a:r>
              <a:rPr lang="en-US" sz="2000" dirty="0"/>
              <a:t>Noncredit students come for a variety of reasons</a:t>
            </a:r>
          </a:p>
          <a:p>
            <a:pPr lvl="1"/>
            <a:r>
              <a:rPr lang="en-US" sz="2000" dirty="0"/>
              <a:t>Most vulnerable; multiple challenges</a:t>
            </a:r>
          </a:p>
          <a:p>
            <a:pPr lvl="1"/>
            <a:r>
              <a:rPr lang="en-US" sz="2000" dirty="0"/>
              <a:t>Noncredit students are credit students/credit students are noncredit students</a:t>
            </a:r>
          </a:p>
          <a:p>
            <a:r>
              <a:rPr lang="en-US" sz="2000" dirty="0"/>
              <a:t>Communicate expectations and opportunities</a:t>
            </a:r>
          </a:p>
          <a:p>
            <a:r>
              <a:rPr lang="en-US" sz="2000" dirty="0"/>
              <a:t>Innovate with urgency of eliminating equity gaps and achieving full student equity</a:t>
            </a:r>
          </a:p>
        </p:txBody>
      </p:sp>
      <p:sp>
        <p:nvSpPr>
          <p:cNvPr id="5" name="Slide Number Placeholder 3">
            <a:extLst>
              <a:ext uri="{FF2B5EF4-FFF2-40B4-BE49-F238E27FC236}">
                <a16:creationId xmlns:a16="http://schemas.microsoft.com/office/drawing/2014/main" id="{C83AF739-C819-45DD-A578-A1D2631F94E2}"/>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6</a:t>
            </a:fld>
            <a:endParaRPr lang="en-US" dirty="0"/>
          </a:p>
        </p:txBody>
      </p:sp>
    </p:spTree>
    <p:extLst>
      <p:ext uri="{BB962C8B-B14F-4D97-AF65-F5344CB8AC3E}">
        <p14:creationId xmlns:p14="http://schemas.microsoft.com/office/powerpoint/2010/main" val="363187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1FB806-AC87-4187-A938-2F47FEA79654}"/>
              </a:ext>
            </a:extLst>
          </p:cNvPr>
          <p:cNvSpPr/>
          <p:nvPr/>
        </p:nvSpPr>
        <p:spPr>
          <a:xfrm>
            <a:off x="1277649" y="4262812"/>
            <a:ext cx="10059489" cy="1400383"/>
          </a:xfrm>
          <a:prstGeom prst="rect">
            <a:avLst/>
          </a:prstGeom>
        </p:spPr>
        <p:txBody>
          <a:bodyPr wrap="square">
            <a:spAutoFit/>
          </a:bodyPr>
          <a:lstStyle/>
          <a:p>
            <a:pPr marL="285750" lvl="0" indent="-285750">
              <a:buFont typeface="Arial" panose="020B0604020202020204" pitchFamily="34" charset="0"/>
              <a:buChar char="•"/>
            </a:pPr>
            <a:r>
              <a:rPr lang="en-US" sz="1700" dirty="0"/>
              <a:t>Career and academic counseling</a:t>
            </a:r>
          </a:p>
          <a:p>
            <a:pPr marL="285750" lvl="0" indent="-285750">
              <a:buFont typeface="Arial" panose="020B0604020202020204" pitchFamily="34" charset="0"/>
              <a:buChar char="•"/>
            </a:pPr>
            <a:r>
              <a:rPr lang="en-US" sz="1700" dirty="0"/>
              <a:t>Financial aid services</a:t>
            </a:r>
          </a:p>
          <a:p>
            <a:pPr marL="285750" lvl="0" indent="-285750">
              <a:buFont typeface="Arial" panose="020B0604020202020204" pitchFamily="34" charset="0"/>
              <a:buChar char="•"/>
            </a:pPr>
            <a:r>
              <a:rPr lang="en-US" sz="1700" dirty="0"/>
              <a:t>Academic support including tutoring</a:t>
            </a:r>
          </a:p>
          <a:p>
            <a:pPr marL="285750" lvl="0" indent="-285750">
              <a:buFont typeface="Arial" panose="020B0604020202020204" pitchFamily="34" charset="0"/>
              <a:buChar char="•"/>
            </a:pPr>
            <a:r>
              <a:rPr lang="en-US" sz="1700" dirty="0"/>
              <a:t>Supportive Services such as CalWORKs, CAEP, EOPS and DSPS</a:t>
            </a:r>
          </a:p>
          <a:p>
            <a:pPr marL="285750" lvl="0" indent="-285750">
              <a:buFont typeface="Arial" panose="020B0604020202020204" pitchFamily="34" charset="0"/>
              <a:buChar char="•"/>
            </a:pPr>
            <a:r>
              <a:rPr lang="en-US" sz="1700" dirty="0"/>
              <a:t>Partnerships between credit and noncredit faculty </a:t>
            </a:r>
          </a:p>
        </p:txBody>
      </p:sp>
      <p:sp>
        <p:nvSpPr>
          <p:cNvPr id="2" name="Title 1">
            <a:extLst>
              <a:ext uri="{FF2B5EF4-FFF2-40B4-BE49-F238E27FC236}">
                <a16:creationId xmlns:a16="http://schemas.microsoft.com/office/drawing/2014/main" id="{CB0CED57-1B31-4662-88EE-DFC8A1000626}"/>
              </a:ext>
            </a:extLst>
          </p:cNvPr>
          <p:cNvSpPr>
            <a:spLocks noGrp="1"/>
          </p:cNvSpPr>
          <p:nvPr>
            <p:ph type="title"/>
          </p:nvPr>
        </p:nvSpPr>
        <p:spPr>
          <a:xfrm>
            <a:off x="1277650" y="365125"/>
            <a:ext cx="10046043" cy="870551"/>
          </a:xfrm>
        </p:spPr>
        <p:txBody>
          <a:bodyPr wrap="square" anchor="t">
            <a:normAutofit/>
          </a:bodyPr>
          <a:lstStyle/>
          <a:p>
            <a:r>
              <a:rPr lang="en-US" dirty="0"/>
              <a:t>Noncredit Support Courses</a:t>
            </a:r>
          </a:p>
        </p:txBody>
      </p:sp>
      <p:graphicFrame>
        <p:nvGraphicFramePr>
          <p:cNvPr id="11" name="Content Placeholder 2">
            <a:extLst>
              <a:ext uri="{FF2B5EF4-FFF2-40B4-BE49-F238E27FC236}">
                <a16:creationId xmlns:a16="http://schemas.microsoft.com/office/drawing/2014/main" id="{21CEFC7B-FD29-4F22-90B9-6D13DEC02EE1}"/>
              </a:ext>
            </a:extLst>
          </p:cNvPr>
          <p:cNvGraphicFramePr/>
          <p:nvPr>
            <p:extLst>
              <p:ext uri="{D42A27DB-BD31-4B8C-83A1-F6EECF244321}">
                <p14:modId xmlns:p14="http://schemas.microsoft.com/office/powerpoint/2010/main" val="1325358544"/>
              </p:ext>
            </p:extLst>
          </p:nvPr>
        </p:nvGraphicFramePr>
        <p:xfrm>
          <a:off x="1260987" y="768394"/>
          <a:ext cx="10059490" cy="4391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361715EF-E2D7-4106-92AF-755377543800}"/>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7</a:t>
            </a:fld>
            <a:endParaRPr lang="en-US" dirty="0"/>
          </a:p>
        </p:txBody>
      </p:sp>
    </p:spTree>
    <p:extLst>
      <p:ext uri="{BB962C8B-B14F-4D97-AF65-F5344CB8AC3E}">
        <p14:creationId xmlns:p14="http://schemas.microsoft.com/office/powerpoint/2010/main" val="413677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a:extLst>
              <a:ext uri="{FF2B5EF4-FFF2-40B4-BE49-F238E27FC236}">
                <a16:creationId xmlns:a16="http://schemas.microsoft.com/office/drawing/2014/main" id="{05F1D659-6D2B-4A74-A2CA-AE1CE4E8D0EA}"/>
              </a:ext>
            </a:extLst>
          </p:cNvPr>
          <p:cNvGraphicFramePr>
            <a:graphicFrameLocks noGrp="1"/>
          </p:cNvGraphicFramePr>
          <p:nvPr>
            <p:ph sz="quarter" idx="4"/>
            <p:extLst>
              <p:ext uri="{D42A27DB-BD31-4B8C-83A1-F6EECF244321}">
                <p14:modId xmlns:p14="http://schemas.microsoft.com/office/powerpoint/2010/main" val="479208220"/>
              </p:ext>
            </p:extLst>
          </p:nvPr>
        </p:nvGraphicFramePr>
        <p:xfrm>
          <a:off x="1337784" y="1798320"/>
          <a:ext cx="4948881" cy="4391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207FC3A9-D397-4560-A956-8838CD4BD444}"/>
              </a:ext>
            </a:extLst>
          </p:cNvPr>
          <p:cNvSpPr>
            <a:spLocks noGrp="1"/>
          </p:cNvSpPr>
          <p:nvPr>
            <p:ph type="title"/>
          </p:nvPr>
        </p:nvSpPr>
        <p:spPr>
          <a:xfrm>
            <a:off x="1277650" y="365125"/>
            <a:ext cx="10046043" cy="1325563"/>
          </a:xfrm>
        </p:spPr>
        <p:txBody>
          <a:bodyPr wrap="square" anchor="b">
            <a:normAutofit/>
          </a:bodyPr>
          <a:lstStyle/>
          <a:p>
            <a:r>
              <a:rPr lang="en-US" dirty="0"/>
              <a:t>English and Math Support</a:t>
            </a:r>
          </a:p>
        </p:txBody>
      </p:sp>
      <p:sp>
        <p:nvSpPr>
          <p:cNvPr id="8" name="Content Placeholder 7">
            <a:extLst>
              <a:ext uri="{FF2B5EF4-FFF2-40B4-BE49-F238E27FC236}">
                <a16:creationId xmlns:a16="http://schemas.microsoft.com/office/drawing/2014/main" id="{2442DC03-6326-48C8-AA0C-07DD5647D242}"/>
              </a:ext>
            </a:extLst>
          </p:cNvPr>
          <p:cNvSpPr>
            <a:spLocks noGrp="1"/>
          </p:cNvSpPr>
          <p:nvPr>
            <p:ph sz="half" idx="2"/>
          </p:nvPr>
        </p:nvSpPr>
        <p:spPr>
          <a:xfrm>
            <a:off x="6431263" y="1798319"/>
            <a:ext cx="4922537" cy="4391343"/>
          </a:xfrm>
        </p:spPr>
        <p:txBody>
          <a:bodyPr wrap="square" anchor="t">
            <a:normAutofit/>
          </a:bodyPr>
          <a:lstStyle/>
          <a:p>
            <a:pPr marL="0" indent="0">
              <a:buNone/>
            </a:pPr>
            <a:r>
              <a:rPr lang="en-US" sz="2000" dirty="0"/>
              <a:t>Benefits for students:</a:t>
            </a:r>
          </a:p>
          <a:p>
            <a:pPr lvl="1"/>
            <a:r>
              <a:rPr lang="en-US" sz="2000" dirty="0"/>
              <a:t>Build foundational level skills</a:t>
            </a:r>
          </a:p>
          <a:p>
            <a:pPr lvl="1"/>
            <a:r>
              <a:rPr lang="en-US" sz="2000" dirty="0"/>
              <a:t>Focus on skill attainment, not grades or units</a:t>
            </a:r>
          </a:p>
          <a:p>
            <a:pPr lvl="1"/>
            <a:r>
              <a:rPr lang="en-US" sz="2000" dirty="0"/>
              <a:t>Meet the students where they are</a:t>
            </a:r>
          </a:p>
          <a:p>
            <a:pPr lvl="1"/>
            <a:r>
              <a:rPr lang="en-US" sz="2000" dirty="0"/>
              <a:t>Provide low-cost educational opportunities</a:t>
            </a:r>
          </a:p>
          <a:p>
            <a:pPr lvl="1"/>
            <a:r>
              <a:rPr lang="en-US" sz="2000" dirty="0"/>
              <a:t>Individualize Instruction and Tutoring</a:t>
            </a:r>
          </a:p>
          <a:p>
            <a:pPr lvl="1"/>
            <a:r>
              <a:rPr lang="en-US" sz="2000" dirty="0"/>
              <a:t>Work at your own pace</a:t>
            </a:r>
          </a:p>
          <a:p>
            <a:pPr lvl="1"/>
            <a:r>
              <a:rPr lang="en-US" sz="2000" dirty="0"/>
              <a:t>Provide a Stress-Free Learning Environment</a:t>
            </a:r>
          </a:p>
        </p:txBody>
      </p:sp>
      <p:sp>
        <p:nvSpPr>
          <p:cNvPr id="11" name="Slide Number Placeholder 3">
            <a:extLst>
              <a:ext uri="{FF2B5EF4-FFF2-40B4-BE49-F238E27FC236}">
                <a16:creationId xmlns:a16="http://schemas.microsoft.com/office/drawing/2014/main" id="{0B19EBEB-F80B-4081-A7A8-FD0B46C85D7D}"/>
              </a:ext>
            </a:extLst>
          </p:cNvPr>
          <p:cNvSpPr>
            <a:spLocks noGrp="1"/>
          </p:cNvSpPr>
          <p:nvPr>
            <p:ph type="sldNum" sz="quarter" idx="10"/>
          </p:nvPr>
        </p:nvSpPr>
        <p:spPr>
          <a:xfrm>
            <a:off x="8731405" y="6356350"/>
            <a:ext cx="2622395" cy="365125"/>
          </a:xfrm>
        </p:spPr>
        <p:txBody>
          <a:bodyPr/>
          <a:lstStyle/>
          <a:p>
            <a:pPr>
              <a:defRPr/>
            </a:pPr>
            <a:r>
              <a:rPr lang="en-US" dirty="0"/>
              <a:t>2021 ASCCC Curriculum Institute </a:t>
            </a:r>
            <a:fld id="{216EA7D2-791D-1446-935B-01E569172531}" type="slidenum">
              <a:rPr lang="en-US" smtClean="0"/>
              <a:pPr>
                <a:defRPr/>
              </a:pPr>
              <a:t>8</a:t>
            </a:fld>
            <a:endParaRPr lang="en-US" dirty="0"/>
          </a:p>
        </p:txBody>
      </p:sp>
    </p:spTree>
    <p:extLst>
      <p:ext uri="{BB962C8B-B14F-4D97-AF65-F5344CB8AC3E}">
        <p14:creationId xmlns:p14="http://schemas.microsoft.com/office/powerpoint/2010/main" val="401795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289-67AB-4CFF-A724-BFFF73EF2448}"/>
              </a:ext>
            </a:extLst>
          </p:cNvPr>
          <p:cNvSpPr>
            <a:spLocks noGrp="1"/>
          </p:cNvSpPr>
          <p:nvPr>
            <p:ph type="title"/>
          </p:nvPr>
        </p:nvSpPr>
        <p:spPr/>
        <p:txBody>
          <a:bodyPr/>
          <a:lstStyle/>
          <a:p>
            <a:r>
              <a:rPr lang="en-US" dirty="0"/>
              <a:t>English and Math Support</a:t>
            </a:r>
          </a:p>
        </p:txBody>
      </p:sp>
      <p:sp>
        <p:nvSpPr>
          <p:cNvPr id="3" name="Content Placeholder 2">
            <a:extLst>
              <a:ext uri="{FF2B5EF4-FFF2-40B4-BE49-F238E27FC236}">
                <a16:creationId xmlns:a16="http://schemas.microsoft.com/office/drawing/2014/main" id="{16E60D75-6015-4A18-B3E2-964F2AAC723F}"/>
              </a:ext>
            </a:extLst>
          </p:cNvPr>
          <p:cNvSpPr>
            <a:spLocks noGrp="1"/>
          </p:cNvSpPr>
          <p:nvPr>
            <p:ph sz="half" idx="2"/>
          </p:nvPr>
        </p:nvSpPr>
        <p:spPr>
          <a:ln w="25400">
            <a:solidFill>
              <a:schemeClr val="accent4">
                <a:lumMod val="50000"/>
              </a:schemeClr>
            </a:solidFill>
          </a:ln>
        </p:spPr>
        <p:txBody>
          <a:bodyPr/>
          <a:lstStyle/>
          <a:p>
            <a:pPr marL="0" indent="0">
              <a:buNone/>
            </a:pPr>
            <a:r>
              <a:rPr lang="en-US" sz="2000" dirty="0"/>
              <a:t>Strengths</a:t>
            </a:r>
          </a:p>
          <a:p>
            <a:r>
              <a:rPr lang="en-US" sz="2000" dirty="0"/>
              <a:t>Students can enroll for free</a:t>
            </a:r>
          </a:p>
          <a:p>
            <a:r>
              <a:rPr lang="en-US" sz="2000" dirty="0"/>
              <a:t>Students do not accumulate excessive units</a:t>
            </a:r>
          </a:p>
          <a:p>
            <a:r>
              <a:rPr lang="en-US" sz="2000" dirty="0"/>
              <a:t>Flexibility of course scheduling (open entry/open exit)</a:t>
            </a:r>
          </a:p>
          <a:p>
            <a:r>
              <a:rPr lang="en-US" sz="2000" dirty="0"/>
              <a:t>No repeatability limits</a:t>
            </a:r>
          </a:p>
          <a:p>
            <a:endParaRPr lang="en-US" sz="2000" dirty="0"/>
          </a:p>
        </p:txBody>
      </p:sp>
      <p:sp>
        <p:nvSpPr>
          <p:cNvPr id="4" name="Content Placeholder 3">
            <a:extLst>
              <a:ext uri="{FF2B5EF4-FFF2-40B4-BE49-F238E27FC236}">
                <a16:creationId xmlns:a16="http://schemas.microsoft.com/office/drawing/2014/main" id="{F35D340D-16D8-4DD5-AF29-ECE286FDCBE7}"/>
              </a:ext>
            </a:extLst>
          </p:cNvPr>
          <p:cNvSpPr>
            <a:spLocks noGrp="1"/>
          </p:cNvSpPr>
          <p:nvPr>
            <p:ph sz="quarter" idx="4"/>
          </p:nvPr>
        </p:nvSpPr>
        <p:spPr>
          <a:ln w="25400">
            <a:solidFill>
              <a:srgbClr val="C00000"/>
            </a:solidFill>
          </a:ln>
        </p:spPr>
        <p:txBody>
          <a:bodyPr/>
          <a:lstStyle/>
          <a:p>
            <a:pPr marL="0" indent="0">
              <a:buNone/>
            </a:pPr>
            <a:r>
              <a:rPr lang="en-US" sz="2000" dirty="0"/>
              <a:t>Challenges</a:t>
            </a:r>
          </a:p>
          <a:p>
            <a:r>
              <a:rPr lang="en-US" sz="2000" dirty="0"/>
              <a:t>Course not counted for financial aid</a:t>
            </a:r>
          </a:p>
          <a:p>
            <a:r>
              <a:rPr lang="en-US" sz="2000" dirty="0"/>
              <a:t>Basic skills restrictions</a:t>
            </a:r>
          </a:p>
          <a:p>
            <a:r>
              <a:rPr lang="en-US" sz="2000"/>
              <a:t>College enrollment </a:t>
            </a:r>
            <a:r>
              <a:rPr lang="en-US" sz="2000" dirty="0"/>
              <a:t>cannot be required</a:t>
            </a:r>
          </a:p>
          <a:p>
            <a:r>
              <a:rPr lang="en-US" sz="2000" dirty="0"/>
              <a:t>Different instructors for credit/noncredit courses</a:t>
            </a:r>
          </a:p>
          <a:p>
            <a:r>
              <a:rPr lang="en-US" sz="2000" dirty="0"/>
              <a:t>No enhanced funding</a:t>
            </a:r>
          </a:p>
          <a:p>
            <a:r>
              <a:rPr lang="en-US" sz="2000" dirty="0"/>
              <a:t>Longer approval process</a:t>
            </a:r>
          </a:p>
          <a:p>
            <a:r>
              <a:rPr lang="en-US" sz="2000" dirty="0"/>
              <a:t>Difficulty navigating enrollments</a:t>
            </a:r>
          </a:p>
          <a:p>
            <a:endParaRPr lang="en-US" sz="2000" dirty="0"/>
          </a:p>
        </p:txBody>
      </p:sp>
      <p:sp>
        <p:nvSpPr>
          <p:cNvPr id="5" name="Slide Number Placeholder 4">
            <a:extLst>
              <a:ext uri="{FF2B5EF4-FFF2-40B4-BE49-F238E27FC236}">
                <a16:creationId xmlns:a16="http://schemas.microsoft.com/office/drawing/2014/main" id="{33FCD1BF-86B4-42CC-A277-160DBA2AC425}"/>
              </a:ext>
            </a:extLst>
          </p:cNvPr>
          <p:cNvSpPr>
            <a:spLocks noGrp="1"/>
          </p:cNvSpPr>
          <p:nvPr>
            <p:ph type="sldNum" sz="quarter" idx="10"/>
          </p:nvPr>
        </p:nvSpPr>
        <p:spPr/>
        <p:txBody>
          <a:bodyPr/>
          <a:lstStyle/>
          <a:p>
            <a:pPr>
              <a:defRPr/>
            </a:pPr>
            <a:fld id="{90D309FC-E684-5941-A7D8-0617C9E0A3D1}" type="slidenum">
              <a:rPr lang="en-US" altLang="en-US" smtClean="0"/>
              <a:pPr>
                <a:defRPr/>
              </a:pPr>
              <a:t>9</a:t>
            </a:fld>
            <a:endParaRPr lang="en-US" altLang="en-US" dirty="0"/>
          </a:p>
        </p:txBody>
      </p:sp>
      <p:sp>
        <p:nvSpPr>
          <p:cNvPr id="6" name="Slide Number Placeholder 3">
            <a:extLst>
              <a:ext uri="{FF2B5EF4-FFF2-40B4-BE49-F238E27FC236}">
                <a16:creationId xmlns:a16="http://schemas.microsoft.com/office/drawing/2014/main" id="{08F88663-BA99-4ED0-8B1E-562D6865EFE4}"/>
              </a:ext>
            </a:extLst>
          </p:cNvPr>
          <p:cNvSpPr txBox="1">
            <a:spLocks/>
          </p:cNvSpPr>
          <p:nvPr/>
        </p:nvSpPr>
        <p:spPr>
          <a:xfrm>
            <a:off x="8731405" y="6356350"/>
            <a:ext cx="2622395" cy="365125"/>
          </a:xfrm>
          <a:prstGeom prst="rect">
            <a:avLst/>
          </a:prstGeom>
        </p:spPr>
        <p:txBody>
          <a:bodyPr vert="horz" wrap="square" lIns="91440" tIns="45720" rIns="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7F7F7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t>2021 ASCCC Curriculum Institute </a:t>
            </a:r>
            <a:fld id="{216EA7D2-791D-1446-935B-01E569172531}" type="slidenum">
              <a:rPr lang="en-US" smtClean="0"/>
              <a:pPr>
                <a:defRPr/>
              </a:pPr>
              <a:t>9</a:t>
            </a:fld>
            <a:endParaRPr lang="en-US" dirty="0"/>
          </a:p>
        </p:txBody>
      </p:sp>
    </p:spTree>
    <p:extLst>
      <p:ext uri="{BB962C8B-B14F-4D97-AF65-F5344CB8AC3E}">
        <p14:creationId xmlns:p14="http://schemas.microsoft.com/office/powerpoint/2010/main" val="4182661646"/>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Template>
  <TotalTime>269</TotalTime>
  <Words>2285</Words>
  <Application>Microsoft Office PowerPoint</Application>
  <PresentationFormat>Widescreen</PresentationFormat>
  <Paragraphs>397</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Old Standard TT</vt:lpstr>
      <vt:lpstr>Palatino</vt:lpstr>
      <vt:lpstr>Rockwell</vt:lpstr>
      <vt:lpstr>ASCCC Curriculum Inst. 2020 Theme</vt:lpstr>
      <vt:lpstr>College and Career Readiness:  Noncredit Pathways</vt:lpstr>
      <vt:lpstr>Description</vt:lpstr>
      <vt:lpstr>Your Presenters</vt:lpstr>
      <vt:lpstr>Noncredit Essentials</vt:lpstr>
      <vt:lpstr>Noncredit Essentials</vt:lpstr>
      <vt:lpstr>Noncredit Programs (Title 5 section 55155)</vt:lpstr>
      <vt:lpstr>Noncredit Support Courses</vt:lpstr>
      <vt:lpstr>English and Math Support</vt:lpstr>
      <vt:lpstr>English and Math Support</vt:lpstr>
      <vt:lpstr>Mirrored Credit and Noncredit Courses</vt:lpstr>
      <vt:lpstr>Mirrored Credit and Noncredit Courses</vt:lpstr>
      <vt:lpstr>California Adult Education Program (CAEP) Legislated Objectives</vt:lpstr>
      <vt:lpstr>Consortium Structure</vt:lpstr>
      <vt:lpstr>Transition Pathway</vt:lpstr>
      <vt:lpstr>Awareness Of Non-traditional Students and Their Barriers</vt:lpstr>
      <vt:lpstr>Dedicated Counseling/Advisement</vt:lpstr>
      <vt:lpstr>Virtual Dedicated Counseling/Advisement</vt:lpstr>
      <vt:lpstr>Virtual Support Post-transition</vt:lpstr>
      <vt:lpstr>Additional Students' Barriers During Pandemic</vt:lpstr>
      <vt:lpstr>Additional Students' Barriers During Pandemic</vt:lpstr>
      <vt:lpstr>Step-by-step Guidance &amp; Support For Enrollment Process</vt:lpstr>
      <vt:lpstr>Support Post-transition</vt:lpstr>
      <vt:lpstr>Pathways To College</vt:lpstr>
      <vt:lpstr>Noncredit Programs</vt:lpstr>
      <vt:lpstr>Credit Programs</vt:lpstr>
      <vt:lpstr>PowerPoint Presentation</vt:lpstr>
      <vt:lpstr>Noncredit Programs at College of the Canyons</vt:lpstr>
      <vt:lpstr>PowerPoint Presentation</vt:lpstr>
      <vt:lpstr>COC Career Skills Program</vt:lpstr>
      <vt:lpstr>College of the Canyons Career Skills 019 – Resilience </vt:lpstr>
      <vt:lpstr>Why Do Students Take Online Courses? </vt:lpstr>
      <vt:lpstr>Strategies For Quality Online Teaching In Noncredit</vt:lpstr>
      <vt:lpstr>Strategies For Regular And Effective Interaction</vt:lpstr>
      <vt:lpstr>Strategies For Quality Online Teaching In Noncredit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Beach</dc:creator>
  <cp:lastModifiedBy>Randy Beach</cp:lastModifiedBy>
  <cp:revision>2</cp:revision>
  <cp:lastPrinted>2020-11-24T19:39:26Z</cp:lastPrinted>
  <dcterms:created xsi:type="dcterms:W3CDTF">2021-07-04T19:23:34Z</dcterms:created>
  <dcterms:modified xsi:type="dcterms:W3CDTF">2021-07-08T22:49:28Z</dcterms:modified>
</cp:coreProperties>
</file>