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6" r:id="rId1"/>
  </p:sldMasterIdLst>
  <p:notesMasterIdLst>
    <p:notesMasterId r:id="rId16"/>
  </p:notesMasterIdLst>
  <p:sldIdLst>
    <p:sldId id="256" r:id="rId2"/>
    <p:sldId id="257" r:id="rId3"/>
    <p:sldId id="288" r:id="rId4"/>
    <p:sldId id="289" r:id="rId5"/>
    <p:sldId id="290" r:id="rId6"/>
    <p:sldId id="292" r:id="rId7"/>
    <p:sldId id="293" r:id="rId8"/>
    <p:sldId id="291" r:id="rId9"/>
    <p:sldId id="298" r:id="rId10"/>
    <p:sldId id="295" r:id="rId11"/>
    <p:sldId id="294" r:id="rId12"/>
    <p:sldId id="296" r:id="rId13"/>
    <p:sldId id="297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1" d="100"/>
          <a:sy n="91" d="100"/>
        </p:scale>
        <p:origin x="-1280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1C83E-F53C-4EA4-B493-7857CED88A9F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E012-8635-4D7F-9F2C-6296B3637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 can do the introduction and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FE012-8635-4D7F-9F2C-6296B36372D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FE012-8635-4D7F-9F2C-6296B36372D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BFE012-8635-4D7F-9F2C-6296B36372D0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164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6898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4303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13819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88706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9239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825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148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1451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92073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5854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0B3F161-F446-2248-9BD8-E60EECBB113E}" type="datetimeFigureOut">
              <a:rPr lang="en-US" smtClean="0"/>
              <a:pPr/>
              <a:t>6/17/15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98C284-1900-1647-AC5E-599927E6C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ＭＳ Ｐゴシック" pitchFamily="1" charset="-128"/>
          <a:cs typeface="ＭＳ Ｐゴシック" pitchFamily="1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1" charset="-128"/>
          <a:cs typeface="ＭＳ Ｐゴシック" pitchFamily="1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legislative-updates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eg"/><Relationship Id="rId3" Type="http://schemas.openxmlformats.org/officeDocument/2006/relationships/hyperlink" Target="http://doingwhatmatters.cccco.edu/StrongWorkforce.aspx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morse@lbcc.edu" TargetMode="External"/><Relationship Id="rId4" Type="http://schemas.openxmlformats.org/officeDocument/2006/relationships/hyperlink" Target="mailto:jbruno@sierracollege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c-id.ne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ccassess.org" TargetMode="External"/><Relationship Id="rId4" Type="http://schemas.openxmlformats.org/officeDocument/2006/relationships/hyperlink" Target="http://ccconlineed.org" TargetMode="External"/><Relationship Id="rId5" Type="http://schemas.openxmlformats.org/officeDocument/2006/relationships/hyperlink" Target="http://cccedplan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cas-ca.org/coerc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aliforniacommunitycolleges.cccco.edu/ChancellorsOffice/Divisions/InstitutionalEffectiveness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1254" y="1018848"/>
            <a:ext cx="7606946" cy="2205166"/>
          </a:xfrm>
        </p:spPr>
        <p:txBody>
          <a:bodyPr>
            <a:normAutofit/>
          </a:bodyPr>
          <a:lstStyle/>
          <a:p>
            <a:r>
              <a:rPr lang="en-US" dirty="0" smtClean="0"/>
              <a:t>	Conversation with the ASCCC Leadership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3375" y="3600452"/>
            <a:ext cx="5430211" cy="180186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Julie Bruno, Vice-President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David Morse, President</a:t>
            </a:r>
          </a:p>
          <a:p>
            <a:endParaRPr lang="en-US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74" y="133218"/>
            <a:ext cx="4102763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:mv="urn:schemas-microsoft-com:mac:vml"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1936"/>
            <a:ext cx="8229600" cy="5331480"/>
          </a:xfrm>
        </p:spPr>
        <p:txBody>
          <a:bodyPr/>
          <a:lstStyle/>
          <a:p>
            <a:r>
              <a:rPr lang="en-US" dirty="0"/>
              <a:t>AB 288 (Holden):  Dual enrollment</a:t>
            </a:r>
          </a:p>
          <a:p>
            <a:r>
              <a:rPr lang="en-US" dirty="0"/>
              <a:t>AB 626 (Low):  Hiring of full-time faculty, part-time office hours, noncredit FT ratio</a:t>
            </a:r>
          </a:p>
          <a:p>
            <a:r>
              <a:rPr lang="en-US" dirty="0"/>
              <a:t>AB 770 (Irwin): Basic Skills Innovation</a:t>
            </a:r>
          </a:p>
          <a:p>
            <a:r>
              <a:rPr lang="en-US" dirty="0"/>
              <a:t>AB 798 (Bonilla): Open Educational Resources</a:t>
            </a:r>
          </a:p>
          <a:p>
            <a:r>
              <a:rPr lang="en-US" dirty="0"/>
              <a:t>SB 42 (Liu): Commission on Higher Education Performance and </a:t>
            </a:r>
            <a:r>
              <a:rPr lang="en-US" dirty="0" smtClean="0"/>
              <a:t>Accountability</a:t>
            </a:r>
          </a:p>
          <a:p>
            <a:pPr marL="0" indent="0" algn="r">
              <a:buNone/>
            </a:pPr>
            <a:endParaRPr lang="en-US" sz="2400" dirty="0" smtClean="0"/>
          </a:p>
          <a:p>
            <a:pPr marL="0" indent="0" algn="r">
              <a:buNone/>
            </a:pPr>
            <a:r>
              <a:rPr lang="en-US" sz="2400" dirty="0" smtClean="0"/>
              <a:t>For further </a:t>
            </a:r>
            <a:r>
              <a:rPr lang="en-US" sz="2400" dirty="0"/>
              <a:t>information: </a:t>
            </a:r>
            <a:r>
              <a:rPr lang="en-US" sz="2400" dirty="0">
                <a:hlinkClick r:id="rId2"/>
              </a:rPr>
              <a:t>http://www.asccc.org/legislative-</a:t>
            </a:r>
            <a:r>
              <a:rPr lang="en-US" sz="2400" dirty="0" smtClean="0">
                <a:hlinkClick r:id="rId2"/>
              </a:rPr>
              <a:t>updates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056661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2" y="1950518"/>
            <a:ext cx="8167009" cy="1362075"/>
          </a:xfrm>
        </p:spPr>
        <p:txBody>
          <a:bodyPr/>
          <a:lstStyle/>
          <a:p>
            <a:pPr algn="ctr"/>
            <a:r>
              <a:rPr lang="en-US" sz="4800" dirty="0" smtClean="0"/>
              <a:t>Professional Development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4557982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587636"/>
            <a:ext cx="7772400" cy="3464709"/>
          </a:xfrm>
        </p:spPr>
        <p:txBody>
          <a:bodyPr/>
          <a:lstStyle/>
          <a:p>
            <a:pPr algn="ctr"/>
            <a:r>
              <a:rPr lang="en-US" sz="4800" dirty="0" smtClean="0"/>
              <a:t>The Task Force on Workforce, Job Creation, and a Strong Economy</a:t>
            </a:r>
            <a:r>
              <a:rPr lang="en-US" sz="4800" smtClean="0"/>
              <a:t/>
            </a:r>
            <a:br>
              <a:rPr lang="en-US" sz="4800" smtClean="0"/>
            </a:br>
            <a:endParaRPr lang="en-US" sz="2400" b="0" dirty="0"/>
          </a:p>
        </p:txBody>
      </p:sp>
      <p:pic>
        <p:nvPicPr>
          <p:cNvPr id="3" name="Picture 2" descr="logo_BOG_200p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5713" y="367271"/>
            <a:ext cx="2540000" cy="88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2314" y="5415221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For further information:</a:t>
            </a:r>
          </a:p>
          <a:p>
            <a:pPr algn="r"/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://doingwhatmatters.cccco.edu/</a:t>
            </a:r>
            <a:r>
              <a:rPr lang="en-US" dirty="0" smtClean="0">
                <a:hlinkClick r:id="rId3"/>
              </a:rPr>
              <a:t>StrongWorkforce.aspx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2088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59873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What Else?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56909551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Conversations with the ASCCC Leadership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More Questions and Comments?</a:t>
            </a:r>
          </a:p>
          <a:p>
            <a:pPr algn="ctr">
              <a:buNone/>
            </a:pPr>
            <a:r>
              <a:rPr lang="en-US" dirty="0" smtClean="0"/>
              <a:t>David Morse (</a:t>
            </a:r>
            <a:r>
              <a:rPr lang="en-US" dirty="0" smtClean="0">
                <a:hlinkClick r:id="rId3"/>
              </a:rPr>
              <a:t>dmorse@lbcc.edu</a:t>
            </a:r>
            <a:r>
              <a:rPr lang="en-US" dirty="0" smtClean="0"/>
              <a:t>)</a:t>
            </a:r>
          </a:p>
          <a:p>
            <a:pPr algn="ctr">
              <a:buNone/>
            </a:pPr>
            <a:r>
              <a:rPr lang="en-US" dirty="0" smtClean="0"/>
              <a:t>Julie Bruno (</a:t>
            </a:r>
            <a:r>
              <a:rPr lang="en-US" dirty="0" smtClean="0">
                <a:hlinkClick r:id="rId4"/>
              </a:rPr>
              <a:t>jbruno@sierracollege.edu</a:t>
            </a:r>
            <a:r>
              <a:rPr lang="en-US" dirty="0" smtClean="0"/>
              <a:t>)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 for coming.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Topics of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965" y="1600200"/>
            <a:ext cx="8568357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Accreditation </a:t>
            </a:r>
          </a:p>
          <a:p>
            <a:r>
              <a:rPr lang="en-US" dirty="0" smtClean="0"/>
              <a:t>Baccalaureate Degrees</a:t>
            </a:r>
          </a:p>
          <a:p>
            <a:r>
              <a:rPr lang="en-US" dirty="0" smtClean="0"/>
              <a:t>Budget</a:t>
            </a:r>
          </a:p>
          <a:p>
            <a:r>
              <a:rPr lang="en-US" dirty="0" smtClean="0"/>
              <a:t>C-ID, SCP, TMCs, ADTs, and MCs</a:t>
            </a:r>
          </a:p>
          <a:p>
            <a:r>
              <a:rPr lang="en-US" dirty="0" smtClean="0"/>
              <a:t>Education Technology Initiates (CAI, EPI and OEI)</a:t>
            </a:r>
          </a:p>
          <a:p>
            <a:r>
              <a:rPr lang="en-US" dirty="0" smtClean="0"/>
              <a:t>Equity and Diversity</a:t>
            </a:r>
          </a:p>
          <a:p>
            <a:r>
              <a:rPr lang="en-US" dirty="0" smtClean="0"/>
              <a:t>IEPI</a:t>
            </a:r>
          </a:p>
          <a:p>
            <a:r>
              <a:rPr lang="en-US" dirty="0" smtClean="0"/>
              <a:t>Legislation</a:t>
            </a:r>
          </a:p>
          <a:p>
            <a:r>
              <a:rPr lang="en-US" dirty="0" smtClean="0"/>
              <a:t>Professional Development</a:t>
            </a:r>
          </a:p>
          <a:p>
            <a:r>
              <a:rPr lang="en-US" dirty="0" smtClean="0"/>
              <a:t>Task Force on Workforce</a:t>
            </a:r>
            <a:endParaRPr lang="en-US" dirty="0"/>
          </a:p>
          <a:p>
            <a:r>
              <a:rPr lang="en-US" dirty="0" smtClean="0"/>
              <a:t>Other</a:t>
            </a: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50518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Accreditation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61315490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38862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Baccalaureate Degrees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114587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76131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Budget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114587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C-ID, SCP, TMCs, ADTs, and MCs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9404"/>
            <a:ext cx="8229600" cy="5140919"/>
          </a:xfrm>
        </p:spPr>
        <p:txBody>
          <a:bodyPr/>
          <a:lstStyle/>
          <a:p>
            <a:r>
              <a:rPr lang="en-US" dirty="0" smtClean="0"/>
              <a:t>C-ID – Course Identification Project</a:t>
            </a:r>
          </a:p>
          <a:p>
            <a:r>
              <a:rPr lang="en-US" dirty="0" smtClean="0"/>
              <a:t>SCP – Statewide Career Pathways</a:t>
            </a:r>
          </a:p>
          <a:p>
            <a:r>
              <a:rPr lang="en-US" dirty="0" smtClean="0"/>
              <a:t>TMCs – Transfer Model Curricula</a:t>
            </a:r>
          </a:p>
          <a:p>
            <a:r>
              <a:rPr lang="en-US" dirty="0" smtClean="0"/>
              <a:t>ADTs – Associate Degrees for Transfer</a:t>
            </a:r>
          </a:p>
          <a:p>
            <a:r>
              <a:rPr lang="en-US" dirty="0" smtClean="0"/>
              <a:t>MCs – Model Curriculum</a:t>
            </a:r>
          </a:p>
          <a:p>
            <a:r>
              <a:rPr lang="en-US" dirty="0" smtClean="0"/>
              <a:t>ISMC – </a:t>
            </a:r>
            <a:r>
              <a:rPr lang="en-US" dirty="0" err="1" smtClean="0"/>
              <a:t>Intersegmental</a:t>
            </a:r>
            <a:r>
              <a:rPr lang="en-US" dirty="0" smtClean="0"/>
              <a:t> Model Curriculum</a:t>
            </a:r>
          </a:p>
          <a:p>
            <a:r>
              <a:rPr lang="en-US" dirty="0" smtClean="0"/>
              <a:t>CCCMC – </a:t>
            </a:r>
            <a:r>
              <a:rPr lang="en-US" dirty="0" err="1" smtClean="0"/>
              <a:t>Intrasegmental</a:t>
            </a:r>
            <a:r>
              <a:rPr lang="en-US" dirty="0" smtClean="0"/>
              <a:t> Model Curriculum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 algn="r">
              <a:buNone/>
            </a:pPr>
            <a:r>
              <a:rPr lang="en-US" dirty="0" smtClean="0"/>
              <a:t>For further information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https://c-</a:t>
            </a:r>
            <a:r>
              <a:rPr lang="en-US" dirty="0" smtClean="0">
                <a:hlinkClick r:id="rId2"/>
              </a:rPr>
              <a:t>id.net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011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Education Technology </a:t>
            </a:r>
            <a:r>
              <a:rPr lang="en-US" dirty="0" smtClean="0"/>
              <a:t>Initiatives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00"/>
                </a:solidFill>
              </a:rPr>
              <a:t>California Open Educational Resources </a:t>
            </a:r>
            <a:r>
              <a:rPr lang="en-US" sz="2800" dirty="0" smtClean="0">
                <a:solidFill>
                  <a:srgbClr val="000000"/>
                </a:solidFill>
              </a:rPr>
              <a:t>Council</a:t>
            </a:r>
            <a:r>
              <a:rPr lang="en-US" sz="2323" dirty="0">
                <a:solidFill>
                  <a:srgbClr val="000000"/>
                </a:solidFill>
              </a:rPr>
              <a:t>	</a:t>
            </a:r>
            <a:r>
              <a:rPr lang="en-US" sz="2323" dirty="0">
                <a:solidFill>
                  <a:srgbClr val="000000"/>
                </a:solidFill>
                <a:hlinkClick r:id="rId2"/>
              </a:rPr>
              <a:t>http://icas-ca.org/coerc</a:t>
            </a:r>
            <a:endParaRPr lang="en-US" sz="2323" dirty="0">
              <a:solidFill>
                <a:srgbClr val="000000"/>
              </a:solidFill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Common Assessment Initiative</a:t>
            </a:r>
          </a:p>
          <a:p>
            <a:pPr marL="0" indent="0">
              <a:buNone/>
            </a:pPr>
            <a:r>
              <a:rPr lang="en-US" sz="2323" dirty="0">
                <a:solidFill>
                  <a:srgbClr val="000000"/>
                </a:solidFill>
              </a:rPr>
              <a:t>	</a:t>
            </a:r>
            <a:r>
              <a:rPr lang="en-US" sz="2323" dirty="0">
                <a:solidFill>
                  <a:srgbClr val="000000"/>
                </a:solidFill>
                <a:hlinkClick r:id="rId3"/>
              </a:rPr>
              <a:t>http://cccassess.org</a:t>
            </a:r>
            <a:endParaRPr lang="en-US" sz="2323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Online </a:t>
            </a:r>
            <a:r>
              <a:rPr lang="en-US" sz="2800" dirty="0">
                <a:solidFill>
                  <a:srgbClr val="000000"/>
                </a:solidFill>
              </a:rPr>
              <a:t>Education Initiative</a:t>
            </a:r>
          </a:p>
          <a:p>
            <a:pPr>
              <a:buNone/>
            </a:pPr>
            <a:r>
              <a:rPr lang="en-US" sz="2323" dirty="0">
                <a:solidFill>
                  <a:srgbClr val="000000"/>
                </a:solidFill>
              </a:rPr>
              <a:t>		</a:t>
            </a:r>
            <a:r>
              <a:rPr lang="en-US" sz="2323" dirty="0">
                <a:solidFill>
                  <a:srgbClr val="000000"/>
                </a:solidFill>
                <a:hlinkClick r:id="rId4"/>
              </a:rPr>
              <a:t>http://ccconlineed.org</a:t>
            </a:r>
            <a:endParaRPr lang="en-US" sz="2323" dirty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Education </a:t>
            </a:r>
            <a:r>
              <a:rPr lang="en-US" sz="2800" dirty="0">
                <a:solidFill>
                  <a:srgbClr val="000000"/>
                </a:solidFill>
              </a:rPr>
              <a:t>Planning Initiative </a:t>
            </a:r>
          </a:p>
          <a:p>
            <a:pPr marL="0" indent="0">
              <a:buNone/>
            </a:pPr>
            <a:r>
              <a:rPr lang="en-US" sz="2323" dirty="0">
                <a:solidFill>
                  <a:srgbClr val="000000"/>
                </a:solidFill>
              </a:rPr>
              <a:t>	</a:t>
            </a:r>
            <a:r>
              <a:rPr lang="en-US" sz="2323" dirty="0">
                <a:solidFill>
                  <a:srgbClr val="000000"/>
                </a:solidFill>
                <a:hlinkClick r:id="rId5"/>
              </a:rPr>
              <a:t>http://cccedplan.org</a:t>
            </a:r>
            <a:endParaRPr lang="en-US" sz="2323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23884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50518"/>
            <a:ext cx="7772400" cy="1362075"/>
          </a:xfrm>
        </p:spPr>
        <p:txBody>
          <a:bodyPr/>
          <a:lstStyle/>
          <a:p>
            <a:pPr algn="ctr"/>
            <a:r>
              <a:rPr lang="en-US" sz="4800" dirty="0" smtClean="0"/>
              <a:t>Equity and Diversity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91145875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Effectiveness Partnership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58"/>
          </a:xfrm>
        </p:spPr>
        <p:txBody>
          <a:bodyPr/>
          <a:lstStyle/>
          <a:p>
            <a:r>
              <a:rPr lang="en-US" sz="3000" dirty="0" smtClean="0"/>
              <a:t>Institutional Effectiveness Partnership Initiative Executive Committee (IEPIEC)</a:t>
            </a:r>
          </a:p>
          <a:p>
            <a:r>
              <a:rPr lang="en-US" sz="3000" dirty="0"/>
              <a:t>Institutional Effectiveness </a:t>
            </a:r>
            <a:r>
              <a:rPr lang="en-US" sz="3000" dirty="0" smtClean="0"/>
              <a:t>Partnership  Initiative Advisory Workgroups (IEPIAW)</a:t>
            </a:r>
          </a:p>
          <a:p>
            <a:pPr lvl="1"/>
            <a:r>
              <a:rPr lang="en-US" dirty="0" smtClean="0"/>
              <a:t>Indicators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Technical Assistance</a:t>
            </a:r>
            <a:endParaRPr lang="en-US" dirty="0"/>
          </a:p>
          <a:p>
            <a:pPr marL="0" indent="0" algn="r">
              <a:buNone/>
            </a:pPr>
            <a:r>
              <a:rPr lang="en-US" sz="2400" dirty="0" smtClean="0"/>
              <a:t>For </a:t>
            </a:r>
            <a:r>
              <a:rPr lang="en-US" sz="2400" dirty="0"/>
              <a:t>further information: </a:t>
            </a:r>
            <a:r>
              <a:rPr lang="en-US" sz="1800" dirty="0">
                <a:hlinkClick r:id="rId2"/>
              </a:rPr>
              <a:t>http://californiacommunitycolleges.cccco.edu/ChancellorsOffice/Divisions/</a:t>
            </a:r>
            <a:r>
              <a:rPr lang="en-US" sz="1800" dirty="0" smtClean="0">
                <a:hlinkClick r:id="rId2"/>
              </a:rPr>
              <a:t>InstitutionalEffectiveness.aspx</a:t>
            </a:r>
            <a:endParaRPr lang="en-US" sz="1800" dirty="0"/>
          </a:p>
          <a:p>
            <a:pPr marL="0" indent="0" algn="r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67866263"/>
      </p:ext>
    </p:extLst>
  </p:cSld>
  <p:clrMapOvr>
    <a:masterClrMapping/>
  </p:clrMapOvr>
  <p:transition xmlns:p14="http://schemas.microsoft.com/office/powerpoint/2010/main" spd="slow">
    <p:fade/>
  </p:transition>
</p:sld>
</file>

<file path=ppt/theme/theme1.xml><?xml version="1.0" encoding="utf-8"?>
<a:theme xmlns:a="http://schemas.openxmlformats.org/drawingml/2006/main" name="ASCC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ASCCC.thmx</Template>
  <TotalTime>1267</TotalTime>
  <Words>315</Words>
  <Application>Microsoft Macintosh PowerPoint</Application>
  <PresentationFormat>On-screen Show (4:3)</PresentationFormat>
  <Paragraphs>70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ASCCC</vt:lpstr>
      <vt:lpstr> Conversation with the ASCCC Leadership</vt:lpstr>
      <vt:lpstr>Possible Topics of Conversation</vt:lpstr>
      <vt:lpstr>Accreditation</vt:lpstr>
      <vt:lpstr>Baccalaureate Degrees</vt:lpstr>
      <vt:lpstr>Budget</vt:lpstr>
      <vt:lpstr>C-ID, SCP, TMCs, ADTs, and MCs </vt:lpstr>
      <vt:lpstr>Education Technology Initiatives </vt:lpstr>
      <vt:lpstr>Equity and Diversity</vt:lpstr>
      <vt:lpstr>Institutional Effectiveness Partnership Initiative</vt:lpstr>
      <vt:lpstr>Legislation</vt:lpstr>
      <vt:lpstr>Professional Development</vt:lpstr>
      <vt:lpstr>The Task Force on Workforce, Job Creation, and a Strong Economy </vt:lpstr>
      <vt:lpstr>What Else?</vt:lpstr>
      <vt:lpstr>Conversations with the ASCCC Leadership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Legislation and Advocacy:  What's Coming and What Local Senates Can Do</dc:title>
  <dc:creator>David Morse</dc:creator>
  <cp:lastModifiedBy>Julie Bruno</cp:lastModifiedBy>
  <cp:revision>42</cp:revision>
  <dcterms:created xsi:type="dcterms:W3CDTF">2014-06-08T19:42:35Z</dcterms:created>
  <dcterms:modified xsi:type="dcterms:W3CDTF">2015-06-18T00:21:07Z</dcterms:modified>
</cp:coreProperties>
</file>