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32" r:id="rId3"/>
    <p:sldId id="338" r:id="rId4"/>
    <p:sldId id="349" r:id="rId5"/>
    <p:sldId id="350" r:id="rId6"/>
    <p:sldId id="351" r:id="rId7"/>
    <p:sldId id="348" r:id="rId8"/>
    <p:sldId id="352" r:id="rId9"/>
    <p:sldId id="353" r:id="rId10"/>
    <p:sldId id="342" r:id="rId11"/>
    <p:sldId id="346" r:id="rId12"/>
    <p:sldId id="339" r:id="rId13"/>
    <p:sldId id="34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6"/>
    <p:restoredTop sz="94610"/>
  </p:normalViewPr>
  <p:slideViewPr>
    <p:cSldViewPr snapToGrid="0" snapToObjects="1">
      <p:cViewPr varScale="1">
        <p:scale>
          <a:sx n="86" d="100"/>
          <a:sy n="86" d="100"/>
        </p:scale>
        <p:origin x="2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097E0-801E-744A-8175-FA19DB51F890}" type="datetimeFigureOut">
              <a:rPr lang="en-US" smtClean="0"/>
              <a:t>6/15/18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30568-8513-8240-B838-EF6D2CD34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61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00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17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83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83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06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24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80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9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10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17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27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6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7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6/15/18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2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6/15/18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0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6/15/18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1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6/15/18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6/15/18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2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6/15/18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0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6/15/18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6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6/15/18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3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6/15/18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9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6/15/18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9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6/15/18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0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  <a:alpha val="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0"/>
                <a:lumOff val="100000"/>
                <a:alpha val="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5DA3E-D01E-AD41-B24A-0A697DB152BE}" type="datetimeFigureOut">
              <a:rPr lang="en-US" smtClean="0"/>
              <a:t>6/15/18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4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ccc.org/sites/default/files/local_senates_handbook2015-web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https://encrypted-tbn0.gstatic.com/images?q=tbn:ANd9GcSqE-P_UoJgynqd5ZjfY6ClaA7RIYiKyfZkVkLz1ympc491Qlun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6" y="1347447"/>
            <a:ext cx="11758612" cy="1638642"/>
          </a:xfrm>
        </p:spPr>
        <p:txBody>
          <a:bodyPr anchor="ctr">
            <a:no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Leadership </a:t>
            </a:r>
            <a:r>
              <a:rPr lang="en-US" sz="4800" b="1" i="1" dirty="0">
                <a:latin typeface="Zapfino" panose="03030300040707070C03" pitchFamily="66" charset="77"/>
                <a:cs typeface="Times New Roman" panose="02020603050405020304" pitchFamily="18" charset="0"/>
              </a:rPr>
              <a:t>Style</a:t>
            </a:r>
            <a:endParaRPr lang="en-US" sz="4800" b="1" i="1" dirty="0">
              <a:latin typeface="Zapfino" panose="03030300040707070C03" pitchFamily="66" charset="77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211173"/>
            <a:ext cx="6411808" cy="364682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Anna </a:t>
            </a:r>
            <a:r>
              <a:rPr lang="en-US" dirty="0" err="1"/>
              <a:t>Bruzzese</a:t>
            </a:r>
            <a:r>
              <a:rPr lang="en-US" dirty="0"/>
              <a:t>, ASCCC South Representative</a:t>
            </a:r>
          </a:p>
          <a:p>
            <a:pPr algn="l"/>
            <a:r>
              <a:rPr lang="en-US" dirty="0"/>
              <a:t>Sam Foster, ASCCC Area D Representative</a:t>
            </a:r>
          </a:p>
          <a:p>
            <a:pPr algn="l"/>
            <a:r>
              <a:rPr lang="en-US" dirty="0" err="1"/>
              <a:t>Ginni</a:t>
            </a:r>
            <a:r>
              <a:rPr lang="en-US" dirty="0"/>
              <a:t> May, ASCCC Treasurer</a:t>
            </a:r>
          </a:p>
          <a:p>
            <a:pPr algn="l"/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Faculty Leadership Institute, Sheraton San Diego, CA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June 15, 2018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2:15-3:45 pm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70AC4A-D8A1-5349-8531-5E7BE73D6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910" y="3619654"/>
            <a:ext cx="4548066" cy="2391402"/>
          </a:xfrm>
          <a:prstGeom prst="rect">
            <a:avLst/>
          </a:prstGeom>
        </p:spPr>
      </p:pic>
      <p:pic>
        <p:nvPicPr>
          <p:cNvPr id="7" name="Picture 6" descr="ASCCC_Logo">
            <a:extLst>
              <a:ext uri="{FF2B5EF4-FFF2-40B4-BE49-F238E27FC236}">
                <a16:creationId xmlns:a16="http://schemas.microsoft.com/office/drawing/2014/main" id="{F64B2D26-7586-C24D-9AF7-636D15C8FA8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3631" y="335893"/>
            <a:ext cx="4231670" cy="7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9132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Items for Your Tool Kit -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Senates Handbook: 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https://www.asccc.org/sites/default/files/local_senates_handbook2015-web.pdf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ASCCC Website</a:t>
            </a:r>
          </a:p>
          <a:p>
            <a:pPr lvl="0"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ASCCC Relations with Local Senates Committee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E4B1A0-EB16-4D49-81F3-E1535915D3C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190" y="2773156"/>
            <a:ext cx="2188564" cy="304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36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Peek into the Presenters’ Tool Kits…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4978"/>
          </a:xfrm>
        </p:spPr>
        <p:txBody>
          <a:bodyPr>
            <a:noAutofit/>
          </a:bodyPr>
          <a:lstStyle/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Anna…</a:t>
            </a:r>
          </a:p>
          <a:p>
            <a:pPr lvl="0"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Sam…</a:t>
            </a:r>
          </a:p>
          <a:p>
            <a:pPr lvl="0"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70C0"/>
              </a:buClr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Ginni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0A46EE-6AA1-E94A-94A9-2A2B9CA6F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671" y="2038662"/>
            <a:ext cx="2468803" cy="1856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6338EA-919E-9843-B7A9-57C843F25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789" y="4727809"/>
            <a:ext cx="2728523" cy="1812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83C27D-C6C9-0A43-AAA9-6234E5068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842" y="2457380"/>
            <a:ext cx="2926205" cy="1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05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in Your Tool Kit?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5802"/>
            <a:ext cx="10515600" cy="5302198"/>
          </a:xfrm>
        </p:spPr>
        <p:txBody>
          <a:bodyPr>
            <a:noAutofit/>
          </a:bodyPr>
          <a:lstStyle/>
          <a:p>
            <a:pPr marL="0" lvl="0" indent="0">
              <a:buClr>
                <a:srgbClr val="0070C0"/>
              </a:buCl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6F2374-11A4-3640-A7C9-8DFBBFDFE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946" y="2413417"/>
            <a:ext cx="8085503" cy="401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92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None/>
              <a:tabLst/>
              <a:defRPr/>
            </a:pP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None/>
              <a:tabLst/>
              <a:defRPr/>
            </a:pP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None/>
              <a:tabLst/>
              <a:defRPr/>
            </a:pP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charset="2"/>
              <a:buNone/>
              <a:tabLst/>
              <a:defRPr/>
            </a:pP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93ABEB-BC22-3245-B727-9D4AB2F01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548" y="2221578"/>
            <a:ext cx="6197600" cy="355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48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 Kit? – Finding Your Leadership Style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 items for a Tool Kit – Resources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Peek into the Presenters’ Tool Kits…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in Your Took Kit?</a:t>
            </a:r>
          </a:p>
          <a:p>
            <a:pPr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858DDE-4984-7B4E-9D3A-5478BA44E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927" y="4478147"/>
            <a:ext cx="2479415" cy="1850025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61F268F-555F-D848-897F-371E2D12E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Image result for pictures of tool kits">
            <a:extLst>
              <a:ext uri="{FF2B5EF4-FFF2-40B4-BE49-F238E27FC236}">
                <a16:creationId xmlns:a16="http://schemas.microsoft.com/office/drawing/2014/main" id="{68676367-8683-9243-A52F-A7A35CDE6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11" y="3837782"/>
            <a:ext cx="30861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ECF6E0-5C6A-0F45-82A9-22D73A001A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9464" y="1523206"/>
            <a:ext cx="2276741" cy="17747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E1B8CF-C54C-5D40-AF8B-BA75BB05B5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5281" y="4001294"/>
            <a:ext cx="2010530" cy="201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3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 Kit? – Finding Your Leadership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026"/>
            <a:ext cx="10515600" cy="5261547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Laissez-Faire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Leaders who have a policy or attitude of letting things take their own course without interfering can be called laissez-faire.</a:t>
            </a:r>
          </a:p>
          <a:p>
            <a:pPr>
              <a:buClr>
                <a:srgbClr val="0070C0"/>
              </a:buClr>
            </a:pPr>
            <a:r>
              <a:rPr lang="en-US" i="1" dirty="0">
                <a:solidFill>
                  <a:srgbClr val="261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others to face obstacles and achieve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Avoids micromanagement</a:t>
            </a:r>
          </a:p>
          <a:p>
            <a:pPr>
              <a:buClr>
                <a:srgbClr val="0070C0"/>
              </a:buClr>
            </a:pPr>
            <a:r>
              <a:rPr lang="en-US" i="1" dirty="0">
                <a:solidFill>
                  <a:srgbClr val="261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Fails to provide regular feedback for future leaders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no leadership or supervision efforts from managers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Creates an overall lack of awareness of what’s happening; an overreliance on others</a:t>
            </a:r>
          </a:p>
          <a:p>
            <a:pPr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E555BE-E46A-084E-992B-D89943385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863" y="2606987"/>
            <a:ext cx="1430311" cy="190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0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 Kit? – Finding Your Leadership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026"/>
            <a:ext cx="10515600" cy="5261547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Autocratic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autocratic leader makes decisions alone, without the input of others, and will impose their will on others.</a:t>
            </a:r>
          </a:p>
          <a:p>
            <a:pPr>
              <a:buClr>
                <a:srgbClr val="0070C0"/>
              </a:buClr>
            </a:pPr>
            <a:r>
              <a:rPr lang="en-US" i="1" dirty="0">
                <a:solidFill>
                  <a:srgbClr val="261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Decisions are made more quickly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Decisions follow a common set of principles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 when collaborative efforts breakdown and a decision must be made</a:t>
            </a:r>
          </a:p>
          <a:p>
            <a:pPr>
              <a:buClr>
                <a:srgbClr val="0070C0"/>
              </a:buClr>
            </a:pPr>
            <a:r>
              <a:rPr lang="en-US" i="1" dirty="0">
                <a:solidFill>
                  <a:srgbClr val="261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compatible with to 10 + 1 or shared planning and decision making learning environment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Contrary to academic senate principles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considered a last resort, it’s easy to get there quickly</a:t>
            </a:r>
          </a:p>
          <a:p>
            <a:pPr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62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 Kit? – Finding Your Leadership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026"/>
            <a:ext cx="10515600" cy="5261547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called the democratic leadership style, participative leadership values the input of others, but the responsibility of making the final decision rests with the participative leader.</a:t>
            </a:r>
          </a:p>
          <a:p>
            <a:pPr>
              <a:buClr>
                <a:srgbClr val="0070C0"/>
              </a:buClr>
            </a:pPr>
            <a:r>
              <a:rPr lang="en-US" i="1" dirty="0">
                <a:solidFill>
                  <a:srgbClr val="261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</a:p>
          <a:p>
            <a:pPr lvl="1">
              <a:buClr>
                <a:srgbClr val="0070C0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compatible with 10+1 and educational environments</a:t>
            </a:r>
          </a:p>
          <a:p>
            <a:pPr lvl="1">
              <a:buClr>
                <a:srgbClr val="0070C0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succession planning and shared responsibility</a:t>
            </a:r>
          </a:p>
          <a:p>
            <a:pPr lvl="1">
              <a:buClr>
                <a:srgbClr val="0070C0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Avoids perceptions of the “power-hungry” administrator </a:t>
            </a:r>
          </a:p>
          <a:p>
            <a:pPr lvl="1">
              <a:buClr>
                <a:srgbClr val="0070C0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feel their opinions matter; feel heard</a:t>
            </a:r>
          </a:p>
          <a:p>
            <a:pPr lvl="1">
              <a:buClr>
                <a:srgbClr val="0070C0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easier to manage</a:t>
            </a:r>
          </a:p>
          <a:p>
            <a:pPr>
              <a:buClr>
                <a:srgbClr val="0070C0"/>
              </a:buClr>
            </a:pPr>
            <a:r>
              <a:rPr lang="en-US" i="1" dirty="0">
                <a:solidFill>
                  <a:srgbClr val="261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  <a:p>
            <a:pPr lvl="1">
              <a:buClr>
                <a:srgbClr val="0070C0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 moving</a:t>
            </a:r>
          </a:p>
          <a:p>
            <a:pPr lvl="1">
              <a:buClr>
                <a:srgbClr val="0070C0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alienating to some if not all voices garner respect</a:t>
            </a:r>
          </a:p>
          <a:p>
            <a:pPr lvl="1">
              <a:buClr>
                <a:srgbClr val="0070C0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difficult to make sure ALL participants have equal access to information/communication difficulties (global emails</a:t>
            </a:r>
            <a:r>
              <a:rPr lang="mr-IN" sz="2000" dirty="0">
                <a:latin typeface="Times New Roman" panose="02020603050405020304" pitchFamily="18" charset="0"/>
              </a:rPr>
              <a:t>…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1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 Kit? – Finding Your Leadership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656" y="1690688"/>
            <a:ext cx="5758721" cy="4919974"/>
          </a:xfrm>
        </p:spPr>
        <p:txBody>
          <a:bodyPr>
            <a:noAutofit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Effective Leaders…</a:t>
            </a:r>
          </a:p>
          <a:p>
            <a:pPr marL="0" indent="0">
              <a:buClr>
                <a:srgbClr val="0070C0"/>
              </a:buClr>
              <a:buNone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Honesty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looking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Inspiring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Competent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Fair-mined 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Supportive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Broad-minded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93264A-F8B7-E24A-89A5-53478B0EBDC3}"/>
              </a:ext>
            </a:extLst>
          </p:cNvPr>
          <p:cNvSpPr txBox="1">
            <a:spLocks/>
          </p:cNvSpPr>
          <p:nvPr/>
        </p:nvSpPr>
        <p:spPr>
          <a:xfrm>
            <a:off x="6283377" y="1717468"/>
            <a:ext cx="5723744" cy="4998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Straightforward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Dependable	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Cooperative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Imaginative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Caring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Mature (Emotionally Intelligent) 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Determined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Ambitious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Loyal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</a:t>
            </a:r>
          </a:p>
        </p:txBody>
      </p:sp>
    </p:spTree>
    <p:extLst>
      <p:ext uri="{BB962C8B-B14F-4D97-AF65-F5344CB8AC3E}">
        <p14:creationId xmlns:p14="http://schemas.microsoft.com/office/powerpoint/2010/main" val="181096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 Kit? – Finding Your Leadership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026"/>
            <a:ext cx="10515600" cy="5261547"/>
          </a:xfrm>
        </p:spPr>
        <p:txBody>
          <a:bodyPr>
            <a:noAutofit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Challenges…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one “works for you”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Varied expectations due to “squishy” job description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training in leadership principles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training in time management/effective communication practices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Turnover of administrators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factors (changing budgets, political pressure)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time bombs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“Other!”</a:t>
            </a:r>
          </a:p>
          <a:p>
            <a:pPr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3690D-300B-1349-B38D-A139AB32B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577" y="3777521"/>
            <a:ext cx="2461302" cy="246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3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 Kit? – Finding Your Leadership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026"/>
            <a:ext cx="10515600" cy="4661941"/>
          </a:xfrm>
        </p:spPr>
        <p:txBody>
          <a:bodyPr>
            <a:noAutofit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Advice…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learned in your subject matter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positivity and problem-solving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gossip and silo-building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effective meetings and respect time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Seek to understand administrative perspective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open to difficult conversations 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resilient and model balance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to facilitate dialog through practiced detachment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Breathe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Admit your mistakes</a:t>
            </a:r>
          </a:p>
          <a:p>
            <a:pPr>
              <a:buClr>
                <a:srgbClr val="0070C0"/>
              </a:buClr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7A7BB7-0487-1A45-9DD3-EC5D5A5AB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72802">
            <a:off x="7139899" y="2817421"/>
            <a:ext cx="4610412" cy="199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52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 Kit? – Finding Your Leadership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026"/>
            <a:ext cx="10515600" cy="4661941"/>
          </a:xfrm>
        </p:spPr>
        <p:txBody>
          <a:bodyPr>
            <a:noAutofit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…and more advice…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 to emails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feedback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 when people do well 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when they don’t 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Celebrate success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 everyone equitably </a:t>
            </a:r>
          </a:p>
          <a:p>
            <a:pPr marL="411480">
              <a:spcBef>
                <a:spcPts val="400"/>
              </a:spcBef>
              <a:buClr>
                <a:srgbClr val="0070C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Watch for burnout in yourself and others</a:t>
            </a:r>
          </a:p>
          <a:p>
            <a:pPr marL="0" indent="0">
              <a:buClr>
                <a:srgbClr val="0070C0"/>
              </a:buClr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94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1849</TotalTime>
  <Words>595</Words>
  <Application>Microsoft Macintosh PowerPoint</Application>
  <PresentationFormat>Widescreen</PresentationFormat>
  <Paragraphs>127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Georgia</vt:lpstr>
      <vt:lpstr>Mangal</vt:lpstr>
      <vt:lpstr>Times New Roman</vt:lpstr>
      <vt:lpstr>Wingdings</vt:lpstr>
      <vt:lpstr>Zapfino</vt:lpstr>
      <vt:lpstr>Office Theme</vt:lpstr>
      <vt:lpstr>Developing Leadership Style</vt:lpstr>
      <vt:lpstr>Overview</vt:lpstr>
      <vt:lpstr>Tool Kit? – Finding Your Leadership Style</vt:lpstr>
      <vt:lpstr>Tool Kit? – Finding Your Leadership Style</vt:lpstr>
      <vt:lpstr>Tool Kit? – Finding Your Leadership Style</vt:lpstr>
      <vt:lpstr>Tool Kit? – Finding Your Leadership Style</vt:lpstr>
      <vt:lpstr>Tool Kit? – Finding Your Leadership Style</vt:lpstr>
      <vt:lpstr>Tool Kit? – Finding Your Leadership Style</vt:lpstr>
      <vt:lpstr>Tool Kit? – Finding Your Leadership Style</vt:lpstr>
      <vt:lpstr>Finding Items for Your Tool Kit - Resources</vt:lpstr>
      <vt:lpstr>A Peek into the Presenters’ Tool Kits…</vt:lpstr>
      <vt:lpstr>What’s in Your Tool Kit?</vt:lpstr>
      <vt:lpstr>Thank You!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Senate  The “10+1” and Shared Governance</dc:title>
  <dc:creator>Virginia May</dc:creator>
  <cp:lastModifiedBy>Virginia May</cp:lastModifiedBy>
  <cp:revision>175</cp:revision>
  <dcterms:created xsi:type="dcterms:W3CDTF">2017-10-02T12:56:57Z</dcterms:created>
  <dcterms:modified xsi:type="dcterms:W3CDTF">2018-06-15T13:09:39Z</dcterms:modified>
</cp:coreProperties>
</file>