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8"/>
  </p:notesMasterIdLst>
  <p:sldIdLst>
    <p:sldId id="281" r:id="rId5"/>
    <p:sldId id="287" r:id="rId6"/>
    <p:sldId id="277" r:id="rId7"/>
    <p:sldId id="260" r:id="rId8"/>
    <p:sldId id="282" r:id="rId9"/>
    <p:sldId id="298" r:id="rId10"/>
    <p:sldId id="286" r:id="rId11"/>
    <p:sldId id="283" r:id="rId12"/>
    <p:sldId id="285" r:id="rId13"/>
    <p:sldId id="264" r:id="rId14"/>
    <p:sldId id="294" r:id="rId15"/>
    <p:sldId id="295" r:id="rId16"/>
    <p:sldId id="29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4263"/>
    <a:srgbClr val="0D3047"/>
    <a:srgbClr val="0B2B41"/>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5" autoAdjust="0"/>
    <p:restoredTop sz="94703" autoAdjust="0"/>
  </p:normalViewPr>
  <p:slideViewPr>
    <p:cSldViewPr snapToGrid="0">
      <p:cViewPr varScale="1">
        <p:scale>
          <a:sx n="70" d="100"/>
          <a:sy n="70" d="100"/>
        </p:scale>
        <p:origin x="48" y="408"/>
      </p:cViewPr>
      <p:guideLst>
        <p:guide orient="horz" pos="2160"/>
        <p:guide pos="3864"/>
        <p:guide pos="408"/>
        <p:guide orient="horz" pos="432"/>
        <p:guide pos="72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85DFF8-3389-4390-A2BE-B2B778D91511}" type="datetimeFigureOut">
              <a:rPr lang="en-US" smtClean="0"/>
              <a:t>6/17/2020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C0D2F1-671B-45E9-A86D-A2056BDDA349}" type="slidenum">
              <a:rPr lang="en-US" smtClean="0"/>
              <a:t>‹#›</a:t>
            </a:fld>
            <a:endParaRPr lang="en-US"/>
          </a:p>
        </p:txBody>
      </p:sp>
    </p:spTree>
    <p:extLst>
      <p:ext uri="{BB962C8B-B14F-4D97-AF65-F5344CB8AC3E}">
        <p14:creationId xmlns:p14="http://schemas.microsoft.com/office/powerpoint/2010/main" val="1181101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C0D2F1-671B-45E9-A86D-A2056BDDA349}" type="slidenum">
              <a:rPr lang="en-US" smtClean="0"/>
              <a:t>1</a:t>
            </a:fld>
            <a:endParaRPr lang="en-US"/>
          </a:p>
        </p:txBody>
      </p:sp>
    </p:spTree>
    <p:extLst>
      <p:ext uri="{BB962C8B-B14F-4D97-AF65-F5344CB8AC3E}">
        <p14:creationId xmlns:p14="http://schemas.microsoft.com/office/powerpoint/2010/main" val="411600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xmlns=""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dirty="0"/>
              <a:t>Insert Image</a:t>
            </a:r>
            <a:endParaRPr lang="en-GB" dirty="0"/>
          </a:p>
        </p:txBody>
      </p:sp>
      <p:sp>
        <p:nvSpPr>
          <p:cNvPr id="12" name="Picture Placeholder 11">
            <a:extLst>
              <a:ext uri="{FF2B5EF4-FFF2-40B4-BE49-F238E27FC236}">
                <a16:creationId xmlns:a16="http://schemas.microsoft.com/office/drawing/2014/main" xmlns=""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smtClean="0"/>
              <a:t>Click to edit Master title style</a:t>
            </a:r>
            <a:endParaRPr lang="en-GB" dirty="0"/>
          </a:p>
        </p:txBody>
      </p:sp>
      <p:sp>
        <p:nvSpPr>
          <p:cNvPr id="20" name="Slide Number Placeholder 7">
            <a:extLst>
              <a:ext uri="{FF2B5EF4-FFF2-40B4-BE49-F238E27FC236}">
                <a16:creationId xmlns:a16="http://schemas.microsoft.com/office/drawing/2014/main" xmlns=""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xmlns=""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a:extLst>
                <a:ext uri="{FF2B5EF4-FFF2-40B4-BE49-F238E27FC236}">
                  <a16:creationId xmlns:a16="http://schemas.microsoft.com/office/drawing/2014/main" xmlns=""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Slide Number Placeholder 7">
            <a:extLst>
              <a:ext uri="{FF2B5EF4-FFF2-40B4-BE49-F238E27FC236}">
                <a16:creationId xmlns:a16="http://schemas.microsoft.com/office/drawing/2014/main" xmlns=""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smtClean="0"/>
              <a:pPr algn="ctr"/>
              <a:t>‹#›</a:t>
            </a:fld>
            <a:endParaRPr lang="en-US"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0" name="Title 1">
            <a:extLst>
              <a:ext uri="{FF2B5EF4-FFF2-40B4-BE49-F238E27FC236}">
                <a16:creationId xmlns:a16="http://schemas.microsoft.com/office/drawing/2014/main" xmlns=""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dirty="0"/>
              <a:t>TITLE</a:t>
            </a:r>
            <a:endParaRPr lang="en-GB" dirty="0"/>
          </a:p>
        </p:txBody>
      </p:sp>
      <p:sp>
        <p:nvSpPr>
          <p:cNvPr id="17" name="Text Placeholder 4">
            <a:extLst>
              <a:ext uri="{FF2B5EF4-FFF2-40B4-BE49-F238E27FC236}">
                <a16:creationId xmlns:a16="http://schemas.microsoft.com/office/drawing/2014/main" xmlns=""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Name</a:t>
            </a:r>
          </a:p>
        </p:txBody>
      </p:sp>
      <p:sp>
        <p:nvSpPr>
          <p:cNvPr id="18" name="Text Placeholder 4">
            <a:extLst>
              <a:ext uri="{FF2B5EF4-FFF2-40B4-BE49-F238E27FC236}">
                <a16:creationId xmlns:a16="http://schemas.microsoft.com/office/drawing/2014/main" xmlns=""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Phone</a:t>
            </a:r>
          </a:p>
        </p:txBody>
      </p:sp>
      <p:sp>
        <p:nvSpPr>
          <p:cNvPr id="19" name="Text Placeholder 4">
            <a:extLst>
              <a:ext uri="{FF2B5EF4-FFF2-40B4-BE49-F238E27FC236}">
                <a16:creationId xmlns:a16="http://schemas.microsoft.com/office/drawing/2014/main" xmlns=""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Email</a:t>
            </a:r>
          </a:p>
        </p:txBody>
      </p:sp>
      <p:sp>
        <p:nvSpPr>
          <p:cNvPr id="20" name="Text Placeholder 4">
            <a:extLst>
              <a:ext uri="{FF2B5EF4-FFF2-40B4-BE49-F238E27FC236}">
                <a16:creationId xmlns:a16="http://schemas.microsoft.com/office/drawing/2014/main" xmlns=""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dirty="0"/>
              <a:t>Website</a:t>
            </a:r>
          </a:p>
        </p:txBody>
      </p:sp>
      <p:sp>
        <p:nvSpPr>
          <p:cNvPr id="3" name="Content Placeholder 2">
            <a:extLst>
              <a:ext uri="{FF2B5EF4-FFF2-40B4-BE49-F238E27FC236}">
                <a16:creationId xmlns:a16="http://schemas.microsoft.com/office/drawing/2014/main" xmlns=""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8" name="Content Placeholder 2">
            <a:extLst>
              <a:ext uri="{FF2B5EF4-FFF2-40B4-BE49-F238E27FC236}">
                <a16:creationId xmlns:a16="http://schemas.microsoft.com/office/drawing/2014/main" xmlns=""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29" name="Content Placeholder 2">
            <a:extLst>
              <a:ext uri="{FF2B5EF4-FFF2-40B4-BE49-F238E27FC236}">
                <a16:creationId xmlns:a16="http://schemas.microsoft.com/office/drawing/2014/main" xmlns=""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
        <p:nvSpPr>
          <p:cNvPr id="30" name="Content Placeholder 2">
            <a:extLst>
              <a:ext uri="{FF2B5EF4-FFF2-40B4-BE49-F238E27FC236}">
                <a16:creationId xmlns:a16="http://schemas.microsoft.com/office/drawing/2014/main" xmlns=""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dirty="0"/>
              <a:t>Icon</a:t>
            </a:r>
            <a:endParaRPr lang="en-GB" dirty="0"/>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Freeform: Shape 12">
            <a:extLst>
              <a:ext uri="{FF2B5EF4-FFF2-40B4-BE49-F238E27FC236}">
                <a16:creationId xmlns:a16="http://schemas.microsoft.com/office/drawing/2014/main" xmlns=""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grpSp>
        <p:nvGrpSpPr>
          <p:cNvPr id="6" name="Group 5">
            <a:extLst>
              <a:ext uri="{FF2B5EF4-FFF2-40B4-BE49-F238E27FC236}">
                <a16:creationId xmlns:a16="http://schemas.microsoft.com/office/drawing/2014/main" xmlns=""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xmlns=""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xmlns=""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xmlns=""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xmlns=""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C7BBA6D3-FEB9-412B-8FBB-095FC3A60ABF}"/>
              </a:ext>
            </a:extLst>
          </p:cNvPr>
          <p:cNvSpPr>
            <a:spLocks noGrp="1"/>
          </p:cNvSpPr>
          <p:nvPr>
            <p:ph idx="1"/>
          </p:nvPr>
        </p:nvSpPr>
        <p:spPr>
          <a:xfrm>
            <a:off x="633186" y="1825625"/>
            <a:ext cx="10815864"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Content Placeholder 2">
            <a:extLst>
              <a:ext uri="{FF2B5EF4-FFF2-40B4-BE49-F238E27FC236}">
                <a16:creationId xmlns:a16="http://schemas.microsoft.com/office/drawing/2014/main" xmlns=""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3">
            <a:extLst>
              <a:ext uri="{FF2B5EF4-FFF2-40B4-BE49-F238E27FC236}">
                <a16:creationId xmlns:a16="http://schemas.microsoft.com/office/drawing/2014/main" xmlns=""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2">
            <a:extLst>
              <a:ext uri="{FF2B5EF4-FFF2-40B4-BE49-F238E27FC236}">
                <a16:creationId xmlns:a16="http://schemas.microsoft.com/office/drawing/2014/main" xmlns=""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4">
            <a:extLst>
              <a:ext uri="{FF2B5EF4-FFF2-40B4-BE49-F238E27FC236}">
                <a16:creationId xmlns:a16="http://schemas.microsoft.com/office/drawing/2014/main" xmlns=""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3">
            <a:extLst>
              <a:ext uri="{FF2B5EF4-FFF2-40B4-BE49-F238E27FC236}">
                <a16:creationId xmlns:a16="http://schemas.microsoft.com/office/drawing/2014/main" xmlns=""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a:extLst>
              <a:ext uri="{FF2B5EF4-FFF2-40B4-BE49-F238E27FC236}">
                <a16:creationId xmlns:a16="http://schemas.microsoft.com/office/drawing/2014/main" xmlns=""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ext Placeholder 3">
            <a:extLst>
              <a:ext uri="{FF2B5EF4-FFF2-40B4-BE49-F238E27FC236}">
                <a16:creationId xmlns:a16="http://schemas.microsoft.com/office/drawing/2014/main" xmlns=""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Content Placeholder 2">
            <a:extLst>
              <a:ext uri="{FF2B5EF4-FFF2-40B4-BE49-F238E27FC236}">
                <a16:creationId xmlns:a16="http://schemas.microsoft.com/office/drawing/2014/main" xmlns=""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
            <a:extLst>
              <a:ext uri="{FF2B5EF4-FFF2-40B4-BE49-F238E27FC236}">
                <a16:creationId xmlns:a16="http://schemas.microsoft.com/office/drawing/2014/main" xmlns=""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2" name="Picture Placeholder 11">
            <a:extLst>
              <a:ext uri="{FF2B5EF4-FFF2-40B4-BE49-F238E27FC236}">
                <a16:creationId xmlns:a16="http://schemas.microsoft.com/office/drawing/2014/main" xmlns=""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dirty="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xmlns=""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xmlns=""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a:extLst>
                <a:ext uri="{FF2B5EF4-FFF2-40B4-BE49-F238E27FC236}">
                  <a16:creationId xmlns:a16="http://schemas.microsoft.com/office/drawing/2014/main" xmlns=""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Slide Number Placeholder 5">
            <a:extLst>
              <a:ext uri="{FF2B5EF4-FFF2-40B4-BE49-F238E27FC236}">
                <a16:creationId xmlns:a16="http://schemas.microsoft.com/office/drawing/2014/main" xmlns=""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
        <p:nvSpPr>
          <p:cNvPr id="9" name="Title 1">
            <a:extLst>
              <a:ext uri="{FF2B5EF4-FFF2-40B4-BE49-F238E27FC236}">
                <a16:creationId xmlns:a16="http://schemas.microsoft.com/office/drawing/2014/main" xmlns=""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 name="Text Placeholder 3">
            <a:extLst>
              <a:ext uri="{FF2B5EF4-FFF2-40B4-BE49-F238E27FC236}">
                <a16:creationId xmlns:a16="http://schemas.microsoft.com/office/drawing/2014/main" xmlns=""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1" name="Picture Placeholder 2">
            <a:extLst>
              <a:ext uri="{FF2B5EF4-FFF2-40B4-BE49-F238E27FC236}">
                <a16:creationId xmlns:a16="http://schemas.microsoft.com/office/drawing/2014/main" xmlns=""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dirty="0"/>
              <a:t>TITLE</a:t>
            </a:r>
            <a:endParaRPr lang="en-GB" dirty="0"/>
          </a:p>
        </p:txBody>
      </p:sp>
      <p:sp>
        <p:nvSpPr>
          <p:cNvPr id="3" name="Subtitle 2">
            <a:extLst>
              <a:ext uri="{FF2B5EF4-FFF2-40B4-BE49-F238E27FC236}">
                <a16:creationId xmlns:a16="http://schemas.microsoft.com/office/drawing/2014/main" xmlns=""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dirty="0"/>
              <a:t>Subtitle</a:t>
            </a:r>
            <a:endParaRPr lang="en-GB" dirty="0"/>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xmlns=""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dirty="0"/>
              <a:t>Insert Image</a:t>
            </a:r>
            <a:endParaRPr lang="en-GB" dirty="0"/>
          </a:p>
        </p:txBody>
      </p:sp>
      <p:sp>
        <p:nvSpPr>
          <p:cNvPr id="2" name="Title 1">
            <a:extLst>
              <a:ext uri="{FF2B5EF4-FFF2-40B4-BE49-F238E27FC236}">
                <a16:creationId xmlns:a16="http://schemas.microsoft.com/office/drawing/2014/main" xmlns=""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smtClean="0"/>
              <a:t>Click to 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dirty="0"/>
              <a:t>Icon</a:t>
            </a:r>
            <a:endParaRPr lang="en-GB" dirty="0"/>
          </a:p>
        </p:txBody>
      </p:sp>
      <p:sp>
        <p:nvSpPr>
          <p:cNvPr id="18" name="Slide Number Placeholder 7">
            <a:extLst>
              <a:ext uri="{FF2B5EF4-FFF2-40B4-BE49-F238E27FC236}">
                <a16:creationId xmlns:a16="http://schemas.microsoft.com/office/drawing/2014/main" xmlns=""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4" name="Text Placeholder 12">
            <a:extLst>
              <a:ext uri="{FF2B5EF4-FFF2-40B4-BE49-F238E27FC236}">
                <a16:creationId xmlns:a16="http://schemas.microsoft.com/office/drawing/2014/main" xmlns=""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7" name="Content Placeholder 15">
            <a:extLst>
              <a:ext uri="{FF2B5EF4-FFF2-40B4-BE49-F238E27FC236}">
                <a16:creationId xmlns:a16="http://schemas.microsoft.com/office/drawing/2014/main" xmlns=""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Text Placeholder 12">
            <a:extLst>
              <a:ext uri="{FF2B5EF4-FFF2-40B4-BE49-F238E27FC236}">
                <a16:creationId xmlns:a16="http://schemas.microsoft.com/office/drawing/2014/main" xmlns=""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smtClean="0"/>
              <a:t>Click to edit Master text styles</a:t>
            </a:r>
          </a:p>
        </p:txBody>
      </p:sp>
      <p:sp>
        <p:nvSpPr>
          <p:cNvPr id="10" name="Content Placeholder 15">
            <a:extLst>
              <a:ext uri="{FF2B5EF4-FFF2-40B4-BE49-F238E27FC236}">
                <a16:creationId xmlns:a16="http://schemas.microsoft.com/office/drawing/2014/main" xmlns=""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Slide Number Placeholder 7">
            <a:extLst>
              <a:ext uri="{FF2B5EF4-FFF2-40B4-BE49-F238E27FC236}">
                <a16:creationId xmlns:a16="http://schemas.microsoft.com/office/drawing/2014/main" xmlns=""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1" name="Text Placeholder 12">
            <a:extLst>
              <a:ext uri="{FF2B5EF4-FFF2-40B4-BE49-F238E27FC236}">
                <a16:creationId xmlns:a16="http://schemas.microsoft.com/office/drawing/2014/main" xmlns=""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12" name="Content Placeholder 15">
            <a:extLst>
              <a:ext uri="{FF2B5EF4-FFF2-40B4-BE49-F238E27FC236}">
                <a16:creationId xmlns:a16="http://schemas.microsoft.com/office/drawing/2014/main" xmlns=""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15" name="Slide Number Placeholder 7">
            <a:extLst>
              <a:ext uri="{FF2B5EF4-FFF2-40B4-BE49-F238E27FC236}">
                <a16:creationId xmlns:a16="http://schemas.microsoft.com/office/drawing/2014/main" xmlns=""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xmlns=""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dirty="0"/>
              <a:t>Insert Image</a:t>
            </a:r>
            <a:endParaRPr lang="en-GB" dirty="0"/>
          </a:p>
        </p:txBody>
      </p:sp>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dirty="0"/>
              <a:t>Icon</a:t>
            </a:r>
            <a:endParaRPr lang="en-GB" dirty="0"/>
          </a:p>
        </p:txBody>
      </p:sp>
      <p:sp>
        <p:nvSpPr>
          <p:cNvPr id="8" name="Slide Number Placeholder 7">
            <a:extLst>
              <a:ext uri="{FF2B5EF4-FFF2-40B4-BE49-F238E27FC236}">
                <a16:creationId xmlns:a16="http://schemas.microsoft.com/office/drawing/2014/main" xmlns=""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GB" smtClean="0"/>
              <a:pPr algn="ctr"/>
              <a:t>‹#›</a:t>
            </a:fld>
            <a:endParaRPr lang="en-GB"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xmlns=""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smtClean="0"/>
              <a:t>Click to edit Master text styles</a:t>
            </a:r>
          </a:p>
        </p:txBody>
      </p:sp>
      <p:sp>
        <p:nvSpPr>
          <p:cNvPr id="2" name="Title 1">
            <a:extLst>
              <a:ext uri="{FF2B5EF4-FFF2-40B4-BE49-F238E27FC236}">
                <a16:creationId xmlns:a16="http://schemas.microsoft.com/office/drawing/2014/main" xmlns=""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smtClean="0"/>
              <a:t>Click to edit Master title style</a:t>
            </a:r>
            <a:endParaRPr lang="en-GB" dirty="0"/>
          </a:p>
        </p:txBody>
      </p:sp>
      <p:sp>
        <p:nvSpPr>
          <p:cNvPr id="16" name="Content Placeholder 15">
            <a:extLst>
              <a:ext uri="{FF2B5EF4-FFF2-40B4-BE49-F238E27FC236}">
                <a16:creationId xmlns:a16="http://schemas.microsoft.com/office/drawing/2014/main" xmlns=""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dirty="0"/>
              <a:t>Icon</a:t>
            </a:r>
            <a:endParaRPr lang="en-GB" dirty="0"/>
          </a:p>
        </p:txBody>
      </p:sp>
      <p:grpSp>
        <p:nvGrpSpPr>
          <p:cNvPr id="11" name="Group 10">
            <a:extLst>
              <a:ext uri="{FF2B5EF4-FFF2-40B4-BE49-F238E27FC236}">
                <a16:creationId xmlns:a16="http://schemas.microsoft.com/office/drawing/2014/main" xmlns=""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xmlns=""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xmlns=""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5" name="Slide Number Placeholder 5">
            <a:extLst>
              <a:ext uri="{FF2B5EF4-FFF2-40B4-BE49-F238E27FC236}">
                <a16:creationId xmlns:a16="http://schemas.microsoft.com/office/drawing/2014/main" xmlns=""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a:t>
            </a:fld>
            <a:endParaRPr lang="en-GB" sz="120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xmlns="" id="{90F2147C-DDBF-4431-95AC-650CCE32FC7A}"/>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tx1"/>
                </a:solidFill>
              </a:defRPr>
            </a:lvl1pPr>
          </a:lstStyle>
          <a:p>
            <a:pPr algn="ctr"/>
            <a:fld id="{817179DE-9BF3-494C-804F-0C7C90AC8700}" type="slidenum">
              <a:rPr lang="en-GB" smtClean="0"/>
              <a:pPr algn="ctr"/>
              <a:t>‹#›</a:t>
            </a:fld>
            <a:endParaRPr lang="en-GB" dirty="0"/>
          </a:p>
        </p:txBody>
      </p:sp>
      <p:sp>
        <p:nvSpPr>
          <p:cNvPr id="2" name="Title Placeholder 1">
            <a:extLst>
              <a:ext uri="{FF2B5EF4-FFF2-40B4-BE49-F238E27FC236}">
                <a16:creationId xmlns:a16="http://schemas.microsoft.com/office/drawing/2014/main" xmlns=""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a:extLst>
              <a:ext uri="{FF2B5EF4-FFF2-40B4-BE49-F238E27FC236}">
                <a16:creationId xmlns:a16="http://schemas.microsoft.com/office/drawing/2014/main" xmlns=""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2.jpeg"/><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4.png"/><Relationship Id="rId4" Type="http://schemas.openxmlformats.org/officeDocument/2006/relationships/image" Target="../media/image14.svg"/><Relationship Id="rId9"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hyperlink" Target="mailto:latonya.parker@mvc.edu" TargetMode="External"/><Relationship Id="rId7" Type="http://schemas.openxmlformats.org/officeDocument/2006/relationships/image" Target="../media/image20.png"/><Relationship Id="rId12" Type="http://schemas.openxmlformats.org/officeDocument/2006/relationships/hyperlink" Target="mailto:info@asccc.org" TargetMode="External"/><Relationship Id="rId2" Type="http://schemas.openxmlformats.org/officeDocument/2006/relationships/image" Target="../media/image18.jpeg"/><Relationship Id="rId1" Type="http://schemas.openxmlformats.org/officeDocument/2006/relationships/slideLayout" Target="../slideLayouts/slideLayout13.xml"/><Relationship Id="rId6" Type="http://schemas.openxmlformats.org/officeDocument/2006/relationships/image" Target="../media/image39.svg"/><Relationship Id="rId11" Type="http://schemas.openxmlformats.org/officeDocument/2006/relationships/image" Target="../media/image2.png"/><Relationship Id="rId10" Type="http://schemas.openxmlformats.org/officeDocument/2006/relationships/image" Target="../media/image43.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hyperlink" Target="https://californiacommunitycolleges.cccco.edu/Portals/0/Reports/2016-EEO-and-Diversity-Handbook-ADA.pdf" TargetMode="External"/><Relationship Id="rId2" Type="http://schemas.openxmlformats.org/officeDocument/2006/relationships/hyperlink" Target="https://asccc.org/sites/default/files/publications/FacultyHiring_0.pdf" TargetMode="External"/><Relationship Id="rId1" Type="http://schemas.openxmlformats.org/officeDocument/2006/relationships/slideLayout" Target="../slideLayouts/slideLayout13.xml"/><Relationship Id="rId4" Type="http://schemas.openxmlformats.org/officeDocument/2006/relationships/hyperlink" Target="https://extranet.cccco.edu/Portals/1/Legal/EEO/2018-Longitudinal-Data-Guide.WEB.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xmlns=""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093179" y="1320800"/>
            <a:ext cx="4592920" cy="3328852"/>
          </a:xfrm>
        </p:spPr>
        <p:txBody>
          <a:bodyPr/>
          <a:lstStyle/>
          <a:p>
            <a:r>
              <a:rPr lang="en-GB" dirty="0" smtClean="0"/>
              <a:t>Equity Minded Leadership and Faculty Diversification</a:t>
            </a:r>
            <a:br>
              <a:rPr lang="en-GB" dirty="0" smtClean="0"/>
            </a:br>
            <a:endParaRPr lang="en-GB" dirty="0"/>
          </a:p>
        </p:txBody>
      </p:sp>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7374728" y="5339559"/>
            <a:ext cx="4178808" cy="1414326"/>
          </a:xfrm>
        </p:spPr>
        <p:txBody>
          <a:bodyPr/>
          <a:lstStyle/>
          <a:p>
            <a:r>
              <a:rPr lang="en-GB" dirty="0" smtClean="0"/>
              <a:t>ASCCC Faculty Leadership Institute</a:t>
            </a:r>
          </a:p>
          <a:p>
            <a:r>
              <a:rPr lang="en-GB" dirty="0" smtClean="0"/>
              <a:t>Virtual Conference</a:t>
            </a:r>
          </a:p>
          <a:p>
            <a:r>
              <a:rPr lang="en-GB" dirty="0" smtClean="0"/>
              <a:t>Thursday, June 18, 2020</a:t>
            </a:r>
          </a:p>
          <a:p>
            <a:r>
              <a:rPr lang="en-GB" dirty="0" smtClean="0"/>
              <a:t>9:00am-10:30am General Session III</a:t>
            </a:r>
          </a:p>
          <a:p>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 name="Picture 2"/>
          <p:cNvPicPr>
            <a:picLocks noChangeAspect="1"/>
          </p:cNvPicPr>
          <p:nvPr/>
        </p:nvPicPr>
        <p:blipFill>
          <a:blip r:embed="rId4"/>
          <a:stretch>
            <a:fillRect/>
          </a:stretch>
        </p:blipFill>
        <p:spPr>
          <a:xfrm>
            <a:off x="7274144" y="287367"/>
            <a:ext cx="4230991" cy="786452"/>
          </a:xfrm>
          <a:prstGeom prst="rect">
            <a:avLst/>
          </a:prstGeom>
        </p:spPr>
      </p:pic>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Open book">
            <a:extLst>
              <a:ext uri="{FF2B5EF4-FFF2-40B4-BE49-F238E27FC236}">
                <a16:creationId xmlns:a16="http://schemas.microsoft.com/office/drawing/2014/main" xmlns="" id="{A799F565-1DAB-4AD3-BCE4-5DAC8012F35C}"/>
              </a:ext>
            </a:extLst>
          </p:cNvPr>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p:pic>
      <p:sp>
        <p:nvSpPr>
          <p:cNvPr id="29" name="Rectangle 28" descr="decorative element">
            <a:extLst>
              <a:ext uri="{FF2B5EF4-FFF2-40B4-BE49-F238E27FC236}">
                <a16:creationId xmlns:a16="http://schemas.microsoft.com/office/drawing/2014/main" xmlns="" id="{5C2DDD60-EB1C-44D8-84E1-D86EB3558F11}"/>
              </a:ext>
            </a:extLst>
          </p:cNvPr>
          <p:cNvSpPr/>
          <p:nvPr/>
        </p:nvSpPr>
        <p:spPr>
          <a:xfrm>
            <a:off x="0" y="0"/>
            <a:ext cx="12192000" cy="6863626"/>
          </a:xfrm>
          <a:prstGeom prst="rect">
            <a:avLst/>
          </a:prstGeom>
          <a:solidFill>
            <a:schemeClr val="tx1">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9" name="Slide Number Placeholder 5">
            <a:extLst>
              <a:ext uri="{FF2B5EF4-FFF2-40B4-BE49-F238E27FC236}">
                <a16:creationId xmlns:a16="http://schemas.microsoft.com/office/drawing/2014/main" xmlns="" id="{DB02A950-05E3-4691-9BC9-47B314EEA715}"/>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10</a:t>
            </a:fld>
            <a:endParaRPr lang="en-GB" sz="1200" dirty="0">
              <a:solidFill>
                <a:schemeClr val="bg1"/>
              </a:solidFill>
            </a:endParaRPr>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pPr algn="ctr"/>
            <a:r>
              <a:rPr lang="en-US" sz="3200" dirty="0" smtClean="0">
                <a:solidFill>
                  <a:srgbClr val="FFC000"/>
                </a:solidFill>
              </a:rPr>
              <a:t>Achieving Common Ground Through Developing </a:t>
            </a:r>
            <a:r>
              <a:rPr lang="en-US" sz="3200" dirty="0">
                <a:solidFill>
                  <a:srgbClr val="FFC000"/>
                </a:solidFill>
              </a:rPr>
              <a:t>and Maintaining Institutional Commitment to </a:t>
            </a:r>
            <a:r>
              <a:rPr lang="en-US" sz="3200" dirty="0" smtClean="0">
                <a:solidFill>
                  <a:srgbClr val="FFC000"/>
                </a:solidFill>
              </a:rPr>
              <a:t>Faculty Diversity</a:t>
            </a:r>
            <a:endParaRPr lang="en-GB" sz="3200" dirty="0">
              <a:solidFill>
                <a:srgbClr val="FFC000"/>
              </a:solidFill>
            </a:endParaRPr>
          </a:p>
        </p:txBody>
      </p:sp>
      <p:pic>
        <p:nvPicPr>
          <p:cNvPr id="83" name="Content Placeholder 82" descr="Bell">
            <a:extLst>
              <a:ext uri="{FF2B5EF4-FFF2-40B4-BE49-F238E27FC236}">
                <a16:creationId xmlns:a16="http://schemas.microsoft.com/office/drawing/2014/main" xmlns="" id="{604095CF-E62F-46A4-A86C-5F465AE6E235}"/>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4665503" y="2031775"/>
            <a:ext cx="548640" cy="548640"/>
          </a:xfrm>
        </p:spPr>
      </p:pic>
      <p:pic>
        <p:nvPicPr>
          <p:cNvPr id="95" name="Content Placeholder 94" descr="Microscope">
            <a:extLst>
              <a:ext uri="{FF2B5EF4-FFF2-40B4-BE49-F238E27FC236}">
                <a16:creationId xmlns:a16="http://schemas.microsoft.com/office/drawing/2014/main" xmlns="" id="{96991F60-484C-4906-ADB8-676435D3D6E3}"/>
              </a:ext>
            </a:extLst>
          </p:cNvPr>
          <p:cNvPicPr>
            <a:picLocks noGrp="1" noChangeAspect="1"/>
          </p:cNvPicPr>
          <p:nvPr>
            <p:ph sz="quarter" idx="14"/>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1563051" y="1940726"/>
            <a:ext cx="547688" cy="547688"/>
          </a:xfrm>
        </p:spPr>
      </p:pic>
      <p:pic>
        <p:nvPicPr>
          <p:cNvPr id="97" name="Content Placeholder 96" descr="Pencil">
            <a:extLst>
              <a:ext uri="{FF2B5EF4-FFF2-40B4-BE49-F238E27FC236}">
                <a16:creationId xmlns:a16="http://schemas.microsoft.com/office/drawing/2014/main" xmlns="" id="{40D9C27B-A51D-4036-B3F9-56081BD60AB9}"/>
              </a:ext>
            </a:extLst>
          </p:cNvPr>
          <p:cNvPicPr>
            <a:picLocks noGrp="1" noChangeAspect="1"/>
          </p:cNvPicPr>
          <p:nvPr>
            <p:ph sz="quarter" idx="16"/>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p:pic>
      <p:sp>
        <p:nvSpPr>
          <p:cNvPr id="88" name="Text Placeholder 87">
            <a:extLst>
              <a:ext uri="{FF2B5EF4-FFF2-40B4-BE49-F238E27FC236}">
                <a16:creationId xmlns:a16="http://schemas.microsoft.com/office/drawing/2014/main" xmlns="" id="{D01EBAE5-B81D-4150-B62C-F56241C55563}"/>
              </a:ext>
            </a:extLst>
          </p:cNvPr>
          <p:cNvSpPr>
            <a:spLocks noGrp="1"/>
          </p:cNvSpPr>
          <p:nvPr>
            <p:ph type="body" sz="quarter" idx="12"/>
          </p:nvPr>
        </p:nvSpPr>
        <p:spPr/>
        <p:txBody>
          <a:bodyPr/>
          <a:lstStyle/>
          <a:p>
            <a:pPr algn="ctr"/>
            <a:r>
              <a:rPr lang="en-GB" sz="2000" dirty="0" smtClean="0"/>
              <a:t> </a:t>
            </a:r>
            <a:r>
              <a:rPr lang="en-GB" sz="2000" b="1" dirty="0" smtClean="0">
                <a:solidFill>
                  <a:srgbClr val="FFC000"/>
                </a:solidFill>
              </a:rPr>
              <a:t>Bring Awareness</a:t>
            </a:r>
            <a:endParaRPr lang="en-GB" sz="2000" b="1" dirty="0">
              <a:solidFill>
                <a:srgbClr val="FFC000"/>
              </a:solidFill>
            </a:endParaRPr>
          </a:p>
          <a:p>
            <a:pPr algn="ctr"/>
            <a:r>
              <a:rPr lang="en-GB" sz="2000" dirty="0" smtClean="0"/>
              <a:t>Identify Potential Barriers</a:t>
            </a:r>
          </a:p>
          <a:p>
            <a:pPr algn="ctr"/>
            <a:r>
              <a:rPr lang="en-GB" sz="2000" dirty="0" smtClean="0"/>
              <a:t>Communicate Challenges</a:t>
            </a:r>
          </a:p>
          <a:p>
            <a:pPr algn="ctr"/>
            <a:r>
              <a:rPr lang="en-GB" sz="2000" dirty="0" smtClean="0"/>
              <a:t>Data Driven Decisions</a:t>
            </a:r>
          </a:p>
          <a:p>
            <a:pPr algn="ctr"/>
            <a:endParaRPr lang="en-GB" sz="2000" dirty="0"/>
          </a:p>
        </p:txBody>
      </p:sp>
      <p:sp>
        <p:nvSpPr>
          <p:cNvPr id="87" name="Text Placeholder 86">
            <a:extLst>
              <a:ext uri="{FF2B5EF4-FFF2-40B4-BE49-F238E27FC236}">
                <a16:creationId xmlns:a16="http://schemas.microsoft.com/office/drawing/2014/main" xmlns="" id="{1F4C9CA2-B224-40CD-8DB2-CAE478D23611}"/>
              </a:ext>
            </a:extLst>
          </p:cNvPr>
          <p:cNvSpPr>
            <a:spLocks noGrp="1"/>
          </p:cNvSpPr>
          <p:nvPr>
            <p:ph type="body" sz="quarter" idx="11"/>
          </p:nvPr>
        </p:nvSpPr>
        <p:spPr/>
        <p:txBody>
          <a:bodyPr/>
          <a:lstStyle/>
          <a:p>
            <a:pPr algn="ctr"/>
            <a:r>
              <a:rPr lang="en-GB" sz="2000" b="1" dirty="0" smtClean="0">
                <a:solidFill>
                  <a:srgbClr val="FFC000"/>
                </a:solidFill>
              </a:rPr>
              <a:t>Data Informed Decisions</a:t>
            </a:r>
          </a:p>
          <a:p>
            <a:pPr algn="ctr"/>
            <a:r>
              <a:rPr lang="en-GB" sz="2000" dirty="0" smtClean="0"/>
              <a:t>Has your organization reviewed the current hiring processes?</a:t>
            </a:r>
            <a:endParaRPr lang="en-GB" sz="2000" dirty="0"/>
          </a:p>
          <a:p>
            <a:pPr algn="ctr"/>
            <a:r>
              <a:rPr lang="en-GB" sz="2000" dirty="0" smtClean="0"/>
              <a:t>Does your organization make available under-</a:t>
            </a:r>
            <a:r>
              <a:rPr lang="en-GB" sz="2000" dirty="0"/>
              <a:t>r</a:t>
            </a:r>
            <a:r>
              <a:rPr lang="en-GB" sz="2000" dirty="0" smtClean="0"/>
              <a:t>epresented </a:t>
            </a:r>
            <a:r>
              <a:rPr lang="en-GB" sz="2000" dirty="0"/>
              <a:t>s</a:t>
            </a:r>
            <a:r>
              <a:rPr lang="en-GB" sz="2000" dirty="0" smtClean="0"/>
              <a:t>tudents and </a:t>
            </a:r>
            <a:r>
              <a:rPr lang="en-GB" sz="2000" dirty="0"/>
              <a:t>e</a:t>
            </a:r>
            <a:r>
              <a:rPr lang="en-GB" sz="2000" dirty="0" smtClean="0"/>
              <a:t>mployees data?</a:t>
            </a:r>
          </a:p>
          <a:p>
            <a:endParaRPr lang="en-GB" dirty="0"/>
          </a:p>
          <a:p>
            <a:endParaRPr lang="en-GB" dirty="0" smtClean="0"/>
          </a:p>
          <a:p>
            <a:endParaRPr lang="en-GB" dirty="0"/>
          </a:p>
          <a:p>
            <a:endParaRPr lang="en-GB" dirty="0"/>
          </a:p>
        </p:txBody>
      </p:sp>
      <p:sp>
        <p:nvSpPr>
          <p:cNvPr id="90" name="Text Placeholder 89">
            <a:extLst>
              <a:ext uri="{FF2B5EF4-FFF2-40B4-BE49-F238E27FC236}">
                <a16:creationId xmlns:a16="http://schemas.microsoft.com/office/drawing/2014/main" xmlns="" id="{AC38A326-FA47-4BD6-B27D-DEB6A4485AB5}"/>
              </a:ext>
            </a:extLst>
          </p:cNvPr>
          <p:cNvSpPr>
            <a:spLocks noGrp="1"/>
          </p:cNvSpPr>
          <p:nvPr>
            <p:ph type="body" sz="quarter" idx="15"/>
          </p:nvPr>
        </p:nvSpPr>
        <p:spPr/>
        <p:txBody>
          <a:bodyPr/>
          <a:lstStyle/>
          <a:p>
            <a:pPr algn="ctr"/>
            <a:r>
              <a:rPr lang="en-GB" sz="2000" b="1" dirty="0" smtClean="0">
                <a:solidFill>
                  <a:srgbClr val="FFC000"/>
                </a:solidFill>
              </a:rPr>
              <a:t>Create an Achieving Common Ground Plan</a:t>
            </a:r>
          </a:p>
          <a:p>
            <a:pPr algn="ctr"/>
            <a:r>
              <a:rPr lang="en-GB" sz="2000" dirty="0" smtClean="0"/>
              <a:t>Develop a Metric</a:t>
            </a:r>
          </a:p>
          <a:p>
            <a:pPr algn="ctr"/>
            <a:r>
              <a:rPr lang="en-GB" sz="2000" dirty="0" smtClean="0"/>
              <a:t>Include the Faculty, Staff and Administrators in the Communication Plan</a:t>
            </a:r>
          </a:p>
          <a:p>
            <a:pPr algn="ctr"/>
            <a:r>
              <a:rPr lang="en-GB" sz="2000" dirty="0" smtClean="0"/>
              <a:t>Sustain Momentum</a:t>
            </a:r>
            <a:endParaRPr lang="en-GB" sz="2000" dirty="0"/>
          </a:p>
        </p:txBody>
      </p:sp>
      <p:pic>
        <p:nvPicPr>
          <p:cNvPr id="2" name="Picture 1"/>
          <p:cNvPicPr>
            <a:picLocks noChangeAspect="1"/>
          </p:cNvPicPr>
          <p:nvPr/>
        </p:nvPicPr>
        <p:blipFill>
          <a:blip r:embed="rId9"/>
          <a:stretch>
            <a:fillRect/>
          </a:stretch>
        </p:blipFill>
        <p:spPr>
          <a:xfrm>
            <a:off x="0" y="5974704"/>
            <a:ext cx="4230991" cy="786452"/>
          </a:xfrm>
          <a:prstGeom prst="rect">
            <a:avLst/>
          </a:prstGeom>
        </p:spPr>
      </p:pic>
    </p:spTree>
    <p:extLst>
      <p:ext uri="{BB962C8B-B14F-4D97-AF65-F5344CB8AC3E}">
        <p14:creationId xmlns:p14="http://schemas.microsoft.com/office/powerpoint/2010/main" val="3191014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people laughing at a laptop screen">
            <a:extLst>
              <a:ext uri="{FF2B5EF4-FFF2-40B4-BE49-F238E27FC236}">
                <a16:creationId xmlns:a16="http://schemas.microsoft.com/office/drawing/2014/main" xmlns="" id="{9402120B-1989-41A6-9ED1-21A56316A60D}"/>
              </a:ext>
            </a:extLst>
          </p:cNvPr>
          <p:cNvPicPr>
            <a:picLocks noGrp="1" noChangeAspect="1"/>
          </p:cNvPicPr>
          <p:nvPr>
            <p:ph type="pic" sz="quarter" idx="12"/>
          </p:nvPr>
        </p:nvPicPr>
        <p:blipFill rotWithShape="1">
          <a:blip r:embed="rId2" cstate="email">
            <a:extLst>
              <a:ext uri="{28A0092B-C50C-407E-A947-70E740481C1C}">
                <a14:useLocalDpi xmlns:a14="http://schemas.microsoft.com/office/drawing/2010/main"/>
              </a:ext>
            </a:extLst>
          </a:blip>
          <a:srcRect/>
          <a:stretch/>
        </p:blipFill>
        <p:spPr>
          <a:xfrm>
            <a:off x="0" y="0"/>
            <a:ext cx="8087304" cy="6858000"/>
          </a:xfrm>
        </p:spPr>
      </p:pic>
      <p:pic>
        <p:nvPicPr>
          <p:cNvPr id="5" name="Picture Placeholder 4" descr="group of students at graduation">
            <a:extLst>
              <a:ext uri="{FF2B5EF4-FFF2-40B4-BE49-F238E27FC236}">
                <a16:creationId xmlns:a16="http://schemas.microsoft.com/office/drawing/2014/main" xmlns="" id="{BD0958B7-E663-4510-9C53-EE09FEEB7365}"/>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64300" y="0"/>
            <a:ext cx="5727700" cy="6858000"/>
          </a:xfrm>
        </p:spPr>
      </p:pic>
      <p:grpSp>
        <p:nvGrpSpPr>
          <p:cNvPr id="9" name="Group 8" descr="decorative element">
            <a:extLst>
              <a:ext uri="{FF2B5EF4-FFF2-40B4-BE49-F238E27FC236}">
                <a16:creationId xmlns:a16="http://schemas.microsoft.com/office/drawing/2014/main" xmlns="" id="{E7969C14-1078-4610-9BC5-74119C9B87BE}"/>
              </a:ext>
            </a:extLst>
          </p:cNvPr>
          <p:cNvGrpSpPr/>
          <p:nvPr/>
        </p:nvGrpSpPr>
        <p:grpSpPr>
          <a:xfrm>
            <a:off x="0" y="3808320"/>
            <a:ext cx="7833208" cy="2547440"/>
            <a:chOff x="0" y="3808320"/>
            <a:chExt cx="7833208" cy="2547440"/>
          </a:xfrm>
        </p:grpSpPr>
        <p:sp>
          <p:nvSpPr>
            <p:cNvPr id="10" name="Freeform: Shape 9">
              <a:extLst>
                <a:ext uri="{FF2B5EF4-FFF2-40B4-BE49-F238E27FC236}">
                  <a16:creationId xmlns:a16="http://schemas.microsoft.com/office/drawing/2014/main" xmlns="" id="{E531D018-EFA3-4346-AB80-7CE436393D9E}"/>
                </a:ext>
              </a:extLst>
            </p:cNvPr>
            <p:cNvSpPr/>
            <p:nvPr/>
          </p:nvSpPr>
          <p:spPr>
            <a:xfrm>
              <a:off x="0" y="3808320"/>
              <a:ext cx="7833208" cy="2547440"/>
            </a:xfrm>
            <a:custGeom>
              <a:avLst/>
              <a:gdLst>
                <a:gd name="connsiteX0" fmla="*/ 0 w 7833208"/>
                <a:gd name="connsiteY0" fmla="*/ 0 h 2547440"/>
                <a:gd name="connsiteX1" fmla="*/ 7833208 w 7833208"/>
                <a:gd name="connsiteY1" fmla="*/ 0 h 2547440"/>
                <a:gd name="connsiteX2" fmla="*/ 7135846 w 7833208"/>
                <a:gd name="connsiteY2" fmla="*/ 2547440 h 2547440"/>
                <a:gd name="connsiteX3" fmla="*/ 0 w 7833208"/>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833208" h="2547440">
                  <a:moveTo>
                    <a:pt x="0" y="0"/>
                  </a:moveTo>
                  <a:lnTo>
                    <a:pt x="7833208" y="0"/>
                  </a:lnTo>
                  <a:lnTo>
                    <a:pt x="7135846" y="2547440"/>
                  </a:lnTo>
                  <a:lnTo>
                    <a:pt x="0" y="254744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1" name="Freeform: Shape 10">
              <a:extLst>
                <a:ext uri="{FF2B5EF4-FFF2-40B4-BE49-F238E27FC236}">
                  <a16:creationId xmlns:a16="http://schemas.microsoft.com/office/drawing/2014/main" xmlns="" id="{FA9D7AC8-80D5-49DC-A585-FCFFA6CA4B66}"/>
                </a:ext>
              </a:extLst>
            </p:cNvPr>
            <p:cNvSpPr/>
            <p:nvPr/>
          </p:nvSpPr>
          <p:spPr>
            <a:xfrm>
              <a:off x="1" y="3808320"/>
              <a:ext cx="7692571" cy="2547440"/>
            </a:xfrm>
            <a:custGeom>
              <a:avLst/>
              <a:gdLst>
                <a:gd name="connsiteX0" fmla="*/ 0 w 7692571"/>
                <a:gd name="connsiteY0" fmla="*/ 0 h 2547440"/>
                <a:gd name="connsiteX1" fmla="*/ 7692571 w 7692571"/>
                <a:gd name="connsiteY1" fmla="*/ 0 h 2547440"/>
                <a:gd name="connsiteX2" fmla="*/ 6995209 w 7692571"/>
                <a:gd name="connsiteY2" fmla="*/ 2547440 h 2547440"/>
                <a:gd name="connsiteX3" fmla="*/ 0 w 7692571"/>
                <a:gd name="connsiteY3" fmla="*/ 2547440 h 2547440"/>
              </a:gdLst>
              <a:ahLst/>
              <a:cxnLst>
                <a:cxn ang="0">
                  <a:pos x="connsiteX0" y="connsiteY0"/>
                </a:cxn>
                <a:cxn ang="0">
                  <a:pos x="connsiteX1" y="connsiteY1"/>
                </a:cxn>
                <a:cxn ang="0">
                  <a:pos x="connsiteX2" y="connsiteY2"/>
                </a:cxn>
                <a:cxn ang="0">
                  <a:pos x="connsiteX3" y="connsiteY3"/>
                </a:cxn>
              </a:cxnLst>
              <a:rect l="l" t="t" r="r" b="b"/>
              <a:pathLst>
                <a:path w="7692571" h="2547440">
                  <a:moveTo>
                    <a:pt x="0" y="0"/>
                  </a:moveTo>
                  <a:lnTo>
                    <a:pt x="7692571" y="0"/>
                  </a:lnTo>
                  <a:lnTo>
                    <a:pt x="6995209" y="2547440"/>
                  </a:lnTo>
                  <a:lnTo>
                    <a:pt x="0" y="254744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a:extLst>
              <a:ext uri="{FF2B5EF4-FFF2-40B4-BE49-F238E27FC236}">
                <a16:creationId xmlns:a16="http://schemas.microsoft.com/office/drawing/2014/main" xmlns="" id="{859D862E-AE8E-482F-9E23-3C096FF03E54}"/>
              </a:ext>
            </a:extLst>
          </p:cNvPr>
          <p:cNvSpPr>
            <a:spLocks noGrp="1"/>
          </p:cNvSpPr>
          <p:nvPr>
            <p:ph type="body" sz="quarter" idx="11"/>
          </p:nvPr>
        </p:nvSpPr>
        <p:spPr>
          <a:xfrm>
            <a:off x="785586" y="4660900"/>
            <a:ext cx="5005614" cy="1152821"/>
          </a:xfrm>
        </p:spPr>
        <p:txBody>
          <a:bodyPr/>
          <a:lstStyle/>
          <a:p>
            <a:r>
              <a:rPr lang="en-US" sz="2000" dirty="0" smtClean="0">
                <a:solidFill>
                  <a:schemeClr val="bg1"/>
                </a:solidFill>
              </a:rPr>
              <a:t>Collaborative strategies </a:t>
            </a:r>
            <a:r>
              <a:rPr lang="en-US" sz="2000" dirty="0">
                <a:solidFill>
                  <a:schemeClr val="bg1"/>
                </a:solidFill>
              </a:rPr>
              <a:t>to increase diversity </a:t>
            </a:r>
            <a:r>
              <a:rPr lang="en-US" sz="2000" dirty="0" smtClean="0">
                <a:solidFill>
                  <a:schemeClr val="bg1"/>
                </a:solidFill>
              </a:rPr>
              <a:t>hiring to increase students’ success in California community colleges</a:t>
            </a:r>
            <a:endParaRPr lang="en-GB" sz="2000" dirty="0">
              <a:solidFill>
                <a:schemeClr val="bg1"/>
              </a:solidFill>
            </a:endParaRPr>
          </a:p>
        </p:txBody>
      </p:sp>
      <p:sp>
        <p:nvSpPr>
          <p:cNvPr id="33" name="Title 32">
            <a:extLst>
              <a:ext uri="{FF2B5EF4-FFF2-40B4-BE49-F238E27FC236}">
                <a16:creationId xmlns:a16="http://schemas.microsoft.com/office/drawing/2014/main" xmlns="" id="{18CDD97B-6E25-4FB4-B239-493E54AA0830}"/>
              </a:ext>
            </a:extLst>
          </p:cNvPr>
          <p:cNvSpPr>
            <a:spLocks noGrp="1"/>
          </p:cNvSpPr>
          <p:nvPr>
            <p:ph type="title"/>
          </p:nvPr>
        </p:nvSpPr>
        <p:spPr/>
        <p:txBody>
          <a:bodyPr/>
          <a:lstStyle/>
          <a:p>
            <a:pPr algn="ctr"/>
            <a:r>
              <a:rPr lang="en-GB" dirty="0" smtClean="0">
                <a:solidFill>
                  <a:schemeClr val="bg1"/>
                </a:solidFill>
              </a:rPr>
              <a:t>TAKEAWAY!</a:t>
            </a:r>
            <a:endParaRPr lang="en-GB" dirty="0">
              <a:solidFill>
                <a:schemeClr val="bg1"/>
              </a:solidFill>
            </a:endParaRPr>
          </a:p>
        </p:txBody>
      </p:sp>
      <p:sp>
        <p:nvSpPr>
          <p:cNvPr id="12" name="Slide Number Placeholder 5">
            <a:extLst>
              <a:ext uri="{FF2B5EF4-FFF2-40B4-BE49-F238E27FC236}">
                <a16:creationId xmlns:a16="http://schemas.microsoft.com/office/drawing/2014/main" xmlns="" id="{B7F99E8F-CFBF-4A36-93EC-B66007DF4F2C}"/>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11</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1" y="6008254"/>
            <a:ext cx="4230991" cy="786452"/>
          </a:xfrm>
          <a:prstGeom prst="rect">
            <a:avLst/>
          </a:prstGeom>
        </p:spPr>
      </p:pic>
    </p:spTree>
    <p:extLst>
      <p:ext uri="{BB962C8B-B14F-4D97-AF65-F5344CB8AC3E}">
        <p14:creationId xmlns:p14="http://schemas.microsoft.com/office/powerpoint/2010/main" val="2022026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xmlns=""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descr="decorative element">
            <a:extLst>
              <a:ext uri="{FF2B5EF4-FFF2-40B4-BE49-F238E27FC236}">
                <a16:creationId xmlns:a16="http://schemas.microsoft.com/office/drawing/2014/main" xmlns="" id="{31664CF3-C0D1-4769-8E59-8694AF07951A}"/>
              </a:ext>
            </a:extLst>
          </p:cNvPr>
          <p:cNvSpPr/>
          <p:nvPr/>
        </p:nvSpPr>
        <p:spPr>
          <a:xfrm>
            <a:off x="-1285415" y="-8686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itle 41">
            <a:extLst>
              <a:ext uri="{FF2B5EF4-FFF2-40B4-BE49-F238E27FC236}">
                <a16:creationId xmlns:a16="http://schemas.microsoft.com/office/drawing/2014/main" xmlns="" id="{72FCEAE4-FA74-4446-B2F5-9AFA2DA139A2}"/>
              </a:ext>
            </a:extLst>
          </p:cNvPr>
          <p:cNvSpPr>
            <a:spLocks noGrp="1"/>
          </p:cNvSpPr>
          <p:nvPr>
            <p:ph type="ctrTitle"/>
          </p:nvPr>
        </p:nvSpPr>
        <p:spPr>
          <a:xfrm>
            <a:off x="3274791" y="751637"/>
            <a:ext cx="5578995" cy="879928"/>
          </a:xfrm>
        </p:spPr>
        <p:txBody>
          <a:bodyPr/>
          <a:lstStyle/>
          <a:p>
            <a:pPr algn="ctr"/>
            <a:r>
              <a:rPr lang="en-US" b="0" dirty="0"/>
              <a:t>THANK YOU</a:t>
            </a:r>
            <a:endParaRPr lang="en-GB" b="0" dirty="0"/>
          </a:p>
        </p:txBody>
      </p:sp>
      <p:sp>
        <p:nvSpPr>
          <p:cNvPr id="80" name="Text Placeholder 79">
            <a:extLst>
              <a:ext uri="{FF2B5EF4-FFF2-40B4-BE49-F238E27FC236}">
                <a16:creationId xmlns:a16="http://schemas.microsoft.com/office/drawing/2014/main" xmlns="" id="{40F0AA8D-0756-4350-8005-9BCD0DDB3B92}"/>
              </a:ext>
            </a:extLst>
          </p:cNvPr>
          <p:cNvSpPr>
            <a:spLocks noGrp="1"/>
          </p:cNvSpPr>
          <p:nvPr>
            <p:ph type="body" sz="quarter" idx="15"/>
          </p:nvPr>
        </p:nvSpPr>
        <p:spPr>
          <a:xfrm>
            <a:off x="1277914" y="2076735"/>
            <a:ext cx="5359225" cy="356448"/>
          </a:xfrm>
        </p:spPr>
        <p:txBody>
          <a:bodyPr/>
          <a:lstStyle/>
          <a:p>
            <a:r>
              <a:rPr lang="en-US" sz="3600" dirty="0" smtClean="0">
                <a:solidFill>
                  <a:srgbClr val="FFC000"/>
                </a:solidFill>
              </a:rPr>
              <a:t>LaTonya Parker: </a:t>
            </a:r>
            <a:r>
              <a:rPr lang="en-US" sz="3600" dirty="0" smtClean="0">
                <a:solidFill>
                  <a:srgbClr val="FFC000"/>
                </a:solidFill>
                <a:hlinkClick r:id="rId3"/>
              </a:rPr>
              <a:t>latonya.parker@mvc.edu</a:t>
            </a:r>
            <a:r>
              <a:rPr lang="en-US" sz="3600" dirty="0" smtClean="0">
                <a:solidFill>
                  <a:srgbClr val="FFC000"/>
                </a:solidFill>
              </a:rPr>
              <a:t> or latonya@asccc.org</a:t>
            </a:r>
            <a:endParaRPr lang="en-GB" sz="3600" dirty="0">
              <a:solidFill>
                <a:srgbClr val="FFC000"/>
              </a:solidFill>
            </a:endParaRPr>
          </a:p>
        </p:txBody>
      </p:sp>
      <p:sp>
        <p:nvSpPr>
          <p:cNvPr id="87" name="Text Placeholder 86">
            <a:extLst>
              <a:ext uri="{FF2B5EF4-FFF2-40B4-BE49-F238E27FC236}">
                <a16:creationId xmlns:a16="http://schemas.microsoft.com/office/drawing/2014/main" xmlns="" id="{DF3FE72B-F9BD-472F-A413-71BEEF95F43B}"/>
              </a:ext>
            </a:extLst>
          </p:cNvPr>
          <p:cNvSpPr>
            <a:spLocks noGrp="1"/>
          </p:cNvSpPr>
          <p:nvPr>
            <p:ph type="body" sz="quarter" idx="17"/>
          </p:nvPr>
        </p:nvSpPr>
        <p:spPr>
          <a:xfrm>
            <a:off x="1249074" y="4702338"/>
            <a:ext cx="3695206" cy="276999"/>
          </a:xfrm>
        </p:spPr>
        <p:txBody>
          <a:bodyPr/>
          <a:lstStyle/>
          <a:p>
            <a:r>
              <a:rPr lang="en-US" sz="3600" dirty="0" smtClean="0"/>
              <a:t>Email</a:t>
            </a:r>
            <a:endParaRPr lang="en-GB" sz="3600" dirty="0"/>
          </a:p>
        </p:txBody>
      </p:sp>
      <p:pic>
        <p:nvPicPr>
          <p:cNvPr id="98" name="Content Placeholder 97" descr="Envelope">
            <a:extLst>
              <a:ext uri="{FF2B5EF4-FFF2-40B4-BE49-F238E27FC236}">
                <a16:creationId xmlns:a16="http://schemas.microsoft.com/office/drawing/2014/main" xmlns="" id="{0B9C03E0-6367-44D9-A740-AA6436F075E8}"/>
              </a:ext>
            </a:extLst>
          </p:cNvPr>
          <p:cNvPicPr>
            <a:picLocks noGrp="1" noChangeAspect="1"/>
          </p:cNvPicPr>
          <p:nvPr>
            <p:ph sz="quarter" idx="20"/>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687534" y="4598719"/>
            <a:ext cx="469813" cy="469812"/>
          </a:xfrm>
        </p:spPr>
      </p:pic>
      <p:pic>
        <p:nvPicPr>
          <p:cNvPr id="94" name="Content Placeholder 93" descr="User">
            <a:extLst>
              <a:ext uri="{FF2B5EF4-FFF2-40B4-BE49-F238E27FC236}">
                <a16:creationId xmlns:a16="http://schemas.microsoft.com/office/drawing/2014/main" xmlns="" id="{5AC6F288-703B-45A1-9B56-079BD755B2CB}"/>
              </a:ext>
            </a:extLst>
          </p:cNvPr>
          <p:cNvPicPr>
            <a:picLocks noGrp="1" noChangeAspect="1"/>
          </p:cNvPicPr>
          <p:nvPr>
            <p:ph sz="quarter" idx="22"/>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674673" y="1994900"/>
            <a:ext cx="469813" cy="469812"/>
          </a:xfrm>
        </p:spPr>
      </p:pic>
      <p:cxnSp>
        <p:nvCxnSpPr>
          <p:cNvPr id="131" name="Straight Connector 130" descr="decorative element">
            <a:extLst>
              <a:ext uri="{FF2B5EF4-FFF2-40B4-BE49-F238E27FC236}">
                <a16:creationId xmlns:a16="http://schemas.microsoft.com/office/drawing/2014/main" xmlns="" id="{8695A66A-1D9E-4D4E-9067-DC97380D3FDF}"/>
              </a:ext>
            </a:extLst>
          </p:cNvPr>
          <p:cNvCxnSpPr/>
          <p:nvPr/>
        </p:nvCxnSpPr>
        <p:spPr>
          <a:xfrm flipV="1">
            <a:off x="718172" y="2464712"/>
            <a:ext cx="6000128" cy="285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descr="decorative element">
            <a:extLst>
              <a:ext uri="{FF2B5EF4-FFF2-40B4-BE49-F238E27FC236}">
                <a16:creationId xmlns:a16="http://schemas.microsoft.com/office/drawing/2014/main" xmlns="" id="{529648F7-20E3-4312-823A-D8265A94AF23}"/>
              </a:ext>
            </a:extLst>
          </p:cNvPr>
          <p:cNvCxnSpPr/>
          <p:nvPr/>
        </p:nvCxnSpPr>
        <p:spPr>
          <a:xfrm>
            <a:off x="830339" y="2977593"/>
            <a:ext cx="6254128"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descr="decorative element">
            <a:extLst>
              <a:ext uri="{FF2B5EF4-FFF2-40B4-BE49-F238E27FC236}">
                <a16:creationId xmlns:a16="http://schemas.microsoft.com/office/drawing/2014/main" xmlns="" id="{8F841485-6093-48AB-9892-0FB58675C726}"/>
              </a:ext>
            </a:extLst>
          </p:cNvPr>
          <p:cNvCxnSpPr/>
          <p:nvPr/>
        </p:nvCxnSpPr>
        <p:spPr>
          <a:xfrm flipV="1">
            <a:off x="-1858573" y="3903148"/>
            <a:ext cx="6272973" cy="33581"/>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grpSp>
        <p:nvGrpSpPr>
          <p:cNvPr id="154" name="Group 153" descr="decorative element">
            <a:extLst>
              <a:ext uri="{FF2B5EF4-FFF2-40B4-BE49-F238E27FC236}">
                <a16:creationId xmlns:a16="http://schemas.microsoft.com/office/drawing/2014/main" xmlns="" id="{FF17C705-3351-4B11-BD28-D0CACC12D311}"/>
              </a:ext>
            </a:extLst>
          </p:cNvPr>
          <p:cNvGrpSpPr/>
          <p:nvPr/>
        </p:nvGrpSpPr>
        <p:grpSpPr>
          <a:xfrm>
            <a:off x="7615896" y="1225643"/>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xmlns=""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6" name="Oval 155">
              <a:extLst>
                <a:ext uri="{FF2B5EF4-FFF2-40B4-BE49-F238E27FC236}">
                  <a16:creationId xmlns:a16="http://schemas.microsoft.com/office/drawing/2014/main" xmlns=""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xmlns=""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8" name="Oval 157">
              <a:extLst>
                <a:ext uri="{FF2B5EF4-FFF2-40B4-BE49-F238E27FC236}">
                  <a16:creationId xmlns:a16="http://schemas.microsoft.com/office/drawing/2014/main" xmlns=""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11"/>
          <a:stretch>
            <a:fillRect/>
          </a:stretch>
        </p:blipFill>
        <p:spPr>
          <a:xfrm>
            <a:off x="0" y="5984687"/>
            <a:ext cx="4230991" cy="786452"/>
          </a:xfrm>
          <a:prstGeom prst="rect">
            <a:avLst/>
          </a:prstGeom>
        </p:spPr>
      </p:pic>
      <p:sp>
        <p:nvSpPr>
          <p:cNvPr id="3" name="Text Placeholder 2"/>
          <p:cNvSpPr>
            <a:spLocks noGrp="1"/>
          </p:cNvSpPr>
          <p:nvPr>
            <p:ph type="body" sz="quarter" idx="18"/>
          </p:nvPr>
        </p:nvSpPr>
        <p:spPr>
          <a:xfrm>
            <a:off x="1855862" y="5076767"/>
            <a:ext cx="6963323" cy="521159"/>
          </a:xfrm>
        </p:spPr>
        <p:txBody>
          <a:bodyPr/>
          <a:lstStyle/>
          <a:p>
            <a:r>
              <a:rPr lang="en-US" sz="3600" dirty="0" smtClean="0"/>
              <a:t>	Academic Senate for California 	Community Colleges: submit I	inquiries to </a:t>
            </a:r>
            <a:r>
              <a:rPr lang="en-US" sz="3600" dirty="0" smtClean="0">
                <a:hlinkClick r:id="rId12"/>
              </a:rPr>
              <a:t>info@asccc.org</a:t>
            </a:r>
            <a:endParaRPr lang="en-US" sz="3600" dirty="0" smtClean="0"/>
          </a:p>
          <a:p>
            <a:endParaRPr lang="en-US" dirty="0" smtClean="0"/>
          </a:p>
          <a:p>
            <a:endParaRPr lang="en-US" dirty="0"/>
          </a:p>
        </p:txBody>
      </p:sp>
      <p:pic>
        <p:nvPicPr>
          <p:cNvPr id="19" name="Picture 18"/>
          <p:cNvPicPr>
            <a:picLocks noChangeAspect="1"/>
          </p:cNvPicPr>
          <p:nvPr/>
        </p:nvPicPr>
        <p:blipFill>
          <a:blip r:embed="rId13"/>
          <a:stretch>
            <a:fillRect/>
          </a:stretch>
        </p:blipFill>
        <p:spPr>
          <a:xfrm>
            <a:off x="687914" y="3261769"/>
            <a:ext cx="469433" cy="469433"/>
          </a:xfrm>
          <a:prstGeom prst="rect">
            <a:avLst/>
          </a:prstGeom>
        </p:spPr>
      </p:pic>
      <p:sp>
        <p:nvSpPr>
          <p:cNvPr id="4" name="Text Placeholder 3"/>
          <p:cNvSpPr>
            <a:spLocks noGrp="1"/>
          </p:cNvSpPr>
          <p:nvPr>
            <p:ph type="body" sz="quarter" idx="16"/>
          </p:nvPr>
        </p:nvSpPr>
        <p:spPr>
          <a:xfrm>
            <a:off x="1295868" y="3802402"/>
            <a:ext cx="5611704" cy="235072"/>
          </a:xfrm>
        </p:spPr>
        <p:txBody>
          <a:bodyPr/>
          <a:lstStyle/>
          <a:p>
            <a:r>
              <a:rPr lang="en-US" sz="3600" dirty="0" smtClean="0">
                <a:solidFill>
                  <a:srgbClr val="FFC000"/>
                </a:solidFill>
              </a:rPr>
              <a:t>Robert L. Stewart, Jr.: STEWARRL@LASC.EDU </a:t>
            </a:r>
          </a:p>
          <a:p>
            <a:endParaRPr lang="en-US" sz="3600" dirty="0">
              <a:solidFill>
                <a:srgbClr val="FFC000"/>
              </a:solidFill>
            </a:endParaRPr>
          </a:p>
        </p:txBody>
      </p:sp>
    </p:spTree>
    <p:extLst>
      <p:ext uri="{BB962C8B-B14F-4D97-AF65-F5344CB8AC3E}">
        <p14:creationId xmlns:p14="http://schemas.microsoft.com/office/powerpoint/2010/main" val="2674200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01700" y="1429266"/>
            <a:ext cx="10363200" cy="3385542"/>
          </a:xfrm>
          <a:prstGeom prst="rect">
            <a:avLst/>
          </a:prstGeom>
        </p:spPr>
        <p:txBody>
          <a:bodyPr wrap="square">
            <a:spAutoFit/>
          </a:bodyPr>
          <a:lstStyle/>
          <a:p>
            <a:r>
              <a:rPr lang="en-US" sz="2800" dirty="0">
                <a:solidFill>
                  <a:srgbClr val="002060"/>
                </a:solidFill>
                <a:hlinkClick r:id="rId2"/>
              </a:rPr>
              <a:t>https://</a:t>
            </a:r>
            <a:r>
              <a:rPr lang="en-US" sz="2800" dirty="0" smtClean="0">
                <a:solidFill>
                  <a:srgbClr val="002060"/>
                </a:solidFill>
                <a:hlinkClick r:id="rId2"/>
              </a:rPr>
              <a:t>asccc.org/sites/default/files/publications/FacultyHiring_0.pdf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3"/>
              </a:rPr>
              <a:t>https</a:t>
            </a:r>
            <a:r>
              <a:rPr lang="en-US" sz="2800" dirty="0" smtClean="0">
                <a:solidFill>
                  <a:srgbClr val="002060"/>
                </a:solidFill>
                <a:hlinkClick r:id="rId3"/>
              </a:rPr>
              <a:t>://californiacommunitycolleges.cccco.edu/Portals/0/Reports/2016-EEO-and-Diversity-Handbook-ADA.pdf</a:t>
            </a:r>
            <a:endParaRPr lang="en-US" sz="2800" dirty="0" smtClean="0">
              <a:solidFill>
                <a:srgbClr val="002060"/>
              </a:solidFill>
            </a:endParaRPr>
          </a:p>
          <a:p>
            <a:endParaRPr lang="en-US" sz="2800" dirty="0" smtClean="0">
              <a:solidFill>
                <a:srgbClr val="002060"/>
              </a:solidFill>
            </a:endParaRPr>
          </a:p>
          <a:p>
            <a:r>
              <a:rPr lang="en-US" sz="2800" dirty="0">
                <a:solidFill>
                  <a:srgbClr val="002060"/>
                </a:solidFill>
                <a:hlinkClick r:id="rId4"/>
              </a:rPr>
              <a:t>https://</a:t>
            </a:r>
            <a:r>
              <a:rPr lang="en-US" sz="2800" dirty="0" smtClean="0">
                <a:solidFill>
                  <a:srgbClr val="002060"/>
                </a:solidFill>
                <a:hlinkClick r:id="rId4"/>
              </a:rPr>
              <a:t>extranet.cccco.edu/Portals/1/Legal/EEO/2018-Longitudinal-Data-Guide.WEB.pdf</a:t>
            </a:r>
            <a:endParaRPr lang="en-US" sz="2800" dirty="0" smtClean="0">
              <a:solidFill>
                <a:srgbClr val="002060"/>
              </a:solidFill>
            </a:endParaRPr>
          </a:p>
          <a:p>
            <a:endParaRPr lang="en-US" dirty="0"/>
          </a:p>
        </p:txBody>
      </p:sp>
      <p:sp>
        <p:nvSpPr>
          <p:cNvPr id="15" name="Rectangle 14"/>
          <p:cNvSpPr/>
          <p:nvPr/>
        </p:nvSpPr>
        <p:spPr>
          <a:xfrm>
            <a:off x="901700" y="906046"/>
            <a:ext cx="2490086" cy="523220"/>
          </a:xfrm>
          <a:prstGeom prst="rect">
            <a:avLst/>
          </a:prstGeom>
        </p:spPr>
        <p:txBody>
          <a:bodyPr wrap="square">
            <a:spAutoFit/>
          </a:bodyPr>
          <a:lstStyle/>
          <a:p>
            <a:r>
              <a:rPr lang="en-US" sz="2800" dirty="0" smtClean="0"/>
              <a:t>Resources:</a:t>
            </a:r>
            <a:endParaRPr lang="en-US" sz="2800" dirty="0"/>
          </a:p>
        </p:txBody>
      </p:sp>
    </p:spTree>
    <p:extLst>
      <p:ext uri="{BB962C8B-B14F-4D97-AF65-F5344CB8AC3E}">
        <p14:creationId xmlns:p14="http://schemas.microsoft.com/office/powerpoint/2010/main" val="469355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xmlns="" id="{E983D85E-34D8-430D-875F-7EBB69A6B73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xmlns="" id="{28BAA8DA-C40B-4AB9-9407-30FB70335152}"/>
              </a:ext>
            </a:extLst>
          </p:cNvPr>
          <p:cNvSpPr>
            <a:spLocks noGrp="1"/>
          </p:cNvSpPr>
          <p:nvPr>
            <p:ph type="ctrTitle"/>
          </p:nvPr>
        </p:nvSpPr>
        <p:spPr>
          <a:xfrm>
            <a:off x="7324709" y="1319973"/>
            <a:ext cx="4379976" cy="4776652"/>
          </a:xfrm>
        </p:spPr>
        <p:txBody>
          <a:bodyPr/>
          <a:lstStyle/>
          <a:p>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sz="1800" dirty="0" smtClean="0"/>
              <a:t/>
            </a:r>
            <a:br>
              <a:rPr lang="en-US" sz="1800" dirty="0" smtClean="0"/>
            </a:br>
            <a:r>
              <a:rPr lang="en-US" sz="1800" dirty="0"/>
              <a:t/>
            </a:r>
            <a:br>
              <a:rPr lang="en-US" sz="1800" dirty="0"/>
            </a:br>
            <a:r>
              <a:rPr lang="en-US" dirty="0"/>
              <a:t/>
            </a:r>
            <a:br>
              <a:rPr lang="en-US" dirty="0"/>
            </a:br>
            <a:endParaRPr lang="en-GB" dirty="0"/>
          </a:p>
        </p:txBody>
      </p:sp>
      <p:grpSp>
        <p:nvGrpSpPr>
          <p:cNvPr id="4" name="Group 3" descr="decorative element">
            <a:extLst>
              <a:ext uri="{FF2B5EF4-FFF2-40B4-BE49-F238E27FC236}">
                <a16:creationId xmlns:a16="http://schemas.microsoft.com/office/drawing/2014/main" xmlns="" id="{EB664AAE-5AE9-41D7-8346-002B9F445323}"/>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xmlns=""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9" name="Rectangle 8">
              <a:extLst>
                <a:ext uri="{FF2B5EF4-FFF2-40B4-BE49-F238E27FC236}">
                  <a16:creationId xmlns:a16="http://schemas.microsoft.com/office/drawing/2014/main" xmlns=""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14263"/>
                </a:solidFill>
              </a:endParaRPr>
            </a:p>
          </p:txBody>
        </p:sp>
      </p:grpSp>
      <p:pic>
        <p:nvPicPr>
          <p:cNvPr id="3" name="Picture 2"/>
          <p:cNvPicPr>
            <a:picLocks noChangeAspect="1"/>
          </p:cNvPicPr>
          <p:nvPr/>
        </p:nvPicPr>
        <p:blipFill>
          <a:blip r:embed="rId3"/>
          <a:stretch>
            <a:fillRect/>
          </a:stretch>
        </p:blipFill>
        <p:spPr>
          <a:xfrm>
            <a:off x="7214070" y="533521"/>
            <a:ext cx="4230991" cy="786452"/>
          </a:xfrm>
          <a:prstGeom prst="rect">
            <a:avLst/>
          </a:prstGeom>
        </p:spPr>
      </p:pic>
      <p:sp>
        <p:nvSpPr>
          <p:cNvPr id="12" name="Subtitle 11">
            <a:extLst>
              <a:ext uri="{FF2B5EF4-FFF2-40B4-BE49-F238E27FC236}">
                <a16:creationId xmlns:a16="http://schemas.microsoft.com/office/drawing/2014/main" xmlns="" id="{B28A8D9C-5123-4D2B-9272-016EF90E0E50}"/>
              </a:ext>
            </a:extLst>
          </p:cNvPr>
          <p:cNvSpPr>
            <a:spLocks noGrp="1"/>
          </p:cNvSpPr>
          <p:nvPr>
            <p:ph type="subTitle" idx="1"/>
          </p:nvPr>
        </p:nvSpPr>
        <p:spPr>
          <a:xfrm>
            <a:off x="870888" y="1689563"/>
            <a:ext cx="4459392" cy="2365132"/>
          </a:xfrm>
        </p:spPr>
        <p:txBody>
          <a:bodyPr/>
          <a:lstStyle/>
          <a:p>
            <a:r>
              <a:rPr lang="en-GB" sz="2400" b="1" dirty="0" smtClean="0">
                <a:solidFill>
                  <a:srgbClr val="114263"/>
                </a:solidFill>
              </a:rPr>
              <a:t>Presenters:</a:t>
            </a:r>
          </a:p>
          <a:p>
            <a:r>
              <a:rPr lang="en-US" sz="2400" b="1" dirty="0" smtClean="0">
                <a:solidFill>
                  <a:srgbClr val="114263"/>
                </a:solidFill>
              </a:rPr>
              <a:t>LaTonya L. Parker, ASCCC Area D </a:t>
            </a:r>
            <a:r>
              <a:rPr lang="en-US" sz="2400" b="1" dirty="0">
                <a:solidFill>
                  <a:srgbClr val="114263"/>
                </a:solidFill>
              </a:rPr>
              <a:t>Representative </a:t>
            </a:r>
            <a:endParaRPr lang="en-GB" sz="2400" b="1" dirty="0">
              <a:solidFill>
                <a:srgbClr val="114263"/>
              </a:solidFill>
            </a:endParaRPr>
          </a:p>
          <a:p>
            <a:pPr lvl="0"/>
            <a:r>
              <a:rPr lang="en-US" sz="2400" b="1" dirty="0" smtClean="0">
                <a:solidFill>
                  <a:srgbClr val="114263"/>
                </a:solidFill>
              </a:rPr>
              <a:t>Robert L. Stewart, Jr., </a:t>
            </a:r>
            <a:r>
              <a:rPr lang="en-US" sz="2400" b="1" dirty="0">
                <a:solidFill>
                  <a:srgbClr val="114263"/>
                </a:solidFill>
              </a:rPr>
              <a:t>ASCCC Area C</a:t>
            </a:r>
            <a:r>
              <a:rPr lang="en-US" sz="2400" b="1" dirty="0" smtClean="0">
                <a:solidFill>
                  <a:srgbClr val="114263"/>
                </a:solidFill>
              </a:rPr>
              <a:t> Representative </a:t>
            </a:r>
            <a:endParaRPr lang="en-GB" sz="2400" b="1" dirty="0">
              <a:solidFill>
                <a:srgbClr val="114263"/>
              </a:solidFill>
            </a:endParaRPr>
          </a:p>
          <a:p>
            <a:endParaRPr lang="en-GB" dirty="0" smtClean="0">
              <a:solidFill>
                <a:srgbClr val="114263"/>
              </a:solidFill>
            </a:endParaRPr>
          </a:p>
        </p:txBody>
      </p:sp>
      <p:sp>
        <p:nvSpPr>
          <p:cNvPr id="5" name="Rectangle 4"/>
          <p:cNvSpPr/>
          <p:nvPr/>
        </p:nvSpPr>
        <p:spPr>
          <a:xfrm>
            <a:off x="7143184" y="1859339"/>
            <a:ext cx="4816444" cy="4524315"/>
          </a:xfrm>
          <a:prstGeom prst="rect">
            <a:avLst/>
          </a:prstGeom>
        </p:spPr>
        <p:txBody>
          <a:bodyPr wrap="square">
            <a:spAutoFit/>
          </a:bodyPr>
          <a:lstStyle/>
          <a:p>
            <a:r>
              <a:rPr lang="en-US" dirty="0"/>
              <a:t>Faculty diversification has been adopted as one of the priority areas for ASCCC. Diversification begins with a full understanding and appreciation for individuals with different perspectives, backgrounds, characteristics and qualities </a:t>
            </a:r>
            <a:r>
              <a:rPr lang="en-US" dirty="0" smtClean="0"/>
              <a:t>of who </a:t>
            </a:r>
            <a:r>
              <a:rPr lang="en-US" dirty="0"/>
              <a:t>belong. To advance faculty diversification, local academic senates are asked to establish an AAA local academic model. This model includes acknowledgement, accountability and action oriented strategic planning with intentional agenda development. </a:t>
            </a:r>
            <a:endParaRPr lang="en-US" dirty="0" smtClean="0"/>
          </a:p>
          <a:p>
            <a:endParaRPr lang="en-US" dirty="0"/>
          </a:p>
          <a:p>
            <a:r>
              <a:rPr lang="en-US" dirty="0" smtClean="0"/>
              <a:t>During </a:t>
            </a:r>
            <a:r>
              <a:rPr lang="en-US" dirty="0"/>
              <a:t>this session academic senate leaders will discuss achieving common ground and educational benefits </a:t>
            </a:r>
            <a:r>
              <a:rPr lang="en-US" dirty="0" smtClean="0"/>
              <a:t>of faulty diversity </a:t>
            </a:r>
            <a:r>
              <a:rPr lang="en-US" dirty="0"/>
              <a:t>in the California community college system. </a:t>
            </a:r>
          </a:p>
        </p:txBody>
      </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xmlns="" id="{1A5F02FB-FDF1-427A-AB2F-50F09EBEE54E}"/>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p:pic>
      <p:grpSp>
        <p:nvGrpSpPr>
          <p:cNvPr id="3" name="Group 2" descr="decorative element">
            <a:extLst>
              <a:ext uri="{FF2B5EF4-FFF2-40B4-BE49-F238E27FC236}">
                <a16:creationId xmlns:a16="http://schemas.microsoft.com/office/drawing/2014/main" xmlns="" id="{B96D2D9B-E0B9-499F-9404-108DB59E4502}"/>
              </a:ext>
            </a:extLst>
          </p:cNvPr>
          <p:cNvGrpSpPr/>
          <p:nvPr/>
        </p:nvGrpSpPr>
        <p:grpSpPr>
          <a:xfrm>
            <a:off x="0" y="0"/>
            <a:ext cx="6957056" cy="6858000"/>
            <a:chOff x="0" y="0"/>
            <a:chExt cx="6957056" cy="6858000"/>
          </a:xfrm>
        </p:grpSpPr>
        <p:sp>
          <p:nvSpPr>
            <p:cNvPr id="33" name="Parallelogram 32">
              <a:extLst>
                <a:ext uri="{FF2B5EF4-FFF2-40B4-BE49-F238E27FC236}">
                  <a16:creationId xmlns:a16="http://schemas.microsoft.com/office/drawing/2014/main" xmlns=""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Freeform: Shape 9">
              <a:extLst>
                <a:ext uri="{FF2B5EF4-FFF2-40B4-BE49-F238E27FC236}">
                  <a16:creationId xmlns:a16="http://schemas.microsoft.com/office/drawing/2014/main" xmlns=""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3" name="Freeform: Shape 12">
              <a:extLst>
                <a:ext uri="{FF2B5EF4-FFF2-40B4-BE49-F238E27FC236}">
                  <a16:creationId xmlns:a16="http://schemas.microsoft.com/office/drawing/2014/main" xmlns=""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31" name="Title 30">
            <a:extLst>
              <a:ext uri="{FF2B5EF4-FFF2-40B4-BE49-F238E27FC236}">
                <a16:creationId xmlns:a16="http://schemas.microsoft.com/office/drawing/2014/main" xmlns="" id="{9284195F-D106-45D8-ABAA-959FA68948B0}"/>
              </a:ext>
            </a:extLst>
          </p:cNvPr>
          <p:cNvSpPr>
            <a:spLocks noGrp="1"/>
          </p:cNvSpPr>
          <p:nvPr>
            <p:ph type="ctrTitle"/>
          </p:nvPr>
        </p:nvSpPr>
        <p:spPr>
          <a:xfrm>
            <a:off x="86326" y="482600"/>
            <a:ext cx="6181124" cy="4133748"/>
          </a:xfrm>
        </p:spPr>
        <p:txBody>
          <a:bodyPr/>
          <a:lstStyle/>
          <a:p>
            <a:pPr marL="457200" indent="-282575">
              <a:buFont typeface="Wingdings" panose="05000000000000000000" pitchFamily="2" charset="2"/>
              <a:buChar char="q"/>
            </a:pP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a:t/>
            </a:r>
            <a:br>
              <a:rPr lang="en-GB" sz="3200" dirty="0"/>
            </a:br>
            <a:r>
              <a:rPr lang="en-GB" sz="3200" dirty="0" smtClean="0"/>
              <a:t/>
            </a:r>
            <a:br>
              <a:rPr lang="en-GB" sz="3200" dirty="0" smtClean="0"/>
            </a:br>
            <a:r>
              <a:rPr lang="en-GB" sz="3200" dirty="0" smtClean="0"/>
              <a:t>TODAY’S AGENDA:</a:t>
            </a:r>
            <a:br>
              <a:rPr lang="en-GB" sz="3200" dirty="0" smtClean="0"/>
            </a:br>
            <a:r>
              <a:rPr lang="en-GB" sz="3200" dirty="0" smtClean="0"/>
              <a:t>-Welcome and Introductions</a:t>
            </a:r>
            <a:br>
              <a:rPr lang="en-GB" sz="3200" dirty="0" smtClean="0"/>
            </a:br>
            <a:r>
              <a:rPr lang="en-GB" sz="3200" dirty="0" smtClean="0"/>
              <a:t>-Workforce Diversity </a:t>
            </a:r>
            <a:r>
              <a:rPr lang="en-GB" sz="3200" dirty="0"/>
              <a:t>Defined</a:t>
            </a:r>
            <a:br>
              <a:rPr lang="en-GB" sz="3200" dirty="0"/>
            </a:br>
            <a:r>
              <a:rPr lang="en-GB" sz="3200" dirty="0" smtClean="0"/>
              <a:t>-Faculty </a:t>
            </a:r>
            <a:r>
              <a:rPr lang="en-GB" sz="3200" dirty="0"/>
              <a:t>Diversity (FD) Discussion </a:t>
            </a:r>
            <a:r>
              <a:rPr lang="en-GB" sz="3200" dirty="0" smtClean="0"/>
              <a:t/>
            </a:r>
            <a:br>
              <a:rPr lang="en-GB" sz="3200" dirty="0" smtClean="0"/>
            </a:br>
            <a:r>
              <a:rPr lang="en-GB" sz="3200" dirty="0" smtClean="0"/>
              <a:t>-FD Moving From an Organization                                                                                                                                                            Value to Practice Through Institutional Strategies</a:t>
            </a:r>
            <a:r>
              <a:rPr lang="en-GB" sz="1800" dirty="0" smtClean="0"/>
              <a:t/>
            </a:r>
            <a:br>
              <a:rPr lang="en-GB" sz="1800" dirty="0" smtClean="0"/>
            </a:br>
            <a:r>
              <a:rPr lang="en-GB" sz="1800" dirty="0" smtClean="0"/>
              <a:t/>
            </a:r>
            <a:br>
              <a:rPr lang="en-GB" sz="1800" dirty="0" smtClean="0"/>
            </a:br>
            <a:endParaRPr lang="en-GB" sz="1800" dirty="0"/>
          </a:p>
        </p:txBody>
      </p:sp>
      <p:sp>
        <p:nvSpPr>
          <p:cNvPr id="12" name="Subtitle 11">
            <a:extLst>
              <a:ext uri="{FF2B5EF4-FFF2-40B4-BE49-F238E27FC236}">
                <a16:creationId xmlns:a16="http://schemas.microsoft.com/office/drawing/2014/main" xmlns="" id="{A6AB5563-AD44-4883-8D3E-93E27EEDAA40}"/>
              </a:ext>
            </a:extLst>
          </p:cNvPr>
          <p:cNvSpPr>
            <a:spLocks noGrp="1"/>
          </p:cNvSpPr>
          <p:nvPr>
            <p:ph type="subTitle" idx="1"/>
          </p:nvPr>
        </p:nvSpPr>
        <p:spPr>
          <a:xfrm>
            <a:off x="312916" y="4553289"/>
            <a:ext cx="5362426" cy="971961"/>
          </a:xfrm>
        </p:spPr>
        <p:txBody>
          <a:bodyPr/>
          <a:lstStyle/>
          <a:p>
            <a:r>
              <a:rPr lang="en-GB" dirty="0" smtClean="0"/>
              <a:t>Equitable (Ethnic and Racial Diversity) </a:t>
            </a:r>
            <a:r>
              <a:rPr lang="en-GB" dirty="0"/>
              <a:t>A</a:t>
            </a:r>
            <a:r>
              <a:rPr lang="en-GB" dirty="0" smtClean="0"/>
              <a:t>pproaches to Increase Student Success</a:t>
            </a:r>
            <a:endParaRPr lang="en-GB" dirty="0"/>
          </a:p>
        </p:txBody>
      </p:sp>
      <p:pic>
        <p:nvPicPr>
          <p:cNvPr id="2" name="Picture 1"/>
          <p:cNvPicPr>
            <a:picLocks noChangeAspect="1"/>
          </p:cNvPicPr>
          <p:nvPr/>
        </p:nvPicPr>
        <p:blipFill>
          <a:blip r:embed="rId3"/>
          <a:stretch>
            <a:fillRect/>
          </a:stretch>
        </p:blipFill>
        <p:spPr>
          <a:xfrm>
            <a:off x="-2" y="5945565"/>
            <a:ext cx="4230991" cy="786452"/>
          </a:xfrm>
          <a:prstGeom prst="rect">
            <a:avLst/>
          </a:prstGeom>
        </p:spPr>
      </p:pic>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xmlns=""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 y="0"/>
            <a:ext cx="12192001" cy="6858000"/>
          </a:xfrm>
        </p:spPr>
      </p:pic>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912690"/>
            <a:ext cx="6592824" cy="3253479"/>
          </a:xfrm>
        </p:spPr>
        <p:txBody>
          <a:bodyPr/>
          <a:lstStyle/>
          <a:p>
            <a:r>
              <a:rPr lang="en-GB" sz="4400" dirty="0" smtClean="0"/>
              <a:t>“Workforce diversity means a workforce made up of people with different human qualities or who belong.”</a:t>
            </a:r>
            <a:endParaRPr lang="en-GB" sz="4400" dirty="0"/>
          </a:p>
        </p:txBody>
      </p:sp>
      <p:sp>
        <p:nvSpPr>
          <p:cNvPr id="35" name="Text Placeholder 34">
            <a:extLst>
              <a:ext uri="{FF2B5EF4-FFF2-40B4-BE49-F238E27FC236}">
                <a16:creationId xmlns:a16="http://schemas.microsoft.com/office/drawing/2014/main" xmlns="" id="{3F200E92-5A1F-40B7-AE02-46929BC459EA}"/>
              </a:ext>
            </a:extLst>
          </p:cNvPr>
          <p:cNvSpPr>
            <a:spLocks noGrp="1"/>
          </p:cNvSpPr>
          <p:nvPr>
            <p:ph type="body" idx="1"/>
          </p:nvPr>
        </p:nvSpPr>
        <p:spPr/>
        <p:txBody>
          <a:bodyPr/>
          <a:lstStyle/>
          <a:p>
            <a:r>
              <a:rPr lang="en-US" dirty="0" err="1"/>
              <a:t>Golembiewski</a:t>
            </a:r>
            <a:r>
              <a:rPr lang="en-US" dirty="0"/>
              <a:t>, R. T. (1995). Managing diversity in organizations. Tuscaloosa, Ala: University of Alabama Press. </a:t>
            </a:r>
            <a:endParaRPr lang="en-US" dirty="0" smtClean="0"/>
          </a:p>
          <a:p>
            <a:r>
              <a:rPr lang="en-US" dirty="0"/>
              <a:t>http://www.worldcat.org/oclc/44956061</a:t>
            </a:r>
          </a:p>
          <a:p>
            <a:endParaRPr lang="en-GB" dirty="0"/>
          </a:p>
        </p:txBody>
      </p:sp>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pic>
        <p:nvPicPr>
          <p:cNvPr id="2" name="Picture 1"/>
          <p:cNvPicPr>
            <a:picLocks noChangeAspect="1"/>
          </p:cNvPicPr>
          <p:nvPr/>
        </p:nvPicPr>
        <p:blipFill>
          <a:blip r:embed="rId4"/>
          <a:stretch>
            <a:fillRect/>
          </a:stretch>
        </p:blipFill>
        <p:spPr>
          <a:xfrm>
            <a:off x="0" y="5921180"/>
            <a:ext cx="4230991" cy="786452"/>
          </a:xfrm>
          <a:prstGeom prst="rect">
            <a:avLst/>
          </a:prstGeom>
        </p:spPr>
      </p:pic>
      <p:pic>
        <p:nvPicPr>
          <p:cNvPr id="4" name="Picture 3"/>
          <p:cNvPicPr>
            <a:picLocks noChangeAspect="1"/>
          </p:cNvPicPr>
          <p:nvPr/>
        </p:nvPicPr>
        <p:blipFill>
          <a:blip r:embed="rId5"/>
          <a:stretch>
            <a:fillRect/>
          </a:stretch>
        </p:blipFill>
        <p:spPr>
          <a:xfrm>
            <a:off x="1219607" y="1545771"/>
            <a:ext cx="2504215" cy="2732613"/>
          </a:xfrm>
          <a:prstGeom prst="rect">
            <a:avLst/>
          </a:prstGeom>
        </p:spPr>
      </p:pic>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books on a shelf">
            <a:extLst>
              <a:ext uri="{FF2B5EF4-FFF2-40B4-BE49-F238E27FC236}">
                <a16:creationId xmlns:a16="http://schemas.microsoft.com/office/drawing/2014/main" xmlns="" id="{0BCD2159-BE65-43D5-9E0A-9EB4B1B2F85B}"/>
              </a:ext>
            </a:extLst>
          </p:cNvPr>
          <p:cNvPicPr>
            <a:picLocks noGrp="1" noChangeAspect="1"/>
          </p:cNvPicPr>
          <p:nvPr>
            <p:ph type="pic" sz="quarter" idx="10"/>
          </p:nvPr>
        </p:nvPicPr>
        <p:blipFill>
          <a:blip r:embed="rId2" cstate="email">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129857" y="87682"/>
            <a:ext cx="12192001" cy="6858000"/>
          </a:xfrm>
        </p:spPr>
      </p:pic>
      <p:grpSp>
        <p:nvGrpSpPr>
          <p:cNvPr id="23" name="Group 22" descr="decorative element">
            <a:extLst>
              <a:ext uri="{FF2B5EF4-FFF2-40B4-BE49-F238E27FC236}">
                <a16:creationId xmlns:a16="http://schemas.microsoft.com/office/drawing/2014/main" xmlns="" id="{28C94A8D-A234-408C-8281-33CCC01BE2A8}"/>
              </a:ext>
            </a:extLst>
          </p:cNvPr>
          <p:cNvGrpSpPr/>
          <p:nvPr/>
        </p:nvGrpSpPr>
        <p:grpSpPr>
          <a:xfrm>
            <a:off x="0" y="0"/>
            <a:ext cx="4750604" cy="6858000"/>
            <a:chOff x="0" y="0"/>
            <a:chExt cx="4750604" cy="6858000"/>
          </a:xfrm>
        </p:grpSpPr>
        <p:sp>
          <p:nvSpPr>
            <p:cNvPr id="22" name="Freeform: Shape 21">
              <a:extLst>
                <a:ext uri="{FF2B5EF4-FFF2-40B4-BE49-F238E27FC236}">
                  <a16:creationId xmlns:a16="http://schemas.microsoft.com/office/drawing/2014/main" xmlns=""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Freeform: Shape 17">
              <a:extLst>
                <a:ext uri="{FF2B5EF4-FFF2-40B4-BE49-F238E27FC236}">
                  <a16:creationId xmlns:a16="http://schemas.microsoft.com/office/drawing/2014/main" xmlns=""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2">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Shape 15">
              <a:extLst>
                <a:ext uri="{FF2B5EF4-FFF2-40B4-BE49-F238E27FC236}">
                  <a16:creationId xmlns:a16="http://schemas.microsoft.com/office/drawing/2014/main" xmlns=""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2">
                <a:alpha val="9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Shape 13">
              <a:extLst>
                <a:ext uri="{FF2B5EF4-FFF2-40B4-BE49-F238E27FC236}">
                  <a16:creationId xmlns:a16="http://schemas.microsoft.com/office/drawing/2014/main" xmlns="" id="{7D4A6826-2C0D-4C79-A871-DF31737EE4F7}"/>
                </a:ext>
              </a:extLst>
            </p:cNvPr>
            <p:cNvSpPr/>
            <p:nvPr/>
          </p:nvSpPr>
          <p:spPr>
            <a:xfrm>
              <a:off x="0" y="0"/>
              <a:ext cx="3374007"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rgbClr val="0D30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4" name="Title 33">
            <a:extLst>
              <a:ext uri="{FF2B5EF4-FFF2-40B4-BE49-F238E27FC236}">
                <a16:creationId xmlns:a16="http://schemas.microsoft.com/office/drawing/2014/main" xmlns="" id="{3749FE94-FC7C-4359-A56E-6C7A87BDEE87}"/>
              </a:ext>
            </a:extLst>
          </p:cNvPr>
          <p:cNvSpPr>
            <a:spLocks noGrp="1"/>
          </p:cNvSpPr>
          <p:nvPr>
            <p:ph type="title"/>
          </p:nvPr>
        </p:nvSpPr>
        <p:spPr>
          <a:xfrm>
            <a:off x="4590288" y="1258349"/>
            <a:ext cx="6592824" cy="3589223"/>
          </a:xfrm>
        </p:spPr>
        <p:txBody>
          <a:bodyPr/>
          <a:lstStyle/>
          <a:p>
            <a:r>
              <a:rPr lang="en-GB" sz="4400" dirty="0" smtClean="0"/>
              <a:t>Why is it Important for Faculty and Administrators </a:t>
            </a:r>
            <a:r>
              <a:rPr lang="en-US" sz="4400" dirty="0" smtClean="0"/>
              <a:t>to </a:t>
            </a:r>
            <a:r>
              <a:rPr lang="en-US" sz="4400" dirty="0"/>
              <a:t>Dialogue and A</a:t>
            </a:r>
            <a:r>
              <a:rPr lang="en-US" sz="4400" dirty="0" smtClean="0"/>
              <a:t>lign Goals </a:t>
            </a:r>
            <a:r>
              <a:rPr lang="en-US" sz="4400" dirty="0"/>
              <a:t>to </a:t>
            </a:r>
            <a:r>
              <a:rPr lang="en-US" sz="4400" dirty="0" smtClean="0"/>
              <a:t>Hire </a:t>
            </a:r>
            <a:r>
              <a:rPr lang="en-US" sz="4400" dirty="0"/>
              <a:t>for D</a:t>
            </a:r>
            <a:r>
              <a:rPr lang="en-US" sz="4400" dirty="0" smtClean="0"/>
              <a:t>iversity</a:t>
            </a:r>
            <a:r>
              <a:rPr lang="en-US" sz="4400" dirty="0"/>
              <a:t>? </a:t>
            </a:r>
            <a:r>
              <a:rPr lang="en-GB" sz="4400" dirty="0" smtClean="0"/>
              <a:t>  </a:t>
            </a:r>
            <a:r>
              <a:rPr lang="en-GB" sz="3200" dirty="0" smtClean="0"/>
              <a:t/>
            </a:r>
            <a:br>
              <a:rPr lang="en-GB" sz="3200" dirty="0" smtClean="0"/>
            </a:br>
            <a:r>
              <a:rPr lang="en-GB" sz="3200"/>
              <a:t/>
            </a:r>
            <a:br>
              <a:rPr lang="en-GB" sz="3200"/>
            </a:br>
            <a:r>
              <a:rPr lang="en-GB" sz="3200" smtClean="0"/>
              <a:t>Share </a:t>
            </a:r>
            <a:r>
              <a:rPr lang="en-GB" sz="3200" dirty="0" smtClean="0"/>
              <a:t>Activity</a:t>
            </a:r>
            <a:endParaRPr lang="en-GB" sz="3200" dirty="0"/>
          </a:p>
        </p:txBody>
      </p:sp>
      <p:pic>
        <p:nvPicPr>
          <p:cNvPr id="2" name="Picture 1"/>
          <p:cNvPicPr>
            <a:picLocks noChangeAspect="1"/>
          </p:cNvPicPr>
          <p:nvPr/>
        </p:nvPicPr>
        <p:blipFill>
          <a:blip r:embed="rId4"/>
          <a:stretch>
            <a:fillRect/>
          </a:stretch>
        </p:blipFill>
        <p:spPr>
          <a:xfrm>
            <a:off x="-2" y="5920706"/>
            <a:ext cx="4230991" cy="786452"/>
          </a:xfrm>
          <a:prstGeom prst="rect">
            <a:avLst/>
          </a:prstGeom>
        </p:spPr>
      </p:pic>
    </p:spTree>
    <p:extLst>
      <p:ext uri="{BB962C8B-B14F-4D97-AF65-F5344CB8AC3E}">
        <p14:creationId xmlns:p14="http://schemas.microsoft.com/office/powerpoint/2010/main" val="4021511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xmlns="" id="{3C2A7DCB-B005-424A-8446-ACA533D0BC8B}"/>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3527049" y="65908"/>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Slide Number Placeholder 5">
            <a:extLst>
              <a:ext uri="{FF2B5EF4-FFF2-40B4-BE49-F238E27FC236}">
                <a16:creationId xmlns:a16="http://schemas.microsoft.com/office/drawing/2014/main" xmlns="" id="{11457662-C1A5-4B93-8E30-88025E27C462}"/>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6</a:t>
            </a:fld>
            <a:endParaRPr lang="en-GB" sz="1200" dirty="0">
              <a:solidFill>
                <a:schemeClr val="bg1"/>
              </a:solidFill>
            </a:endParaRPr>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889000" y="1405534"/>
            <a:ext cx="7979515" cy="4046932"/>
          </a:xfrm>
        </p:spPr>
        <p:txBody>
          <a:bodyPr/>
          <a:lstStyle/>
          <a:p>
            <a:r>
              <a:rPr lang="en-US" sz="2000" dirty="0" smtClean="0"/>
              <a:t>According to the California Community Colleges Chancellor’s Office 2016 Equal Opportunity Employment &amp; Diversity Best Practices Handbook there has been an increase in underrepresented students in California community colleges in recent years. </a:t>
            </a:r>
          </a:p>
          <a:p>
            <a:r>
              <a:rPr lang="en-US" sz="2000" dirty="0" smtClean="0"/>
              <a:t>Data shows that the student population in the community colleges has become increasingly more diverse, whereas all ranks of the workforce have not reflected this increase in diversity. According to data submitted by the districts, for the past 10 years, approximately 20 percent of full-time faculty members are from underrepresented communities. </a:t>
            </a:r>
          </a:p>
          <a:p>
            <a:r>
              <a:rPr lang="en-US" sz="2000" dirty="0" smtClean="0"/>
              <a:t>See chart in next slide:</a:t>
            </a:r>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a:t>Educational Benefits of </a:t>
            </a:r>
            <a:r>
              <a:rPr lang="en-GB" dirty="0" smtClean="0"/>
              <a:t>Faculty Diversity</a:t>
            </a:r>
            <a:r>
              <a:rPr lang="en-GB" dirty="0"/>
              <a:t/>
            </a:r>
            <a:br>
              <a:rPr lang="en-GB" dirty="0"/>
            </a:br>
            <a:endParaRPr lang="en-GB" dirty="0"/>
          </a:p>
        </p:txBody>
      </p:sp>
      <p:pic>
        <p:nvPicPr>
          <p:cNvPr id="2" name="Picture 1"/>
          <p:cNvPicPr>
            <a:picLocks noChangeAspect="1"/>
          </p:cNvPicPr>
          <p:nvPr/>
        </p:nvPicPr>
        <p:blipFill>
          <a:blip r:embed="rId3"/>
          <a:stretch>
            <a:fillRect/>
          </a:stretch>
        </p:blipFill>
        <p:spPr>
          <a:xfrm>
            <a:off x="92529" y="5901001"/>
            <a:ext cx="4230991" cy="786452"/>
          </a:xfrm>
          <a:prstGeom prst="rect">
            <a:avLst/>
          </a:prstGeom>
        </p:spPr>
      </p:pic>
    </p:spTree>
    <p:extLst>
      <p:ext uri="{BB962C8B-B14F-4D97-AF65-F5344CB8AC3E}">
        <p14:creationId xmlns:p14="http://schemas.microsoft.com/office/powerpoint/2010/main" val="23885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06263" y="1238327"/>
            <a:ext cx="7773074" cy="4633362"/>
          </a:xfrm>
          <a:prstGeom prst="rect">
            <a:avLst/>
          </a:prstGeom>
        </p:spPr>
      </p:pic>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p:txBody>
          <a:bodyPr/>
          <a:lstStyle/>
          <a:p>
            <a:r>
              <a:rPr lang="en-GB" dirty="0" smtClean="0"/>
              <a:t>Under-Represented Minority Percentages by Student and Employee Type</a:t>
            </a:r>
            <a:endParaRPr lang="en-GB" dirty="0"/>
          </a:p>
        </p:txBody>
      </p:sp>
      <p:pic>
        <p:nvPicPr>
          <p:cNvPr id="3" name="Picture 2"/>
          <p:cNvPicPr>
            <a:picLocks noChangeAspect="1"/>
          </p:cNvPicPr>
          <p:nvPr/>
        </p:nvPicPr>
        <p:blipFill>
          <a:blip r:embed="rId3"/>
          <a:stretch>
            <a:fillRect/>
          </a:stretch>
        </p:blipFill>
        <p:spPr>
          <a:xfrm>
            <a:off x="0" y="5954469"/>
            <a:ext cx="4230991" cy="786452"/>
          </a:xfrm>
          <a:prstGeom prst="rect">
            <a:avLst/>
          </a:prstGeom>
        </p:spPr>
      </p:pic>
    </p:spTree>
    <p:extLst>
      <p:ext uri="{BB962C8B-B14F-4D97-AF65-F5344CB8AC3E}">
        <p14:creationId xmlns:p14="http://schemas.microsoft.com/office/powerpoint/2010/main" val="4064734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xmlns="" id="{3111B687-3781-4457-A624-86311FC69082}"/>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6836125" y="0"/>
            <a:ext cx="5355875" cy="6858000"/>
          </a:xfrm>
        </p:spPr>
      </p:pic>
      <p:grpSp>
        <p:nvGrpSpPr>
          <p:cNvPr id="11" name="Group 10" descr="decorative element">
            <a:extLst>
              <a:ext uri="{FF2B5EF4-FFF2-40B4-BE49-F238E27FC236}">
                <a16:creationId xmlns:a16="http://schemas.microsoft.com/office/drawing/2014/main" xmlns="" id="{AB025618-C830-4992-9CD3-D9E49BC79E67}"/>
              </a:ext>
            </a:extLst>
          </p:cNvPr>
          <p:cNvGrpSpPr/>
          <p:nvPr/>
        </p:nvGrpSpPr>
        <p:grpSpPr>
          <a:xfrm>
            <a:off x="2595847" y="0"/>
            <a:ext cx="7388298" cy="6858000"/>
            <a:chOff x="1826589" y="0"/>
            <a:chExt cx="7388298" cy="6858000"/>
          </a:xfrm>
        </p:grpSpPr>
        <p:sp>
          <p:nvSpPr>
            <p:cNvPr id="10" name="Parallelogram 9">
              <a:extLst>
                <a:ext uri="{FF2B5EF4-FFF2-40B4-BE49-F238E27FC236}">
                  <a16:creationId xmlns:a16="http://schemas.microsoft.com/office/drawing/2014/main" xmlns=""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Parallelogram 8">
              <a:extLst>
                <a:ext uri="{FF2B5EF4-FFF2-40B4-BE49-F238E27FC236}">
                  <a16:creationId xmlns:a16="http://schemas.microsoft.com/office/drawing/2014/main" xmlns=""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Parallelogram 21">
              <a:extLst>
                <a:ext uri="{FF2B5EF4-FFF2-40B4-BE49-F238E27FC236}">
                  <a16:creationId xmlns:a16="http://schemas.microsoft.com/office/drawing/2014/main" xmlns=""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Rectangle 13" descr="decorative element">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descr="decorative element">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Slide Number Placeholder 5">
            <a:extLst>
              <a:ext uri="{FF2B5EF4-FFF2-40B4-BE49-F238E27FC236}">
                <a16:creationId xmlns:a16="http://schemas.microsoft.com/office/drawing/2014/main" xmlns="" id="{79161314-0A22-4109-A2B1-41E87EFE1E18}"/>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8</a:t>
            </a:fld>
            <a:endParaRPr lang="en-GB" sz="1200" dirty="0">
              <a:solidFill>
                <a:schemeClr val="bg1"/>
              </a:solidFill>
            </a:endParaRPr>
          </a:p>
        </p:txBody>
      </p:sp>
      <p:sp>
        <p:nvSpPr>
          <p:cNvPr id="24" name="Text Placeholder 23">
            <a:extLst>
              <a:ext uri="{FF2B5EF4-FFF2-40B4-BE49-F238E27FC236}">
                <a16:creationId xmlns:a16="http://schemas.microsoft.com/office/drawing/2014/main" xmlns="" id="{C3930A4E-1302-4AC9-86A3-C4E8AF186ED8}"/>
              </a:ext>
            </a:extLst>
          </p:cNvPr>
          <p:cNvSpPr>
            <a:spLocks noGrp="1"/>
          </p:cNvSpPr>
          <p:nvPr>
            <p:ph type="body" sz="quarter" idx="12"/>
          </p:nvPr>
        </p:nvSpPr>
        <p:spPr>
          <a:xfrm>
            <a:off x="4552260" y="1052611"/>
            <a:ext cx="4470739" cy="4531627"/>
          </a:xfrm>
        </p:spPr>
        <p:txBody>
          <a:bodyPr/>
          <a:lstStyle/>
          <a:p>
            <a:pPr marL="457200" indent="-457200">
              <a:buFont typeface="Arial" panose="020B0604020202020204" pitchFamily="34" charset="0"/>
              <a:buChar char="•"/>
            </a:pPr>
            <a:r>
              <a:rPr lang="en-US" sz="2800" b="1" dirty="0" smtClean="0"/>
              <a:t>Improving </a:t>
            </a:r>
            <a:r>
              <a:rPr lang="en-US" sz="2800" b="1" dirty="0"/>
              <a:t>Faculty Diversity will Protect Districts Against </a:t>
            </a:r>
            <a:r>
              <a:rPr lang="en-US" sz="2800" b="1" dirty="0" smtClean="0"/>
              <a:t>Liability</a:t>
            </a:r>
            <a:endParaRPr lang="en-US" sz="2800" dirty="0"/>
          </a:p>
          <a:p>
            <a:r>
              <a:rPr lang="en-US" sz="2800" dirty="0"/>
              <a:t>Both the Civil Rights Act of 1964 and the California Fair Employment and Housing Act prohibit employers from discriminating against employees based on a number of protected characteristics, including race, gender, religion, sexual orientation and national </a:t>
            </a:r>
            <a:r>
              <a:rPr lang="en-US" sz="2800" dirty="0" smtClean="0"/>
              <a:t>origin.</a:t>
            </a:r>
            <a:endParaRPr lang="en-GB" sz="2800" dirty="0"/>
          </a:p>
        </p:txBody>
      </p:sp>
      <p:sp>
        <p:nvSpPr>
          <p:cNvPr id="23" name="Text Placeholder 22">
            <a:extLst>
              <a:ext uri="{FF2B5EF4-FFF2-40B4-BE49-F238E27FC236}">
                <a16:creationId xmlns:a16="http://schemas.microsoft.com/office/drawing/2014/main" xmlns="" id="{B88939B0-5B9A-4423-AFD1-CF6B22268795}"/>
              </a:ext>
            </a:extLst>
          </p:cNvPr>
          <p:cNvSpPr>
            <a:spLocks noGrp="1"/>
          </p:cNvSpPr>
          <p:nvPr>
            <p:ph type="body" sz="quarter" idx="11"/>
          </p:nvPr>
        </p:nvSpPr>
        <p:spPr>
          <a:xfrm>
            <a:off x="442489" y="1144781"/>
            <a:ext cx="3832533" cy="4439457"/>
          </a:xfrm>
        </p:spPr>
        <p:txBody>
          <a:bodyPr/>
          <a:lstStyle/>
          <a:p>
            <a:pPr marL="457200" indent="-457200">
              <a:buFont typeface="Arial" panose="020B0604020202020204" pitchFamily="34" charset="0"/>
              <a:buChar char="•"/>
            </a:pPr>
            <a:r>
              <a:rPr lang="en-US" sz="2800" b="1" dirty="0" smtClean="0"/>
              <a:t>Improving </a:t>
            </a:r>
            <a:r>
              <a:rPr lang="en-US" sz="2800" b="1" dirty="0"/>
              <a:t>Faculty Diversity Improves the Quality of </a:t>
            </a:r>
            <a:r>
              <a:rPr lang="en-US" sz="2800" b="1" dirty="0" smtClean="0"/>
              <a:t>Instruction</a:t>
            </a:r>
            <a:endParaRPr lang="en-US" sz="2800" dirty="0"/>
          </a:p>
          <a:p>
            <a:r>
              <a:rPr lang="en-US" sz="2800" dirty="0" smtClean="0"/>
              <a:t>Diversity </a:t>
            </a:r>
            <a:r>
              <a:rPr lang="en-US" sz="2800" dirty="0"/>
              <a:t>in the workplace adds to the diversity of ideas and attitudes within an organization.</a:t>
            </a:r>
            <a:endParaRPr lang="en-GB" sz="2800"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670264" y="323479"/>
            <a:ext cx="8882954" cy="654158"/>
          </a:xfrm>
        </p:spPr>
        <p:txBody>
          <a:bodyPr/>
          <a:lstStyle/>
          <a:p>
            <a:r>
              <a:rPr lang="en-US" sz="2800" b="1" dirty="0" smtClean="0"/>
              <a:t>Additional </a:t>
            </a:r>
            <a:r>
              <a:rPr lang="en-US" sz="2800" b="1" dirty="0"/>
              <a:t>Benefits of Faculty Diversity</a:t>
            </a:r>
            <a:r>
              <a:rPr lang="en-US" dirty="0"/>
              <a:t/>
            </a:r>
            <a:br>
              <a:rPr lang="en-US" dirty="0"/>
            </a:br>
            <a:endParaRPr lang="en-GB" dirty="0"/>
          </a:p>
        </p:txBody>
      </p:sp>
      <p:pic>
        <p:nvPicPr>
          <p:cNvPr id="2" name="Picture 1"/>
          <p:cNvPicPr>
            <a:picLocks noChangeAspect="1"/>
          </p:cNvPicPr>
          <p:nvPr/>
        </p:nvPicPr>
        <p:blipFill>
          <a:blip r:embed="rId3"/>
          <a:stretch>
            <a:fillRect/>
          </a:stretch>
        </p:blipFill>
        <p:spPr>
          <a:xfrm>
            <a:off x="168551" y="5827893"/>
            <a:ext cx="4230991" cy="786452"/>
          </a:xfrm>
          <a:prstGeom prst="rect">
            <a:avLst/>
          </a:prstGeom>
        </p:spPr>
      </p:pic>
    </p:spTree>
    <p:extLst>
      <p:ext uri="{BB962C8B-B14F-4D97-AF65-F5344CB8AC3E}">
        <p14:creationId xmlns:p14="http://schemas.microsoft.com/office/powerpoint/2010/main" val="2118823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xmlns="" id="{B4DB50D3-94C9-4471-8076-F037B6C11D8A}"/>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0" y="0"/>
            <a:ext cx="12192000" cy="6858000"/>
          </a:xfrm>
        </p:spPr>
      </p:pic>
      <p:sp>
        <p:nvSpPr>
          <p:cNvPr id="31" name="Text Placeholder 30">
            <a:extLst>
              <a:ext uri="{FF2B5EF4-FFF2-40B4-BE49-F238E27FC236}">
                <a16:creationId xmlns:a16="http://schemas.microsoft.com/office/drawing/2014/main" xmlns="" id="{A7DE1A1C-1BA0-439B-99B1-C80C5806DEFB}"/>
              </a:ext>
            </a:extLst>
          </p:cNvPr>
          <p:cNvSpPr>
            <a:spLocks noGrp="1"/>
          </p:cNvSpPr>
          <p:nvPr>
            <p:ph type="body" sz="quarter" idx="11"/>
          </p:nvPr>
        </p:nvSpPr>
        <p:spPr/>
        <p:txBody>
          <a:bodyPr/>
          <a:lstStyle/>
          <a:p>
            <a:endParaRPr lang="en-GB" dirty="0"/>
          </a:p>
          <a:p>
            <a:endParaRPr lang="en-GB" dirty="0"/>
          </a:p>
          <a:p>
            <a:endParaRPr lang="en-GB" dirty="0"/>
          </a:p>
          <a:p>
            <a:endParaRPr lang="en-GB" dirty="0"/>
          </a:p>
        </p:txBody>
      </p:sp>
      <p:sp>
        <p:nvSpPr>
          <p:cNvPr id="4" name="Title 3">
            <a:extLst>
              <a:ext uri="{FF2B5EF4-FFF2-40B4-BE49-F238E27FC236}">
                <a16:creationId xmlns:a16="http://schemas.microsoft.com/office/drawing/2014/main" xmlns="" id="{DFF36EE7-AE57-42F4-ACA9-A328C1F4EA02}"/>
              </a:ext>
            </a:extLst>
          </p:cNvPr>
          <p:cNvSpPr>
            <a:spLocks noGrp="1"/>
          </p:cNvSpPr>
          <p:nvPr>
            <p:ph type="title"/>
          </p:nvPr>
        </p:nvSpPr>
        <p:spPr>
          <a:xfrm>
            <a:off x="633186" y="557439"/>
            <a:ext cx="10206264" cy="1571986"/>
          </a:xfrm>
        </p:spPr>
        <p:txBody>
          <a:bodyPr/>
          <a:lstStyle/>
          <a:p>
            <a:r>
              <a:rPr lang="en-GB" sz="3600" dirty="0" smtClean="0"/>
              <a:t>What are Best Collaborative </a:t>
            </a:r>
            <a:r>
              <a:rPr lang="en-GB" sz="3600" dirty="0"/>
              <a:t>P</a:t>
            </a:r>
            <a:r>
              <a:rPr lang="en-GB" sz="3600" dirty="0" smtClean="0"/>
              <a:t>ractices for Faculty and Administrators to Hire for Diversity?</a:t>
            </a:r>
            <a:endParaRPr lang="en-GB" sz="3600" dirty="0"/>
          </a:p>
        </p:txBody>
      </p:sp>
      <p:grpSp>
        <p:nvGrpSpPr>
          <p:cNvPr id="7" name="Group 6" descr="decorative element">
            <a:extLst>
              <a:ext uri="{FF2B5EF4-FFF2-40B4-BE49-F238E27FC236}">
                <a16:creationId xmlns:a16="http://schemas.microsoft.com/office/drawing/2014/main" xmlns="" id="{F5325EDA-7343-463C-83EC-5D799E8B8195}"/>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xmlns=""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30" name="Freeform: Shape 29">
              <a:extLst>
                <a:ext uri="{FF2B5EF4-FFF2-40B4-BE49-F238E27FC236}">
                  <a16:creationId xmlns:a16="http://schemas.microsoft.com/office/drawing/2014/main" xmlns=""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8" name="Freeform: Shape 27">
              <a:extLst>
                <a:ext uri="{FF2B5EF4-FFF2-40B4-BE49-F238E27FC236}">
                  <a16:creationId xmlns:a16="http://schemas.microsoft.com/office/drawing/2014/main" xmlns=""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6" name="Freeform: Shape 25">
              <a:extLst>
                <a:ext uri="{FF2B5EF4-FFF2-40B4-BE49-F238E27FC236}">
                  <a16:creationId xmlns:a16="http://schemas.microsoft.com/office/drawing/2014/main" xmlns=""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24" name="Freeform: Shape 23">
              <a:extLst>
                <a:ext uri="{FF2B5EF4-FFF2-40B4-BE49-F238E27FC236}">
                  <a16:creationId xmlns:a16="http://schemas.microsoft.com/office/drawing/2014/main" xmlns=""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grpSp>
        <p:nvGrpSpPr>
          <p:cNvPr id="5" name="Group 4" descr="decorative element">
            <a:extLst>
              <a:ext uri="{FF2B5EF4-FFF2-40B4-BE49-F238E27FC236}">
                <a16:creationId xmlns:a16="http://schemas.microsoft.com/office/drawing/2014/main" xmlns="" id="{1A141F7B-AE96-45F9-BC57-F7C86174910A}"/>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xmlns=""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xmlns=""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Slide Number Placeholder 5">
            <a:extLst>
              <a:ext uri="{FF2B5EF4-FFF2-40B4-BE49-F238E27FC236}">
                <a16:creationId xmlns:a16="http://schemas.microsoft.com/office/drawing/2014/main" xmlns=""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GB" sz="1200" smtClean="0">
                <a:solidFill>
                  <a:schemeClr val="bg1"/>
                </a:solidFill>
              </a:rPr>
              <a:pPr algn="ctr"/>
              <a:t>9</a:t>
            </a:fld>
            <a:endParaRPr lang="en-GB" sz="1200" dirty="0">
              <a:solidFill>
                <a:schemeClr val="bg1"/>
              </a:solidFill>
            </a:endParaRPr>
          </a:p>
        </p:txBody>
      </p:sp>
      <p:pic>
        <p:nvPicPr>
          <p:cNvPr id="2" name="Picture 1"/>
          <p:cNvPicPr>
            <a:picLocks noChangeAspect="1"/>
          </p:cNvPicPr>
          <p:nvPr/>
        </p:nvPicPr>
        <p:blipFill>
          <a:blip r:embed="rId4"/>
          <a:stretch>
            <a:fillRect/>
          </a:stretch>
        </p:blipFill>
        <p:spPr>
          <a:xfrm>
            <a:off x="0" y="5865352"/>
            <a:ext cx="4230991" cy="786452"/>
          </a:xfrm>
          <a:prstGeom prst="rect">
            <a:avLst/>
          </a:prstGeom>
        </p:spPr>
      </p:pic>
      <p:sp>
        <p:nvSpPr>
          <p:cNvPr id="3" name="Rectangle 2"/>
          <p:cNvSpPr/>
          <p:nvPr/>
        </p:nvSpPr>
        <p:spPr>
          <a:xfrm>
            <a:off x="3048000" y="3105835"/>
            <a:ext cx="6096000" cy="369332"/>
          </a:xfrm>
          <a:prstGeom prst="rect">
            <a:avLst/>
          </a:prstGeom>
        </p:spPr>
        <p:txBody>
          <a:bodyPr>
            <a:spAutoFit/>
          </a:bodyPr>
          <a:lstStyle/>
          <a:p>
            <a:endParaRPr lang="en-US" dirty="0">
              <a:solidFill>
                <a:schemeClr val="bg1">
                  <a:lumMod val="95000"/>
                </a:schemeClr>
              </a:solidFill>
            </a:endParaRPr>
          </a:p>
        </p:txBody>
      </p:sp>
    </p:spTree>
    <p:extLst>
      <p:ext uri="{BB962C8B-B14F-4D97-AF65-F5344CB8AC3E}">
        <p14:creationId xmlns:p14="http://schemas.microsoft.com/office/powerpoint/2010/main" val="342267694"/>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_Template_CA - v3" id="{05BEC7B3-9C4F-4697-9BCB-CF8E9EC8EB39}" vid="{BBA0308C-16F9-454C-BD0F-1B17E2C0FD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4148EB-7DAD-48FA-A275-D42F48043C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49A191-EC8C-4AA6-9C64-D32B5F047436}">
  <ds:schemaRefs>
    <ds:schemaRef ds:uri="http://purl.org/dc/terms/"/>
    <ds:schemaRef ds:uri="http://schemas.openxmlformats.org/package/2006/metadata/core-properties"/>
    <ds:schemaRef ds:uri="6dc4bcd6-49db-4c07-9060-8acfc67cef9f"/>
    <ds:schemaRef ds:uri="http://schemas.microsoft.com/office/2006/documentManagement/types"/>
    <ds:schemaRef ds:uri="http://schemas.microsoft.com/office/infopath/2007/PartnerControls"/>
    <ds:schemaRef ds:uri="fb0879af-3eba-417a-a55a-ffe6dcd6ca77"/>
    <ds:schemaRef ds:uri="http://purl.org/dc/elements/1.1/"/>
    <ds:schemaRef ds:uri="http://schemas.microsoft.com/office/2006/metadata/properties"/>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8941CEA3-A3B3-4568-9E84-C4619CC82D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533</Words>
  <Application>Microsoft Office PowerPoint</Application>
  <PresentationFormat>Widescreen</PresentationFormat>
  <Paragraphs>64</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Corbel</vt:lpstr>
      <vt:lpstr>Wingdings</vt:lpstr>
      <vt:lpstr>Office Theme</vt:lpstr>
      <vt:lpstr>Equity Minded Leadership and Faculty Diversification </vt:lpstr>
      <vt:lpstr>         </vt:lpstr>
      <vt:lpstr>     TODAY’S AGENDA: -Welcome and Introductions -Workforce Diversity Defined -Faculty Diversity (FD) Discussion  -FD Moving From an Organization                                                                                                                                                            Value to Practice Through Institutional Strategies  </vt:lpstr>
      <vt:lpstr>“Workforce diversity means a workforce made up of people with different human qualities or who belong.”</vt:lpstr>
      <vt:lpstr>Why is it Important for Faculty and Administrators to Dialogue and Align Goals to Hire for Diversity?     Share Activity</vt:lpstr>
      <vt:lpstr>Educational Benefits of Faculty Diversity </vt:lpstr>
      <vt:lpstr>Under-Represented Minority Percentages by Student and Employee Type</vt:lpstr>
      <vt:lpstr>Additional Benefits of Faculty Diversity </vt:lpstr>
      <vt:lpstr>What are Best Collaborative Practices for Faculty and Administrators to Hire for Diversity?</vt:lpstr>
      <vt:lpstr>Achieving Common Ground Through Developing and Maintaining Institutional Commitment to Faculty Diversity</vt:lpstr>
      <vt:lpstr>TAKEAWAY!</vt:lpstr>
      <vt:lpstr>THANK YOU</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2019-01-30T18:48:20Z</dcterms:created>
  <dcterms:modified xsi:type="dcterms:W3CDTF">2020-06-17T22:50:44Z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