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8"/>
  </p:notesMasterIdLst>
  <p:sldIdLst>
    <p:sldId id="256" r:id="rId3"/>
    <p:sldId id="257" r:id="rId4"/>
    <p:sldId id="267" r:id="rId5"/>
    <p:sldId id="272" r:id="rId6"/>
    <p:sldId id="274" r:id="rId7"/>
    <p:sldId id="268" r:id="rId8"/>
    <p:sldId id="277" r:id="rId9"/>
    <p:sldId id="278" r:id="rId10"/>
    <p:sldId id="273" r:id="rId11"/>
    <p:sldId id="275" r:id="rId12"/>
    <p:sldId id="269" r:id="rId13"/>
    <p:sldId id="279" r:id="rId14"/>
    <p:sldId id="280" r:id="rId15"/>
    <p:sldId id="276"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7" autoAdjust="0"/>
    <p:restoredTop sz="75577" autoAdjust="0"/>
  </p:normalViewPr>
  <p:slideViewPr>
    <p:cSldViewPr snapToGrid="0">
      <p:cViewPr varScale="1">
        <p:scale>
          <a:sx n="40" d="100"/>
          <a:sy n="40" d="100"/>
        </p:scale>
        <p:origin x="-1504" y="-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2/25/16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of</a:t>
            </a:r>
            <a:r>
              <a:rPr lang="en-US" baseline="0" dirty="0" smtClean="0"/>
              <a:t> the thought behind this slide.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take these one at a time.  </a:t>
            </a:r>
          </a:p>
          <a:p>
            <a:r>
              <a:rPr lang="en-US" dirty="0" smtClean="0">
                <a:solidFill>
                  <a:srgbClr val="800000"/>
                </a:solidFill>
              </a:rPr>
              <a:t>*Should</a:t>
            </a:r>
            <a:r>
              <a:rPr lang="en-US" baseline="0" dirty="0" smtClean="0">
                <a:solidFill>
                  <a:srgbClr val="800000"/>
                </a:solidFill>
              </a:rPr>
              <a:t> we rearrange them to make sure we get to the trickiest parts?  Which are </a:t>
            </a:r>
            <a:r>
              <a:rPr lang="en-US" baseline="0" smtClean="0">
                <a:solidFill>
                  <a:srgbClr val="800000"/>
                </a:solidFill>
              </a:rPr>
              <a:t>the  trickiest parts?</a:t>
            </a:r>
            <a:endParaRPr lang="en-US" dirty="0">
              <a:solidFill>
                <a:srgbClr val="800000"/>
              </a:solidFill>
            </a:endParaRPr>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321522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28540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suggests how many distinct topics need to be addressed—at</a:t>
            </a:r>
            <a:r>
              <a:rPr lang="en-US" baseline="0" dirty="0" smtClean="0"/>
              <a:t> least one for each cell.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130019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t>2/25/16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04B349-9D77-49FB-8166-C37BCEA42EC1}" type="datetime1">
              <a:rPr lang="en-US" smtClean="0">
                <a:solidFill>
                  <a:prstClr val="black">
                    <a:tint val="75000"/>
                  </a:prstClr>
                </a:solidFill>
              </a:rPr>
              <a:t>2/25/16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A54962-EA48-4DE9-98EF-0FF1D47BA3D2}" type="datetime1">
              <a:rPr lang="en-US" smtClean="0">
                <a:solidFill>
                  <a:prstClr val="black">
                    <a:tint val="75000"/>
                  </a:prstClr>
                </a:solidFill>
              </a:rPr>
              <a:t>2/25/16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E00CE-B938-4206-BDA1-CF1182F16C71}" type="datetime1">
              <a:rPr lang="en-US" smtClean="0">
                <a:solidFill>
                  <a:prstClr val="black">
                    <a:tint val="75000"/>
                  </a:prstClr>
                </a:solidFill>
              </a:rPr>
              <a:t>2/25/16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EEA5E-FB54-48B7-9883-A92761610DDF}" type="datetime1">
              <a:rPr lang="en-US" smtClean="0">
                <a:solidFill>
                  <a:prstClr val="black">
                    <a:tint val="75000"/>
                  </a:prstClr>
                </a:solidFill>
              </a:rPr>
              <a:t>2/25/16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FD28B-9347-428D-B7DF-2C233102B381}" type="datetime1">
              <a:rPr lang="en-US" smtClean="0">
                <a:solidFill>
                  <a:prstClr val="black">
                    <a:tint val="75000"/>
                  </a:prstClr>
                </a:solidFill>
              </a:rPr>
              <a:t>2/25/16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84F73-AF8F-4BCC-9AA0-56F61770A06A}" type="datetime1">
              <a:rPr lang="en-US" smtClean="0">
                <a:solidFill>
                  <a:prstClr val="black">
                    <a:tint val="75000"/>
                  </a:prstClr>
                </a:solidFill>
              </a:rPr>
              <a:t>2/25/16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548D8-B879-43A5-B2B3-14A5469E363E}" type="datetime1">
              <a:rPr lang="en-US" smtClean="0">
                <a:solidFill>
                  <a:prstClr val="black">
                    <a:tint val="75000"/>
                  </a:prstClr>
                </a:solidFill>
              </a:rPr>
              <a:t>2/25/16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27CF-BF37-4969-8ADF-3A47A962F15D}" type="datetime1">
              <a:rPr lang="en-US" smtClean="0"/>
              <a:t>2/25/16</a:t>
            </a:fld>
            <a:endParaRPr lang="en-US"/>
          </a:p>
        </p:txBody>
      </p:sp>
      <p:sp>
        <p:nvSpPr>
          <p:cNvPr id="5" name="Footer Placeholder 4"/>
          <p:cNvSpPr>
            <a:spLocks noGrp="1"/>
          </p:cNvSpPr>
          <p:nvPr>
            <p:ph type="ftr" sz="quarter" idx="11"/>
          </p:nvPr>
        </p:nvSpPr>
        <p:spPr/>
        <p:txBody>
          <a:bodyPr/>
          <a:lstStyle/>
          <a:p>
            <a:r>
              <a:rPr lang="en-US" smtClean="0"/>
              <a:t>CTE Leadership Institute May 8 - 9, 2015 LaJolla, CA</a:t>
            </a:r>
            <a:endParaRPr lang="en-US"/>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8E5D03-FE27-4084-BF8B-9B448EACDFCA}" type="datetime1">
              <a:rPr lang="en-US" smtClean="0"/>
              <a:t>2/25/16</a:t>
            </a:fld>
            <a:endParaRPr lang="en-US"/>
          </a:p>
        </p:txBody>
      </p:sp>
      <p:sp>
        <p:nvSpPr>
          <p:cNvPr id="6" name="Footer Placeholder 5"/>
          <p:cNvSpPr>
            <a:spLocks noGrp="1"/>
          </p:cNvSpPr>
          <p:nvPr>
            <p:ph type="ftr" sz="quarter" idx="11"/>
          </p:nvPr>
        </p:nvSpPr>
        <p:spPr/>
        <p:txBody>
          <a:bodyPr/>
          <a:lstStyle/>
          <a:p>
            <a:r>
              <a:rPr lang="en-US" smtClean="0"/>
              <a:t>CTE Leadership Institute May 8 - 9, 2015 LaJolla,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6BCD-9B54-4AFC-95FF-2A63CD7C0CAA}" type="datetime1">
              <a:rPr lang="en-US" smtClean="0"/>
              <a:t>2/25/16</a:t>
            </a:fld>
            <a:endParaRPr lang="en-US"/>
          </a:p>
        </p:txBody>
      </p:sp>
      <p:sp>
        <p:nvSpPr>
          <p:cNvPr id="4" name="Footer Placeholder 3"/>
          <p:cNvSpPr>
            <a:spLocks noGrp="1"/>
          </p:cNvSpPr>
          <p:nvPr>
            <p:ph type="ftr" sz="quarter" idx="11"/>
          </p:nvPr>
        </p:nvSpPr>
        <p:spPr/>
        <p:txBody>
          <a:bodyPr/>
          <a:lstStyle/>
          <a:p>
            <a:r>
              <a:rPr lang="en-US" smtClean="0"/>
              <a:t>CTE Leadership Institute May 8 - 9, 2015 LaJolla,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t>2/25/16</a:t>
            </a:fld>
            <a:endParaRPr lang="en-US"/>
          </a:p>
        </p:txBody>
      </p:sp>
      <p:sp>
        <p:nvSpPr>
          <p:cNvPr id="3" name="Footer Placeholder 2"/>
          <p:cNvSpPr>
            <a:spLocks noGrp="1"/>
          </p:cNvSpPr>
          <p:nvPr>
            <p:ph type="ftr" sz="quarter" idx="11"/>
          </p:nvPr>
        </p:nvSpPr>
        <p:spPr/>
        <p:txBody>
          <a:bodyPr/>
          <a:lstStyle/>
          <a:p>
            <a:r>
              <a:rPr lang="en-US" smtClean="0"/>
              <a:t>CTE Leadership Institute May 8 - 9, 2015 LaJolla,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307F8A6-2302-4A51-9772-884E94299E1D}" type="datetime1">
              <a:rPr lang="en-US" smtClean="0">
                <a:solidFill>
                  <a:prstClr val="black">
                    <a:tint val="75000"/>
                  </a:prstClr>
                </a:solidFill>
              </a:rPr>
              <a:t>2/25/16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91F03-2255-4509-B562-34CB0BBB20F5}" type="datetime1">
              <a:rPr lang="en-US" smtClean="0">
                <a:solidFill>
                  <a:prstClr val="black">
                    <a:tint val="75000"/>
                  </a:prstClr>
                </a:solidFill>
              </a:rPr>
              <a:t>2/25/16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6AAB2-D38C-4BF8-A71B-C57944A8F42B}" type="datetime1">
              <a:rPr lang="en-US" smtClean="0">
                <a:solidFill>
                  <a:prstClr val="black">
                    <a:tint val="75000"/>
                  </a:prstClr>
                </a:solidFill>
              </a:rPr>
              <a:t>2/25/16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36F2F-3B0B-4214-9C78-8C34E471CFDA}" type="datetime1">
              <a:rPr lang="en-US" smtClean="0">
                <a:solidFill>
                  <a:prstClr val="black">
                    <a:tint val="75000"/>
                  </a:prstClr>
                </a:solidFill>
              </a:rPr>
              <a:t>2/25/16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t>2/25/16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1D95-4EE4-4689-BE62-B24C09C63F1B}" type="datetime1">
              <a:rPr lang="en-US" smtClean="0">
                <a:solidFill>
                  <a:prstClr val="black">
                    <a:tint val="75000"/>
                  </a:prstClr>
                </a:solidFill>
              </a:rPr>
              <a:t>2/25/16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Standard III Resources </a:t>
            </a:r>
          </a:p>
        </p:txBody>
      </p:sp>
      <p:sp>
        <p:nvSpPr>
          <p:cNvPr id="3" name="Subtitle 2"/>
          <p:cNvSpPr>
            <a:spLocks noGrp="1"/>
          </p:cNvSpPr>
          <p:nvPr>
            <p:ph type="subTitle" idx="1"/>
          </p:nvPr>
        </p:nvSpPr>
        <p:spPr>
          <a:xfrm>
            <a:off x="966726" y="3602038"/>
            <a:ext cx="9144000" cy="1655762"/>
          </a:xfrm>
        </p:spPr>
        <p:txBody>
          <a:bodyPr>
            <a:normAutofit/>
          </a:bodyPr>
          <a:lstStyle/>
          <a:p>
            <a:r>
              <a:rPr lang="en-US" dirty="0"/>
              <a:t>Effective Practices in Accreditation </a:t>
            </a:r>
          </a:p>
          <a:p>
            <a:endParaRPr lang="en-US" dirty="0"/>
          </a:p>
        </p:txBody>
      </p:sp>
      <p:sp>
        <p:nvSpPr>
          <p:cNvPr id="4"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
        <p:nvSpPr>
          <p:cNvPr id="5" name="Rectangle 4"/>
          <p:cNvSpPr/>
          <p:nvPr/>
        </p:nvSpPr>
        <p:spPr>
          <a:xfrm>
            <a:off x="1460450" y="4416249"/>
            <a:ext cx="7414705" cy="1015663"/>
          </a:xfrm>
          <a:prstGeom prst="rect">
            <a:avLst/>
          </a:prstGeom>
        </p:spPr>
        <p:txBody>
          <a:bodyPr wrap="square">
            <a:spAutoFit/>
          </a:bodyPr>
          <a:lstStyle/>
          <a:p>
            <a:r>
              <a:rPr lang="en-US" sz="2000" b="1" i="1" dirty="0">
                <a:latin typeface="Georgia"/>
                <a:cs typeface="Georgia"/>
              </a:rPr>
              <a:t>Cheryl </a:t>
            </a:r>
            <a:r>
              <a:rPr lang="en-US" sz="2000" b="1" i="1" dirty="0" err="1">
                <a:latin typeface="Georgia"/>
                <a:cs typeface="Georgia"/>
              </a:rPr>
              <a:t>Aschenbach</a:t>
            </a:r>
            <a:r>
              <a:rPr lang="en-US" sz="2000" b="1" i="1" dirty="0">
                <a:latin typeface="Georgia"/>
                <a:cs typeface="Georgia"/>
              </a:rPr>
              <a:t>, ASCCC At-large </a:t>
            </a:r>
            <a:r>
              <a:rPr lang="en-US" sz="2000" b="1" i="1" dirty="0" smtClean="0">
                <a:latin typeface="Georgia"/>
                <a:cs typeface="Georgia"/>
              </a:rPr>
              <a:t>Representative</a:t>
            </a:r>
          </a:p>
          <a:p>
            <a:r>
              <a:rPr lang="en-US" sz="2000" b="1" i="1" dirty="0" smtClean="0">
                <a:latin typeface="Georgia"/>
                <a:cs typeface="Georgia"/>
              </a:rPr>
              <a:t>Alice </a:t>
            </a:r>
            <a:r>
              <a:rPr lang="en-US" sz="2000" b="1" i="1" dirty="0">
                <a:latin typeface="Georgia"/>
                <a:cs typeface="Georgia"/>
              </a:rPr>
              <a:t>Taylor, West Los </a:t>
            </a:r>
            <a:r>
              <a:rPr lang="en-US" sz="2000" b="1" i="1" dirty="0" smtClean="0">
                <a:latin typeface="Georgia"/>
                <a:cs typeface="Georgia"/>
              </a:rPr>
              <a:t>Angeles College</a:t>
            </a:r>
            <a:endParaRPr lang="en-US" sz="2000" b="1" i="1" dirty="0">
              <a:latin typeface="Georgia"/>
              <a:cs typeface="Georgia"/>
            </a:endParaRPr>
          </a:p>
          <a:p>
            <a:r>
              <a:rPr lang="en-US" sz="2000" b="1" i="1" dirty="0">
                <a:latin typeface="Georgia"/>
                <a:cs typeface="Georgia"/>
              </a:rPr>
              <a:t>Matt </a:t>
            </a:r>
            <a:r>
              <a:rPr lang="en-US" sz="2000" b="1" i="1" dirty="0" err="1">
                <a:latin typeface="Georgia"/>
                <a:cs typeface="Georgia"/>
              </a:rPr>
              <a:t>Wetstein</a:t>
            </a:r>
            <a:r>
              <a:rPr lang="en-US" sz="2000" b="1" i="1" dirty="0">
                <a:latin typeface="Georgia"/>
                <a:cs typeface="Georgia"/>
              </a:rPr>
              <a:t>, Research and Planning Group</a:t>
            </a:r>
          </a:p>
        </p:txBody>
      </p:sp>
    </p:spTree>
    <p:extLst>
      <p:ext uri="{BB962C8B-B14F-4D97-AF65-F5344CB8AC3E}">
        <p14:creationId xmlns:p14="http://schemas.microsoft.com/office/powerpoint/2010/main" val="29585983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Resources</a:t>
            </a:r>
            <a:endParaRPr lang="en-US" dirty="0"/>
          </a:p>
        </p:txBody>
      </p:sp>
      <p:sp>
        <p:nvSpPr>
          <p:cNvPr id="3" name="Content Placeholder 2"/>
          <p:cNvSpPr>
            <a:spLocks noGrp="1"/>
          </p:cNvSpPr>
          <p:nvPr>
            <p:ph idx="1"/>
          </p:nvPr>
        </p:nvSpPr>
        <p:spPr/>
        <p:txBody>
          <a:bodyPr/>
          <a:lstStyle/>
          <a:p>
            <a:pPr marL="0" indent="0">
              <a:buNone/>
            </a:pPr>
            <a:r>
              <a:rPr lang="en-US" dirty="0" smtClean="0"/>
              <a:t>Includes:</a:t>
            </a:r>
          </a:p>
          <a:p>
            <a:r>
              <a:rPr lang="en-US" dirty="0" smtClean="0"/>
              <a:t> technology </a:t>
            </a:r>
            <a:r>
              <a:rPr lang="en-US" dirty="0"/>
              <a:t>used in and around the classroom for student learning</a:t>
            </a:r>
            <a:r>
              <a:rPr lang="en-US" dirty="0" smtClean="0"/>
              <a:t>;</a:t>
            </a:r>
          </a:p>
          <a:p>
            <a:r>
              <a:rPr lang="en-US" dirty="0" smtClean="0"/>
              <a:t> computers</a:t>
            </a:r>
            <a:r>
              <a:rPr lang="en-US" dirty="0"/>
              <a:t>, printers, and enterprise programs used in offices and to manage the college’s resources</a:t>
            </a:r>
            <a:r>
              <a:rPr lang="en-US" dirty="0" smtClean="0"/>
              <a:t>;</a:t>
            </a:r>
          </a:p>
          <a:p>
            <a:r>
              <a:rPr lang="en-US" dirty="0" smtClean="0"/>
              <a:t> </a:t>
            </a:r>
            <a:r>
              <a:rPr lang="en-US" dirty="0"/>
              <a:t>cabling, servers, wireless portals, and other behind-the-scenes tools that enable all of the other technological resources to actually </a:t>
            </a:r>
            <a:r>
              <a:rPr lang="en-US" dirty="0" smtClean="0"/>
              <a:t>work. </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a:solidFill>
                <a:prstClr val="black">
                  <a:tint val="75000"/>
                </a:prstClr>
              </a:solidFill>
            </a:endParaRPr>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8653399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Technology </a:t>
            </a:r>
            <a:r>
              <a:rPr lang="en-US" dirty="0"/>
              <a:t>Resources </a:t>
            </a:r>
            <a:r>
              <a:rPr lang="en-US" sz="2000" dirty="0"/>
              <a:t>ASCCC Summary of </a:t>
            </a:r>
            <a:r>
              <a:rPr lang="en-US" sz="2000" dirty="0" smtClean="0"/>
              <a:t>III.C</a:t>
            </a:r>
            <a:endParaRPr lang="en-US" sz="2000" dirty="0"/>
          </a:p>
        </p:txBody>
      </p:sp>
      <p:sp>
        <p:nvSpPr>
          <p:cNvPr id="3" name="Content Placeholder 2"/>
          <p:cNvSpPr>
            <a:spLocks noGrp="1"/>
          </p:cNvSpPr>
          <p:nvPr>
            <p:ph idx="1"/>
          </p:nvPr>
        </p:nvSpPr>
        <p:spPr/>
        <p:txBody>
          <a:bodyPr>
            <a:normAutofit/>
          </a:bodyPr>
          <a:lstStyle/>
          <a:p>
            <a:r>
              <a:rPr lang="en-US" dirty="0" smtClean="0"/>
              <a:t>Demonstrate adequate </a:t>
            </a:r>
            <a:r>
              <a:rPr lang="en-US" dirty="0"/>
              <a:t>technological </a:t>
            </a:r>
            <a:r>
              <a:rPr lang="en-US" dirty="0" smtClean="0"/>
              <a:t>resources:</a:t>
            </a:r>
          </a:p>
          <a:p>
            <a:pPr lvl="1"/>
            <a:r>
              <a:rPr lang="en-US" dirty="0" smtClean="0"/>
              <a:t>to </a:t>
            </a:r>
            <a:r>
              <a:rPr lang="en-US" dirty="0"/>
              <a:t>manage </a:t>
            </a:r>
            <a:r>
              <a:rPr lang="en-US" dirty="0" smtClean="0"/>
              <a:t>the institution </a:t>
            </a:r>
          </a:p>
          <a:p>
            <a:pPr lvl="1"/>
            <a:r>
              <a:rPr lang="en-US" dirty="0" smtClean="0"/>
              <a:t>to </a:t>
            </a:r>
            <a:r>
              <a:rPr lang="en-US" dirty="0"/>
              <a:t>provide quality </a:t>
            </a:r>
            <a:r>
              <a:rPr lang="en-US" dirty="0" smtClean="0"/>
              <a:t>education</a:t>
            </a:r>
            <a:endParaRPr lang="en-US" dirty="0"/>
          </a:p>
          <a:p>
            <a:pPr lvl="1"/>
            <a:r>
              <a:rPr lang="en-US" dirty="0" smtClean="0"/>
              <a:t>to </a:t>
            </a:r>
            <a:r>
              <a:rPr lang="en-US" dirty="0"/>
              <a:t>fulfill the college’s </a:t>
            </a:r>
            <a:r>
              <a:rPr lang="en-US" dirty="0" smtClean="0"/>
              <a:t>mission </a:t>
            </a:r>
          </a:p>
          <a:p>
            <a:pPr>
              <a:lnSpc>
                <a:spcPct val="100000"/>
              </a:lnSpc>
            </a:pPr>
            <a:r>
              <a:rPr lang="en-US" dirty="0"/>
              <a:t>P</a:t>
            </a:r>
            <a:r>
              <a:rPr lang="en-US" dirty="0" smtClean="0"/>
              <a:t>lans </a:t>
            </a:r>
            <a:r>
              <a:rPr lang="en-US" dirty="0"/>
              <a:t>for the regular update and replacement of technology </a:t>
            </a:r>
            <a:endParaRPr lang="en-US" dirty="0" smtClean="0"/>
          </a:p>
          <a:p>
            <a:pPr>
              <a:lnSpc>
                <a:spcPct val="100000"/>
              </a:lnSpc>
            </a:pPr>
            <a:r>
              <a:rPr lang="en-US" dirty="0"/>
              <a:t>T</a:t>
            </a:r>
            <a:r>
              <a:rPr lang="en-US" dirty="0" smtClean="0"/>
              <a:t>raining </a:t>
            </a:r>
            <a:r>
              <a:rPr lang="en-US" dirty="0"/>
              <a:t>in the use of </a:t>
            </a:r>
            <a:r>
              <a:rPr lang="en-US" dirty="0" smtClean="0"/>
              <a:t>technology, </a:t>
            </a:r>
            <a:r>
              <a:rPr lang="en-US" dirty="0"/>
              <a:t>for faculty, staff, administration, and </a:t>
            </a:r>
            <a:r>
              <a:rPr lang="en-US" dirty="0" smtClean="0"/>
              <a:t>students </a:t>
            </a:r>
          </a:p>
          <a:p>
            <a:pPr>
              <a:lnSpc>
                <a:spcPct val="100000"/>
              </a:lnSpc>
            </a:pPr>
            <a:r>
              <a:rPr lang="en-US" dirty="0"/>
              <a:t>P</a:t>
            </a:r>
            <a:r>
              <a:rPr lang="en-US" dirty="0" smtClean="0"/>
              <a:t>olicies </a:t>
            </a:r>
            <a:r>
              <a:rPr lang="en-US" dirty="0"/>
              <a:t>and procedures to ensure </a:t>
            </a:r>
            <a:r>
              <a:rPr lang="en-US" dirty="0" smtClean="0"/>
              <a:t>that </a:t>
            </a:r>
            <a:r>
              <a:rPr lang="en-US" dirty="0"/>
              <a:t>all on campus are using these tools </a:t>
            </a:r>
            <a:r>
              <a:rPr lang="en-US" dirty="0" smtClean="0"/>
              <a:t>appropriately</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8028366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evidence can you provide?</a:t>
            </a:r>
            <a:endParaRPr lang="en-US" sz="2000" dirty="0"/>
          </a:p>
        </p:txBody>
      </p:sp>
      <p:sp>
        <p:nvSpPr>
          <p:cNvPr id="3" name="Content Placeholder 2"/>
          <p:cNvSpPr>
            <a:spLocks noGrp="1"/>
          </p:cNvSpPr>
          <p:nvPr>
            <p:ph idx="1"/>
          </p:nvPr>
        </p:nvSpPr>
        <p:spPr/>
        <p:txBody>
          <a:bodyPr>
            <a:normAutofit/>
          </a:bodyPr>
          <a:lstStyle/>
          <a:p>
            <a:r>
              <a:rPr lang="en-US" dirty="0" smtClean="0"/>
              <a:t>Demonstrate adequate </a:t>
            </a:r>
            <a:r>
              <a:rPr lang="en-US" dirty="0"/>
              <a:t>technological </a:t>
            </a:r>
            <a:r>
              <a:rPr lang="en-US" dirty="0" smtClean="0"/>
              <a:t>resources:</a:t>
            </a:r>
          </a:p>
          <a:p>
            <a:pPr lvl="1"/>
            <a:r>
              <a:rPr lang="en-US" dirty="0" smtClean="0"/>
              <a:t>to </a:t>
            </a:r>
            <a:r>
              <a:rPr lang="en-US" dirty="0"/>
              <a:t>manage </a:t>
            </a:r>
            <a:r>
              <a:rPr lang="en-US" dirty="0" smtClean="0"/>
              <a:t>the institution </a:t>
            </a:r>
          </a:p>
          <a:p>
            <a:pPr lvl="1"/>
            <a:r>
              <a:rPr lang="en-US" dirty="0" smtClean="0"/>
              <a:t>to </a:t>
            </a:r>
            <a:r>
              <a:rPr lang="en-US" dirty="0"/>
              <a:t>provide quality </a:t>
            </a:r>
            <a:r>
              <a:rPr lang="en-US" dirty="0" smtClean="0"/>
              <a:t>education</a:t>
            </a:r>
            <a:endParaRPr lang="en-US" dirty="0"/>
          </a:p>
          <a:p>
            <a:pPr lvl="1"/>
            <a:r>
              <a:rPr lang="en-US" dirty="0" smtClean="0"/>
              <a:t>to </a:t>
            </a:r>
            <a:r>
              <a:rPr lang="en-US" dirty="0"/>
              <a:t>fulfill the college’s </a:t>
            </a:r>
            <a:r>
              <a:rPr lang="en-US" dirty="0" smtClean="0"/>
              <a:t>mission </a:t>
            </a:r>
          </a:p>
          <a:p>
            <a:pPr>
              <a:lnSpc>
                <a:spcPct val="100000"/>
              </a:lnSpc>
            </a:pPr>
            <a:r>
              <a:rPr lang="en-US" dirty="0"/>
              <a:t>P</a:t>
            </a:r>
            <a:r>
              <a:rPr lang="en-US" dirty="0" smtClean="0"/>
              <a:t>lans </a:t>
            </a:r>
            <a:r>
              <a:rPr lang="en-US" dirty="0"/>
              <a:t>for the regular update and replacement of technology </a:t>
            </a:r>
            <a:endParaRPr lang="en-US" dirty="0" smtClean="0"/>
          </a:p>
          <a:p>
            <a:pPr>
              <a:lnSpc>
                <a:spcPct val="100000"/>
              </a:lnSpc>
            </a:pPr>
            <a:r>
              <a:rPr lang="en-US" dirty="0"/>
              <a:t>T</a:t>
            </a:r>
            <a:r>
              <a:rPr lang="en-US" dirty="0" smtClean="0"/>
              <a:t>raining </a:t>
            </a:r>
            <a:r>
              <a:rPr lang="en-US" dirty="0"/>
              <a:t>in the use of </a:t>
            </a:r>
            <a:r>
              <a:rPr lang="en-US" dirty="0" smtClean="0"/>
              <a:t>technology, </a:t>
            </a:r>
            <a:r>
              <a:rPr lang="en-US" dirty="0"/>
              <a:t>for faculty, staff, administration, and </a:t>
            </a:r>
            <a:r>
              <a:rPr lang="en-US" dirty="0" smtClean="0"/>
              <a:t>students </a:t>
            </a:r>
          </a:p>
          <a:p>
            <a:pPr>
              <a:lnSpc>
                <a:spcPct val="100000"/>
              </a:lnSpc>
            </a:pPr>
            <a:r>
              <a:rPr lang="en-US" dirty="0"/>
              <a:t>P</a:t>
            </a:r>
            <a:r>
              <a:rPr lang="en-US" dirty="0" smtClean="0"/>
              <a:t>olicies </a:t>
            </a:r>
            <a:r>
              <a:rPr lang="en-US" dirty="0"/>
              <a:t>and procedures to ensure </a:t>
            </a:r>
            <a:r>
              <a:rPr lang="en-US" dirty="0" smtClean="0"/>
              <a:t>that </a:t>
            </a:r>
            <a:r>
              <a:rPr lang="en-US" dirty="0"/>
              <a:t>all on campus are using these tools </a:t>
            </a:r>
            <a:r>
              <a:rPr lang="en-US" dirty="0" smtClean="0"/>
              <a:t>appropriately</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41478545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Resources</a:t>
            </a:r>
            <a:r>
              <a:rPr lang="en-US" sz="1800" dirty="0" smtClean="0"/>
              <a:t>     selected  ACCJC sample questions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How does the institution make decisions about use and distribution of its technology resources? </a:t>
            </a:r>
          </a:p>
          <a:p>
            <a:r>
              <a:rPr lang="en-US" dirty="0"/>
              <a:t>What evidence is there that the institution bases its technology decisions on the results of evaluation of program and service needs? </a:t>
            </a:r>
          </a:p>
          <a:p>
            <a:r>
              <a:rPr lang="en-US" dirty="0"/>
              <a:t>What technology training does the institution provide to students and personnel? How does the institution ensure that the training and technical support it provides for faculty and staff are appropriate and effective? How effective is the training provided? How is the training evaluated? </a:t>
            </a:r>
          </a:p>
          <a:p>
            <a:endParaRPr lang="en-US" dirty="0">
              <a:effectLs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7777572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Effective Practices—Technology Resources</a:t>
            </a:r>
            <a:r>
              <a:rPr lang="en-US" sz="1800" dirty="0" smtClean="0"/>
              <a:t>       ASCCC</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Ensure that all </a:t>
            </a:r>
            <a:r>
              <a:rPr lang="en-US" dirty="0" smtClean="0"/>
              <a:t>technology </a:t>
            </a:r>
            <a:r>
              <a:rPr lang="en-US" dirty="0"/>
              <a:t>planning is integrated with </a:t>
            </a:r>
            <a:r>
              <a:rPr lang="en-US" dirty="0" smtClean="0"/>
              <a:t> </a:t>
            </a:r>
            <a:r>
              <a:rPr lang="en-US" dirty="0"/>
              <a:t>program review and evaluation processes and relies on data, such as achievement and student learning outcomes data.</a:t>
            </a:r>
          </a:p>
          <a:p>
            <a:pPr lvl="0"/>
            <a:r>
              <a:rPr lang="en-US" dirty="0"/>
              <a:t>Establish a Senate committee </a:t>
            </a:r>
            <a:r>
              <a:rPr lang="en-US" dirty="0" smtClean="0"/>
              <a:t>on </a:t>
            </a:r>
            <a:r>
              <a:rPr lang="en-US" b="0" dirty="0" smtClean="0"/>
              <a:t>classroom </a:t>
            </a:r>
            <a:r>
              <a:rPr lang="en-US" b="0" dirty="0"/>
              <a:t>and instructional </a:t>
            </a:r>
            <a:r>
              <a:rPr lang="en-US" dirty="0"/>
              <a:t>technology </a:t>
            </a:r>
            <a:r>
              <a:rPr lang="en-US" dirty="0" smtClean="0"/>
              <a:t>needs</a:t>
            </a:r>
            <a:r>
              <a:rPr lang="en-US" dirty="0"/>
              <a:t>.</a:t>
            </a:r>
          </a:p>
          <a:p>
            <a:pPr lvl="0"/>
            <a:r>
              <a:rPr lang="en-US" dirty="0"/>
              <a:t>A</a:t>
            </a:r>
            <a:r>
              <a:rPr lang="en-US" dirty="0" smtClean="0"/>
              <a:t>dvocate </a:t>
            </a:r>
            <a:r>
              <a:rPr lang="en-US" dirty="0"/>
              <a:t>for effective practices for the regular assessment and replacement of classroom and instructional technology.</a:t>
            </a:r>
          </a:p>
          <a:p>
            <a:pPr lvl="0"/>
            <a:r>
              <a:rPr lang="en-US" dirty="0"/>
              <a:t>Participate in the creation </a:t>
            </a:r>
            <a:r>
              <a:rPr lang="en-US" dirty="0" smtClean="0"/>
              <a:t>of short</a:t>
            </a:r>
            <a:r>
              <a:rPr lang="en-US" dirty="0"/>
              <a:t>-term and long-term </a:t>
            </a:r>
            <a:r>
              <a:rPr lang="en-US" dirty="0" smtClean="0"/>
              <a:t>technology planning </a:t>
            </a:r>
            <a:r>
              <a:rPr lang="en-US" dirty="0"/>
              <a:t>documents, such as a master technology plan or distance </a:t>
            </a:r>
            <a:r>
              <a:rPr lang="en-US" dirty="0" smtClean="0"/>
              <a:t>education plan.</a:t>
            </a:r>
            <a:endParaRPr lang="en-US" dirty="0"/>
          </a:p>
          <a:p>
            <a:pPr lvl="0"/>
            <a:r>
              <a:rPr lang="en-US" dirty="0"/>
              <a:t>Actively participate in the planning of professional </a:t>
            </a:r>
            <a:r>
              <a:rPr lang="en-US" dirty="0" smtClean="0"/>
              <a:t>development on classroom </a:t>
            </a:r>
            <a:r>
              <a:rPr lang="en-US" dirty="0"/>
              <a:t>and instructional technology for on ground and online instruction.</a:t>
            </a:r>
          </a:p>
          <a:p>
            <a:endParaRPr lang="en-US" dirty="0"/>
          </a:p>
          <a:p>
            <a:pPr lvl="0"/>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a:solidFill>
                <a:prstClr val="black">
                  <a:tint val="75000"/>
                </a:prstClr>
              </a:solidFill>
            </a:endParaRPr>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36889119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9" name="Slide Number Placeholder 8"/>
          <p:cNvSpPr>
            <a:spLocks noGrp="1"/>
          </p:cNvSpPr>
          <p:nvPr>
            <p:ph type="sldNum" sz="quarter" idx="12"/>
          </p:nvPr>
        </p:nvSpPr>
        <p:spPr/>
        <p:txBody>
          <a:bodyPr/>
          <a:lstStyle/>
          <a:p>
            <a:fld id="{F01EB0EE-5C55-4A20-9AF4-1E061F85A2B6}" type="slidenum">
              <a:rPr lang="en-US" smtClean="0"/>
              <a:t>15</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cap="all" dirty="0" smtClean="0"/>
              <a:t>Questions? </a:t>
            </a:r>
            <a:endParaRPr lang="en-US" cap="all" dirty="0"/>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8972439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Outcomes</a:t>
            </a:r>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a:p>
        </p:txBody>
      </p:sp>
      <p:sp>
        <p:nvSpPr>
          <p:cNvPr id="5" name="Content Placeholder 4"/>
          <p:cNvSpPr>
            <a:spLocks noGrp="1"/>
          </p:cNvSpPr>
          <p:nvPr>
            <p:ph idx="1"/>
          </p:nvPr>
        </p:nvSpPr>
        <p:spPr/>
        <p:txBody>
          <a:bodyPr/>
          <a:lstStyle/>
          <a:p>
            <a:pPr marL="0" indent="0">
              <a:buNone/>
            </a:pPr>
            <a:r>
              <a:rPr lang="en-US" dirty="0" smtClean="0"/>
              <a:t>Attendees </a:t>
            </a:r>
            <a:r>
              <a:rPr lang="en-US" dirty="0"/>
              <a:t>discuss Standard III and effective practices for meeting relevant ACCJC eligibility requirements and policies. </a:t>
            </a:r>
          </a:p>
          <a:p>
            <a:endParaRPr lang="en-US" dirty="0"/>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2847736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III’s Four Parts</a:t>
            </a:r>
            <a:endParaRPr lang="en-US" dirty="0"/>
          </a:p>
        </p:txBody>
      </p:sp>
      <p:sp>
        <p:nvSpPr>
          <p:cNvPr id="3" name="Content Placeholder 2"/>
          <p:cNvSpPr>
            <a:spLocks noGrp="1"/>
          </p:cNvSpPr>
          <p:nvPr>
            <p:ph idx="1"/>
          </p:nvPr>
        </p:nvSpPr>
        <p:spPr/>
        <p:txBody>
          <a:bodyPr/>
          <a:lstStyle/>
          <a:p>
            <a:pPr>
              <a:lnSpc>
                <a:spcPct val="120000"/>
              </a:lnSpc>
            </a:pPr>
            <a:r>
              <a:rPr lang="en-US" dirty="0" smtClean="0"/>
              <a:t>III.A: Human </a:t>
            </a:r>
            <a:r>
              <a:rPr lang="en-US" dirty="0" smtClean="0"/>
              <a:t>Resources (see Matt </a:t>
            </a:r>
            <a:r>
              <a:rPr lang="en-US" dirty="0" err="1" smtClean="0"/>
              <a:t>Wetstein’s</a:t>
            </a:r>
            <a:r>
              <a:rPr lang="en-US" dirty="0" smtClean="0"/>
              <a:t> PPT)</a:t>
            </a:r>
            <a:endParaRPr lang="en-US" dirty="0" smtClean="0"/>
          </a:p>
          <a:p>
            <a:pPr>
              <a:lnSpc>
                <a:spcPct val="120000"/>
              </a:lnSpc>
            </a:pPr>
            <a:r>
              <a:rPr lang="en-US" dirty="0" smtClean="0"/>
              <a:t>III.B: Physical Resources</a:t>
            </a:r>
          </a:p>
          <a:p>
            <a:pPr>
              <a:lnSpc>
                <a:spcPct val="120000"/>
              </a:lnSpc>
            </a:pPr>
            <a:r>
              <a:rPr lang="en-US" dirty="0" smtClean="0"/>
              <a:t>III.C: Technology Resources</a:t>
            </a:r>
          </a:p>
          <a:p>
            <a:pPr>
              <a:lnSpc>
                <a:spcPct val="120000"/>
              </a:lnSpc>
            </a:pPr>
            <a:r>
              <a:rPr lang="en-US" dirty="0" smtClean="0"/>
              <a:t>III.D: Financial </a:t>
            </a:r>
            <a:r>
              <a:rPr lang="en-US" dirty="0" smtClean="0"/>
              <a:t>Resources (see Matt’s PPT)</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a:solidFill>
                <a:prstClr val="black">
                  <a:tint val="75000"/>
                </a:prstClr>
              </a:solidFill>
            </a:endParaRPr>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15700507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a:t>
            </a:r>
            <a:endParaRPr lang="en-US" dirty="0"/>
          </a:p>
        </p:txBody>
      </p:sp>
      <p:sp>
        <p:nvSpPr>
          <p:cNvPr id="3" name="Content Placeholder 2"/>
          <p:cNvSpPr>
            <a:spLocks noGrp="1"/>
          </p:cNvSpPr>
          <p:nvPr>
            <p:ph idx="1"/>
          </p:nvPr>
        </p:nvSpPr>
        <p:spPr/>
        <p:txBody>
          <a:bodyPr/>
          <a:lstStyle/>
          <a:p>
            <a:pPr marL="0" indent="0">
              <a:buNone/>
            </a:pPr>
            <a:r>
              <a:rPr lang="en-US" dirty="0" smtClean="0"/>
              <a:t>ACCJC’s Guide to Evaluating and Improving Institutions</a:t>
            </a:r>
          </a:p>
          <a:p>
            <a:pPr lvl="1"/>
            <a:r>
              <a:rPr lang="en-US" dirty="0" smtClean="0"/>
              <a:t>The Standard (e.g., III.A.1), plus any related Eligibility Requirements</a:t>
            </a:r>
          </a:p>
          <a:p>
            <a:pPr lvl="1"/>
            <a:r>
              <a:rPr lang="en-US" b="1" dirty="0" smtClean="0"/>
              <a:t>Sample</a:t>
            </a:r>
            <a:r>
              <a:rPr lang="en-US" dirty="0" smtClean="0"/>
              <a:t> Questions—for the college and for the visiting team</a:t>
            </a:r>
          </a:p>
          <a:p>
            <a:pPr lvl="1"/>
            <a:r>
              <a:rPr lang="en-US" dirty="0" smtClean="0"/>
              <a:t>Effective Practices</a:t>
            </a:r>
          </a:p>
          <a:p>
            <a:pPr lvl="1"/>
            <a:r>
              <a:rPr lang="en-US" dirty="0" smtClean="0"/>
              <a:t>Potential Sources of Evidence</a:t>
            </a:r>
          </a:p>
          <a:p>
            <a:pPr marL="0" indent="0">
              <a:buNone/>
            </a:pPr>
            <a:endParaRPr lang="en-US" dirty="0" smtClean="0"/>
          </a:p>
          <a:p>
            <a:pPr marL="0" indent="0">
              <a:buNone/>
            </a:pPr>
            <a:r>
              <a:rPr lang="en-US" dirty="0" smtClean="0"/>
              <a:t>ASCCC’s Effective Practices in Accreditation; A Guide for Faculty</a:t>
            </a:r>
          </a:p>
          <a:p>
            <a:pPr lvl="1"/>
            <a:r>
              <a:rPr lang="en-US" dirty="0" smtClean="0"/>
              <a:t>A description of </a:t>
            </a:r>
            <a:r>
              <a:rPr lang="en-US" b="1" dirty="0" smtClean="0"/>
              <a:t>the set </a:t>
            </a:r>
            <a:r>
              <a:rPr lang="en-US" dirty="0" smtClean="0"/>
              <a:t>of Standards (e.g., III.A)</a:t>
            </a:r>
          </a:p>
          <a:p>
            <a:pPr lvl="1"/>
            <a:r>
              <a:rPr lang="en-US" dirty="0" smtClean="0"/>
              <a:t>Effective Practices for meeting the standards</a:t>
            </a:r>
          </a:p>
          <a:p>
            <a:pPr lvl="1"/>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a:solidFill>
                <a:prstClr val="black">
                  <a:tint val="75000"/>
                </a:prstClr>
              </a:solidFill>
            </a:endParaRPr>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39813740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III.B.2</a:t>
            </a:r>
            <a:endParaRPr lang="en-US" dirty="0"/>
          </a:p>
        </p:txBody>
      </p:sp>
      <p:sp>
        <p:nvSpPr>
          <p:cNvPr id="3" name="Content Placeholder 2"/>
          <p:cNvSpPr>
            <a:spLocks noGrp="1"/>
          </p:cNvSpPr>
          <p:nvPr>
            <p:ph idx="1"/>
          </p:nvPr>
        </p:nvSpPr>
        <p:spPr/>
        <p:txBody>
          <a:bodyPr/>
          <a:lstStyle/>
          <a:p>
            <a:pPr marL="0" indent="0">
              <a:buNone/>
            </a:pPr>
            <a:r>
              <a:rPr lang="en-US" dirty="0"/>
              <a:t>The institution plans, acquires or builds, maintains, and upgrades or replaces its physical resources, including facilities, equipment, land, and other assets, in a manner that assures effective utilization and the continuing quality necessary to support its programs and services and achieve its mission. </a:t>
            </a:r>
          </a:p>
          <a:p>
            <a:pPr marL="0"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3859894"/>
              </p:ext>
            </p:extLst>
          </p:nvPr>
        </p:nvGraphicFramePr>
        <p:xfrm>
          <a:off x="2133600" y="3767666"/>
          <a:ext cx="8128002" cy="229108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endParaRPr lang="en-US" dirty="0"/>
                    </a:p>
                  </a:txBody>
                  <a:tcPr/>
                </a:tc>
                <a:tc>
                  <a:txBody>
                    <a:bodyPr/>
                    <a:lstStyle/>
                    <a:p>
                      <a:r>
                        <a:rPr lang="en-US" dirty="0" smtClean="0"/>
                        <a:t>Plans</a:t>
                      </a:r>
                      <a:endParaRPr lang="en-US" dirty="0"/>
                    </a:p>
                  </a:txBody>
                  <a:tcPr/>
                </a:tc>
                <a:tc>
                  <a:txBody>
                    <a:bodyPr/>
                    <a:lstStyle/>
                    <a:p>
                      <a:r>
                        <a:rPr lang="en-US" dirty="0" smtClean="0"/>
                        <a:t>Builds</a:t>
                      </a:r>
                      <a:endParaRPr lang="en-US" dirty="0"/>
                    </a:p>
                  </a:txBody>
                  <a:tcPr/>
                </a:tc>
                <a:tc>
                  <a:txBody>
                    <a:bodyPr/>
                    <a:lstStyle/>
                    <a:p>
                      <a:r>
                        <a:rPr lang="en-US" dirty="0" smtClean="0"/>
                        <a:t>Maintains</a:t>
                      </a:r>
                      <a:endParaRPr lang="en-US" dirty="0"/>
                    </a:p>
                  </a:txBody>
                  <a:tcPr/>
                </a:tc>
                <a:tc>
                  <a:txBody>
                    <a:bodyPr/>
                    <a:lstStyle/>
                    <a:p>
                      <a:r>
                        <a:rPr lang="en-US" dirty="0" smtClean="0"/>
                        <a:t>Upgrades</a:t>
                      </a:r>
                      <a:endParaRPr lang="en-US" dirty="0"/>
                    </a:p>
                  </a:txBody>
                  <a:tcPr/>
                </a:tc>
                <a:tc>
                  <a:txBody>
                    <a:bodyPr/>
                    <a:lstStyle/>
                    <a:p>
                      <a:r>
                        <a:rPr lang="en-US" dirty="0" smtClean="0"/>
                        <a:t>Replaces</a:t>
                      </a:r>
                      <a:endParaRPr lang="en-US" dirty="0"/>
                    </a:p>
                  </a:txBody>
                  <a:tcPr/>
                </a:tc>
              </a:tr>
              <a:tr h="370840">
                <a:tc>
                  <a:txBody>
                    <a:bodyPr/>
                    <a:lstStyle/>
                    <a:p>
                      <a:r>
                        <a:rPr lang="en-US" dirty="0" smtClean="0"/>
                        <a:t>Effective utilization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Continuing quality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Supporting mission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smtClean="0"/>
                    </a:p>
                    <a:p>
                      <a:endParaRPr lang="en-US" dirty="0"/>
                    </a:p>
                  </a:txBody>
                  <a:tcPr/>
                </a:tc>
              </a:tr>
            </a:tbl>
          </a:graphicData>
        </a:graphic>
      </p:graphicFrame>
      <p:sp>
        <p:nvSpPr>
          <p:cNvPr id="7"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322832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Resources</a:t>
            </a:r>
            <a:r>
              <a:rPr lang="en-US" sz="1800" dirty="0" smtClean="0"/>
              <a:t>      ASCCC Summary of III.B</a:t>
            </a:r>
            <a:endParaRPr lang="en-US" dirty="0"/>
          </a:p>
        </p:txBody>
      </p:sp>
      <p:sp>
        <p:nvSpPr>
          <p:cNvPr id="3" name="Content Placeholder 2"/>
          <p:cNvSpPr>
            <a:spLocks noGrp="1"/>
          </p:cNvSpPr>
          <p:nvPr>
            <p:ph idx="1"/>
          </p:nvPr>
        </p:nvSpPr>
        <p:spPr/>
        <p:txBody>
          <a:bodyPr>
            <a:normAutofit/>
          </a:bodyPr>
          <a:lstStyle/>
          <a:p>
            <a:r>
              <a:rPr lang="en-US" dirty="0" smtClean="0"/>
              <a:t>demonstrate </a:t>
            </a:r>
            <a:r>
              <a:rPr lang="en-US" dirty="0"/>
              <a:t>that safety and security are paramount in all locations on a campus; </a:t>
            </a:r>
            <a:endParaRPr lang="en-US" dirty="0" smtClean="0"/>
          </a:p>
          <a:p>
            <a:r>
              <a:rPr lang="en-US" dirty="0" smtClean="0"/>
              <a:t>that </a:t>
            </a:r>
            <a:r>
              <a:rPr lang="en-US" dirty="0"/>
              <a:t>the institution plans, builds, upgrades, and maintains buildings and </a:t>
            </a:r>
            <a:r>
              <a:rPr lang="en-US" dirty="0" smtClean="0"/>
              <a:t>infrastructure </a:t>
            </a:r>
            <a:r>
              <a:rPr lang="en-US" dirty="0"/>
              <a:t>to meet the college’s mission and goals and to ensure </a:t>
            </a:r>
            <a:r>
              <a:rPr lang="en-US" dirty="0" smtClean="0"/>
              <a:t>a </a:t>
            </a:r>
            <a:r>
              <a:rPr lang="en-US" dirty="0"/>
              <a:t>high quality of </a:t>
            </a:r>
            <a:r>
              <a:rPr lang="en-US" dirty="0" smtClean="0"/>
              <a:t>education;</a:t>
            </a:r>
          </a:p>
          <a:p>
            <a:r>
              <a:rPr lang="en-US" dirty="0"/>
              <a:t>t</a:t>
            </a:r>
            <a:r>
              <a:rPr lang="en-US" dirty="0" smtClean="0"/>
              <a:t>hat physical </a:t>
            </a:r>
            <a:r>
              <a:rPr lang="en-US" dirty="0"/>
              <a:t>resources are evaluated on a regular basis; </a:t>
            </a:r>
            <a:endParaRPr lang="en-US" dirty="0" smtClean="0"/>
          </a:p>
          <a:p>
            <a:r>
              <a:rPr lang="en-US" dirty="0" smtClean="0"/>
              <a:t>long</a:t>
            </a:r>
            <a:r>
              <a:rPr lang="en-US" dirty="0"/>
              <a:t>-range financial </a:t>
            </a:r>
            <a:r>
              <a:rPr lang="en-US" dirty="0" smtClean="0"/>
              <a:t>plans </a:t>
            </a:r>
            <a:r>
              <a:rPr lang="en-US" dirty="0"/>
              <a:t>ensure that the college is financially able to grow into the foreseeable </a:t>
            </a:r>
            <a:r>
              <a:rPr lang="en-US" dirty="0" smtClean="0"/>
              <a:t>future-- </a:t>
            </a:r>
            <a:r>
              <a:rPr lang="en-US" dirty="0"/>
              <a:t>considering the total cost of ownership for all resources.</a:t>
            </a: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8028366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Evidence Can You Provide?</a:t>
            </a:r>
            <a:endParaRPr lang="en-US" dirty="0"/>
          </a:p>
        </p:txBody>
      </p:sp>
      <p:sp>
        <p:nvSpPr>
          <p:cNvPr id="3" name="Content Placeholder 2"/>
          <p:cNvSpPr>
            <a:spLocks noGrp="1"/>
          </p:cNvSpPr>
          <p:nvPr>
            <p:ph idx="1"/>
          </p:nvPr>
        </p:nvSpPr>
        <p:spPr/>
        <p:txBody>
          <a:bodyPr>
            <a:normAutofit/>
          </a:bodyPr>
          <a:lstStyle/>
          <a:p>
            <a:r>
              <a:rPr lang="en-US" dirty="0" smtClean="0"/>
              <a:t>demonstrate </a:t>
            </a:r>
            <a:r>
              <a:rPr lang="en-US" dirty="0"/>
              <a:t>that safety and security are paramount in all locations on a campus; </a:t>
            </a:r>
            <a:endParaRPr lang="en-US" dirty="0" smtClean="0"/>
          </a:p>
          <a:p>
            <a:r>
              <a:rPr lang="en-US" dirty="0" smtClean="0"/>
              <a:t>that </a:t>
            </a:r>
            <a:r>
              <a:rPr lang="en-US" dirty="0"/>
              <a:t>the institution plans, builds, upgrades, and maintains buildings and </a:t>
            </a:r>
            <a:r>
              <a:rPr lang="en-US" dirty="0" smtClean="0"/>
              <a:t>infrastructure </a:t>
            </a:r>
            <a:r>
              <a:rPr lang="en-US" dirty="0"/>
              <a:t>to meet the college’s mission and goals and to ensure </a:t>
            </a:r>
            <a:r>
              <a:rPr lang="en-US" dirty="0" smtClean="0"/>
              <a:t>a </a:t>
            </a:r>
            <a:r>
              <a:rPr lang="en-US" dirty="0"/>
              <a:t>high quality of </a:t>
            </a:r>
            <a:r>
              <a:rPr lang="en-US" dirty="0" smtClean="0"/>
              <a:t>education;</a:t>
            </a:r>
          </a:p>
          <a:p>
            <a:r>
              <a:rPr lang="en-US" dirty="0"/>
              <a:t>t</a:t>
            </a:r>
            <a:r>
              <a:rPr lang="en-US" dirty="0" smtClean="0"/>
              <a:t>hat physical </a:t>
            </a:r>
            <a:r>
              <a:rPr lang="en-US" dirty="0"/>
              <a:t>resources are evaluated on a regular basis; </a:t>
            </a:r>
            <a:endParaRPr lang="en-US" dirty="0" smtClean="0"/>
          </a:p>
          <a:p>
            <a:r>
              <a:rPr lang="en-US" dirty="0" smtClean="0"/>
              <a:t>long</a:t>
            </a:r>
            <a:r>
              <a:rPr lang="en-US" dirty="0"/>
              <a:t>-range financial </a:t>
            </a:r>
            <a:r>
              <a:rPr lang="en-US" dirty="0" smtClean="0"/>
              <a:t>plans </a:t>
            </a:r>
            <a:r>
              <a:rPr lang="en-US" dirty="0"/>
              <a:t>ensure that the college is financially able to grow into the foreseeable </a:t>
            </a:r>
            <a:r>
              <a:rPr lang="en-US" dirty="0" smtClean="0"/>
              <a:t>future--considering </a:t>
            </a:r>
            <a:r>
              <a:rPr lang="en-US" dirty="0"/>
              <a:t>the total cost of ownership for all resources.</a:t>
            </a: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38559761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Resources</a:t>
            </a:r>
            <a:r>
              <a:rPr lang="en-US" sz="1800" dirty="0" smtClean="0"/>
              <a:t>     selected  ACCJC sample questions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a:lnSpc>
                <a:spcPct val="100000"/>
              </a:lnSpc>
            </a:pPr>
            <a:r>
              <a:rPr lang="en-US" dirty="0"/>
              <a:t>How does the institution evaluate effectiveness of facilities and equipment in meeting the needs of programs and services? </a:t>
            </a:r>
          </a:p>
          <a:p>
            <a:pPr>
              <a:lnSpc>
                <a:spcPct val="100000"/>
              </a:lnSpc>
            </a:pPr>
            <a:r>
              <a:rPr lang="en-US" dirty="0"/>
              <a:t>How does the college use the results of the evaluation to improve facilities or equipment? </a:t>
            </a:r>
          </a:p>
          <a:p>
            <a:pPr>
              <a:lnSpc>
                <a:spcPct val="100000"/>
              </a:lnSpc>
            </a:pPr>
            <a:r>
              <a:rPr lang="en-US" dirty="0"/>
              <a:t>What elements comprise the definition of "total cost of ownership" that the institution uses when making decisions about facilities and equipment? </a:t>
            </a:r>
          </a:p>
          <a:p>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
        <p:nvSpPr>
          <p:cNvPr id="8"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23508179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Practices—Physical Resources</a:t>
            </a:r>
            <a:r>
              <a:rPr lang="en-US" sz="1800" dirty="0" smtClean="0"/>
              <a:t> ASCCC</a:t>
            </a:r>
            <a:endParaRPr lang="en-US" dirty="0"/>
          </a:p>
        </p:txBody>
      </p:sp>
      <p:sp>
        <p:nvSpPr>
          <p:cNvPr id="3" name="Content Placeholder 2"/>
          <p:cNvSpPr>
            <a:spLocks noGrp="1"/>
          </p:cNvSpPr>
          <p:nvPr>
            <p:ph idx="1"/>
          </p:nvPr>
        </p:nvSpPr>
        <p:spPr/>
        <p:txBody>
          <a:bodyPr/>
          <a:lstStyle/>
          <a:p>
            <a:pPr lvl="0"/>
            <a:r>
              <a:rPr lang="en-US" dirty="0"/>
              <a:t>Ensure that all physical resource planning is integrated with </a:t>
            </a:r>
            <a:r>
              <a:rPr lang="en-US" dirty="0" smtClean="0"/>
              <a:t>program </a:t>
            </a:r>
            <a:r>
              <a:rPr lang="en-US" dirty="0"/>
              <a:t>review and evaluation processes and relies on data, such as achievement and learning outcomes data.</a:t>
            </a:r>
          </a:p>
          <a:p>
            <a:pPr lvl="0"/>
            <a:r>
              <a:rPr lang="en-US" dirty="0"/>
              <a:t>Participate </a:t>
            </a:r>
            <a:r>
              <a:rPr lang="en-US" dirty="0" smtClean="0"/>
              <a:t>committees </a:t>
            </a:r>
            <a:r>
              <a:rPr lang="en-US" dirty="0"/>
              <a:t>that </a:t>
            </a:r>
            <a:r>
              <a:rPr lang="en-US" dirty="0" smtClean="0"/>
              <a:t>focus on </a:t>
            </a:r>
            <a:r>
              <a:rPr lang="en-US" dirty="0"/>
              <a:t>creating and maintaining a safe and stable learning environment.</a:t>
            </a:r>
          </a:p>
          <a:p>
            <a:pPr lvl="0"/>
            <a:r>
              <a:rPr lang="en-US" dirty="0"/>
              <a:t>Participate in the creation of </a:t>
            </a:r>
            <a:r>
              <a:rPr lang="en-US" dirty="0" smtClean="0"/>
              <a:t>facilities planning documents</a:t>
            </a:r>
            <a:r>
              <a:rPr lang="en-US" dirty="0"/>
              <a:t>, such as facilities master plans, five-year capital improvement plans, and annual scheduled maintenance plans.</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a:solidFill>
                <a:prstClr val="black">
                  <a:tint val="75000"/>
                </a:prstClr>
              </a:solidFill>
            </a:endParaRPr>
          </a:p>
        </p:txBody>
      </p:sp>
      <p:sp>
        <p:nvSpPr>
          <p:cNvPr id="6" name="Shape 229"/>
          <p:cNvSpPr txBox="1">
            <a:spLocks noGrp="1"/>
          </p:cNvSpPr>
          <p:nvPr>
            <p:ph type="ftr" idx="4294967295"/>
          </p:nvPr>
        </p:nvSpPr>
        <p:spPr>
          <a:xfrm>
            <a:off x="4038600" y="6356351"/>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dirty="0" smtClean="0">
                <a:solidFill>
                  <a:srgbClr val="888888"/>
                </a:solidFill>
                <a:latin typeface="Calibri"/>
                <a:ea typeface="Calibri"/>
                <a:cs typeface="Calibri"/>
                <a:sym typeface="Calibri"/>
              </a:rPr>
              <a:t>ASCCC Accreditation Institute, Feb. 19-20, San Diego, </a:t>
            </a:r>
            <a:r>
              <a:rPr lang="en-US" sz="1200" dirty="0">
                <a:solidFill>
                  <a:srgbClr val="888888"/>
                </a:solidFill>
                <a:latin typeface="Calibri"/>
                <a:ea typeface="Calibri"/>
                <a:cs typeface="Calibri"/>
                <a:sym typeface="Calibri"/>
              </a:rPr>
              <a:t>CA</a:t>
            </a:r>
          </a:p>
        </p:txBody>
      </p:sp>
    </p:spTree>
    <p:extLst>
      <p:ext uri="{BB962C8B-B14F-4D97-AF65-F5344CB8AC3E}">
        <p14:creationId xmlns:p14="http://schemas.microsoft.com/office/powerpoint/2010/main" val="3795072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3231</TotalTime>
  <Words>1210</Words>
  <Application>Microsoft Macintosh PowerPoint</Application>
  <PresentationFormat>Custom</PresentationFormat>
  <Paragraphs>123</Paragraphs>
  <Slides>15</Slides>
  <Notes>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Standard III Resources </vt:lpstr>
      <vt:lpstr>Outcomes</vt:lpstr>
      <vt:lpstr>Standard III’s Four Parts</vt:lpstr>
      <vt:lpstr>Guidance</vt:lpstr>
      <vt:lpstr>Example: III.B.2</vt:lpstr>
      <vt:lpstr>Physical Resources      ASCCC Summary of III.B</vt:lpstr>
      <vt:lpstr>What Evidence Can You Provide?</vt:lpstr>
      <vt:lpstr>Physical Resources     selected  ACCJC sample questions</vt:lpstr>
      <vt:lpstr>Effective Practices—Physical Resources ASCCC</vt:lpstr>
      <vt:lpstr>Technology Resources</vt:lpstr>
      <vt:lpstr>Technology Resources ASCCC Summary of III.C</vt:lpstr>
      <vt:lpstr>What evidence can you provide?</vt:lpstr>
      <vt:lpstr>Technology Resources     selected  ACCJC sample questions</vt:lpstr>
      <vt:lpstr>Effective Practices—Technology Resources       ASCCC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WLAC TitleV</cp:lastModifiedBy>
  <cp:revision>45</cp:revision>
  <dcterms:created xsi:type="dcterms:W3CDTF">2015-05-02T02:46:00Z</dcterms:created>
  <dcterms:modified xsi:type="dcterms:W3CDTF">2016-02-25T19:05:36Z</dcterms:modified>
</cp:coreProperties>
</file>