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6"/>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p:restoredTop sz="94656"/>
  </p:normalViewPr>
  <p:slideViewPr>
    <p:cSldViewPr snapToGrid="0">
      <p:cViewPr varScale="1">
        <p:scale>
          <a:sx n="89" d="100"/>
          <a:sy n="89" d="100"/>
        </p:scale>
        <p:origin x="64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3" name="Google Shape;9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Plug for Leadership Institute </a:t>
            </a:r>
            <a:endParaRPr dirty="0"/>
          </a:p>
          <a:p>
            <a:pPr marL="0" lvl="0" indent="0" algn="l" rtl="0">
              <a:spcBef>
                <a:spcPts val="0"/>
              </a:spcBef>
              <a:spcAft>
                <a:spcPts val="0"/>
              </a:spcAft>
              <a:buNone/>
            </a:pPr>
            <a:r>
              <a:rPr lang="en-US" dirty="0"/>
              <a:t>Stephanie </a:t>
            </a:r>
            <a:endParaRPr dirty="0"/>
          </a:p>
        </p:txBody>
      </p:sp>
      <p:sp>
        <p:nvSpPr>
          <p:cNvPr id="151" name="Google Shape;15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8" name="Google Shape;15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Anna and Stephanie </a:t>
            </a:r>
            <a:endParaRPr dirty="0"/>
          </a:p>
        </p:txBody>
      </p:sp>
      <p:sp>
        <p:nvSpPr>
          <p:cNvPr id="164" name="Google Shape;164;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Anna and Stephanie </a:t>
            </a:r>
            <a:endParaRPr dirty="0"/>
          </a:p>
        </p:txBody>
      </p:sp>
      <p:sp>
        <p:nvSpPr>
          <p:cNvPr id="170" name="Google Shape;17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Anna and Stephanie </a:t>
            </a:r>
            <a:endParaRPr dirty="0"/>
          </a:p>
        </p:txBody>
      </p:sp>
      <p:sp>
        <p:nvSpPr>
          <p:cNvPr id="176" name="Google Shape;17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Stephanie </a:t>
            </a:r>
            <a:endParaRPr dirty="0"/>
          </a:p>
        </p:txBody>
      </p:sp>
      <p:sp>
        <p:nvSpPr>
          <p:cNvPr id="182" name="Google Shape;182;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Dolores </a:t>
            </a:r>
            <a:endParaRPr dirty="0"/>
          </a:p>
        </p:txBody>
      </p:sp>
      <p:sp>
        <p:nvSpPr>
          <p:cNvPr id="188" name="Google Shape;188;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Dolores </a:t>
            </a:r>
            <a:endParaRPr dirty="0"/>
          </a:p>
        </p:txBody>
      </p:sp>
      <p:sp>
        <p:nvSpPr>
          <p:cNvPr id="194" name="Google Shape;194;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All </a:t>
            </a:r>
            <a:endParaRPr dirty="0"/>
          </a:p>
        </p:txBody>
      </p:sp>
      <p:sp>
        <p:nvSpPr>
          <p:cNvPr id="200" name="Google Shape;200;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Stephanie </a:t>
            </a:r>
            <a:endParaRPr dirty="0"/>
          </a:p>
        </p:txBody>
      </p:sp>
      <p:sp>
        <p:nvSpPr>
          <p:cNvPr id="206" name="Google Shape;20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Dolores </a:t>
            </a:r>
            <a:endParaRPr dirty="0"/>
          </a:p>
        </p:txBody>
      </p:sp>
      <p:sp>
        <p:nvSpPr>
          <p:cNvPr id="100" name="Google Shape;10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Dolores and Anna</a:t>
            </a:r>
            <a:endParaRPr dirty="0"/>
          </a:p>
        </p:txBody>
      </p:sp>
      <p:sp>
        <p:nvSpPr>
          <p:cNvPr id="213" name="Google Shape;213;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9" name="Google Shape;219;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Dolores </a:t>
            </a:r>
            <a:endParaRPr dirty="0"/>
          </a:p>
        </p:txBody>
      </p:sp>
      <p:sp>
        <p:nvSpPr>
          <p:cNvPr id="108" name="Google Shape;10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4" name="Google Shape;11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Stephanie </a:t>
            </a:r>
            <a:endParaRPr dirty="0"/>
          </a:p>
        </p:txBody>
      </p:sp>
      <p:sp>
        <p:nvSpPr>
          <p:cNvPr id="120" name="Google Shape;12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Stephanie </a:t>
            </a:r>
            <a:endParaRPr dirty="0"/>
          </a:p>
        </p:txBody>
      </p:sp>
      <p:sp>
        <p:nvSpPr>
          <p:cNvPr id="126" name="Google Shape;12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Anna </a:t>
            </a:r>
            <a:endParaRPr dirty="0"/>
          </a:p>
        </p:txBody>
      </p:sp>
      <p:sp>
        <p:nvSpPr>
          <p:cNvPr id="132" name="Google Shape;13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8" name="Google Shape;13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Just reference </a:t>
            </a:r>
            <a:endParaRPr dirty="0"/>
          </a:p>
          <a:p>
            <a:pPr marL="0" lvl="0" indent="0" algn="l" rtl="0">
              <a:spcBef>
                <a:spcPts val="0"/>
              </a:spcBef>
              <a:spcAft>
                <a:spcPts val="0"/>
              </a:spcAft>
              <a:buNone/>
            </a:pPr>
            <a:r>
              <a:rPr lang="en-US" dirty="0"/>
              <a:t>Stephanie </a:t>
            </a:r>
            <a:endParaRPr dirty="0"/>
          </a:p>
        </p:txBody>
      </p:sp>
      <p:sp>
        <p:nvSpPr>
          <p:cNvPr id="144" name="Google Shape;14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5400"/>
              <a:buFont typeface="Arial"/>
              <a:buNone/>
              <a:defRPr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Autofit/>
          </a:bodyPr>
          <a:lstStyle>
            <a:lvl1pPr lvl="0" algn="l">
              <a:spcBef>
                <a:spcPts val="480"/>
              </a:spcBef>
              <a:spcAft>
                <a:spcPts val="0"/>
              </a:spcAft>
              <a:buSzPts val="2040"/>
              <a:buNone/>
              <a:defRPr>
                <a:solidFill>
                  <a:srgbClr val="3F3F3F"/>
                </a:solidFill>
              </a:defRPr>
            </a:lvl1pPr>
            <a:lvl2pPr lvl="1" algn="ctr">
              <a:spcBef>
                <a:spcPts val="400"/>
              </a:spcBef>
              <a:spcAft>
                <a:spcPts val="0"/>
              </a:spcAft>
              <a:buSzPts val="1700"/>
              <a:buNone/>
              <a:defRPr>
                <a:solidFill>
                  <a:srgbClr val="888888"/>
                </a:solidFill>
              </a:defRPr>
            </a:lvl2pPr>
            <a:lvl3pPr lvl="2" algn="ctr">
              <a:spcBef>
                <a:spcPts val="360"/>
              </a:spcBef>
              <a:spcAft>
                <a:spcPts val="0"/>
              </a:spcAft>
              <a:buSzPts val="1620"/>
              <a:buNone/>
              <a:defRPr>
                <a:solidFill>
                  <a:srgbClr val="888888"/>
                </a:solidFill>
              </a:defRPr>
            </a:lvl3pPr>
            <a:lvl4pPr lvl="3" algn="ctr">
              <a:spcBef>
                <a:spcPts val="320"/>
              </a:spcBef>
              <a:spcAft>
                <a:spcPts val="0"/>
              </a:spcAft>
              <a:buSzPts val="1600"/>
              <a:buNone/>
              <a:defRPr>
                <a:solidFill>
                  <a:srgbClr val="888888"/>
                </a:solidFill>
              </a:defRPr>
            </a:lvl4pPr>
            <a:lvl5pPr lvl="4" algn="ctr">
              <a:spcBef>
                <a:spcPts val="280"/>
              </a:spcBef>
              <a:spcAft>
                <a:spcPts val="0"/>
              </a:spcAft>
              <a:buSzPts val="1400"/>
              <a:buNone/>
              <a:defRPr>
                <a:solidFill>
                  <a:srgbClr val="888888"/>
                </a:solidFill>
              </a:defRPr>
            </a:lvl5pPr>
            <a:lvl6pPr lvl="5" algn="ctr">
              <a:spcBef>
                <a:spcPts val="260"/>
              </a:spcBef>
              <a:spcAft>
                <a:spcPts val="0"/>
              </a:spcAft>
              <a:buSzPts val="1300"/>
              <a:buNone/>
              <a:defRPr>
                <a:solidFill>
                  <a:srgbClr val="888888"/>
                </a:solidFill>
              </a:defRPr>
            </a:lvl6pPr>
            <a:lvl7pPr lvl="6" algn="ctr">
              <a:spcBef>
                <a:spcPts val="260"/>
              </a:spcBef>
              <a:spcAft>
                <a:spcPts val="0"/>
              </a:spcAft>
              <a:buSzPts val="1300"/>
              <a:buNone/>
              <a:defRPr>
                <a:solidFill>
                  <a:srgbClr val="888888"/>
                </a:solidFill>
              </a:defRPr>
            </a:lvl7pPr>
            <a:lvl8pPr lvl="7" algn="ctr">
              <a:spcBef>
                <a:spcPts val="260"/>
              </a:spcBef>
              <a:spcAft>
                <a:spcPts val="0"/>
              </a:spcAft>
              <a:buSzPts val="1300"/>
              <a:buNone/>
              <a:defRPr>
                <a:solidFill>
                  <a:srgbClr val="888888"/>
                </a:solidFill>
              </a:defRPr>
            </a:lvl8pPr>
            <a:lvl9pPr lvl="8" algn="ctr">
              <a:spcBef>
                <a:spcPts val="260"/>
              </a:spcBef>
              <a:spcAft>
                <a:spcPts val="0"/>
              </a:spcAft>
              <a:buSzPts val="1300"/>
              <a:buNone/>
              <a:defRPr>
                <a:solidFill>
                  <a:srgbClr val="888888"/>
                </a:solidFill>
              </a:defRPr>
            </a:lvl9pPr>
          </a:lstStyle>
          <a:p>
            <a:endParaRPr/>
          </a:p>
        </p:txBody>
      </p:sp>
      <p:sp>
        <p:nvSpPr>
          <p:cNvPr id="20" name="Google Shape;20;p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1" name="Google Shape;21;p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2" name="Google Shape;22;p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cxnSp>
        <p:nvCxnSpPr>
          <p:cNvPr id="23" name="Google Shape;23;p2"/>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1"/>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no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2" name="Google Shape;82;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2"/>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no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8" name="Google Shape;88;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9" name="Google Shape;89;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8" name="Google Shape;28;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9" name="Google Shape;29;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lt2"/>
              </a:buClr>
              <a:buSzPts val="4800"/>
              <a:buFont typeface="Arial"/>
              <a:buNone/>
              <a:defRPr sz="48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SzPts val="2040"/>
              <a:buNone/>
              <a:defRPr sz="2400">
                <a:solidFill>
                  <a:schemeClr val="lt2"/>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44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228600" algn="l">
              <a:spcBef>
                <a:spcPts val="280"/>
              </a:spcBef>
              <a:spcAft>
                <a:spcPts val="0"/>
              </a:spcAft>
              <a:buSzPts val="1400"/>
              <a:buNone/>
              <a:defRPr sz="1400">
                <a:solidFill>
                  <a:schemeClr val="lt1"/>
                </a:solidFill>
              </a:defRPr>
            </a:lvl6pPr>
            <a:lvl7pPr marL="3200400" lvl="6" indent="-228600" algn="l">
              <a:spcBef>
                <a:spcPts val="280"/>
              </a:spcBef>
              <a:spcAft>
                <a:spcPts val="0"/>
              </a:spcAft>
              <a:buSzPts val="1400"/>
              <a:buNone/>
              <a:defRPr sz="1400">
                <a:solidFill>
                  <a:schemeClr val="lt1"/>
                </a:solidFill>
              </a:defRPr>
            </a:lvl7pPr>
            <a:lvl8pPr marL="3657600" lvl="7" indent="-228600" algn="l">
              <a:spcBef>
                <a:spcPts val="280"/>
              </a:spcBef>
              <a:spcAft>
                <a:spcPts val="0"/>
              </a:spcAft>
              <a:buSzPts val="1400"/>
              <a:buNone/>
              <a:defRPr sz="1400">
                <a:solidFill>
                  <a:schemeClr val="lt1"/>
                </a:solidFill>
              </a:defRPr>
            </a:lvl8pPr>
            <a:lvl9pPr marL="4114800" lvl="8" indent="-228600" algn="l">
              <a:spcBef>
                <a:spcPts val="280"/>
              </a:spcBef>
              <a:spcAft>
                <a:spcPts val="0"/>
              </a:spcAft>
              <a:buSzPts val="1400"/>
              <a:buNone/>
              <a:defRPr sz="1400">
                <a:solidFill>
                  <a:schemeClr val="lt1"/>
                </a:solidFill>
              </a:defRPr>
            </a:lvl9pPr>
          </a:lstStyle>
          <a:p>
            <a:endParaRPr/>
          </a:p>
        </p:txBody>
      </p:sp>
      <p:sp>
        <p:nvSpPr>
          <p:cNvPr id="33" name="Google Shape;33;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4" name="Google Shape;34;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5" name="Google Shape;35;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cxnSp>
        <p:nvCxnSpPr>
          <p:cNvPr id="36" name="Google Shape;36;p4"/>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no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40" name="Google Shape;40;p5"/>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no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41" name="Google Shape;41;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4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Autofit/>
          </a:bodyPr>
          <a:lstStyle>
            <a:lvl1pPr marL="457200" lvl="0" indent="-228600" algn="ctr">
              <a:spcBef>
                <a:spcPts val="400"/>
              </a:spcBef>
              <a:spcAft>
                <a:spcPts val="0"/>
              </a:spcAft>
              <a:buSzPts val="1700"/>
              <a:buNone/>
              <a:defRPr sz="2000" b="0">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7" name="Google Shape;47;p6"/>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48" name="Google Shape;48;p6"/>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Autofit/>
          </a:bodyPr>
          <a:lstStyle>
            <a:lvl1pPr marL="457200" lvl="0" indent="-228600" algn="ctr">
              <a:spcBef>
                <a:spcPts val="400"/>
              </a:spcBef>
              <a:spcAft>
                <a:spcPts val="0"/>
              </a:spcAft>
              <a:buSzPts val="1700"/>
              <a:buNone/>
              <a:defRPr sz="2000" b="0">
                <a:solidFill>
                  <a:schemeClr val="dk2"/>
                </a:solidFill>
                <a:latin typeface="Arial"/>
                <a:ea typeface="Arial"/>
                <a:cs typeface="Arial"/>
                <a:sym typeface="Aria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9" name="Google Shape;49;p6"/>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no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0" name="Google Shape;50;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1" name="Google Shape;51;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cxnSp>
        <p:nvCxnSpPr>
          <p:cNvPr id="53" name="Google Shape;53;p6"/>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1" name="Google Shape;61;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9"/>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noAutofit/>
          </a:bodyPr>
          <a:lstStyle>
            <a:lvl1pPr marL="457200" lvl="0" indent="-401320" algn="l">
              <a:spcBef>
                <a:spcPts val="640"/>
              </a:spcBef>
              <a:spcAft>
                <a:spcPts val="0"/>
              </a:spcAft>
              <a:buSzPts val="2720"/>
              <a:buChar char="•"/>
              <a:defRPr sz="3200"/>
            </a:lvl1pPr>
            <a:lvl2pPr marL="914400" lvl="1" indent="-379730" algn="l">
              <a:spcBef>
                <a:spcPts val="560"/>
              </a:spcBef>
              <a:spcAft>
                <a:spcPts val="0"/>
              </a:spcAft>
              <a:buSzPts val="2380"/>
              <a:buChar char="•"/>
              <a:defRPr sz="2800"/>
            </a:lvl2pPr>
            <a:lvl3pPr marL="1371600" lvl="2" indent="-365760" algn="l">
              <a:spcBef>
                <a:spcPts val="480"/>
              </a:spcBef>
              <a:spcAft>
                <a:spcPts val="0"/>
              </a:spcAft>
              <a:buSzPts val="216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66" name="Google Shape;66;p9"/>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67" name="Google Shape;67;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cxnSp>
        <p:nvCxnSpPr>
          <p:cNvPr id="70" name="Google Shape;70;p9"/>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noAutofit/>
          </a:bodyPr>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4" name="Google Shape;74;p10"/>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5" name="Google Shape;75;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6" name="Google Shape;16;p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sccc.org/content/senate-and-union-relationship-understanding-their-roles-and-working-togethe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info@asccc.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cademicsenate.cmail19.com/t/y-l-uiuyhkd-tkkruykruu-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000000"/>
              </a:buClr>
              <a:buSzPts val="4000"/>
              <a:buFont typeface="Calibri"/>
              <a:buNone/>
            </a:pPr>
            <a:r>
              <a:rPr lang="en-US" sz="4000" dirty="0">
                <a:solidFill>
                  <a:srgbClr val="000000"/>
                </a:solidFill>
                <a:latin typeface="Calibri"/>
                <a:ea typeface="Calibri"/>
                <a:cs typeface="Calibri"/>
                <a:sym typeface="Calibri"/>
              </a:rPr>
              <a:t>TENURE EVALUATIONS AND LOCAL SENATE ELECTIONS</a:t>
            </a:r>
            <a:endParaRPr sz="4000" cap="none" dirty="0">
              <a:latin typeface="Times New Roman"/>
              <a:ea typeface="Times New Roman"/>
              <a:cs typeface="Times New Roman"/>
              <a:sym typeface="Times New Roman"/>
            </a:endParaRPr>
          </a:p>
        </p:txBody>
      </p:sp>
      <p:sp>
        <p:nvSpPr>
          <p:cNvPr id="96" name="Google Shape;96;p13"/>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r>
              <a:rPr lang="en-US" dirty="0">
                <a:latin typeface="Times New Roman"/>
                <a:ea typeface="Times New Roman"/>
                <a:cs typeface="Times New Roman"/>
                <a:sym typeface="Times New Roman"/>
              </a:rPr>
              <a:t>Dolores Davison, Vice President, ASCCC</a:t>
            </a:r>
            <a:endParaRPr dirty="0"/>
          </a:p>
          <a:p>
            <a:pPr marL="0" lvl="0" indent="0" algn="l" rtl="0">
              <a:spcBef>
                <a:spcPts val="480"/>
              </a:spcBef>
              <a:spcAft>
                <a:spcPts val="0"/>
              </a:spcAft>
              <a:buSzPts val="2040"/>
              <a:buNone/>
            </a:pPr>
            <a:r>
              <a:rPr lang="en-US" dirty="0">
                <a:latin typeface="Times New Roman"/>
                <a:ea typeface="Times New Roman"/>
                <a:cs typeface="Times New Roman"/>
                <a:sym typeface="Times New Roman"/>
              </a:rPr>
              <a:t>Anna Bruzzese, South Representative, ASCCC </a:t>
            </a:r>
            <a:endParaRPr dirty="0"/>
          </a:p>
          <a:p>
            <a:pPr marL="0" lvl="0" indent="0" algn="l" rtl="0">
              <a:spcBef>
                <a:spcPts val="480"/>
              </a:spcBef>
              <a:spcAft>
                <a:spcPts val="0"/>
              </a:spcAft>
              <a:buSzPts val="2040"/>
              <a:buNone/>
            </a:pPr>
            <a:r>
              <a:rPr lang="en-US" dirty="0">
                <a:latin typeface="Times New Roman"/>
                <a:ea typeface="Times New Roman"/>
                <a:cs typeface="Times New Roman"/>
                <a:sym typeface="Times New Roman"/>
              </a:rPr>
              <a:t>Stephanie Curry, North Representative, ASCCC </a:t>
            </a:r>
            <a:endParaRPr dirty="0"/>
          </a:p>
        </p:txBody>
      </p:sp>
      <p:pic>
        <p:nvPicPr>
          <p:cNvPr id="97" name="Google Shape;97;p13" descr="ASCCC_Logo"/>
          <p:cNvPicPr preferRelativeResize="0"/>
          <p:nvPr/>
        </p:nvPicPr>
        <p:blipFill rotWithShape="1">
          <a:blip r:embed="rId3">
            <a:alphaModFix/>
          </a:blip>
          <a:srcRect/>
          <a:stretch/>
        </p:blipFill>
        <p:spPr>
          <a:xfrm>
            <a:off x="2249507" y="400050"/>
            <a:ext cx="4231670" cy="78647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000"/>
              <a:buFont typeface="Arial"/>
              <a:buNone/>
            </a:pPr>
            <a:r>
              <a:rPr lang="en-US" dirty="0"/>
              <a:t>EO N-29-20 Highlights </a:t>
            </a:r>
            <a:endParaRPr dirty="0"/>
          </a:p>
        </p:txBody>
      </p:sp>
      <p:sp>
        <p:nvSpPr>
          <p:cNvPr id="154" name="Google Shape;154;p22"/>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720"/>
              <a:buChar char="•"/>
            </a:pPr>
            <a:r>
              <a:rPr lang="en-US" sz="3200" dirty="0">
                <a:latin typeface="Calibri"/>
                <a:ea typeface="Calibri"/>
                <a:cs typeface="Calibri"/>
                <a:sym typeface="Calibri"/>
              </a:rPr>
              <a:t>Waives all Brown Act requirements that require physical presence</a:t>
            </a:r>
            <a:endParaRPr dirty="0"/>
          </a:p>
          <a:p>
            <a:pPr marL="182880" lvl="0" indent="-182880" algn="l" rtl="0">
              <a:spcBef>
                <a:spcPts val="640"/>
              </a:spcBef>
              <a:spcAft>
                <a:spcPts val="0"/>
              </a:spcAft>
              <a:buSzPts val="2720"/>
              <a:buChar char="•"/>
            </a:pPr>
            <a:r>
              <a:rPr lang="en-US" sz="3200" dirty="0">
                <a:latin typeface="Calibri"/>
                <a:ea typeface="Calibri"/>
                <a:cs typeface="Calibri"/>
                <a:sym typeface="Calibri"/>
              </a:rPr>
              <a:t>Directs legislative bodies to “maximize transparency and provide the public access to their meetings” </a:t>
            </a:r>
            <a:endParaRPr dirty="0"/>
          </a:p>
          <a:p>
            <a:pPr marL="182880" lvl="0" indent="-182880" algn="l" rtl="0">
              <a:spcBef>
                <a:spcPts val="640"/>
              </a:spcBef>
              <a:spcAft>
                <a:spcPts val="0"/>
              </a:spcAft>
              <a:buSzPts val="2720"/>
              <a:buChar char="•"/>
            </a:pPr>
            <a:r>
              <a:rPr lang="en-US" sz="3200" dirty="0">
                <a:latin typeface="Calibri"/>
                <a:ea typeface="Calibri"/>
                <a:cs typeface="Calibri"/>
                <a:sym typeface="Calibri"/>
              </a:rPr>
              <a:t>Only applies “during the period in which state or local public health officials have imposed or recommended social distancing measures”</a:t>
            </a:r>
            <a:endParaRPr dirty="0"/>
          </a:p>
        </p:txBody>
      </p:sp>
      <p:pic>
        <p:nvPicPr>
          <p:cNvPr id="155" name="Google Shape;155;p22"/>
          <p:cNvPicPr preferRelativeResize="0"/>
          <p:nvPr/>
        </p:nvPicPr>
        <p:blipFill rotWithShape="1">
          <a:blip r:embed="rId3">
            <a:alphaModFix/>
          </a:blip>
          <a:srcRect/>
          <a:stretch/>
        </p:blipFill>
        <p:spPr>
          <a:xfrm>
            <a:off x="7997900" y="5832764"/>
            <a:ext cx="1003596" cy="75408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EVALUATIONS </a:t>
            </a:r>
            <a:endParaRPr dirty="0"/>
          </a:p>
        </p:txBody>
      </p:sp>
      <p:pic>
        <p:nvPicPr>
          <p:cNvPr id="161" name="Google Shape;161;p23"/>
          <p:cNvPicPr preferRelativeResize="0">
            <a:picLocks noGrp="1"/>
          </p:cNvPicPr>
          <p:nvPr>
            <p:ph type="body" idx="1"/>
          </p:nvPr>
        </p:nvPicPr>
        <p:blipFill rotWithShape="1">
          <a:blip r:embed="rId3">
            <a:alphaModFix/>
          </a:blip>
          <a:srcRect/>
          <a:stretch/>
        </p:blipFill>
        <p:spPr>
          <a:xfrm>
            <a:off x="193040" y="1879600"/>
            <a:ext cx="8707119" cy="45719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600"/>
              <a:buFont typeface="Arial"/>
              <a:buNone/>
            </a:pPr>
            <a:r>
              <a:rPr lang="en-US" sz="3600" dirty="0"/>
              <a:t>Importance of working with Union Colleagues </a:t>
            </a:r>
            <a:endParaRPr dirty="0"/>
          </a:p>
        </p:txBody>
      </p:sp>
      <p:sp>
        <p:nvSpPr>
          <p:cNvPr id="167" name="Google Shape;167;p2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040"/>
              <a:buChar char="•"/>
            </a:pPr>
            <a:r>
              <a:rPr lang="en-US" dirty="0"/>
              <a:t>Even more important now that faculty colleges from the union and senates work together </a:t>
            </a:r>
            <a:endParaRPr dirty="0"/>
          </a:p>
          <a:p>
            <a:pPr marL="182880" lvl="0" indent="-182880" algn="l" rtl="0">
              <a:spcBef>
                <a:spcPts val="480"/>
              </a:spcBef>
              <a:spcAft>
                <a:spcPts val="0"/>
              </a:spcAft>
              <a:buSzPts val="2040"/>
              <a:buChar char="•"/>
            </a:pPr>
            <a:r>
              <a:rPr lang="en-US" dirty="0"/>
              <a:t>Many 10+1 areas overlap with union purviews (workplace conditions) </a:t>
            </a:r>
            <a:endParaRPr dirty="0"/>
          </a:p>
          <a:p>
            <a:pPr marL="182880" lvl="0" indent="-182880" algn="l" rtl="0">
              <a:spcBef>
                <a:spcPts val="480"/>
              </a:spcBef>
              <a:spcAft>
                <a:spcPts val="0"/>
              </a:spcAft>
              <a:buSzPts val="2040"/>
              <a:buChar char="•"/>
            </a:pPr>
            <a:r>
              <a:rPr lang="en-US" dirty="0"/>
              <a:t>Opportunity to build better relationships and define roles of each group and process for what to do when those roles overlap. </a:t>
            </a:r>
            <a:endParaRPr dirty="0"/>
          </a:p>
          <a:p>
            <a:pPr marL="182880" lvl="0" indent="-182880" algn="l" rtl="0">
              <a:spcBef>
                <a:spcPts val="480"/>
              </a:spcBef>
              <a:spcAft>
                <a:spcPts val="0"/>
              </a:spcAft>
              <a:buSzPts val="2040"/>
              <a:buChar char="•"/>
            </a:pPr>
            <a:r>
              <a:rPr lang="en-US" dirty="0"/>
              <a:t>Work with union colleges to mitigate any impact of this change on faculty evaluations…(hold harmless?) </a:t>
            </a:r>
            <a:endParaRPr dirty="0"/>
          </a:p>
          <a:p>
            <a:pPr marL="182880" lvl="0" indent="-182880" algn="l" rtl="0">
              <a:spcBef>
                <a:spcPts val="480"/>
              </a:spcBef>
              <a:spcAft>
                <a:spcPts val="0"/>
              </a:spcAft>
              <a:buSzPts val="2040"/>
              <a:buChar char="•"/>
            </a:pPr>
            <a:r>
              <a:rPr lang="en-US" u="sng" dirty="0">
                <a:solidFill>
                  <a:schemeClr val="hlink"/>
                </a:solidFill>
                <a:hlinkClick r:id="rId3"/>
              </a:rPr>
              <a:t>The Senate and Union Relationship: Understanding Their Roles and Working Together</a:t>
            </a:r>
            <a:r>
              <a:rPr lang="en-US" dirty="0"/>
              <a:t>– Rostrum (October 2016)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000"/>
              <a:buFont typeface="Times New Roman"/>
              <a:buNone/>
            </a:pPr>
            <a:r>
              <a:rPr lang="en-US" dirty="0">
                <a:latin typeface="Times New Roman"/>
                <a:ea typeface="Times New Roman"/>
                <a:cs typeface="Times New Roman"/>
                <a:sym typeface="Times New Roman"/>
              </a:rPr>
              <a:t>The Roles of the Senate and Union</a:t>
            </a:r>
            <a:endParaRPr dirty="0"/>
          </a:p>
        </p:txBody>
      </p:sp>
      <p:sp>
        <p:nvSpPr>
          <p:cNvPr id="173" name="Google Shape;173;p25"/>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endParaRPr dirty="0">
              <a:latin typeface="Times New Roman"/>
              <a:ea typeface="Times New Roman"/>
              <a:cs typeface="Times New Roman"/>
              <a:sym typeface="Times New Roman"/>
            </a:endParaRPr>
          </a:p>
          <a:p>
            <a:pPr marL="182880" lvl="0" indent="-182880" algn="l" rtl="0">
              <a:spcBef>
                <a:spcPts val="480"/>
              </a:spcBef>
              <a:spcAft>
                <a:spcPts val="0"/>
              </a:spcAft>
              <a:buSzPts val="2040"/>
              <a:buChar char="•"/>
            </a:pPr>
            <a:r>
              <a:rPr lang="en-US" dirty="0">
                <a:latin typeface="Times New Roman"/>
                <a:ea typeface="Times New Roman"/>
                <a:cs typeface="Times New Roman"/>
                <a:sym typeface="Times New Roman"/>
              </a:rPr>
              <a:t>The </a:t>
            </a:r>
            <a:r>
              <a:rPr lang="en-US" b="1" dirty="0">
                <a:latin typeface="Times New Roman"/>
                <a:ea typeface="Times New Roman"/>
                <a:cs typeface="Times New Roman"/>
                <a:sym typeface="Times New Roman"/>
              </a:rPr>
              <a:t>academic senate </a:t>
            </a:r>
            <a:r>
              <a:rPr lang="en-US" dirty="0">
                <a:latin typeface="Times New Roman"/>
                <a:ea typeface="Times New Roman"/>
                <a:cs typeface="Times New Roman"/>
                <a:sym typeface="Times New Roman"/>
              </a:rPr>
              <a:t>represents faculty in academic and professional matters.</a:t>
            </a:r>
            <a:endParaRPr dirty="0"/>
          </a:p>
          <a:p>
            <a:pPr marL="457200" lvl="1" indent="-182880" algn="l" rtl="0">
              <a:spcBef>
                <a:spcPts val="400"/>
              </a:spcBef>
              <a:spcAft>
                <a:spcPts val="0"/>
              </a:spcAft>
              <a:buSzPts val="1700"/>
              <a:buChar char="•"/>
            </a:pPr>
            <a:r>
              <a:rPr lang="en-US" dirty="0">
                <a:latin typeface="Times New Roman"/>
                <a:ea typeface="Times New Roman"/>
                <a:cs typeface="Times New Roman"/>
                <a:sym typeface="Times New Roman"/>
              </a:rPr>
              <a:t>The “10+1”—Title 5: §53200</a:t>
            </a:r>
            <a:endParaRPr dirty="0"/>
          </a:p>
          <a:p>
            <a:pPr marL="182880" lvl="0" indent="-53339" algn="l" rtl="0">
              <a:spcBef>
                <a:spcPts val="480"/>
              </a:spcBef>
              <a:spcAft>
                <a:spcPts val="0"/>
              </a:spcAft>
              <a:buSzPts val="2040"/>
              <a:buNone/>
            </a:pPr>
            <a:endParaRPr dirty="0">
              <a:latin typeface="Times New Roman"/>
              <a:ea typeface="Times New Roman"/>
              <a:cs typeface="Times New Roman"/>
              <a:sym typeface="Times New Roman"/>
            </a:endParaRPr>
          </a:p>
          <a:p>
            <a:pPr marL="182880" lvl="0" indent="-182880" algn="l" rtl="0">
              <a:spcBef>
                <a:spcPts val="480"/>
              </a:spcBef>
              <a:spcAft>
                <a:spcPts val="0"/>
              </a:spcAft>
              <a:buSzPts val="2040"/>
              <a:buChar char="•"/>
            </a:pPr>
            <a:r>
              <a:rPr lang="en-US" dirty="0">
                <a:latin typeface="Times New Roman"/>
                <a:ea typeface="Times New Roman"/>
                <a:cs typeface="Times New Roman"/>
                <a:sym typeface="Times New Roman"/>
              </a:rPr>
              <a:t>The collective bargaining agent, or </a:t>
            </a:r>
            <a:r>
              <a:rPr lang="en-US" b="1" dirty="0">
                <a:latin typeface="Times New Roman"/>
                <a:ea typeface="Times New Roman"/>
                <a:cs typeface="Times New Roman"/>
                <a:sym typeface="Times New Roman"/>
              </a:rPr>
              <a:t>union</a:t>
            </a:r>
            <a:r>
              <a:rPr lang="en-US" dirty="0">
                <a:latin typeface="Times New Roman"/>
                <a:ea typeface="Times New Roman"/>
                <a:cs typeface="Times New Roman"/>
                <a:sym typeface="Times New Roman"/>
              </a:rPr>
              <a:t>, represents faculty regarding working conditions.</a:t>
            </a:r>
            <a:endParaRPr dirty="0"/>
          </a:p>
          <a:p>
            <a:pPr marL="182880" lvl="0" indent="-53339" algn="l" rtl="0">
              <a:spcBef>
                <a:spcPts val="480"/>
              </a:spcBef>
              <a:spcAft>
                <a:spcPts val="0"/>
              </a:spcAft>
              <a:buSzPts val="2040"/>
              <a:buNone/>
            </a:pPr>
            <a:endParaRPr dirty="0">
              <a:latin typeface="Times New Roman"/>
              <a:ea typeface="Times New Roman"/>
              <a:cs typeface="Times New Roman"/>
              <a:sym typeface="Times New Roman"/>
            </a:endParaRPr>
          </a:p>
          <a:p>
            <a:pPr marL="0" lvl="0" indent="0" algn="l" rtl="0">
              <a:spcBef>
                <a:spcPts val="480"/>
              </a:spcBef>
              <a:spcAft>
                <a:spcPts val="0"/>
              </a:spcAft>
              <a:buSzPts val="2040"/>
              <a:buNone/>
            </a:pPr>
            <a:endParaRPr dirty="0">
              <a:latin typeface="Times New Roman"/>
              <a:ea typeface="Times New Roman"/>
              <a:cs typeface="Times New Roman"/>
              <a:sym typeface="Times New Roman"/>
            </a:endParaRPr>
          </a:p>
          <a:p>
            <a:pPr marL="182880" lvl="0" indent="-182880" algn="l" rtl="0">
              <a:spcBef>
                <a:spcPts val="480"/>
              </a:spcBef>
              <a:spcAft>
                <a:spcPts val="0"/>
              </a:spcAft>
              <a:buSzPts val="2040"/>
              <a:buChar char="•"/>
            </a:pPr>
            <a:r>
              <a:rPr lang="en-US" b="1" i="1" dirty="0">
                <a:solidFill>
                  <a:schemeClr val="accent1"/>
                </a:solidFill>
                <a:latin typeface="Times New Roman"/>
                <a:ea typeface="Times New Roman"/>
                <a:cs typeface="Times New Roman"/>
                <a:sym typeface="Times New Roman"/>
              </a:rPr>
              <a:t>These roles often overlap</a:t>
            </a:r>
            <a:r>
              <a:rPr lang="en-US" dirty="0">
                <a:latin typeface="Times New Roman"/>
                <a:ea typeface="Times New Roman"/>
                <a:cs typeface="Times New Roman"/>
                <a:sym typeface="Times New Roman"/>
              </a:rPr>
              <a:t>…</a:t>
            </a:r>
            <a:endParaRPr dirty="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000"/>
              <a:buFont typeface="Times New Roman"/>
              <a:buNone/>
            </a:pPr>
            <a:r>
              <a:rPr lang="en-US" dirty="0">
                <a:latin typeface="Times New Roman"/>
                <a:ea typeface="Times New Roman"/>
                <a:cs typeface="Times New Roman"/>
                <a:sym typeface="Times New Roman"/>
              </a:rPr>
              <a:t>Faculty Evaluations and Tenure Processes </a:t>
            </a:r>
            <a:endParaRPr dirty="0"/>
          </a:p>
        </p:txBody>
      </p:sp>
      <p:sp>
        <p:nvSpPr>
          <p:cNvPr id="179" name="Google Shape;179;p26"/>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endParaRPr b="1" dirty="0">
              <a:latin typeface="Times New Roman"/>
              <a:ea typeface="Times New Roman"/>
              <a:cs typeface="Times New Roman"/>
              <a:sym typeface="Times New Roman"/>
            </a:endParaRPr>
          </a:p>
          <a:p>
            <a:pPr marL="0" lvl="0" indent="0" algn="l" rtl="0">
              <a:spcBef>
                <a:spcPts val="480"/>
              </a:spcBef>
              <a:spcAft>
                <a:spcPts val="0"/>
              </a:spcAft>
              <a:buSzPts val="2040"/>
              <a:buNone/>
            </a:pPr>
            <a:r>
              <a:rPr lang="en-US" b="1" dirty="0">
                <a:latin typeface="Times New Roman"/>
                <a:ea typeface="Times New Roman"/>
                <a:cs typeface="Times New Roman"/>
                <a:sym typeface="Times New Roman"/>
              </a:rPr>
              <a:t>Education Code: § 87663(f) Evaluation Procedures </a:t>
            </a:r>
            <a:r>
              <a:rPr lang="en-US" dirty="0">
                <a:latin typeface="Times New Roman"/>
                <a:ea typeface="Times New Roman"/>
                <a:cs typeface="Times New Roman"/>
                <a:sym typeface="Times New Roman"/>
              </a:rPr>
              <a:t>– Requires that the collective bargaining agents, or faculty unions, consult with the academic senate prior to negotiating faculty evaluation procedures.</a:t>
            </a:r>
            <a:endParaRPr dirty="0"/>
          </a:p>
          <a:p>
            <a:pPr marL="0" lvl="0" indent="0" algn="l" rtl="0">
              <a:spcBef>
                <a:spcPts val="480"/>
              </a:spcBef>
              <a:spcAft>
                <a:spcPts val="0"/>
              </a:spcAft>
              <a:buSzPts val="2040"/>
              <a:buNone/>
            </a:pPr>
            <a:endParaRPr dirty="0">
              <a:latin typeface="Times New Roman"/>
              <a:ea typeface="Times New Roman"/>
              <a:cs typeface="Times New Roman"/>
              <a:sym typeface="Times New Roman"/>
            </a:endParaRPr>
          </a:p>
          <a:p>
            <a:pPr marL="0" lvl="0" indent="0" algn="l" rtl="0">
              <a:spcBef>
                <a:spcPts val="480"/>
              </a:spcBef>
              <a:spcAft>
                <a:spcPts val="0"/>
              </a:spcAft>
              <a:buSzPts val="2040"/>
              <a:buNone/>
            </a:pPr>
            <a:r>
              <a:rPr lang="en-US" b="1" dirty="0">
                <a:latin typeface="Times New Roman"/>
                <a:ea typeface="Times New Roman"/>
                <a:cs typeface="Times New Roman"/>
                <a:sym typeface="Times New Roman"/>
              </a:rPr>
              <a:t>Education Code: §87610.1(a) Evaluation Procedures </a:t>
            </a:r>
            <a:r>
              <a:rPr lang="en-US" dirty="0">
                <a:latin typeface="Times New Roman"/>
                <a:ea typeface="Times New Roman"/>
                <a:cs typeface="Times New Roman"/>
                <a:sym typeface="Times New Roman"/>
              </a:rPr>
              <a:t>– Requires the collective bargaining agents, or faculty unions, consult with the academic senate prior to negotiating tenure evaluation procedures.</a:t>
            </a:r>
            <a:endParaRPr dirty="0"/>
          </a:p>
          <a:p>
            <a:pPr marL="0" lvl="0" indent="0" algn="l" rtl="0">
              <a:spcBef>
                <a:spcPts val="480"/>
              </a:spcBef>
              <a:spcAft>
                <a:spcPts val="0"/>
              </a:spcAft>
              <a:buSzPts val="2040"/>
              <a:buNone/>
            </a:pPr>
            <a:endParaRPr dirty="0">
              <a:latin typeface="Times New Roman"/>
              <a:ea typeface="Times New Roman"/>
              <a:cs typeface="Times New Roman"/>
              <a:sym typeface="Times New Roman"/>
            </a:endParaRPr>
          </a:p>
          <a:p>
            <a:pPr marL="0" lvl="0" indent="0" algn="l" rtl="0">
              <a:spcBef>
                <a:spcPts val="480"/>
              </a:spcBef>
              <a:spcAft>
                <a:spcPts val="0"/>
              </a:spcAft>
              <a:buSzPts val="2040"/>
              <a:buNone/>
            </a:pPr>
            <a:endParaRPr dirty="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600"/>
              <a:buFont typeface="Arial"/>
              <a:buNone/>
            </a:pPr>
            <a:r>
              <a:rPr lang="en-US" sz="3600" dirty="0"/>
              <a:t>Accreditation Requirements on Evaluations </a:t>
            </a:r>
            <a:endParaRPr dirty="0"/>
          </a:p>
        </p:txBody>
      </p:sp>
      <p:sp>
        <p:nvSpPr>
          <p:cNvPr id="185" name="Google Shape;185;p27"/>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lnSpc>
                <a:spcPct val="90000"/>
              </a:lnSpc>
              <a:spcBef>
                <a:spcPts val="0"/>
              </a:spcBef>
              <a:spcAft>
                <a:spcPts val="0"/>
              </a:spcAft>
              <a:buSzPts val="2040"/>
              <a:buChar char="•"/>
            </a:pPr>
            <a:r>
              <a:rPr lang="en-US" dirty="0"/>
              <a:t> Standard III.A.5</a:t>
            </a:r>
            <a:endParaRPr dirty="0"/>
          </a:p>
          <a:p>
            <a:pPr marL="182880" lvl="0" indent="-182880" algn="l" rtl="0">
              <a:lnSpc>
                <a:spcPct val="90000"/>
              </a:lnSpc>
              <a:spcBef>
                <a:spcPts val="480"/>
              </a:spcBef>
              <a:spcAft>
                <a:spcPts val="0"/>
              </a:spcAft>
              <a:buSzPts val="2040"/>
              <a:buChar char="•"/>
            </a:pPr>
            <a:r>
              <a:rPr lang="en-US" i="1" dirty="0"/>
              <a:t>The institution assures the effectiveness of its human resources by evaluating all personnel systematically and at stated intervals. The institution establishes written criteria for evaluating all personnel, including performance of assigned duties and participation in institutional responsibilities and other activities appropriate to their expertise. Evaluation processes seek to assess effectiveness of personnel and encourage improvement. Actions taken following evaluations are formal, timely, and documented.</a:t>
            </a:r>
            <a:endParaRPr dirty="0"/>
          </a:p>
          <a:p>
            <a:pPr marL="182880" lvl="0" indent="-182880" algn="l" rtl="0">
              <a:lnSpc>
                <a:spcPct val="90000"/>
              </a:lnSpc>
              <a:spcBef>
                <a:spcPts val="480"/>
              </a:spcBef>
              <a:spcAft>
                <a:spcPts val="0"/>
              </a:spcAft>
              <a:buSzPts val="2040"/>
              <a:buChar char="•"/>
            </a:pPr>
            <a:r>
              <a:rPr lang="en-US" dirty="0"/>
              <a:t>Make sure college documents any gaps in evaluation and makes plans to address gaps.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Faculty Evaluations </a:t>
            </a:r>
            <a:endParaRPr dirty="0"/>
          </a:p>
        </p:txBody>
      </p:sp>
      <p:sp>
        <p:nvSpPr>
          <p:cNvPr id="191" name="Google Shape;191;p28"/>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040"/>
              <a:buChar char="•"/>
            </a:pPr>
            <a:r>
              <a:rPr lang="en-US" dirty="0"/>
              <a:t>Still important to conduct evaluations </a:t>
            </a:r>
            <a:endParaRPr dirty="0"/>
          </a:p>
          <a:p>
            <a:pPr marL="182880" lvl="0" indent="-182880" algn="l" rtl="0">
              <a:spcBef>
                <a:spcPts val="480"/>
              </a:spcBef>
              <a:spcAft>
                <a:spcPts val="0"/>
              </a:spcAft>
              <a:buSzPts val="2040"/>
              <a:buChar char="•"/>
            </a:pPr>
            <a:r>
              <a:rPr lang="en-US" dirty="0"/>
              <a:t>Faculty still need to be involved in peer evaluations</a:t>
            </a:r>
            <a:endParaRPr dirty="0"/>
          </a:p>
          <a:p>
            <a:pPr marL="182880" lvl="0" indent="-182880" algn="l" rtl="0">
              <a:spcBef>
                <a:spcPts val="480"/>
              </a:spcBef>
              <a:spcAft>
                <a:spcPts val="0"/>
              </a:spcAft>
              <a:buSzPts val="2040"/>
              <a:buChar char="•"/>
            </a:pPr>
            <a:r>
              <a:rPr lang="en-US" dirty="0"/>
              <a:t>Faculty should work with administrators to find ways to continue tenure processes </a:t>
            </a:r>
            <a:endParaRPr dirty="0"/>
          </a:p>
          <a:p>
            <a:pPr marL="182880" lvl="0" indent="-182880" algn="l" rtl="0">
              <a:spcBef>
                <a:spcPts val="480"/>
              </a:spcBef>
              <a:spcAft>
                <a:spcPts val="0"/>
              </a:spcAft>
              <a:buSzPts val="2040"/>
              <a:buChar char="•"/>
            </a:pPr>
            <a:r>
              <a:rPr lang="en-US" dirty="0"/>
              <a:t>Opportunity to look at contingency planning for evaluations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600"/>
              <a:buFont typeface="Arial"/>
              <a:buNone/>
            </a:pPr>
            <a:r>
              <a:rPr lang="en-US" sz="3600" dirty="0"/>
              <a:t>Local Processes for Online Observations </a:t>
            </a:r>
            <a:endParaRPr dirty="0"/>
          </a:p>
        </p:txBody>
      </p:sp>
      <p:sp>
        <p:nvSpPr>
          <p:cNvPr id="197" name="Google Shape;197;p29"/>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040"/>
              <a:buChar char="•"/>
            </a:pPr>
            <a:r>
              <a:rPr lang="en-US" dirty="0"/>
              <a:t>If you have a current process, review for effectiveness in this time of crisis</a:t>
            </a:r>
            <a:endParaRPr dirty="0"/>
          </a:p>
          <a:p>
            <a:pPr marL="182880" lvl="0" indent="-182880" algn="l" rtl="0">
              <a:spcBef>
                <a:spcPts val="480"/>
              </a:spcBef>
              <a:spcAft>
                <a:spcPts val="0"/>
              </a:spcAft>
              <a:buSzPts val="2040"/>
              <a:buChar char="•"/>
            </a:pPr>
            <a:r>
              <a:rPr lang="en-US" dirty="0"/>
              <a:t>Was your current process done collectively with the Senate and Union? </a:t>
            </a:r>
            <a:endParaRPr dirty="0"/>
          </a:p>
          <a:p>
            <a:pPr marL="182880" lvl="0" indent="-182880" algn="l" rtl="0">
              <a:spcBef>
                <a:spcPts val="480"/>
              </a:spcBef>
              <a:spcAft>
                <a:spcPts val="0"/>
              </a:spcAft>
              <a:buSzPts val="2040"/>
              <a:buChar char="•"/>
            </a:pPr>
            <a:r>
              <a:rPr lang="en-US" dirty="0"/>
              <a:t>Work with your local Union to develop/update Online Evaluation and Observation </a:t>
            </a:r>
            <a:endParaRPr dirty="0"/>
          </a:p>
          <a:p>
            <a:pPr marL="182880" lvl="0" indent="-182880" algn="l" rtl="0">
              <a:spcBef>
                <a:spcPts val="480"/>
              </a:spcBef>
              <a:spcAft>
                <a:spcPts val="0"/>
              </a:spcAft>
              <a:buSzPts val="2040"/>
              <a:buChar char="•"/>
            </a:pPr>
            <a:r>
              <a:rPr lang="en-US" dirty="0"/>
              <a:t>Work with the Union on Contingency Planning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Questions on Evaluations?</a:t>
            </a:r>
            <a:endParaRPr dirty="0"/>
          </a:p>
        </p:txBody>
      </p:sp>
      <p:pic>
        <p:nvPicPr>
          <p:cNvPr id="203" name="Google Shape;203;p30"/>
          <p:cNvPicPr preferRelativeResize="0">
            <a:picLocks noGrp="1"/>
          </p:cNvPicPr>
          <p:nvPr>
            <p:ph type="body" idx="1"/>
          </p:nvPr>
        </p:nvPicPr>
        <p:blipFill rotWithShape="1">
          <a:blip r:embed="rId3">
            <a:alphaModFix/>
          </a:blip>
          <a:srcRect/>
          <a:stretch/>
        </p:blipFill>
        <p:spPr>
          <a:xfrm>
            <a:off x="629920" y="1965829"/>
            <a:ext cx="7630160" cy="401198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600"/>
              <a:buFont typeface="Arial"/>
              <a:buNone/>
            </a:pPr>
            <a:r>
              <a:rPr lang="en-US" sz="3600" dirty="0"/>
              <a:t>What Can We Learn from this Experience </a:t>
            </a:r>
            <a:endParaRPr dirty="0"/>
          </a:p>
        </p:txBody>
      </p:sp>
      <p:sp>
        <p:nvSpPr>
          <p:cNvPr id="209" name="Google Shape;209;p3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040"/>
              <a:buChar char="•"/>
            </a:pPr>
            <a:r>
              <a:rPr lang="en-US" dirty="0"/>
              <a:t>Define and create better working relationships between Senators and Unions </a:t>
            </a:r>
            <a:endParaRPr dirty="0"/>
          </a:p>
          <a:p>
            <a:pPr marL="182880" lvl="0" indent="-182880" algn="l" rtl="0">
              <a:spcBef>
                <a:spcPts val="480"/>
              </a:spcBef>
              <a:spcAft>
                <a:spcPts val="0"/>
              </a:spcAft>
              <a:buSzPts val="2040"/>
              <a:buChar char="•"/>
            </a:pPr>
            <a:r>
              <a:rPr lang="en-US" dirty="0"/>
              <a:t>Potential for Streamlining Processes </a:t>
            </a:r>
            <a:endParaRPr dirty="0"/>
          </a:p>
          <a:p>
            <a:pPr marL="182880" lvl="0" indent="-182880" algn="l" rtl="0">
              <a:spcBef>
                <a:spcPts val="480"/>
              </a:spcBef>
              <a:spcAft>
                <a:spcPts val="0"/>
              </a:spcAft>
              <a:buSzPts val="2040"/>
              <a:buChar char="•"/>
            </a:pPr>
            <a:r>
              <a:rPr lang="en-US" dirty="0"/>
              <a:t>Professional Development in Online Observations/ Evaluations </a:t>
            </a:r>
            <a:endParaRPr dirty="0"/>
          </a:p>
          <a:p>
            <a:pPr marL="182880" lvl="0" indent="-182880" algn="l" rtl="0">
              <a:spcBef>
                <a:spcPts val="480"/>
              </a:spcBef>
              <a:spcAft>
                <a:spcPts val="0"/>
              </a:spcAft>
              <a:buSzPts val="2040"/>
              <a:buChar char="•"/>
            </a:pPr>
            <a:r>
              <a:rPr lang="en-US" dirty="0"/>
              <a:t>Opportunity for Senate Contingency Planning </a:t>
            </a:r>
            <a:endParaRPr dirty="0"/>
          </a:p>
          <a:p>
            <a:pPr marL="182880" lvl="0" indent="-53339" algn="l" rtl="0">
              <a:spcBef>
                <a:spcPts val="480"/>
              </a:spcBef>
              <a:spcAft>
                <a:spcPts val="0"/>
              </a:spcAft>
              <a:buSzPts val="2040"/>
              <a:buNone/>
            </a:pPr>
            <a:endParaRPr dirty="0"/>
          </a:p>
        </p:txBody>
      </p:sp>
      <p:pic>
        <p:nvPicPr>
          <p:cNvPr id="210" name="Google Shape;210;p31"/>
          <p:cNvPicPr preferRelativeResize="0"/>
          <p:nvPr/>
        </p:nvPicPr>
        <p:blipFill rotWithShape="1">
          <a:blip r:embed="rId3">
            <a:alphaModFix/>
          </a:blip>
          <a:srcRect/>
          <a:stretch/>
        </p:blipFill>
        <p:spPr>
          <a:xfrm>
            <a:off x="3027426" y="4382516"/>
            <a:ext cx="3089148" cy="205943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Times New Roman"/>
              <a:buNone/>
            </a:pPr>
            <a:r>
              <a:rPr lang="en-US" dirty="0">
                <a:latin typeface="Times New Roman"/>
                <a:ea typeface="Times New Roman"/>
                <a:cs typeface="Times New Roman"/>
                <a:sym typeface="Times New Roman"/>
              </a:rPr>
              <a:t>Zoom Webinar Info. </a:t>
            </a:r>
            <a:endParaRPr dirty="0"/>
          </a:p>
        </p:txBody>
      </p:sp>
      <p:sp>
        <p:nvSpPr>
          <p:cNvPr id="103" name="Google Shape;103;p1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720"/>
              <a:buChar char="•"/>
            </a:pPr>
            <a:r>
              <a:rPr lang="en-US" sz="3200" dirty="0">
                <a:latin typeface="Times New Roman"/>
                <a:ea typeface="Times New Roman"/>
                <a:cs typeface="Times New Roman"/>
                <a:sym typeface="Times New Roman"/>
              </a:rPr>
              <a:t>All participants will be muted </a:t>
            </a:r>
            <a:endParaRPr dirty="0"/>
          </a:p>
          <a:p>
            <a:pPr marL="182880" lvl="0" indent="-182880" algn="l" rtl="0">
              <a:spcBef>
                <a:spcPts val="640"/>
              </a:spcBef>
              <a:spcAft>
                <a:spcPts val="0"/>
              </a:spcAft>
              <a:buSzPts val="2720"/>
              <a:buChar char="•"/>
            </a:pPr>
            <a:r>
              <a:rPr lang="en-US" sz="3200" dirty="0">
                <a:latin typeface="Times New Roman"/>
                <a:ea typeface="Times New Roman"/>
                <a:cs typeface="Times New Roman"/>
                <a:sym typeface="Times New Roman"/>
              </a:rPr>
              <a:t>Please use the Q&amp;A function for questions</a:t>
            </a:r>
            <a:endParaRPr dirty="0"/>
          </a:p>
          <a:p>
            <a:pPr marL="457200" lvl="1" indent="-182880" algn="l" rtl="0">
              <a:spcBef>
                <a:spcPts val="640"/>
              </a:spcBef>
              <a:spcAft>
                <a:spcPts val="0"/>
              </a:spcAft>
              <a:buSzPts val="2720"/>
              <a:buChar char="•"/>
            </a:pPr>
            <a:r>
              <a:rPr lang="en-US" sz="3200" dirty="0">
                <a:latin typeface="Times New Roman"/>
                <a:ea typeface="Times New Roman"/>
                <a:cs typeface="Times New Roman"/>
                <a:sym typeface="Times New Roman"/>
              </a:rPr>
              <a:t>Panelist will be answering them in the Q &amp; A or will answer them live in the webinar</a:t>
            </a:r>
            <a:endParaRPr dirty="0"/>
          </a:p>
          <a:p>
            <a:pPr marL="182880" lvl="0" indent="-182880" algn="l" rtl="0">
              <a:spcBef>
                <a:spcPts val="640"/>
              </a:spcBef>
              <a:spcAft>
                <a:spcPts val="0"/>
              </a:spcAft>
              <a:buSzPts val="2720"/>
              <a:buChar char="•"/>
            </a:pPr>
            <a:r>
              <a:rPr lang="en-US" sz="3200" dirty="0">
                <a:latin typeface="Times New Roman"/>
                <a:ea typeface="Times New Roman"/>
                <a:cs typeface="Times New Roman"/>
                <a:sym typeface="Times New Roman"/>
              </a:rPr>
              <a:t>Webinar will be recorded and posted on the ASCCC website</a:t>
            </a:r>
            <a:endParaRPr dirty="0"/>
          </a:p>
          <a:p>
            <a:pPr marL="0" lvl="0" indent="0" algn="l" rtl="0">
              <a:spcBef>
                <a:spcPts val="480"/>
              </a:spcBef>
              <a:spcAft>
                <a:spcPts val="0"/>
              </a:spcAft>
              <a:buSzPts val="2040"/>
              <a:buNone/>
            </a:pPr>
            <a:endParaRPr dirty="0">
              <a:latin typeface="Times New Roman"/>
              <a:ea typeface="Times New Roman"/>
              <a:cs typeface="Times New Roman"/>
              <a:sym typeface="Times New Roman"/>
            </a:endParaRPr>
          </a:p>
        </p:txBody>
      </p:sp>
      <p:pic>
        <p:nvPicPr>
          <p:cNvPr id="104" name="Google Shape;104;p14"/>
          <p:cNvPicPr preferRelativeResize="0"/>
          <p:nvPr/>
        </p:nvPicPr>
        <p:blipFill rotWithShape="1">
          <a:blip r:embed="rId3">
            <a:alphaModFix/>
          </a:blip>
          <a:srcRect/>
          <a:stretch/>
        </p:blipFill>
        <p:spPr>
          <a:xfrm>
            <a:off x="3268230" y="5257800"/>
            <a:ext cx="5090338" cy="1143000"/>
          </a:xfrm>
          <a:prstGeom prst="rect">
            <a:avLst/>
          </a:prstGeom>
          <a:noFill/>
          <a:ln>
            <a:noFill/>
          </a:ln>
        </p:spPr>
      </p:pic>
      <p:cxnSp>
        <p:nvCxnSpPr>
          <p:cNvPr id="105" name="Google Shape;105;p14"/>
          <p:cNvCxnSpPr/>
          <p:nvPr/>
        </p:nvCxnSpPr>
        <p:spPr>
          <a:xfrm flipH="1">
            <a:off x="7691120" y="4114800"/>
            <a:ext cx="667448" cy="1143000"/>
          </a:xfrm>
          <a:prstGeom prst="straightConnector1">
            <a:avLst/>
          </a:prstGeom>
          <a:noFill/>
          <a:ln w="44450" cap="flat" cmpd="sng">
            <a:solidFill>
              <a:schemeClr val="accent1"/>
            </a:solidFill>
            <a:prstDash val="solid"/>
            <a:round/>
            <a:headEnd type="none" w="sm" len="sm"/>
            <a:tailEnd type="triangle" w="med" len="med"/>
          </a:ln>
          <a:effectLst>
            <a:outerShdw blurRad="38100" dist="25400" dir="2700000" algn="br" rotWithShape="0">
              <a:srgbClr val="000000">
                <a:alpha val="60000"/>
              </a:srgbClr>
            </a:outerShdw>
          </a:effec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600"/>
              <a:buFont typeface="Arial"/>
              <a:buNone/>
            </a:pPr>
            <a:r>
              <a:rPr lang="en-US" sz="3600" dirty="0"/>
              <a:t>Recommendations for Local Academic Senates </a:t>
            </a:r>
            <a:endParaRPr dirty="0"/>
          </a:p>
        </p:txBody>
      </p:sp>
      <p:sp>
        <p:nvSpPr>
          <p:cNvPr id="216" name="Google Shape;216;p32"/>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380"/>
              <a:buChar char="•"/>
            </a:pPr>
            <a:r>
              <a:rPr lang="en-US" sz="2800" dirty="0"/>
              <a:t>Review local election processes </a:t>
            </a:r>
            <a:endParaRPr dirty="0"/>
          </a:p>
          <a:p>
            <a:pPr marL="182880" lvl="0" indent="-182880" algn="l" rtl="0">
              <a:spcBef>
                <a:spcPts val="560"/>
              </a:spcBef>
              <a:spcAft>
                <a:spcPts val="0"/>
              </a:spcAft>
              <a:buSzPts val="2380"/>
              <a:buChar char="•"/>
            </a:pPr>
            <a:r>
              <a:rPr lang="en-US" sz="2800" dirty="0"/>
              <a:t>Develop Contingency Planning for Local Senates on areas such as elections and evaluations </a:t>
            </a:r>
            <a:endParaRPr dirty="0"/>
          </a:p>
          <a:p>
            <a:pPr marL="182880" lvl="0" indent="-182880" algn="l" rtl="0">
              <a:spcBef>
                <a:spcPts val="560"/>
              </a:spcBef>
              <a:spcAft>
                <a:spcPts val="0"/>
              </a:spcAft>
              <a:buSzPts val="2380"/>
              <a:buChar char="•"/>
            </a:pPr>
            <a:r>
              <a:rPr lang="en-US" sz="2800" dirty="0"/>
              <a:t>Review Online Observations/Evaluation procedures </a:t>
            </a:r>
            <a:endParaRPr dirty="0"/>
          </a:p>
          <a:p>
            <a:pPr marL="182880" lvl="0" indent="-182880" algn="l" rtl="0">
              <a:spcBef>
                <a:spcPts val="560"/>
              </a:spcBef>
              <a:spcAft>
                <a:spcPts val="0"/>
              </a:spcAft>
              <a:buSzPts val="2380"/>
              <a:buChar char="•"/>
            </a:pPr>
            <a:r>
              <a:rPr lang="en-US" sz="2800" dirty="0"/>
              <a:t>Provide Professional Development on new or updated processes </a:t>
            </a:r>
            <a:endParaRPr dirty="0"/>
          </a:p>
          <a:p>
            <a:pPr marL="182880" lvl="0" indent="-182880" algn="l" rtl="0">
              <a:spcBef>
                <a:spcPts val="560"/>
              </a:spcBef>
              <a:spcAft>
                <a:spcPts val="0"/>
              </a:spcAft>
              <a:buSzPts val="2380"/>
              <a:buChar char="•"/>
            </a:pPr>
            <a:r>
              <a:rPr lang="en-US" sz="2800" dirty="0"/>
              <a:t>Develop good working relationship with local union colleagues (MOU of responsibilities and shared purviews)</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3"/>
          <p:cNvSpPr txBox="1">
            <a:spLocks noGrp="1"/>
          </p:cNvSpPr>
          <p:nvPr>
            <p:ph type="title"/>
          </p:nvPr>
        </p:nvSpPr>
        <p:spPr>
          <a:xfrm>
            <a:off x="457200" y="45212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THANK YOU!</a:t>
            </a:r>
            <a:endParaRPr dirty="0"/>
          </a:p>
        </p:txBody>
      </p:sp>
      <p:sp>
        <p:nvSpPr>
          <p:cNvPr id="222" name="Google Shape;222;p33"/>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040"/>
              <a:buChar char="•"/>
            </a:pPr>
            <a:r>
              <a:rPr lang="en-US" dirty="0"/>
              <a:t>For more questions please fell free to contact </a:t>
            </a:r>
            <a:r>
              <a:rPr lang="en-US" u="sng" dirty="0">
                <a:solidFill>
                  <a:schemeClr val="hlink"/>
                </a:solidFill>
                <a:hlinkClick r:id="rId3"/>
              </a:rPr>
              <a:t>info@asccc.org</a:t>
            </a:r>
            <a:r>
              <a:rPr lang="en-US" dirty="0"/>
              <a:t> </a:t>
            </a:r>
            <a:endParaRPr dirty="0"/>
          </a:p>
        </p:txBody>
      </p:sp>
      <p:pic>
        <p:nvPicPr>
          <p:cNvPr id="223" name="Google Shape;223;p33"/>
          <p:cNvPicPr preferRelativeResize="0"/>
          <p:nvPr/>
        </p:nvPicPr>
        <p:blipFill rotWithShape="1">
          <a:blip r:embed="rId4">
            <a:alphaModFix/>
          </a:blip>
          <a:srcRect/>
          <a:stretch/>
        </p:blipFill>
        <p:spPr>
          <a:xfrm>
            <a:off x="1681480" y="3077750"/>
            <a:ext cx="5781040" cy="28363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Agenda </a:t>
            </a:r>
            <a:endParaRPr dirty="0"/>
          </a:p>
        </p:txBody>
      </p:sp>
      <p:sp>
        <p:nvSpPr>
          <p:cNvPr id="111" name="Google Shape;111;p15"/>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040"/>
              <a:buChar char="•"/>
            </a:pPr>
            <a:r>
              <a:rPr lang="en-US" dirty="0"/>
              <a:t>Elections in a Time of Emergency </a:t>
            </a:r>
            <a:endParaRPr dirty="0"/>
          </a:p>
          <a:p>
            <a:pPr marL="182880" lvl="0" indent="-182880" algn="l" rtl="0">
              <a:spcBef>
                <a:spcPts val="480"/>
              </a:spcBef>
              <a:spcAft>
                <a:spcPts val="0"/>
              </a:spcAft>
              <a:buSzPts val="1530"/>
              <a:buChar char="•"/>
            </a:pPr>
            <a:r>
              <a:rPr lang="en-US" dirty="0"/>
              <a:t>Elections and Local Constitutions and Bylaws </a:t>
            </a:r>
            <a:endParaRPr dirty="0"/>
          </a:p>
          <a:p>
            <a:pPr marL="182880" lvl="0" indent="-182880" algn="l" rtl="0">
              <a:spcBef>
                <a:spcPts val="480"/>
              </a:spcBef>
              <a:spcAft>
                <a:spcPts val="0"/>
              </a:spcAft>
              <a:buSzPts val="2040"/>
              <a:buChar char="•"/>
            </a:pPr>
            <a:r>
              <a:rPr lang="en-US" dirty="0"/>
              <a:t>Brown Act Exemptions during Crisis</a:t>
            </a:r>
            <a:endParaRPr dirty="0"/>
          </a:p>
          <a:p>
            <a:pPr marL="182880" lvl="0" indent="-182880" algn="l" rtl="0">
              <a:spcBef>
                <a:spcPts val="480"/>
              </a:spcBef>
              <a:spcAft>
                <a:spcPts val="0"/>
              </a:spcAft>
              <a:buSzPts val="2040"/>
              <a:buChar char="•"/>
            </a:pPr>
            <a:r>
              <a:rPr lang="en-US" dirty="0"/>
              <a:t>Evaluations during the Crisis </a:t>
            </a:r>
            <a:endParaRPr dirty="0"/>
          </a:p>
          <a:p>
            <a:pPr marL="182880" lvl="0" indent="-182880" algn="l" rtl="0">
              <a:spcBef>
                <a:spcPts val="480"/>
              </a:spcBef>
              <a:spcAft>
                <a:spcPts val="0"/>
              </a:spcAft>
              <a:buSzPts val="2040"/>
              <a:buChar char="•"/>
            </a:pPr>
            <a:r>
              <a:rPr lang="en-US" dirty="0"/>
              <a:t>Working with our Union Colleagues on Evaluations </a:t>
            </a:r>
            <a:endParaRPr dirty="0"/>
          </a:p>
          <a:p>
            <a:pPr marL="182880" lvl="0" indent="-182880" algn="l" rtl="0">
              <a:spcBef>
                <a:spcPts val="480"/>
              </a:spcBef>
              <a:spcAft>
                <a:spcPts val="0"/>
              </a:spcAft>
              <a:buSzPts val="2040"/>
              <a:buChar char="•"/>
            </a:pPr>
            <a:r>
              <a:rPr lang="en-US" dirty="0"/>
              <a:t>Evaluations and Accreditation  </a:t>
            </a:r>
            <a:endParaRPr dirty="0"/>
          </a:p>
          <a:p>
            <a:pPr marL="182880" lvl="0" indent="-182880" algn="l" rtl="0">
              <a:spcBef>
                <a:spcPts val="480"/>
              </a:spcBef>
              <a:spcAft>
                <a:spcPts val="0"/>
              </a:spcAft>
              <a:buSzPts val="2040"/>
              <a:buChar char="•"/>
            </a:pPr>
            <a:r>
              <a:rPr lang="en-US" dirty="0"/>
              <a:t>Local Processes for Online Observations/Evaluations </a:t>
            </a:r>
            <a:endParaRPr dirty="0"/>
          </a:p>
          <a:p>
            <a:pPr marL="182880" lvl="0" indent="-182880" algn="l" rtl="0">
              <a:spcBef>
                <a:spcPts val="480"/>
              </a:spcBef>
              <a:spcAft>
                <a:spcPts val="0"/>
              </a:spcAft>
              <a:buSzPts val="2040"/>
              <a:buChar char="•"/>
            </a:pPr>
            <a:r>
              <a:rPr lang="en-US" dirty="0"/>
              <a:t>What we can learn from this crisis </a:t>
            </a:r>
            <a:endParaRPr dirty="0"/>
          </a:p>
          <a:p>
            <a:pPr marL="182880" lvl="0" indent="-182880" algn="l" rtl="0">
              <a:spcBef>
                <a:spcPts val="480"/>
              </a:spcBef>
              <a:spcAft>
                <a:spcPts val="0"/>
              </a:spcAft>
              <a:buSzPts val="2040"/>
              <a:buChar char="•"/>
            </a:pPr>
            <a:r>
              <a:rPr lang="en-US" dirty="0"/>
              <a:t>Recommendations for Local Senates </a:t>
            </a:r>
            <a:endParaRPr dirty="0"/>
          </a:p>
          <a:p>
            <a:pPr marL="182880" lvl="0" indent="-53339" algn="l" rtl="0">
              <a:spcBef>
                <a:spcPts val="480"/>
              </a:spcBef>
              <a:spcAft>
                <a:spcPts val="0"/>
              </a:spcAft>
              <a:buSzPts val="204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ELECTIONS </a:t>
            </a:r>
            <a:endParaRPr dirty="0"/>
          </a:p>
        </p:txBody>
      </p:sp>
      <p:pic>
        <p:nvPicPr>
          <p:cNvPr id="117" name="Google Shape;117;p16"/>
          <p:cNvPicPr preferRelativeResize="0">
            <a:picLocks noGrp="1"/>
          </p:cNvPicPr>
          <p:nvPr>
            <p:ph type="body" idx="1"/>
          </p:nvPr>
        </p:nvPicPr>
        <p:blipFill rotWithShape="1">
          <a:blip r:embed="rId3">
            <a:alphaModFix/>
          </a:blip>
          <a:srcRect/>
          <a:stretch/>
        </p:blipFill>
        <p:spPr>
          <a:xfrm>
            <a:off x="457200" y="1724025"/>
            <a:ext cx="8229600" cy="4629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Election Processes </a:t>
            </a:r>
            <a:endParaRPr dirty="0"/>
          </a:p>
        </p:txBody>
      </p:sp>
      <p:sp>
        <p:nvSpPr>
          <p:cNvPr id="123" name="Google Shape;123;p17"/>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380"/>
              <a:buChar char="•"/>
            </a:pPr>
            <a:r>
              <a:rPr lang="en-US" sz="2800" dirty="0"/>
              <a:t>Each Senate should have established Election Procedures. </a:t>
            </a:r>
            <a:endParaRPr dirty="0"/>
          </a:p>
          <a:p>
            <a:pPr marL="182880" lvl="0" indent="-182880" algn="l" rtl="0">
              <a:spcBef>
                <a:spcPts val="560"/>
              </a:spcBef>
              <a:spcAft>
                <a:spcPts val="0"/>
              </a:spcAft>
              <a:buSzPts val="2380"/>
              <a:buChar char="•"/>
            </a:pPr>
            <a:r>
              <a:rPr lang="en-US" sz="2800" dirty="0"/>
              <a:t>Time to review those processes in light of crisis</a:t>
            </a:r>
            <a:endParaRPr dirty="0"/>
          </a:p>
          <a:p>
            <a:pPr marL="182880" lvl="0" indent="-182880" algn="l" rtl="0">
              <a:spcBef>
                <a:spcPts val="560"/>
              </a:spcBef>
              <a:spcAft>
                <a:spcPts val="0"/>
              </a:spcAft>
              <a:buSzPts val="2380"/>
              <a:buChar char="•"/>
            </a:pPr>
            <a:r>
              <a:rPr lang="en-US" sz="2800" dirty="0"/>
              <a:t>Could your elections be held remotely? </a:t>
            </a:r>
            <a:endParaRPr dirty="0"/>
          </a:p>
          <a:p>
            <a:pPr marL="182880" lvl="0" indent="-182880" algn="l" rtl="0">
              <a:spcBef>
                <a:spcPts val="560"/>
              </a:spcBef>
              <a:spcAft>
                <a:spcPts val="0"/>
              </a:spcAft>
              <a:buSzPts val="2380"/>
              <a:buChar char="•"/>
            </a:pPr>
            <a:r>
              <a:rPr lang="en-US" sz="2800" dirty="0"/>
              <a:t>Crisis may continue into Fall </a:t>
            </a:r>
            <a:endParaRPr dirty="0"/>
          </a:p>
          <a:p>
            <a:pPr marL="182880" lvl="0" indent="-182880" algn="l" rtl="0">
              <a:spcBef>
                <a:spcPts val="560"/>
              </a:spcBef>
              <a:spcAft>
                <a:spcPts val="0"/>
              </a:spcAft>
              <a:buSzPts val="2380"/>
              <a:buChar char="•"/>
            </a:pPr>
            <a:r>
              <a:rPr lang="en-US" sz="2800" dirty="0"/>
              <a:t>Local Senates should create contingency plans for elections </a:t>
            </a:r>
            <a:endParaRPr dirty="0"/>
          </a:p>
          <a:p>
            <a:pPr marL="182880" lvl="0" indent="-182880" algn="l" rtl="0">
              <a:spcBef>
                <a:spcPts val="560"/>
              </a:spcBef>
              <a:spcAft>
                <a:spcPts val="0"/>
              </a:spcAft>
              <a:buSzPts val="2380"/>
              <a:buChar char="•"/>
            </a:pPr>
            <a:r>
              <a:rPr lang="en-US" sz="2800" dirty="0"/>
              <a:t>Local Senates should create online options that can be used during this or future crisis.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Local Constitution and Bylaws </a:t>
            </a:r>
            <a:endParaRPr dirty="0"/>
          </a:p>
        </p:txBody>
      </p:sp>
      <p:sp>
        <p:nvSpPr>
          <p:cNvPr id="129" name="Google Shape;129;p18"/>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720"/>
              <a:buChar char="•"/>
            </a:pPr>
            <a:r>
              <a:rPr lang="en-US" sz="3200" dirty="0"/>
              <a:t>Opportunity to Review and Evaluate Local Constitutions </a:t>
            </a:r>
            <a:endParaRPr dirty="0"/>
          </a:p>
          <a:p>
            <a:pPr marL="182880" lvl="0" indent="-182880" algn="l" rtl="0">
              <a:spcBef>
                <a:spcPts val="640"/>
              </a:spcBef>
              <a:spcAft>
                <a:spcPts val="0"/>
              </a:spcAft>
              <a:buSzPts val="2720"/>
              <a:buChar char="•"/>
            </a:pPr>
            <a:r>
              <a:rPr lang="en-US" sz="3200" dirty="0"/>
              <a:t>If Election Processes are in Constitution or Bylaws may want to add contingency processes </a:t>
            </a:r>
            <a:endParaRPr dirty="0"/>
          </a:p>
          <a:p>
            <a:pPr marL="182880" lvl="0" indent="-182880" algn="l" rtl="0">
              <a:spcBef>
                <a:spcPts val="640"/>
              </a:spcBef>
              <a:spcAft>
                <a:spcPts val="0"/>
              </a:spcAft>
              <a:buSzPts val="2720"/>
              <a:buChar char="•"/>
            </a:pPr>
            <a:r>
              <a:rPr lang="en-US" sz="3200" dirty="0"/>
              <a:t>Review Constitution and Bylaws for other changes or contingency plans that might need to be added. </a:t>
            </a:r>
            <a:endParaRPr dirty="0"/>
          </a:p>
          <a:p>
            <a:pPr marL="182880" lvl="0" indent="-53339" algn="l" rtl="0">
              <a:spcBef>
                <a:spcPts val="480"/>
              </a:spcBef>
              <a:spcAft>
                <a:spcPts val="0"/>
              </a:spcAft>
              <a:buSzPts val="204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Statewide Elections </a:t>
            </a:r>
            <a:endParaRPr dirty="0"/>
          </a:p>
        </p:txBody>
      </p:sp>
      <p:sp>
        <p:nvSpPr>
          <p:cNvPr id="135" name="Google Shape;135;p19"/>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182880" algn="l" rtl="0">
              <a:lnSpc>
                <a:spcPct val="90000"/>
              </a:lnSpc>
              <a:spcBef>
                <a:spcPts val="0"/>
              </a:spcBef>
              <a:spcAft>
                <a:spcPts val="0"/>
              </a:spcAft>
              <a:buSzPts val="2040"/>
              <a:buChar char="•"/>
            </a:pPr>
            <a:r>
              <a:rPr lang="en-US" dirty="0"/>
              <a:t>For the spring 2020 term, the ASCCC will be conducting elections by online written ballot, using the software company E-ballot. To note, ASCCC Bylaws Article IV, Section 2 requires that elections be held during a plenary session. However, in our current state of emergency, the ASCCC does not have the ability to hold a traditional in-person plenary session and postponing the elections would severely disrupt the continued governance of the ASCCC. In lieu of holding an in-person election, the ASCCC is invoking </a:t>
            </a:r>
            <a:r>
              <a:rPr lang="en-US" u="sng" dirty="0">
                <a:solidFill>
                  <a:schemeClr val="hlink"/>
                </a:solidFill>
                <a:hlinkClick r:id="rId3"/>
              </a:rPr>
              <a:t>California Corporations Code (Section 7140(m))</a:t>
            </a:r>
            <a:r>
              <a:rPr lang="en-US" dirty="0"/>
              <a:t> that permits the leadership body of an organization to take certain actions to protect the interests and functions of the corporation in the event of a genuine emergency.</a:t>
            </a:r>
            <a:endParaRPr dirty="0"/>
          </a:p>
          <a:p>
            <a:pPr marL="182880" lvl="0" indent="-53339" algn="l" rtl="0">
              <a:lnSpc>
                <a:spcPct val="90000"/>
              </a:lnSpc>
              <a:spcBef>
                <a:spcPts val="480"/>
              </a:spcBef>
              <a:spcAft>
                <a:spcPts val="0"/>
              </a:spcAft>
              <a:buSzPts val="204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dirty="0"/>
              <a:t>Questions about Elections</a:t>
            </a:r>
            <a:endParaRPr dirty="0"/>
          </a:p>
        </p:txBody>
      </p:sp>
      <p:pic>
        <p:nvPicPr>
          <p:cNvPr id="141" name="Google Shape;141;p20"/>
          <p:cNvPicPr preferRelativeResize="0">
            <a:picLocks noGrp="1"/>
          </p:cNvPicPr>
          <p:nvPr>
            <p:ph type="body" idx="1"/>
          </p:nvPr>
        </p:nvPicPr>
        <p:blipFill rotWithShape="1">
          <a:blip r:embed="rId3">
            <a:alphaModFix/>
          </a:blip>
          <a:srcRect/>
          <a:stretch/>
        </p:blipFill>
        <p:spPr>
          <a:xfrm>
            <a:off x="1663249" y="1600200"/>
            <a:ext cx="5817502" cy="4876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3600"/>
              <a:buFont typeface="Arial"/>
              <a:buNone/>
            </a:pPr>
            <a:r>
              <a:rPr lang="en-US" sz="3600" dirty="0"/>
              <a:t>Brown Act during the Crisis (EO N-29-20 Highlights)</a:t>
            </a:r>
            <a:endParaRPr dirty="0"/>
          </a:p>
        </p:txBody>
      </p:sp>
      <p:sp>
        <p:nvSpPr>
          <p:cNvPr id="147" name="Google Shape;147;p21"/>
          <p:cNvSpPr txBox="1">
            <a:spLocks noGrp="1"/>
          </p:cNvSpPr>
          <p:nvPr>
            <p:ph type="body" idx="1"/>
          </p:nvPr>
        </p:nvSpPr>
        <p:spPr>
          <a:xfrm>
            <a:off x="457200" y="1554480"/>
            <a:ext cx="8229600" cy="4876800"/>
          </a:xfrm>
          <a:prstGeom prst="rect">
            <a:avLst/>
          </a:prstGeom>
          <a:noFill/>
          <a:ln>
            <a:noFill/>
          </a:ln>
        </p:spPr>
        <p:txBody>
          <a:bodyPr spcFirstLastPara="1" wrap="square" lIns="91425" tIns="45700" rIns="91425" bIns="45700" anchor="t" anchorCtr="0">
            <a:noAutofit/>
          </a:bodyPr>
          <a:lstStyle/>
          <a:p>
            <a:pPr marL="182880" lvl="0" indent="-179736" algn="l" rtl="0">
              <a:lnSpc>
                <a:spcPct val="90000"/>
              </a:lnSpc>
              <a:spcBef>
                <a:spcPts val="0"/>
              </a:spcBef>
              <a:spcAft>
                <a:spcPts val="0"/>
              </a:spcAft>
              <a:buSzPts val="2831"/>
              <a:buChar char="•"/>
            </a:pPr>
            <a:r>
              <a:rPr lang="en-US" sz="3330" dirty="0">
                <a:latin typeface="Calibri"/>
                <a:ea typeface="Calibri"/>
                <a:cs typeface="Calibri"/>
                <a:sym typeface="Calibri"/>
              </a:rPr>
              <a:t>Signed by Governor Gavin Newsom March 17 </a:t>
            </a:r>
            <a:endParaRPr dirty="0"/>
          </a:p>
          <a:p>
            <a:pPr marL="182880" lvl="0" indent="-179736" algn="l" rtl="0">
              <a:lnSpc>
                <a:spcPct val="90000"/>
              </a:lnSpc>
              <a:spcBef>
                <a:spcPts val="666"/>
              </a:spcBef>
              <a:spcAft>
                <a:spcPts val="0"/>
              </a:spcAft>
              <a:buSzPts val="2831"/>
              <a:buChar char="•"/>
            </a:pPr>
            <a:r>
              <a:rPr lang="en-US" sz="3330" dirty="0">
                <a:latin typeface="Calibri"/>
                <a:ea typeface="Calibri"/>
                <a:cs typeface="Calibri"/>
                <a:sym typeface="Calibri"/>
              </a:rPr>
              <a:t>Supersedes requirements in N-25-20 (March 12, 2020) specific to Brown Act </a:t>
            </a:r>
            <a:endParaRPr dirty="0"/>
          </a:p>
          <a:p>
            <a:pPr marL="182880" lvl="0" indent="-179736" algn="l" rtl="0">
              <a:lnSpc>
                <a:spcPct val="90000"/>
              </a:lnSpc>
              <a:spcBef>
                <a:spcPts val="666"/>
              </a:spcBef>
              <a:spcAft>
                <a:spcPts val="0"/>
              </a:spcAft>
              <a:buSzPts val="2831"/>
              <a:buChar char="•"/>
            </a:pPr>
            <a:r>
              <a:rPr lang="en-US" sz="3330" dirty="0">
                <a:latin typeface="Calibri"/>
                <a:ea typeface="Calibri"/>
                <a:cs typeface="Calibri"/>
                <a:sym typeface="Calibri"/>
              </a:rPr>
              <a:t>Requires advertisement and implementation of procedure to provide accommodations and resolve accessibility requests </a:t>
            </a:r>
            <a:endParaRPr dirty="0"/>
          </a:p>
          <a:p>
            <a:pPr marL="182880" lvl="0" indent="-179736" algn="l" rtl="0">
              <a:lnSpc>
                <a:spcPct val="90000"/>
              </a:lnSpc>
              <a:spcBef>
                <a:spcPts val="666"/>
              </a:spcBef>
              <a:spcAft>
                <a:spcPts val="0"/>
              </a:spcAft>
              <a:buSzPts val="2831"/>
              <a:buChar char="•"/>
            </a:pPr>
            <a:r>
              <a:rPr lang="en-US" sz="3330" dirty="0">
                <a:latin typeface="Calibri"/>
                <a:ea typeface="Calibri"/>
                <a:cs typeface="Calibri"/>
                <a:sym typeface="Calibri"/>
              </a:rPr>
              <a:t>Requires the legislative body provide notice to public regarding how public can observe and comment</a:t>
            </a:r>
            <a:endParaRPr dirty="0"/>
          </a:p>
          <a:p>
            <a:pPr marL="182880" lvl="0" indent="0" algn="l" rtl="0">
              <a:lnSpc>
                <a:spcPct val="90000"/>
              </a:lnSpc>
              <a:spcBef>
                <a:spcPts val="666"/>
              </a:spcBef>
              <a:spcAft>
                <a:spcPts val="0"/>
              </a:spcAft>
              <a:buSzPts val="2831"/>
              <a:buNone/>
            </a:pPr>
            <a:endParaRPr sz="3330" dirty="0">
              <a:latin typeface="Calibri"/>
              <a:ea typeface="Calibri"/>
              <a:cs typeface="Calibri"/>
              <a:sym typeface="Calibri"/>
            </a:endParaRPr>
          </a:p>
        </p:txBody>
      </p:sp>
      <p:pic>
        <p:nvPicPr>
          <p:cNvPr id="148" name="Google Shape;148;p21"/>
          <p:cNvPicPr preferRelativeResize="0"/>
          <p:nvPr/>
        </p:nvPicPr>
        <p:blipFill rotWithShape="1">
          <a:blip r:embed="rId3">
            <a:alphaModFix/>
          </a:blip>
          <a:srcRect/>
          <a:stretch/>
        </p:blipFill>
        <p:spPr>
          <a:xfrm>
            <a:off x="7997900" y="5832764"/>
            <a:ext cx="1003596" cy="754083"/>
          </a:xfrm>
          <a:prstGeom prst="rect">
            <a:avLst/>
          </a:prstGeom>
          <a:noFill/>
          <a:ln>
            <a:noFill/>
          </a:ln>
        </p:spPr>
      </p:pic>
    </p:spTree>
  </p:cSld>
  <p:clrMapOvr>
    <a:masterClrMapping/>
  </p:clrMapOvr>
</p:sld>
</file>

<file path=ppt/theme/theme1.xml><?xml version="1.0" encoding="utf-8"?>
<a:theme xmlns:a="http://schemas.openxmlformats.org/drawingml/2006/main" name="Clarity">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84FA9A32BA0034588545F5C7483A133" ma:contentTypeVersion="15" ma:contentTypeDescription="Create a new document." ma:contentTypeScope="" ma:versionID="139aa2b9ee6597812dc5dc04cf48c527">
  <xsd:schema xmlns:xsd="http://www.w3.org/2001/XMLSchema" xmlns:xs="http://www.w3.org/2001/XMLSchema" xmlns:p="http://schemas.microsoft.com/office/2006/metadata/properties" xmlns:ns1="http://schemas.microsoft.com/sharepoint/v3" xmlns:ns3="bf7ae073-2ee2-4713-be15-de168973817d" xmlns:ns4="f1bf68c1-0a1e-4b80-9920-1aca6e48d83f" targetNamespace="http://schemas.microsoft.com/office/2006/metadata/properties" ma:root="true" ma:fieldsID="a8027be6a47899a2846c5f1795b49b68" ns1:_="" ns3:_="" ns4:_="">
    <xsd:import namespace="http://schemas.microsoft.com/sharepoint/v3"/>
    <xsd:import namespace="bf7ae073-2ee2-4713-be15-de168973817d"/>
    <xsd:import namespace="f1bf68c1-0a1e-4b80-9920-1aca6e48d83f"/>
    <xsd:element name="properties">
      <xsd:complexType>
        <xsd:sequence>
          <xsd:element name="documentManagement">
            <xsd:complexType>
              <xsd:all>
                <xsd:element ref="ns3:MediaServiceMetadata" minOccurs="0"/>
                <xsd:element ref="ns3:MediaServiceFastMetadata" minOccurs="0"/>
                <xsd:element ref="ns1:_ip_UnifiedCompliancePolicyProperties" minOccurs="0"/>
                <xsd:element ref="ns1:_ip_UnifiedCompliancePolicyUIAction"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7ae073-2ee2-4713-be15-de16897381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bf68c1-0a1e-4b80-9920-1aca6e48d83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9A4F67B-E3E4-40B4-99EE-BEEC585505DD}">
  <ds:schemaRefs>
    <ds:schemaRef ds:uri="http://schemas.microsoft.com/sharepoint/v3/contenttype/forms"/>
  </ds:schemaRefs>
</ds:datastoreItem>
</file>

<file path=customXml/itemProps2.xml><?xml version="1.0" encoding="utf-8"?>
<ds:datastoreItem xmlns:ds="http://schemas.openxmlformats.org/officeDocument/2006/customXml" ds:itemID="{D7DB4C07-8183-44D3-BAC7-A7F3964ADD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f7ae073-2ee2-4713-be15-de168973817d"/>
    <ds:schemaRef ds:uri="f1bf68c1-0a1e-4b80-9920-1aca6e48d8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22DCF8-1EFD-47A6-83A3-76820DD7C8AD}">
  <ds:schemaRefs>
    <ds:schemaRef ds:uri="bf7ae073-2ee2-4713-be15-de168973817d"/>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f1bf68c1-0a1e-4b80-9920-1aca6e48d83f"/>
    <ds:schemaRef ds:uri="http://schemas.microsoft.com/sharepoint/v3"/>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TotalTime>
  <Words>995</Words>
  <Application>Microsoft Macintosh PowerPoint</Application>
  <PresentationFormat>On-screen Show (4:3)</PresentationFormat>
  <Paragraphs>111</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Clarity</vt:lpstr>
      <vt:lpstr>TENURE EVALUATIONS AND LOCAL SENATE ELECTIONS</vt:lpstr>
      <vt:lpstr>Zoom Webinar Info. </vt:lpstr>
      <vt:lpstr>Agenda </vt:lpstr>
      <vt:lpstr>ELECTIONS </vt:lpstr>
      <vt:lpstr>Election Processes </vt:lpstr>
      <vt:lpstr>Local Constitution and Bylaws </vt:lpstr>
      <vt:lpstr>Statewide Elections </vt:lpstr>
      <vt:lpstr>Questions about Elections</vt:lpstr>
      <vt:lpstr>Brown Act during the Crisis (EO N-29-20 Highlights)</vt:lpstr>
      <vt:lpstr>EO N-29-20 Highlights </vt:lpstr>
      <vt:lpstr>EVALUATIONS </vt:lpstr>
      <vt:lpstr>Importance of working with Union Colleagues </vt:lpstr>
      <vt:lpstr>The Roles of the Senate and Union</vt:lpstr>
      <vt:lpstr>Faculty Evaluations and Tenure Processes </vt:lpstr>
      <vt:lpstr>Accreditation Requirements on Evaluations </vt:lpstr>
      <vt:lpstr>Faculty Evaluations </vt:lpstr>
      <vt:lpstr>Local Processes for Online Observations </vt:lpstr>
      <vt:lpstr>Questions on Evaluations?</vt:lpstr>
      <vt:lpstr>What Can We Learn from this Experience </vt:lpstr>
      <vt:lpstr>Recommendations for Local Academic Senates </vt:lpstr>
      <vt:lpstr>THANK YOU!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TENURE EVALUATIONS AND LOCAL SENATE ELECTIONS</dc:title>
  <dc:creator>Stephanie Curry</dc:creator>
  <cp:lastModifiedBy>Dolores Davison</cp:lastModifiedBy>
  <cp:revision>2</cp:revision>
  <dcterms:modified xsi:type="dcterms:W3CDTF">2020-04-17T21:09:13Z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0x010100584FA9A32BA0034588545F5C7483A133</vt:lpwstr>
  </property>
</Properties>
</file>