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99" r:id="rId4"/>
    <p:sldId id="266" r:id="rId5"/>
    <p:sldId id="287" r:id="rId6"/>
    <p:sldId id="288" r:id="rId7"/>
    <p:sldId id="303" r:id="rId8"/>
    <p:sldId id="289" r:id="rId9"/>
    <p:sldId id="294" r:id="rId10"/>
    <p:sldId id="295" r:id="rId11"/>
    <p:sldId id="296" r:id="rId12"/>
    <p:sldId id="297" r:id="rId13"/>
    <p:sldId id="300" r:id="rId14"/>
    <p:sldId id="304" r:id="rId15"/>
    <p:sldId id="267" r:id="rId16"/>
    <p:sldId id="268" r:id="rId17"/>
    <p:sldId id="269" r:id="rId18"/>
    <p:sldId id="270" r:id="rId19"/>
    <p:sldId id="272" r:id="rId20"/>
    <p:sldId id="283" r:id="rId21"/>
    <p:sldId id="273" r:id="rId22"/>
    <p:sldId id="274" r:id="rId23"/>
    <p:sldId id="275" r:id="rId24"/>
    <p:sldId id="284" r:id="rId25"/>
    <p:sldId id="301" r:id="rId26"/>
    <p:sldId id="302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215C9-FE88-482F-A484-E3DB05441CA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4FEB0-F7CD-4A8B-B017-5C1E554B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2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4365-5C66-4ABF-A1D0-85BB84BAE3B4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431D6-2FFF-4703-B9BD-8E4EF9B4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31D6-2FFF-4703-B9BD-8E4EF9B420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365053" cy="6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8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1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2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5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6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7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6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A67F-D8E7-459B-9B2B-B9DB7EA27825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7.pn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2.pn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4" Type="http://schemas.openxmlformats.org/officeDocument/2006/relationships/image" Target="../media/image6.tmp"/><Relationship Id="rId5" Type="http://schemas.openxmlformats.org/officeDocument/2006/relationships/image" Target="../media/image7.tmp"/><Relationship Id="rId6" Type="http://schemas.openxmlformats.org/officeDocument/2006/relationships/image" Target="../media/image8.tmp"/><Relationship Id="rId7" Type="http://schemas.openxmlformats.org/officeDocument/2006/relationships/image" Target="../media/image9.tmp"/><Relationship Id="rId8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1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4" Type="http://schemas.openxmlformats.org/officeDocument/2006/relationships/image" Target="../media/image13.tmp"/><Relationship Id="rId5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Equity, Diversity, and Inclusion in Budget Reduction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ASCCC Presentation</a:t>
            </a:r>
          </a:p>
          <a:p>
            <a:r>
              <a:rPr lang="en-US" dirty="0" smtClean="0"/>
              <a:t>Dr. Isabel O’Connor</a:t>
            </a:r>
          </a:p>
          <a:p>
            <a:r>
              <a:rPr lang="en-US" dirty="0" smtClean="0"/>
              <a:t>Dr. Ashanti Hands</a:t>
            </a:r>
          </a:p>
          <a:p>
            <a:r>
              <a:rPr lang="en-US" dirty="0" smtClean="0"/>
              <a:t>Lorenze Legaspi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4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Reduction Process:  Equity and Fairness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Started with per school percentage of college FTEF allocation and applied it to the reduced annual allocation</a:t>
            </a:r>
          </a:p>
          <a:p>
            <a:r>
              <a:rPr lang="en-US" dirty="0"/>
              <a:t>Deans and chairs discussion and shared parameters:</a:t>
            </a:r>
          </a:p>
          <a:p>
            <a:pPr lvl="1"/>
            <a:r>
              <a:rPr lang="en-US" b="1" dirty="0"/>
              <a:t>Size</a:t>
            </a:r>
            <a:r>
              <a:rPr lang="en-US" dirty="0"/>
              <a:t> of programs:  Reduction impact on smaller programs</a:t>
            </a:r>
          </a:p>
          <a:p>
            <a:pPr lvl="1"/>
            <a:r>
              <a:rPr lang="en-US" b="1" dirty="0"/>
              <a:t>Student needs</a:t>
            </a:r>
            <a:r>
              <a:rPr lang="en-US" dirty="0"/>
              <a:t>:  </a:t>
            </a:r>
            <a:r>
              <a:rPr lang="en-US" dirty="0" smtClean="0"/>
              <a:t>Program </a:t>
            </a:r>
            <a:r>
              <a:rPr lang="en-US" dirty="0"/>
              <a:t>completion and class rotation</a:t>
            </a:r>
          </a:p>
          <a:p>
            <a:pPr lvl="1"/>
            <a:r>
              <a:rPr lang="en-US" b="1" dirty="0"/>
              <a:t>Evening</a:t>
            </a:r>
            <a:r>
              <a:rPr lang="en-US" dirty="0"/>
              <a:t> classes:  Catch 22</a:t>
            </a:r>
          </a:p>
          <a:p>
            <a:pPr lvl="1"/>
            <a:r>
              <a:rPr lang="en-US" dirty="0"/>
              <a:t>Should we offer </a:t>
            </a:r>
            <a:r>
              <a:rPr lang="en-US" b="1" dirty="0"/>
              <a:t>CCAP</a:t>
            </a:r>
            <a:r>
              <a:rPr lang="en-US" dirty="0"/>
              <a:t>?  </a:t>
            </a:r>
            <a:r>
              <a:rPr lang="en-US" b="1" dirty="0"/>
              <a:t>Honors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Cancel </a:t>
            </a:r>
            <a:r>
              <a:rPr lang="en-US" b="1" dirty="0"/>
              <a:t>Intersession</a:t>
            </a:r>
            <a:r>
              <a:rPr lang="en-US" dirty="0"/>
              <a:t>?  Who enrolls in Intersession?</a:t>
            </a:r>
          </a:p>
          <a:p>
            <a:pPr lvl="1"/>
            <a:r>
              <a:rPr lang="en-US" b="1" dirty="0"/>
              <a:t>New programs</a:t>
            </a:r>
            <a:r>
              <a:rPr lang="en-US" dirty="0"/>
              <a:t>:  Schedule if low enrolled?</a:t>
            </a:r>
          </a:p>
          <a:p>
            <a:pPr lvl="1"/>
            <a:r>
              <a:rPr lang="en-US" dirty="0"/>
              <a:t>What to </a:t>
            </a:r>
            <a:r>
              <a:rPr lang="en-US" b="1" dirty="0"/>
              <a:t>cancel</a:t>
            </a:r>
            <a:r>
              <a:rPr lang="en-US" dirty="0"/>
              <a:t>:  Below 70% of cap?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3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Themes running through planning:</a:t>
            </a:r>
          </a:p>
          <a:p>
            <a:pPr lvl="1"/>
            <a:r>
              <a:rPr lang="en-US" dirty="0"/>
              <a:t>Tension between budget and student completion and success</a:t>
            </a:r>
          </a:p>
          <a:p>
            <a:pPr lvl="1"/>
            <a:r>
              <a:rPr lang="en-US" dirty="0"/>
              <a:t>Effects of cuts to programs that enroll significant numbers of disproportionately impacted students</a:t>
            </a:r>
          </a:p>
          <a:p>
            <a:pPr lvl="1"/>
            <a:r>
              <a:rPr lang="en-US" dirty="0"/>
              <a:t>Preserve high demand large programs?  How about smaller programs, such as Chicano Studies and Black Studies? </a:t>
            </a:r>
          </a:p>
          <a:p>
            <a:pPr lvl="1"/>
            <a:r>
              <a:rPr lang="en-US" dirty="0"/>
              <a:t>No winners and losers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1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Equity and Humanity in FTEF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 a purely mathematical formula:</a:t>
            </a:r>
          </a:p>
          <a:p>
            <a:pPr lvl="1"/>
            <a:r>
              <a:rPr lang="en-US" dirty="0"/>
              <a:t>To develop the schedule or</a:t>
            </a:r>
          </a:p>
          <a:p>
            <a:pPr lvl="1"/>
            <a:r>
              <a:rPr lang="en-US" dirty="0"/>
              <a:t>To manage enrollment</a:t>
            </a:r>
          </a:p>
          <a:p>
            <a:pPr lvl="1"/>
            <a:r>
              <a:rPr lang="en-US" dirty="0"/>
              <a:t>Deans and chairs have the big picture</a:t>
            </a:r>
          </a:p>
          <a:p>
            <a:pPr lvl="2"/>
            <a:r>
              <a:rPr lang="en-US" dirty="0"/>
              <a:t>Everyone uses the same enrollment data by school and program (no secrets)</a:t>
            </a:r>
          </a:p>
          <a:p>
            <a:pPr lvl="2"/>
            <a:r>
              <a:rPr lang="en-US" dirty="0"/>
              <a:t>No winners and losers.  We are all in this together.</a:t>
            </a:r>
          </a:p>
          <a:p>
            <a:pPr lvl="2"/>
            <a:r>
              <a:rPr lang="en-US" dirty="0"/>
              <a:t>Biggest lessons learned: </a:t>
            </a:r>
          </a:p>
          <a:p>
            <a:pPr lvl="3"/>
            <a:r>
              <a:rPr lang="en-US" dirty="0"/>
              <a:t>Collaboration between VPI, Deans and Chairs</a:t>
            </a:r>
          </a:p>
          <a:p>
            <a:pPr lvl="3"/>
            <a:r>
              <a:rPr lang="en-US" dirty="0"/>
              <a:t>Don’t avoid the difficult meeting/conversations</a:t>
            </a:r>
          </a:p>
          <a:p>
            <a:pPr lvl="3"/>
            <a:r>
              <a:rPr lang="en-US" dirty="0"/>
              <a:t>Build shared interests</a:t>
            </a:r>
          </a:p>
          <a:p>
            <a:pPr lvl="3"/>
            <a:r>
              <a:rPr lang="en-US" dirty="0"/>
              <a:t>Transparency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6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 Equity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FileAttachment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28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F7F7F"/>
                </a:solidFill>
              </a:rPr>
              <a:t>Scholarship Equity Analysis</a:t>
            </a:r>
            <a:endParaRPr lang="en-US" b="1" dirty="0">
              <a:solidFill>
                <a:srgbClr val="7F7F7F"/>
              </a:solidFill>
            </a:endParaRPr>
          </a:p>
        </p:txBody>
      </p:sp>
      <p:sp>
        <p:nvSpPr>
          <p:cNvPr id="14" name="Google Shape;201;g8ca03c8182_0_3"/>
          <p:cNvSpPr/>
          <p:nvPr/>
        </p:nvSpPr>
        <p:spPr>
          <a:xfrm>
            <a:off x="6622552" y="1982044"/>
            <a:ext cx="1635645" cy="1870022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8AC39"/>
          </a:solidFill>
          <a:ln>
            <a:noFill/>
          </a:ln>
        </p:spPr>
        <p:txBody>
          <a:bodyPr spcFirstLastPara="1" wrap="square" lIns="51198" tIns="51198" rIns="51198" bIns="511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205;g8ca03c8182_0_3"/>
          <p:cNvGrpSpPr/>
          <p:nvPr/>
        </p:nvGrpSpPr>
        <p:grpSpPr>
          <a:xfrm>
            <a:off x="1066800" y="1981200"/>
            <a:ext cx="1638697" cy="1873511"/>
            <a:chOff x="6347" y="0"/>
            <a:chExt cx="2828945" cy="2841625"/>
          </a:xfrm>
        </p:grpSpPr>
        <p:sp>
          <p:nvSpPr>
            <p:cNvPr id="16" name="Google Shape;206;g8ca03c8182_0_3"/>
            <p:cNvSpPr/>
            <p:nvPr/>
          </p:nvSpPr>
          <p:spPr>
            <a:xfrm>
              <a:off x="6347" y="0"/>
              <a:ext cx="2828945" cy="284162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207;g8ca03c8182_0_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5082" y="965528"/>
              <a:ext cx="1809396" cy="9137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oogle Shape;208;g8ca03c8182_0_3"/>
          <p:cNvGrpSpPr/>
          <p:nvPr/>
        </p:nvGrpSpPr>
        <p:grpSpPr>
          <a:xfrm>
            <a:off x="3834613" y="1981200"/>
            <a:ext cx="1638697" cy="1873511"/>
            <a:chOff x="6347" y="0"/>
            <a:chExt cx="2828945" cy="2841625"/>
          </a:xfrm>
        </p:grpSpPr>
        <p:sp>
          <p:nvSpPr>
            <p:cNvPr id="19" name="Google Shape;209;g8ca03c8182_0_3"/>
            <p:cNvSpPr/>
            <p:nvPr/>
          </p:nvSpPr>
          <p:spPr>
            <a:xfrm>
              <a:off x="6347" y="0"/>
              <a:ext cx="2828945" cy="284162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Google Shape;210;g8ca03c8182_0_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907" y="639528"/>
              <a:ext cx="1565746" cy="15657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211;g8ca03c8182_0_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7039118" y="2485882"/>
            <a:ext cx="1032308" cy="7849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13;g8ca03c8182_0_3"/>
          <p:cNvSpPr txBox="1"/>
          <p:nvPr/>
        </p:nvSpPr>
        <p:spPr>
          <a:xfrm>
            <a:off x="-36361" y="4038600"/>
            <a:ext cx="3955422" cy="72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40000"/>
              </a:lnSpc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2018-2019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Lessons Learned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14;g8ca03c8182_0_3"/>
          <p:cNvSpPr txBox="1"/>
          <p:nvPr/>
        </p:nvSpPr>
        <p:spPr>
          <a:xfrm>
            <a:off x="2809512" y="4038600"/>
            <a:ext cx="3955422" cy="72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40000"/>
              </a:lnSpc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2019-2020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Data Informed Action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15;g8ca03c8182_0_3"/>
          <p:cNvSpPr txBox="1"/>
          <p:nvPr/>
        </p:nvSpPr>
        <p:spPr>
          <a:xfrm>
            <a:off x="6019800" y="4038600"/>
            <a:ext cx="3048000" cy="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40000"/>
              </a:lnSpc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2020-2021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b="1" dirty="0" err="1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Outcomes</a:t>
            </a:r>
            <a:r>
              <a:rPr lang="en-US" b="1" dirty="0" err="1" smtClean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|Lessons</a:t>
            </a:r>
            <a:r>
              <a:rPr lang="en-US" b="1" dirty="0" smtClean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Learned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949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1;g8dc56ec0a0_1_110"/>
          <p:cNvGrpSpPr/>
          <p:nvPr/>
        </p:nvGrpSpPr>
        <p:grpSpPr>
          <a:xfrm>
            <a:off x="3581400" y="685800"/>
            <a:ext cx="5181600" cy="1517236"/>
            <a:chOff x="0" y="-57150"/>
            <a:chExt cx="12490499" cy="3034472"/>
          </a:xfrm>
        </p:grpSpPr>
        <p:sp>
          <p:nvSpPr>
            <p:cNvPr id="5" name="Google Shape;222;g8dc56ec0a0_1_110"/>
            <p:cNvSpPr txBox="1"/>
            <p:nvPr/>
          </p:nvSpPr>
          <p:spPr>
            <a:xfrm>
              <a:off x="0" y="-57150"/>
              <a:ext cx="10479301" cy="6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2800"/>
              </a:pPr>
              <a:r>
                <a:rPr lang="en-US" b="1" dirty="0">
                  <a:solidFill>
                    <a:srgbClr val="F8AC39"/>
                  </a:solidFill>
                  <a:latin typeface="Open Sans"/>
                  <a:ea typeface="Open Sans"/>
                  <a:cs typeface="Open Sans"/>
                  <a:sym typeface="Open Sans"/>
                </a:rPr>
                <a:t>RACE/ETHNICITY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23;g8dc56ec0a0_1_110"/>
            <p:cNvSpPr txBox="1"/>
            <p:nvPr/>
          </p:nvSpPr>
          <p:spPr>
            <a:xfrm>
              <a:off x="0" y="770222"/>
              <a:ext cx="12490499" cy="22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White = lowest application rate, but highest award rate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African American and </a:t>
              </a:r>
              <a:r>
                <a:rPr lang="en-US" sz="1400" b="1" dirty="0" err="1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Latinx</a:t>
              </a: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 = lowest award rate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45084">
                <a:lnSpc>
                  <a:spcPct val="139958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Asian = biggest gap bet. application rate and award rate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224;g8dc56ec0a0_1_110"/>
          <p:cNvGrpSpPr/>
          <p:nvPr/>
        </p:nvGrpSpPr>
        <p:grpSpPr>
          <a:xfrm>
            <a:off x="3581400" y="2286000"/>
            <a:ext cx="5181600" cy="1517236"/>
            <a:chOff x="0" y="51983"/>
            <a:chExt cx="12490499" cy="3034472"/>
          </a:xfrm>
        </p:grpSpPr>
        <p:sp>
          <p:nvSpPr>
            <p:cNvPr id="8" name="Google Shape;225;g8dc56ec0a0_1_110"/>
            <p:cNvSpPr txBox="1"/>
            <p:nvPr/>
          </p:nvSpPr>
          <p:spPr>
            <a:xfrm>
              <a:off x="0" y="51983"/>
              <a:ext cx="10479300" cy="6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2800"/>
              </a:pPr>
              <a:r>
                <a:rPr lang="en-US" b="1" dirty="0">
                  <a:solidFill>
                    <a:srgbClr val="F8AC39"/>
                  </a:solidFill>
                  <a:latin typeface="Open Sans"/>
                  <a:ea typeface="Open Sans"/>
                  <a:cs typeface="Open Sans"/>
                  <a:sym typeface="Open Sans"/>
                </a:rPr>
                <a:t>1ST-GENERATION (FG)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26;g8dc56ec0a0_1_110"/>
            <p:cNvSpPr txBox="1"/>
            <p:nvPr/>
          </p:nvSpPr>
          <p:spPr>
            <a:xfrm>
              <a:off x="0" y="879355"/>
              <a:ext cx="12490499" cy="22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On </a:t>
              </a:r>
              <a:r>
                <a:rPr lang="en-US" sz="1400" b="1" dirty="0" err="1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avg</a:t>
              </a: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, non-FG received more scholarship money than FG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 err="1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Latinx</a:t>
              </a: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 was the only group that had both the lowest application rate and lowest award rate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45084">
                <a:lnSpc>
                  <a:spcPct val="139958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FG </a:t>
              </a:r>
              <a:r>
                <a:rPr lang="en-US" sz="1400" b="1" dirty="0" err="1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Latinx</a:t>
              </a: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 was the largest group among drafted applicants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228;g8dc56ec0a0_1_110"/>
          <p:cNvGrpSpPr/>
          <p:nvPr/>
        </p:nvGrpSpPr>
        <p:grpSpPr>
          <a:xfrm>
            <a:off x="3581399" y="4572000"/>
            <a:ext cx="5479249" cy="1798636"/>
            <a:chOff x="0" y="-295150"/>
            <a:chExt cx="12547180" cy="3597272"/>
          </a:xfrm>
        </p:grpSpPr>
        <p:sp>
          <p:nvSpPr>
            <p:cNvPr id="11" name="Google Shape;229;g8dc56ec0a0_1_110"/>
            <p:cNvSpPr txBox="1"/>
            <p:nvPr/>
          </p:nvSpPr>
          <p:spPr>
            <a:xfrm>
              <a:off x="0" y="-295150"/>
              <a:ext cx="1254718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2800"/>
              </a:pPr>
              <a:r>
                <a:rPr lang="en-US" b="1" dirty="0" smtClean="0">
                  <a:solidFill>
                    <a:srgbClr val="F8AC39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b="1" dirty="0">
                  <a:solidFill>
                    <a:srgbClr val="F8AC39"/>
                  </a:solidFill>
                  <a:latin typeface="Open Sans"/>
                  <a:ea typeface="Open Sans"/>
                  <a:cs typeface="Open Sans"/>
                  <a:sym typeface="Open Sans"/>
                </a:rPr>
                <a:t>Primary Language is Not </a:t>
              </a:r>
              <a:r>
                <a:rPr lang="en-US" b="1" dirty="0" smtClean="0">
                  <a:solidFill>
                    <a:srgbClr val="F8AC39"/>
                  </a:solidFill>
                  <a:latin typeface="Open Sans"/>
                  <a:ea typeface="Open Sans"/>
                  <a:cs typeface="Open Sans"/>
                  <a:sym typeface="Open Sans"/>
                </a:rPr>
                <a:t>English (PLINE)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30;g8dc56ec0a0_1_110"/>
            <p:cNvSpPr txBox="1"/>
            <p:nvPr/>
          </p:nvSpPr>
          <p:spPr>
            <a:xfrm>
              <a:off x="0" y="532222"/>
              <a:ext cx="12490499" cy="27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PLINE Asians = high application rate but lowest award rate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PLINE </a:t>
              </a:r>
              <a:r>
                <a:rPr lang="en-US" sz="1400" b="1" dirty="0" err="1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Latinx</a:t>
              </a: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 = largest group among drafted applicants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12064">
                <a:lnSpc>
                  <a:spcPct val="139958"/>
                </a:lnSpc>
                <a:buClr>
                  <a:srgbClr val="000000"/>
                </a:buClr>
                <a:buSzPts val="1400"/>
              </a:pP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231;g8dc56ec0a0_1_110"/>
          <p:cNvGrpSpPr/>
          <p:nvPr/>
        </p:nvGrpSpPr>
        <p:grpSpPr>
          <a:xfrm>
            <a:off x="533400" y="1066800"/>
            <a:ext cx="3216407" cy="3503163"/>
            <a:chOff x="-1376221" y="-153679"/>
            <a:chExt cx="8577086" cy="7006327"/>
          </a:xfrm>
        </p:grpSpPr>
        <p:sp>
          <p:nvSpPr>
            <p:cNvPr id="14" name="Google Shape;232;g8dc56ec0a0_1_110"/>
            <p:cNvSpPr txBox="1"/>
            <p:nvPr/>
          </p:nvSpPr>
          <p:spPr>
            <a:xfrm>
              <a:off x="-1337735" y="-153679"/>
              <a:ext cx="8538600" cy="31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31"/>
                </a:lnSpc>
                <a:buClr>
                  <a:srgbClr val="000000"/>
                </a:buClr>
                <a:buSzPts val="4499"/>
              </a:pPr>
              <a:r>
                <a:rPr lang="en-US" sz="28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2018-2019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lnSpc>
                  <a:spcPct val="140031"/>
                </a:lnSpc>
                <a:buClr>
                  <a:srgbClr val="000000"/>
                </a:buClr>
                <a:buSzPts val="4499"/>
              </a:pPr>
              <a:r>
                <a:rPr lang="en-US" sz="28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Lessons Learned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lnSpc>
                  <a:spcPct val="139977"/>
                </a:lnSpc>
                <a:buClr>
                  <a:srgbClr val="000000"/>
                </a:buClr>
                <a:buSzPts val="4500"/>
              </a:pPr>
              <a:r>
                <a:rPr lang="en-US" sz="28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Part 1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33;g8dc56ec0a0_1_110"/>
            <p:cNvSpPr/>
            <p:nvPr/>
          </p:nvSpPr>
          <p:spPr>
            <a:xfrm>
              <a:off x="-1376221" y="3656321"/>
              <a:ext cx="7239001" cy="126900"/>
            </a:xfrm>
            <a:prstGeom prst="rect">
              <a:avLst/>
            </a:pr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4;g8dc56ec0a0_1_110"/>
            <p:cNvSpPr/>
            <p:nvPr/>
          </p:nvSpPr>
          <p:spPr>
            <a:xfrm>
              <a:off x="-1369874" y="4011024"/>
              <a:ext cx="2828944" cy="284162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235;g8dc56ec0a0_1_1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891138" y="4861088"/>
              <a:ext cx="1809397" cy="91374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99676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0;g8dc56ec0a0_1_129"/>
          <p:cNvSpPr/>
          <p:nvPr/>
        </p:nvSpPr>
        <p:spPr>
          <a:xfrm>
            <a:off x="514350" y="685800"/>
            <a:ext cx="8115300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1198" tIns="51198" rIns="51198" bIns="511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241;g8dc56ec0a0_1_129"/>
          <p:cNvGrpSpPr/>
          <p:nvPr/>
        </p:nvGrpSpPr>
        <p:grpSpPr>
          <a:xfrm>
            <a:off x="3733800" y="3962400"/>
            <a:ext cx="4683938" cy="1517236"/>
            <a:chOff x="0" y="-146183"/>
            <a:chExt cx="12490499" cy="3034472"/>
          </a:xfrm>
        </p:grpSpPr>
        <p:sp>
          <p:nvSpPr>
            <p:cNvPr id="6" name="Google Shape;242;g8dc56ec0a0_1_129"/>
            <p:cNvSpPr txBox="1"/>
            <p:nvPr/>
          </p:nvSpPr>
          <p:spPr>
            <a:xfrm>
              <a:off x="0" y="-146183"/>
              <a:ext cx="10479300" cy="6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2800"/>
              </a:pPr>
              <a:r>
                <a:rPr lang="en-US" b="1" dirty="0">
                  <a:solidFill>
                    <a:srgbClr val="F8AC39"/>
                  </a:solidFill>
                  <a:latin typeface="Open Sans"/>
                  <a:ea typeface="Open Sans"/>
                  <a:cs typeface="Open Sans"/>
                  <a:sym typeface="Open Sans"/>
                </a:rPr>
                <a:t>GPA &amp; UNITS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3;g8dc56ec0a0_1_129"/>
            <p:cNvSpPr txBox="1"/>
            <p:nvPr/>
          </p:nvSpPr>
          <p:spPr>
            <a:xfrm>
              <a:off x="0" y="681189"/>
              <a:ext cx="12490499" cy="22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 smtClean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Higher </a:t>
              </a: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GPA &amp; higher units = greater chance of receiving scholarships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45084">
                <a:lnSpc>
                  <a:spcPct val="139958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Lower GPA &amp; lower units = drafted, less likely to submit, lower winning chance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45;g8dc56ec0a0_1_129"/>
          <p:cNvGrpSpPr/>
          <p:nvPr/>
        </p:nvGrpSpPr>
        <p:grpSpPr>
          <a:xfrm>
            <a:off x="838200" y="1100777"/>
            <a:ext cx="3246426" cy="3444236"/>
            <a:chOff x="-118535" y="-85725"/>
            <a:chExt cx="8657135" cy="6888472"/>
          </a:xfrm>
        </p:grpSpPr>
        <p:sp>
          <p:nvSpPr>
            <p:cNvPr id="9" name="Google Shape;246;g8dc56ec0a0_1_129"/>
            <p:cNvSpPr txBox="1"/>
            <p:nvPr/>
          </p:nvSpPr>
          <p:spPr>
            <a:xfrm>
              <a:off x="0" y="-85725"/>
              <a:ext cx="8538600" cy="31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31"/>
                </a:lnSpc>
                <a:buClr>
                  <a:srgbClr val="000000"/>
                </a:buClr>
                <a:buSzPts val="4499"/>
              </a:pPr>
              <a:r>
                <a:rPr lang="en-US" sz="25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2018-2019</a:t>
              </a:r>
              <a:endParaRPr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lnSpc>
                  <a:spcPct val="140031"/>
                </a:lnSpc>
                <a:buClr>
                  <a:srgbClr val="000000"/>
                </a:buClr>
                <a:buSzPts val="4499"/>
              </a:pPr>
              <a:r>
                <a:rPr lang="en-US" sz="25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Lessons Learned</a:t>
              </a:r>
              <a:endParaRPr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lnSpc>
                  <a:spcPct val="139977"/>
                </a:lnSpc>
                <a:buClr>
                  <a:srgbClr val="000000"/>
                </a:buClr>
                <a:buSzPts val="4500"/>
              </a:pPr>
              <a:r>
                <a:rPr lang="en-US" sz="25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Part 2</a:t>
              </a:r>
              <a:endParaRPr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7;g8dc56ec0a0_1_129"/>
            <p:cNvSpPr/>
            <p:nvPr/>
          </p:nvSpPr>
          <p:spPr>
            <a:xfrm>
              <a:off x="-118535" y="3503921"/>
              <a:ext cx="7238999" cy="126900"/>
            </a:xfrm>
            <a:prstGeom prst="rect">
              <a:avLst/>
            </a:pr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8;g8dc56ec0a0_1_129"/>
            <p:cNvSpPr/>
            <p:nvPr/>
          </p:nvSpPr>
          <p:spPr>
            <a:xfrm>
              <a:off x="-118535" y="3961121"/>
              <a:ext cx="2828944" cy="284162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Google Shape;249;g8dc56ec0a0_1_1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0201" y="4926649"/>
              <a:ext cx="1809397" cy="9137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250;g8dc56ec0a0_1_129"/>
          <p:cNvGrpSpPr/>
          <p:nvPr/>
        </p:nvGrpSpPr>
        <p:grpSpPr>
          <a:xfrm>
            <a:off x="3732468" y="877703"/>
            <a:ext cx="4683938" cy="2361136"/>
            <a:chOff x="67" y="-512617"/>
            <a:chExt cx="12490499" cy="4722272"/>
          </a:xfrm>
        </p:grpSpPr>
        <p:sp>
          <p:nvSpPr>
            <p:cNvPr id="14" name="Google Shape;251;g8dc56ec0a0_1_129"/>
            <p:cNvSpPr txBox="1"/>
            <p:nvPr/>
          </p:nvSpPr>
          <p:spPr>
            <a:xfrm>
              <a:off x="67" y="-512617"/>
              <a:ext cx="10479300" cy="6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2800"/>
              </a:pPr>
              <a:r>
                <a:rPr lang="en-US" b="1" dirty="0">
                  <a:solidFill>
                    <a:srgbClr val="F8AC39"/>
                  </a:solidFill>
                  <a:latin typeface="Open Sans"/>
                  <a:ea typeface="Open Sans"/>
                  <a:cs typeface="Open Sans"/>
                  <a:sym typeface="Open Sans"/>
                </a:rPr>
                <a:t>AMOUNT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52;g8dc56ec0a0_1_129"/>
            <p:cNvSpPr txBox="1"/>
            <p:nvPr/>
          </p:nvSpPr>
          <p:spPr>
            <a:xfrm>
              <a:off x="67" y="314755"/>
              <a:ext cx="12490499" cy="389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Compared to males, females received fewer awards per headcount, lower amount per award, and lower amount per headcount.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Compared to other ethnicities, White students received highest amount per award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45084">
                <a:lnSpc>
                  <a:spcPct val="139958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Compared to other ethnicities, African American students received lowest amount per award and lowest amount per headcount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67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5"/>
          <p:cNvSpPr/>
          <p:nvPr/>
        </p:nvSpPr>
        <p:spPr>
          <a:xfrm>
            <a:off x="6818318" y="2510098"/>
            <a:ext cx="1062040" cy="14224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8AC39"/>
          </a:solidFill>
          <a:ln>
            <a:noFill/>
          </a:ln>
        </p:spPr>
        <p:txBody>
          <a:bodyPr spcFirstLastPara="1" wrap="square" lIns="51198" tIns="51198" rIns="51198" bIns="511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259;p5"/>
          <p:cNvGrpSpPr/>
          <p:nvPr/>
        </p:nvGrpSpPr>
        <p:grpSpPr>
          <a:xfrm>
            <a:off x="514350" y="645536"/>
            <a:ext cx="8096250" cy="728228"/>
            <a:chOff x="0" y="-76200"/>
            <a:chExt cx="21590000" cy="1456455"/>
          </a:xfrm>
        </p:grpSpPr>
        <p:sp>
          <p:nvSpPr>
            <p:cNvPr id="6" name="Google Shape;260;p5"/>
            <p:cNvSpPr/>
            <p:nvPr/>
          </p:nvSpPr>
          <p:spPr>
            <a:xfrm>
              <a:off x="0" y="1227855"/>
              <a:ext cx="21590000" cy="152400"/>
            </a:xfrm>
            <a:prstGeom prst="rect">
              <a:avLst/>
            </a:pr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1;p5"/>
            <p:cNvSpPr txBox="1"/>
            <p:nvPr/>
          </p:nvSpPr>
          <p:spPr>
            <a:xfrm>
              <a:off x="0" y="-76200"/>
              <a:ext cx="16641200" cy="1148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9977"/>
                </a:lnSpc>
                <a:buClr>
                  <a:srgbClr val="000000"/>
                </a:buClr>
                <a:buSzPts val="4500"/>
              </a:pPr>
              <a:r>
                <a:rPr lang="en-US" sz="28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Overview</a:t>
              </a:r>
              <a:endParaRPr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62;p5"/>
          <p:cNvGrpSpPr/>
          <p:nvPr/>
        </p:nvGrpSpPr>
        <p:grpSpPr>
          <a:xfrm>
            <a:off x="1263642" y="2510098"/>
            <a:ext cx="1062040" cy="1422400"/>
            <a:chOff x="6347" y="0"/>
            <a:chExt cx="2832106" cy="2844800"/>
          </a:xfrm>
        </p:grpSpPr>
        <p:sp>
          <p:nvSpPr>
            <p:cNvPr id="9" name="Google Shape;263;p5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Google Shape;26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5082" y="965528"/>
              <a:ext cx="1809394" cy="9137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oogle Shape;265;p5"/>
          <p:cNvGrpSpPr/>
          <p:nvPr/>
        </p:nvGrpSpPr>
        <p:grpSpPr>
          <a:xfrm>
            <a:off x="4031455" y="2510098"/>
            <a:ext cx="1062040" cy="1422400"/>
            <a:chOff x="6347" y="0"/>
            <a:chExt cx="2832106" cy="2844800"/>
          </a:xfrm>
        </p:grpSpPr>
        <p:sp>
          <p:nvSpPr>
            <p:cNvPr id="12" name="Google Shape;266;p5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267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907" y="639528"/>
              <a:ext cx="1565744" cy="15657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26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7034904" y="2967220"/>
            <a:ext cx="782872" cy="5081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70;p5"/>
          <p:cNvSpPr/>
          <p:nvPr/>
        </p:nvSpPr>
        <p:spPr>
          <a:xfrm>
            <a:off x="3157538" y="1543050"/>
            <a:ext cx="2828925" cy="377190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8AC39"/>
          </a:solidFill>
          <a:ln>
            <a:noFill/>
          </a:ln>
        </p:spPr>
        <p:txBody>
          <a:bodyPr spcFirstLastPara="1" wrap="square" lIns="51198" tIns="51198" rIns="51198" bIns="511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71;p5"/>
          <p:cNvSpPr txBox="1"/>
          <p:nvPr/>
        </p:nvSpPr>
        <p:spPr>
          <a:xfrm>
            <a:off x="514350" y="4028072"/>
            <a:ext cx="2560624" cy="588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  <a:buClr>
                <a:srgbClr val="000000"/>
              </a:buClr>
              <a:buSzPts val="2400"/>
            </a:pPr>
            <a:r>
              <a:rPr lang="en-US" sz="14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2018-2019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sz="14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Lessons Learned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72;p5"/>
          <p:cNvSpPr txBox="1"/>
          <p:nvPr/>
        </p:nvSpPr>
        <p:spPr>
          <a:xfrm>
            <a:off x="3291688" y="4028072"/>
            <a:ext cx="2560624" cy="588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  <a:buClr>
                <a:srgbClr val="000000"/>
              </a:buClr>
              <a:buSzPts val="2400"/>
            </a:pPr>
            <a:r>
              <a:rPr lang="en-US" sz="14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2019-2020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sz="14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Data Informed Action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3;p5"/>
          <p:cNvSpPr txBox="1"/>
          <p:nvPr/>
        </p:nvSpPr>
        <p:spPr>
          <a:xfrm>
            <a:off x="6069026" y="4028072"/>
            <a:ext cx="2560624" cy="6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  <a:buClr>
                <a:srgbClr val="000000"/>
              </a:buClr>
              <a:buSzPts val="2400"/>
            </a:pPr>
            <a:r>
              <a:rPr lang="en-US" sz="15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2020-2021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sz="1500" b="1" dirty="0" err="1" smtClean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Outcomes|Lessons</a:t>
            </a:r>
            <a:r>
              <a:rPr lang="en-US" sz="1500" b="1" dirty="0" smtClean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Learned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300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79;p7"/>
          <p:cNvSpPr/>
          <p:nvPr/>
        </p:nvSpPr>
        <p:spPr>
          <a:xfrm>
            <a:off x="7391400" y="457200"/>
            <a:ext cx="1524000" cy="1879969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8AC39"/>
          </a:solidFill>
          <a:ln>
            <a:noFill/>
          </a:ln>
        </p:spPr>
        <p:txBody>
          <a:bodyPr spcFirstLastPara="1" wrap="square" lIns="51198" tIns="51198" rIns="51198" bIns="511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80;p7"/>
          <p:cNvSpPr txBox="1"/>
          <p:nvPr/>
        </p:nvSpPr>
        <p:spPr>
          <a:xfrm>
            <a:off x="533400" y="609600"/>
            <a:ext cx="6246799" cy="57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77"/>
              </a:lnSpc>
              <a:buClr>
                <a:srgbClr val="000000"/>
              </a:buClr>
              <a:buSzPts val="4500"/>
            </a:pPr>
            <a:r>
              <a:rPr lang="en-US" sz="28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2019-2020: Data Informed Action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82;p7"/>
          <p:cNvGrpSpPr/>
          <p:nvPr/>
        </p:nvGrpSpPr>
        <p:grpSpPr>
          <a:xfrm>
            <a:off x="661690" y="1721370"/>
            <a:ext cx="1062040" cy="1422400"/>
            <a:chOff x="6347" y="0"/>
            <a:chExt cx="2832106" cy="2844800"/>
          </a:xfrm>
        </p:grpSpPr>
        <p:sp>
          <p:nvSpPr>
            <p:cNvPr id="22" name="Google Shape;283;p7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Google Shape;28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6907" y="639528"/>
              <a:ext cx="1565744" cy="15657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86;p7"/>
          <p:cNvSpPr txBox="1"/>
          <p:nvPr/>
        </p:nvSpPr>
        <p:spPr>
          <a:xfrm>
            <a:off x="2057400" y="1905000"/>
            <a:ext cx="4851767" cy="287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3200"/>
            </a:pPr>
            <a:r>
              <a:rPr lang="en-US" b="1" dirty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WORKSHOPS</a:t>
            </a:r>
          </a:p>
          <a:p>
            <a:pPr>
              <a:lnSpc>
                <a:spcPct val="140000"/>
              </a:lnSpc>
              <a:buClr>
                <a:srgbClr val="000000"/>
              </a:buClr>
              <a:buSzPts val="3200"/>
            </a:pPr>
            <a:r>
              <a:rPr lang="en-US" b="1" dirty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CLASSROOM PRESENTATIONS</a:t>
            </a:r>
          </a:p>
          <a:p>
            <a:pPr lvl="0">
              <a:lnSpc>
                <a:spcPct val="140000"/>
              </a:lnSpc>
              <a:buSzPts val="3200"/>
            </a:pPr>
            <a:r>
              <a:rPr lang="en-US" b="1" dirty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COLLABORATION WITH INSTRUCTORS</a:t>
            </a:r>
          </a:p>
          <a:p>
            <a:pPr lvl="0">
              <a:lnSpc>
                <a:spcPct val="140000"/>
              </a:lnSpc>
              <a:buClr>
                <a:schemeClr val="dk1"/>
              </a:buClr>
              <a:buSzPts val="3200"/>
            </a:pPr>
            <a:r>
              <a:rPr lang="en-US" b="1" dirty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LANGUAGE TO INCLUDE ON SYLLABI</a:t>
            </a:r>
          </a:p>
          <a:p>
            <a:pPr lvl="0">
              <a:lnSpc>
                <a:spcPct val="140000"/>
              </a:lnSpc>
              <a:buClr>
                <a:schemeClr val="dk1"/>
              </a:buClr>
              <a:buSzPts val="3200"/>
            </a:pPr>
            <a:r>
              <a:rPr lang="en-US" b="1" dirty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CANVAS SLIDES </a:t>
            </a:r>
          </a:p>
          <a:p>
            <a:pPr lvl="0">
              <a:lnSpc>
                <a:spcPct val="140000"/>
              </a:lnSpc>
              <a:buSzPts val="3200"/>
            </a:pPr>
            <a:r>
              <a:rPr lang="en-US" b="1" dirty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PUBLICITY/ SOCIAL MEDIA </a:t>
            </a:r>
          </a:p>
          <a:p>
            <a:pPr lvl="0">
              <a:lnSpc>
                <a:spcPct val="140000"/>
              </a:lnSpc>
              <a:buClr>
                <a:schemeClr val="dk1"/>
              </a:buClr>
              <a:buSzPts val="3200"/>
            </a:pPr>
            <a:r>
              <a:rPr lang="en-US" b="1" dirty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HOW TO STEPS ONLINE</a:t>
            </a:r>
          </a:p>
          <a:p>
            <a:pPr>
              <a:lnSpc>
                <a:spcPct val="140000"/>
              </a:lnSpc>
              <a:buClr>
                <a:srgbClr val="000000"/>
              </a:buClr>
              <a:buSzPts val="3200"/>
            </a:pP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88;p7"/>
          <p:cNvGrpSpPr/>
          <p:nvPr/>
        </p:nvGrpSpPr>
        <p:grpSpPr>
          <a:xfrm>
            <a:off x="7659225" y="2590159"/>
            <a:ext cx="1062040" cy="1422400"/>
            <a:chOff x="6347" y="0"/>
            <a:chExt cx="2832106" cy="2844800"/>
          </a:xfrm>
        </p:grpSpPr>
        <p:sp>
          <p:nvSpPr>
            <p:cNvPr id="26" name="Google Shape;289;p7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" name="Google Shape;29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8063" y="699384"/>
              <a:ext cx="1568673" cy="1446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oogle Shape;291;p7"/>
          <p:cNvGrpSpPr/>
          <p:nvPr/>
        </p:nvGrpSpPr>
        <p:grpSpPr>
          <a:xfrm>
            <a:off x="7620000" y="762000"/>
            <a:ext cx="1062040" cy="1422400"/>
            <a:chOff x="6347" y="0"/>
            <a:chExt cx="2832106" cy="2844800"/>
          </a:xfrm>
        </p:grpSpPr>
        <p:sp>
          <p:nvSpPr>
            <p:cNvPr id="29" name="Google Shape;292;p7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" name="Google Shape;293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3466" y="480579"/>
              <a:ext cx="1417869" cy="1883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Google Shape;294;p7"/>
          <p:cNvGrpSpPr/>
          <p:nvPr/>
        </p:nvGrpSpPr>
        <p:grpSpPr>
          <a:xfrm>
            <a:off x="7669587" y="4476049"/>
            <a:ext cx="1062040" cy="1422400"/>
            <a:chOff x="6347" y="0"/>
            <a:chExt cx="2832106" cy="2844800"/>
          </a:xfrm>
        </p:grpSpPr>
        <p:sp>
          <p:nvSpPr>
            <p:cNvPr id="32" name="Google Shape;295;p7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" name="Google Shape;296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59398" y="559398"/>
              <a:ext cx="1726004" cy="17260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37891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Institutional Commitment and Culture</a:t>
            </a:r>
          </a:p>
          <a:p>
            <a:r>
              <a:rPr lang="en-US" dirty="0" smtClean="0"/>
              <a:t>Resource Allocation Process</a:t>
            </a:r>
          </a:p>
          <a:p>
            <a:r>
              <a:rPr lang="en-US" dirty="0" smtClean="0"/>
              <a:t>Schedule and </a:t>
            </a:r>
            <a:r>
              <a:rPr lang="en-US" dirty="0" err="1" smtClean="0"/>
              <a:t>FTEF</a:t>
            </a:r>
            <a:r>
              <a:rPr lang="en-US" dirty="0" smtClean="0"/>
              <a:t> Reductions</a:t>
            </a:r>
          </a:p>
          <a:p>
            <a:r>
              <a:rPr lang="en-US" dirty="0" smtClean="0"/>
              <a:t>Scholarships Equity Review</a:t>
            </a:r>
          </a:p>
          <a:p>
            <a:r>
              <a:rPr lang="en-US" dirty="0" smtClean="0"/>
              <a:t>COVID</a:t>
            </a:r>
            <a:r>
              <a:rPr lang="en-US" dirty="0"/>
              <a:t>-</a:t>
            </a:r>
            <a:r>
              <a:rPr lang="en-US" dirty="0" smtClean="0"/>
              <a:t>19 Relief Funding</a:t>
            </a:r>
          </a:p>
          <a:p>
            <a:r>
              <a:rPr lang="en-US" dirty="0" smtClean="0"/>
              <a:t>Quick Tangibles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2;p12"/>
          <p:cNvSpPr txBox="1"/>
          <p:nvPr/>
        </p:nvSpPr>
        <p:spPr>
          <a:xfrm>
            <a:off x="304800" y="685800"/>
            <a:ext cx="6246799" cy="111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77"/>
              </a:lnSpc>
              <a:buClr>
                <a:srgbClr val="000000"/>
              </a:buClr>
              <a:buSzPts val="4500"/>
            </a:pPr>
            <a:r>
              <a:rPr lang="en-US" sz="28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2019-2020: Data Informed Action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39977"/>
              </a:lnSpc>
              <a:buClr>
                <a:srgbClr val="000000"/>
              </a:buClr>
              <a:buSzPts val="4500"/>
            </a:pPr>
            <a:endParaRPr sz="2500" b="1" dirty="0">
              <a:solidFill>
                <a:srgbClr val="7E6B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" name="Google Shape;347;p12"/>
          <p:cNvGrpSpPr/>
          <p:nvPr/>
        </p:nvGrpSpPr>
        <p:grpSpPr>
          <a:xfrm>
            <a:off x="1828800" y="1524000"/>
            <a:ext cx="6743235" cy="4002072"/>
            <a:chOff x="0" y="-57150"/>
            <a:chExt cx="17981958" cy="8004141"/>
          </a:xfrm>
        </p:grpSpPr>
        <p:sp>
          <p:nvSpPr>
            <p:cNvPr id="6" name="Google Shape;348;p12"/>
            <p:cNvSpPr txBox="1"/>
            <p:nvPr/>
          </p:nvSpPr>
          <p:spPr>
            <a:xfrm>
              <a:off x="0" y="-57150"/>
              <a:ext cx="15086593" cy="1724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248888"/>
                </a:lnSpc>
                <a:buClr>
                  <a:srgbClr val="000000"/>
                </a:buClr>
                <a:buSzPts val="4200"/>
              </a:pPr>
              <a:r>
                <a:rPr lang="en-US" sz="2500" b="1" dirty="0">
                  <a:solidFill>
                    <a:srgbClr val="F8AC39"/>
                  </a:solidFill>
                  <a:latin typeface="Open Sans"/>
                  <a:ea typeface="Open Sans"/>
                  <a:cs typeface="Open Sans"/>
                  <a:sym typeface="Open Sans"/>
                </a:rPr>
                <a:t>Removing Barriers</a:t>
              </a:r>
              <a:endParaRPr sz="2500" b="1" dirty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" name="Google Shape;349;p12"/>
            <p:cNvSpPr txBox="1"/>
            <p:nvPr/>
          </p:nvSpPr>
          <p:spPr>
            <a:xfrm>
              <a:off x="0" y="864866"/>
              <a:ext cx="17981958" cy="7082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45085" lvl="1">
                <a:lnSpc>
                  <a:spcPct val="140000"/>
                </a:lnSpc>
                <a:buClr>
                  <a:srgbClr val="7E6B73"/>
                </a:buClr>
                <a:buSzPts val="2400"/>
              </a:pPr>
              <a:endParaRPr lang="en-US" sz="13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90170" lvl="1" indent="-145085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endParaRPr lang="en-US" sz="13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90170" lvl="1" indent="-145085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Community Service" expanded to include service </a:t>
              </a:r>
            </a:p>
            <a:p>
              <a:pPr marL="145085" lvl="1">
                <a:lnSpc>
                  <a:spcPct val="140000"/>
                </a:lnSpc>
                <a:buClr>
                  <a:srgbClr val="7E6B73"/>
                </a:buClr>
                <a:buSzPts val="2400"/>
              </a:pPr>
              <a:r>
                <a:rPr lang="en-US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   to church, family and friends</a:t>
              </a:r>
              <a:endParaRPr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73533">
                <a:lnSpc>
                  <a:spcPct val="140000"/>
                </a:lnSpc>
                <a:buClr>
                  <a:srgbClr val="7E6B73"/>
                </a:buClr>
                <a:buSzPts val="3200"/>
                <a:buFont typeface="Arial"/>
                <a:buChar char="•"/>
              </a:pPr>
              <a:r>
                <a:rPr lang="en-US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Emphasized "</a:t>
              </a:r>
              <a:r>
                <a:rPr lang="en-US" b="1" u="sng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All GPAs welcome to apply"</a:t>
              </a:r>
              <a:endParaRPr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73533">
                <a:lnSpc>
                  <a:spcPct val="140000"/>
                </a:lnSpc>
                <a:buClr>
                  <a:srgbClr val="7E6B73"/>
                </a:buClr>
                <a:buSzPts val="3200"/>
                <a:buFont typeface="Arial"/>
                <a:buChar char="•"/>
              </a:pPr>
              <a:r>
                <a:rPr lang="en-US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Removed required references </a:t>
              </a:r>
              <a:endParaRPr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73532">
                <a:lnSpc>
                  <a:spcPct val="139958"/>
                </a:lnSpc>
                <a:buClr>
                  <a:srgbClr val="7E6B73"/>
                </a:buClr>
                <a:buSzPts val="3200"/>
                <a:buFont typeface="Arial"/>
                <a:buChar char="•"/>
              </a:pPr>
              <a:r>
                <a:rPr lang="en-US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Removed minimum unit requirement </a:t>
              </a:r>
              <a:r>
                <a:rPr lang="en-US" b="1" dirty="0" smtClean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/>
              </a:r>
              <a:br>
                <a:rPr lang="en-US" b="1" dirty="0" smtClean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-US" b="1" dirty="0" smtClean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(</a:t>
              </a:r>
              <a:r>
                <a:rPr lang="en-US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select scholarship) </a:t>
              </a:r>
              <a:endParaRPr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90170" lvl="1" indent="-162864">
                <a:lnSpc>
                  <a:spcPct val="139958"/>
                </a:lnSpc>
                <a:buClr>
                  <a:srgbClr val="7E6B73"/>
                </a:buClr>
                <a:buSzPts val="2900"/>
                <a:buFont typeface="Open Sans"/>
                <a:buChar char="•"/>
              </a:pPr>
              <a:r>
                <a:rPr lang="en-US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Flexible with part time/ full-time status</a:t>
              </a:r>
              <a:r>
                <a:rPr lang="en-US" sz="16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6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12064">
                <a:lnSpc>
                  <a:spcPct val="139958"/>
                </a:lnSpc>
                <a:buClr>
                  <a:srgbClr val="000000"/>
                </a:buClr>
                <a:buSzPts val="2400"/>
              </a:pPr>
              <a:endParaRPr sz="13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" name="Google Shape;350;p12"/>
          <p:cNvGrpSpPr/>
          <p:nvPr/>
        </p:nvGrpSpPr>
        <p:grpSpPr>
          <a:xfrm>
            <a:off x="490815" y="1725245"/>
            <a:ext cx="1062040" cy="1422400"/>
            <a:chOff x="6347" y="0"/>
            <a:chExt cx="2832106" cy="2844800"/>
          </a:xfrm>
        </p:grpSpPr>
        <p:sp>
          <p:nvSpPr>
            <p:cNvPr id="9" name="Google Shape;351;p12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Google Shape;352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6907" y="639528"/>
              <a:ext cx="1565744" cy="15657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oogle Shape;353;p12"/>
          <p:cNvGrpSpPr/>
          <p:nvPr/>
        </p:nvGrpSpPr>
        <p:grpSpPr>
          <a:xfrm>
            <a:off x="7698686" y="2634505"/>
            <a:ext cx="1062040" cy="1422400"/>
            <a:chOff x="6347" y="0"/>
            <a:chExt cx="2832106" cy="2844800"/>
          </a:xfrm>
        </p:grpSpPr>
        <p:sp>
          <p:nvSpPr>
            <p:cNvPr id="12" name="Google Shape;354;p12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355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8063" y="699384"/>
              <a:ext cx="1568673" cy="1446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356;p12"/>
          <p:cNvGrpSpPr/>
          <p:nvPr/>
        </p:nvGrpSpPr>
        <p:grpSpPr>
          <a:xfrm>
            <a:off x="7616168" y="729372"/>
            <a:ext cx="1062040" cy="1422400"/>
            <a:chOff x="6347" y="0"/>
            <a:chExt cx="2832106" cy="2844800"/>
          </a:xfrm>
        </p:grpSpPr>
        <p:sp>
          <p:nvSpPr>
            <p:cNvPr id="15" name="Google Shape;357;p12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Google Shape;358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3466" y="480579"/>
              <a:ext cx="1417869" cy="1883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359;p12"/>
          <p:cNvGrpSpPr/>
          <p:nvPr/>
        </p:nvGrpSpPr>
        <p:grpSpPr>
          <a:xfrm>
            <a:off x="7737912" y="4539639"/>
            <a:ext cx="1062040" cy="1422400"/>
            <a:chOff x="6347" y="0"/>
            <a:chExt cx="2832106" cy="2844800"/>
          </a:xfrm>
        </p:grpSpPr>
        <p:sp>
          <p:nvSpPr>
            <p:cNvPr id="18" name="Google Shape;360;p12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Google Shape;361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59398" y="559398"/>
              <a:ext cx="1726004" cy="1726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363;p12"/>
          <p:cNvSpPr/>
          <p:nvPr/>
        </p:nvSpPr>
        <p:spPr>
          <a:xfrm>
            <a:off x="7524718" y="2386478"/>
            <a:ext cx="1409977" cy="1879969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8AC39"/>
          </a:solidFill>
          <a:ln>
            <a:noFill/>
          </a:ln>
        </p:spPr>
        <p:txBody>
          <a:bodyPr spcFirstLastPara="1" wrap="square" lIns="51198" tIns="51198" rIns="51198" bIns="511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963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9;p13"/>
          <p:cNvSpPr txBox="1"/>
          <p:nvPr/>
        </p:nvSpPr>
        <p:spPr>
          <a:xfrm>
            <a:off x="533400" y="685800"/>
            <a:ext cx="6246799" cy="57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77"/>
              </a:lnSpc>
              <a:buClr>
                <a:srgbClr val="000000"/>
              </a:buClr>
              <a:buSzPts val="4500"/>
            </a:pPr>
            <a:r>
              <a:rPr lang="en-US" sz="2800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2019-2020: Data Informed Action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74;p13"/>
          <p:cNvSpPr txBox="1"/>
          <p:nvPr/>
        </p:nvSpPr>
        <p:spPr>
          <a:xfrm>
            <a:off x="1573295" y="1793546"/>
            <a:ext cx="5657513" cy="243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4200"/>
            </a:pPr>
            <a:r>
              <a:rPr lang="en-US" sz="2500" b="1" dirty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Equity Lens - Reviewer’s Workshop </a:t>
            </a:r>
            <a:endParaRPr sz="2500" b="1" dirty="0">
              <a:solidFill>
                <a:srgbClr val="F8AC3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12038" lvl="2" indent="-285750">
              <a:lnSpc>
                <a:spcPct val="139958"/>
              </a:lnSpc>
              <a:buClr>
                <a:srgbClr val="7E6B73"/>
              </a:buClr>
              <a:buSzPts val="3200"/>
              <a:buFont typeface="Arial"/>
              <a:buChar char="•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Review of data</a:t>
            </a:r>
            <a:endParaRPr b="1" dirty="0">
              <a:solidFill>
                <a:srgbClr val="7E6B7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12038" lvl="2" indent="-285750">
              <a:lnSpc>
                <a:spcPct val="139958"/>
              </a:lnSpc>
              <a:buClr>
                <a:srgbClr val="7E6B73"/>
              </a:buClr>
              <a:buSzPts val="3200"/>
              <a:buFont typeface="Arial"/>
              <a:buChar char="•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Questions asked </a:t>
            </a:r>
            <a:endParaRPr b="1" dirty="0">
              <a:solidFill>
                <a:srgbClr val="7E6B7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12038" lvl="2" indent="-285750">
              <a:lnSpc>
                <a:spcPct val="139958"/>
              </a:lnSpc>
              <a:buClr>
                <a:srgbClr val="7E6B73"/>
              </a:buClr>
              <a:buSzPts val="3200"/>
              <a:buFont typeface="Arial"/>
              <a:buChar char="•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Discussion on intent of the </a:t>
            </a:r>
            <a:r>
              <a:rPr lang="en-US" b="1" dirty="0" smtClean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scholarship</a:t>
            </a:r>
          </a:p>
          <a:p>
            <a:pPr marL="812038" lvl="2" indent="-285750">
              <a:lnSpc>
                <a:spcPct val="139958"/>
              </a:lnSpc>
              <a:buClr>
                <a:srgbClr val="7E6B73"/>
              </a:buClr>
              <a:buSzPts val="3200"/>
              <a:buFont typeface="Arial"/>
              <a:buChar char="•"/>
            </a:pPr>
            <a:r>
              <a:rPr lang="en-US" b="1" dirty="0" smtClean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Understanding </a:t>
            </a: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the purpose of the scholarship </a:t>
            </a:r>
            <a:endParaRPr b="1" dirty="0">
              <a:solidFill>
                <a:srgbClr val="7E6B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" name="Google Shape;375;p13"/>
          <p:cNvGrpSpPr/>
          <p:nvPr/>
        </p:nvGrpSpPr>
        <p:grpSpPr>
          <a:xfrm>
            <a:off x="7638500" y="2667134"/>
            <a:ext cx="1062040" cy="1422400"/>
            <a:chOff x="6347" y="0"/>
            <a:chExt cx="2832106" cy="2844800"/>
          </a:xfrm>
        </p:grpSpPr>
        <p:sp>
          <p:nvSpPr>
            <p:cNvPr id="7" name="Google Shape;376;p13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377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8063" y="699384"/>
              <a:ext cx="1568673" cy="1446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oogle Shape;378;p13"/>
          <p:cNvGrpSpPr/>
          <p:nvPr/>
        </p:nvGrpSpPr>
        <p:grpSpPr>
          <a:xfrm>
            <a:off x="7642569" y="4456805"/>
            <a:ext cx="1062040" cy="1422400"/>
            <a:chOff x="6347" y="0"/>
            <a:chExt cx="2832106" cy="2844800"/>
          </a:xfrm>
        </p:grpSpPr>
        <p:sp>
          <p:nvSpPr>
            <p:cNvPr id="10" name="Google Shape;379;p13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38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3466" y="480579"/>
              <a:ext cx="1417869" cy="1883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381;p13"/>
          <p:cNvGrpSpPr/>
          <p:nvPr/>
        </p:nvGrpSpPr>
        <p:grpSpPr>
          <a:xfrm>
            <a:off x="7620000" y="762000"/>
            <a:ext cx="1062040" cy="1422400"/>
            <a:chOff x="6347" y="0"/>
            <a:chExt cx="2832106" cy="2844800"/>
          </a:xfrm>
        </p:grpSpPr>
        <p:sp>
          <p:nvSpPr>
            <p:cNvPr id="13" name="Google Shape;382;p13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6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38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9398" y="559398"/>
              <a:ext cx="1726004" cy="17260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37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664" y="1891192"/>
            <a:ext cx="587154" cy="7828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371;p13"/>
          <p:cNvGrpSpPr/>
          <p:nvPr/>
        </p:nvGrpSpPr>
        <p:grpSpPr>
          <a:xfrm>
            <a:off x="394054" y="1571428"/>
            <a:ext cx="1062040" cy="1422400"/>
            <a:chOff x="6347" y="0"/>
            <a:chExt cx="2832106" cy="2844800"/>
          </a:xfrm>
        </p:grpSpPr>
        <p:sp>
          <p:nvSpPr>
            <p:cNvPr id="18" name="Google Shape;372;p13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Google Shape;373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6907" y="639528"/>
              <a:ext cx="1565744" cy="156574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89913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1;p14"/>
          <p:cNvSpPr/>
          <p:nvPr/>
        </p:nvSpPr>
        <p:spPr>
          <a:xfrm>
            <a:off x="6818318" y="2510098"/>
            <a:ext cx="1062040" cy="14224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8AC39"/>
          </a:solidFill>
          <a:ln>
            <a:noFill/>
          </a:ln>
        </p:spPr>
        <p:txBody>
          <a:bodyPr spcFirstLastPara="1" wrap="square" lIns="51198" tIns="51198" rIns="51198" bIns="511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392;p14"/>
          <p:cNvGrpSpPr/>
          <p:nvPr/>
        </p:nvGrpSpPr>
        <p:grpSpPr>
          <a:xfrm>
            <a:off x="514350" y="645536"/>
            <a:ext cx="8096250" cy="728228"/>
            <a:chOff x="0" y="-76200"/>
            <a:chExt cx="21590000" cy="1456455"/>
          </a:xfrm>
        </p:grpSpPr>
        <p:sp>
          <p:nvSpPr>
            <p:cNvPr id="6" name="Google Shape;393;p14"/>
            <p:cNvSpPr/>
            <p:nvPr/>
          </p:nvSpPr>
          <p:spPr>
            <a:xfrm>
              <a:off x="0" y="1227855"/>
              <a:ext cx="21590000" cy="152400"/>
            </a:xfrm>
            <a:prstGeom prst="rect">
              <a:avLst/>
            </a:pr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94;p14"/>
            <p:cNvSpPr txBox="1"/>
            <p:nvPr/>
          </p:nvSpPr>
          <p:spPr>
            <a:xfrm>
              <a:off x="0" y="-76200"/>
              <a:ext cx="16641200" cy="1148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9977"/>
                </a:lnSpc>
                <a:buClr>
                  <a:srgbClr val="000000"/>
                </a:buClr>
                <a:buSzPts val="4500"/>
              </a:pPr>
              <a:r>
                <a:rPr lang="en-US" sz="28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Scholarship - Equity Analysis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395;p14"/>
          <p:cNvGrpSpPr/>
          <p:nvPr/>
        </p:nvGrpSpPr>
        <p:grpSpPr>
          <a:xfrm>
            <a:off x="1263642" y="2510098"/>
            <a:ext cx="1062040" cy="1422400"/>
            <a:chOff x="6347" y="0"/>
            <a:chExt cx="2832106" cy="2844800"/>
          </a:xfrm>
        </p:grpSpPr>
        <p:sp>
          <p:nvSpPr>
            <p:cNvPr id="9" name="Google Shape;396;p14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Google Shape;397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5082" y="965528"/>
              <a:ext cx="1809394" cy="9137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oogle Shape;398;p14"/>
          <p:cNvGrpSpPr/>
          <p:nvPr/>
        </p:nvGrpSpPr>
        <p:grpSpPr>
          <a:xfrm>
            <a:off x="4031455" y="2510098"/>
            <a:ext cx="1062040" cy="1422400"/>
            <a:chOff x="6347" y="0"/>
            <a:chExt cx="2832106" cy="2844800"/>
          </a:xfrm>
        </p:grpSpPr>
        <p:sp>
          <p:nvSpPr>
            <p:cNvPr id="12" name="Google Shape;399;p14"/>
            <p:cNvSpPr/>
            <p:nvPr/>
          </p:nvSpPr>
          <p:spPr>
            <a:xfrm>
              <a:off x="6347" y="0"/>
              <a:ext cx="2832106" cy="28448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400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6907" y="639528"/>
              <a:ext cx="1565744" cy="15657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40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7034904" y="2967220"/>
            <a:ext cx="782872" cy="5081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03;p14"/>
          <p:cNvSpPr/>
          <p:nvPr/>
        </p:nvSpPr>
        <p:spPr>
          <a:xfrm>
            <a:off x="5934876" y="1543050"/>
            <a:ext cx="2828925" cy="377190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8AC39"/>
          </a:solidFill>
          <a:ln>
            <a:noFill/>
          </a:ln>
        </p:spPr>
        <p:txBody>
          <a:bodyPr spcFirstLastPara="1" wrap="square" lIns="51198" tIns="51198" rIns="51198" bIns="511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04;p14"/>
          <p:cNvSpPr txBox="1"/>
          <p:nvPr/>
        </p:nvSpPr>
        <p:spPr>
          <a:xfrm>
            <a:off x="514350" y="4028072"/>
            <a:ext cx="2560624" cy="75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2018-2019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Lessons Learned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05;p14"/>
          <p:cNvSpPr txBox="1"/>
          <p:nvPr/>
        </p:nvSpPr>
        <p:spPr>
          <a:xfrm>
            <a:off x="3291688" y="4028072"/>
            <a:ext cx="2560624" cy="75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2019-2020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Data Informed Action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06;p14"/>
          <p:cNvSpPr txBox="1"/>
          <p:nvPr/>
        </p:nvSpPr>
        <p:spPr>
          <a:xfrm>
            <a:off x="6069026" y="4028072"/>
            <a:ext cx="2560624" cy="75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2020-2021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39958"/>
              </a:lnSpc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7E6B73"/>
                </a:solidFill>
                <a:latin typeface="Open Sans"/>
                <a:ea typeface="Open Sans"/>
                <a:cs typeface="Open Sans"/>
                <a:sym typeface="Open Sans"/>
              </a:rPr>
              <a:t>Lessons Learned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00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412;g867570e235_0_94"/>
          <p:cNvGrpSpPr/>
          <p:nvPr/>
        </p:nvGrpSpPr>
        <p:grpSpPr>
          <a:xfrm>
            <a:off x="4038600" y="1143000"/>
            <a:ext cx="4683938" cy="954736"/>
            <a:chOff x="0" y="-57150"/>
            <a:chExt cx="12490499" cy="1909472"/>
          </a:xfrm>
        </p:grpSpPr>
        <p:sp>
          <p:nvSpPr>
            <p:cNvPr id="19" name="Google Shape;413;g867570e235_0_94"/>
            <p:cNvSpPr txBox="1"/>
            <p:nvPr/>
          </p:nvSpPr>
          <p:spPr>
            <a:xfrm>
              <a:off x="0" y="-57150"/>
              <a:ext cx="10479300" cy="6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2800"/>
              </a:pPr>
              <a:r>
                <a:rPr lang="en-US" b="1" dirty="0">
                  <a:solidFill>
                    <a:srgbClr val="F8AC39"/>
                  </a:solidFill>
                  <a:latin typeface="Open Sans"/>
                  <a:ea typeface="Open Sans"/>
                  <a:cs typeface="Open Sans"/>
                  <a:sym typeface="Open Sans"/>
                </a:rPr>
                <a:t>RACE/ETHNICITY - more diverse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4;g867570e235_0_94"/>
            <p:cNvSpPr txBox="1"/>
            <p:nvPr/>
          </p:nvSpPr>
          <p:spPr>
            <a:xfrm>
              <a:off x="0" y="770222"/>
              <a:ext cx="12490499" cy="108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More African American, Asian, Latinx </a:t>
              </a: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45084">
                <a:lnSpc>
                  <a:spcPct val="139958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Representation of Native American</a:t>
              </a: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415;g867570e235_0_94"/>
          <p:cNvGrpSpPr/>
          <p:nvPr/>
        </p:nvGrpSpPr>
        <p:grpSpPr>
          <a:xfrm>
            <a:off x="4038600" y="2501890"/>
            <a:ext cx="4683938" cy="1235986"/>
            <a:chOff x="0" y="-57150"/>
            <a:chExt cx="12490499" cy="2471972"/>
          </a:xfrm>
        </p:grpSpPr>
        <p:sp>
          <p:nvSpPr>
            <p:cNvPr id="22" name="Google Shape;416;g867570e235_0_94"/>
            <p:cNvSpPr txBox="1"/>
            <p:nvPr/>
          </p:nvSpPr>
          <p:spPr>
            <a:xfrm>
              <a:off x="0" y="-57150"/>
              <a:ext cx="10479300" cy="6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2800"/>
              </a:pPr>
              <a:r>
                <a:rPr lang="en-US" b="1">
                  <a:solidFill>
                    <a:srgbClr val="F8AC39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</a:t>
              </a: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17;g867570e235_0_94"/>
            <p:cNvSpPr txBox="1"/>
            <p:nvPr/>
          </p:nvSpPr>
          <p:spPr>
            <a:xfrm>
              <a:off x="0" y="770222"/>
              <a:ext cx="12490499" cy="16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Average per headcount for females were higher than for males</a:t>
              </a: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45084">
                <a:lnSpc>
                  <a:spcPct val="139958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Representation of non-binary category</a:t>
              </a: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419;g867570e235_0_94"/>
          <p:cNvGrpSpPr/>
          <p:nvPr/>
        </p:nvGrpSpPr>
        <p:grpSpPr>
          <a:xfrm>
            <a:off x="4038600" y="4113795"/>
            <a:ext cx="4683938" cy="1517236"/>
            <a:chOff x="0" y="-57150"/>
            <a:chExt cx="12490499" cy="3034472"/>
          </a:xfrm>
        </p:grpSpPr>
        <p:sp>
          <p:nvSpPr>
            <p:cNvPr id="25" name="Google Shape;420;g867570e235_0_94"/>
            <p:cNvSpPr txBox="1"/>
            <p:nvPr/>
          </p:nvSpPr>
          <p:spPr>
            <a:xfrm>
              <a:off x="0" y="-57150"/>
              <a:ext cx="10479300" cy="6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2800"/>
              </a:pPr>
              <a:r>
                <a:rPr lang="en-US" b="1">
                  <a:solidFill>
                    <a:srgbClr val="F8AC39"/>
                  </a:solidFill>
                  <a:latin typeface="Open Sans"/>
                  <a:ea typeface="Open Sans"/>
                  <a:cs typeface="Open Sans"/>
                  <a:sym typeface="Open Sans"/>
                </a:rPr>
                <a:t>AMOUNT</a:t>
              </a: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21;g867570e235_0_94"/>
            <p:cNvSpPr txBox="1"/>
            <p:nvPr/>
          </p:nvSpPr>
          <p:spPr>
            <a:xfrm>
              <a:off x="0" y="770222"/>
              <a:ext cx="12490499" cy="22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90170" lvl="1" indent="-145084">
                <a:lnSpc>
                  <a:spcPct val="140000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Higher amount for African American, Asian, Filipino</a:t>
              </a: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90170" lvl="1" indent="-145084">
                <a:lnSpc>
                  <a:spcPct val="139958"/>
                </a:lnSpc>
                <a:buClr>
                  <a:srgbClr val="7E6B73"/>
                </a:buClr>
                <a:buSzPts val="2400"/>
                <a:buFont typeface="Arial"/>
                <a:buChar char="•"/>
              </a:pPr>
              <a:r>
                <a:rPr lang="en-US" sz="1400" b="1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Lower amount for White and Latinx (but Latinx was still the biggest group in terms of total amount received and total headcount)</a:t>
              </a: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422;g867570e235_0_94"/>
          <p:cNvGrpSpPr/>
          <p:nvPr/>
        </p:nvGrpSpPr>
        <p:grpSpPr>
          <a:xfrm>
            <a:off x="762000" y="1100777"/>
            <a:ext cx="3322625" cy="3392986"/>
            <a:chOff x="-321733" y="-85725"/>
            <a:chExt cx="8860333" cy="6785971"/>
          </a:xfrm>
        </p:grpSpPr>
        <p:sp>
          <p:nvSpPr>
            <p:cNvPr id="28" name="Google Shape;423;g867570e235_0_94"/>
            <p:cNvSpPr txBox="1"/>
            <p:nvPr/>
          </p:nvSpPr>
          <p:spPr>
            <a:xfrm>
              <a:off x="-321733" y="-85725"/>
              <a:ext cx="8860333" cy="20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31"/>
                </a:lnSpc>
                <a:buClr>
                  <a:srgbClr val="000000"/>
                </a:buClr>
                <a:buSzPts val="4499"/>
              </a:pPr>
              <a:r>
                <a:rPr lang="en-US" sz="2800" b="1" dirty="0" err="1" smtClean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Outcomes|Lessons</a:t>
              </a:r>
              <a:r>
                <a:rPr lang="en-US" sz="2800" b="1" dirty="0" smtClean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Learned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lnSpc>
                  <a:spcPct val="139977"/>
                </a:lnSpc>
                <a:buClr>
                  <a:srgbClr val="000000"/>
                </a:buClr>
                <a:buSzPts val="4500"/>
              </a:pPr>
              <a:r>
                <a:rPr lang="en-US" sz="28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from 2019-2020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24;g867570e235_0_94"/>
            <p:cNvSpPr/>
            <p:nvPr/>
          </p:nvSpPr>
          <p:spPr>
            <a:xfrm>
              <a:off x="84667" y="3503920"/>
              <a:ext cx="7239000" cy="126900"/>
            </a:xfrm>
            <a:prstGeom prst="rect">
              <a:avLst/>
            </a:pr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25;g867570e235_0_94"/>
            <p:cNvSpPr/>
            <p:nvPr/>
          </p:nvSpPr>
          <p:spPr>
            <a:xfrm>
              <a:off x="91013" y="3858620"/>
              <a:ext cx="2828944" cy="284162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" name="Google Shape;426;g867570e235_0_9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749" y="4824148"/>
              <a:ext cx="1809397" cy="91374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91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13;g867570e235_0_94"/>
          <p:cNvSpPr txBox="1"/>
          <p:nvPr/>
        </p:nvSpPr>
        <p:spPr>
          <a:xfrm>
            <a:off x="4071262" y="1142100"/>
            <a:ext cx="3929738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4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b="1" dirty="0" smtClean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Inspect what you expect </a:t>
            </a:r>
          </a:p>
          <a:p>
            <a:pPr marL="285750" indent="-285750">
              <a:lnSpc>
                <a:spcPct val="14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b="1" dirty="0" smtClean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Interrogate your data with an equity lens</a:t>
            </a:r>
          </a:p>
          <a:p>
            <a:pPr marL="285750" indent="-285750">
              <a:lnSpc>
                <a:spcPct val="14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b="1" dirty="0" smtClean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Be intentional about creating space for equitable outcomes with allocation of resources</a:t>
            </a:r>
          </a:p>
          <a:p>
            <a:pPr marL="285750" indent="-285750">
              <a:lnSpc>
                <a:spcPct val="14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b="1" dirty="0" smtClean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Start where you are with what you have</a:t>
            </a:r>
          </a:p>
          <a:p>
            <a:pPr marL="285750" indent="-285750">
              <a:lnSpc>
                <a:spcPct val="14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b="1" dirty="0" smtClean="0">
                <a:solidFill>
                  <a:srgbClr val="F8AC39"/>
                </a:solidFill>
                <a:latin typeface="Open Sans"/>
                <a:ea typeface="Open Sans"/>
                <a:cs typeface="Open Sans"/>
                <a:sym typeface="Open Sans"/>
              </a:rPr>
              <a:t>Repeat</a:t>
            </a:r>
          </a:p>
          <a:p>
            <a:pPr>
              <a:lnSpc>
                <a:spcPct val="140000"/>
              </a:lnSpc>
              <a:buClr>
                <a:srgbClr val="000000"/>
              </a:buClr>
              <a:buSzPts val="2800"/>
            </a:pPr>
            <a:endParaRPr lang="en-US"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2800"/>
            </a:pPr>
            <a:endParaRPr lang="en-US" b="1" dirty="0" smtClean="0">
              <a:solidFill>
                <a:srgbClr val="F8AC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" name="Google Shape;422;g867570e235_0_94"/>
          <p:cNvGrpSpPr/>
          <p:nvPr/>
        </p:nvGrpSpPr>
        <p:grpSpPr>
          <a:xfrm>
            <a:off x="762000" y="1100777"/>
            <a:ext cx="3322625" cy="3392986"/>
            <a:chOff x="-321733" y="-85725"/>
            <a:chExt cx="8860333" cy="6785971"/>
          </a:xfrm>
        </p:grpSpPr>
        <p:sp>
          <p:nvSpPr>
            <p:cNvPr id="28" name="Google Shape;423;g867570e235_0_94"/>
            <p:cNvSpPr txBox="1"/>
            <p:nvPr/>
          </p:nvSpPr>
          <p:spPr>
            <a:xfrm>
              <a:off x="-321733" y="-85725"/>
              <a:ext cx="8860333" cy="20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40031"/>
                </a:lnSpc>
                <a:buClr>
                  <a:srgbClr val="000000"/>
                </a:buClr>
                <a:buSzPts val="4499"/>
              </a:pPr>
              <a:r>
                <a:rPr lang="en-US" sz="2800" b="1" dirty="0" err="1" smtClean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Outcomes|Lessons</a:t>
              </a:r>
              <a:r>
                <a:rPr lang="en-US" sz="2800" b="1" dirty="0" smtClean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8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Learned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lnSpc>
                  <a:spcPct val="139977"/>
                </a:lnSpc>
                <a:buClr>
                  <a:srgbClr val="000000"/>
                </a:buClr>
                <a:buSzPts val="4500"/>
              </a:pPr>
              <a:r>
                <a:rPr lang="en-US" sz="2800" b="1" dirty="0">
                  <a:solidFill>
                    <a:srgbClr val="7E6B73"/>
                  </a:solidFill>
                  <a:latin typeface="Open Sans"/>
                  <a:ea typeface="Open Sans"/>
                  <a:cs typeface="Open Sans"/>
                  <a:sym typeface="Open Sans"/>
                </a:rPr>
                <a:t>from 2019-2020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24;g867570e235_0_94"/>
            <p:cNvSpPr/>
            <p:nvPr/>
          </p:nvSpPr>
          <p:spPr>
            <a:xfrm>
              <a:off x="84667" y="3503920"/>
              <a:ext cx="7239000" cy="126900"/>
            </a:xfrm>
            <a:prstGeom prst="rect">
              <a:avLst/>
            </a:pr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25;g867570e235_0_94"/>
            <p:cNvSpPr/>
            <p:nvPr/>
          </p:nvSpPr>
          <p:spPr>
            <a:xfrm>
              <a:off x="91013" y="3858620"/>
              <a:ext cx="2828944" cy="284162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A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" name="Google Shape;426;g867570e235_0_9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749" y="4824148"/>
              <a:ext cx="1809397" cy="91374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9247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COVID</a:t>
            </a:r>
            <a:r>
              <a:rPr lang="en-US" dirty="0" smtClean="0"/>
              <a:t>-19 Relief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CARES Act</a:t>
            </a:r>
          </a:p>
          <a:p>
            <a:pPr lvl="1"/>
            <a:r>
              <a:rPr lang="en-US" dirty="0" smtClean="0"/>
              <a:t>Direct Aid </a:t>
            </a:r>
          </a:p>
          <a:p>
            <a:pPr lvl="1"/>
            <a:r>
              <a:rPr lang="en-US" dirty="0" smtClean="0"/>
              <a:t>Institutional Funds</a:t>
            </a:r>
          </a:p>
          <a:p>
            <a:pPr lvl="1"/>
            <a:r>
              <a:rPr lang="en-US" dirty="0" err="1" smtClean="0"/>
              <a:t>MSI</a:t>
            </a:r>
            <a:r>
              <a:rPr lang="en-US" dirty="0" smtClean="0"/>
              <a:t> Funds </a:t>
            </a:r>
          </a:p>
          <a:p>
            <a:r>
              <a:rPr lang="en-US" dirty="0" err="1" smtClean="0"/>
              <a:t>COVID</a:t>
            </a:r>
            <a:r>
              <a:rPr lang="en-US" dirty="0" smtClean="0"/>
              <a:t>-19 Block Grant </a:t>
            </a:r>
          </a:p>
          <a:p>
            <a:pPr lvl="1"/>
            <a:r>
              <a:rPr lang="en-US" dirty="0" smtClean="0"/>
              <a:t>State Federal</a:t>
            </a:r>
          </a:p>
          <a:p>
            <a:r>
              <a:rPr lang="en-US" dirty="0" smtClean="0"/>
              <a:t>Fund Raising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50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Tangibles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Faculty Voice and </a:t>
            </a:r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The 10+1</a:t>
            </a:r>
          </a:p>
          <a:p>
            <a:pPr lvl="2"/>
            <a:r>
              <a:rPr lang="en-US" dirty="0"/>
              <a:t>10. Processes for institutional planning and budget </a:t>
            </a:r>
            <a:r>
              <a:rPr lang="en-US" dirty="0" smtClean="0"/>
              <a:t>development </a:t>
            </a:r>
          </a:p>
          <a:p>
            <a:pPr lvl="1"/>
            <a:r>
              <a:rPr lang="en-US" dirty="0"/>
              <a:t>Ask, ask, </a:t>
            </a:r>
            <a:r>
              <a:rPr lang="en-US" dirty="0" smtClean="0"/>
              <a:t>challenge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True Budget Reduction</a:t>
            </a:r>
          </a:p>
          <a:p>
            <a:pPr lvl="1"/>
            <a:r>
              <a:rPr lang="en-US" dirty="0"/>
              <a:t>Keep focused on the students </a:t>
            </a:r>
            <a:endParaRPr lang="en-US" dirty="0" smtClean="0"/>
          </a:p>
          <a:p>
            <a:pPr lvl="1"/>
            <a:r>
              <a:rPr lang="en-US" dirty="0" smtClean="0"/>
              <a:t>Review and use data in decision makings</a:t>
            </a:r>
          </a:p>
          <a:p>
            <a:pPr lvl="1"/>
            <a:r>
              <a:rPr lang="en-US" dirty="0" smtClean="0"/>
              <a:t>Honor the student experience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2783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10-28 at 4.46.32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5FE"/>
              </a:clrFrom>
              <a:clrTo>
                <a:srgbClr val="F6F5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581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5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AROUND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4" y="1400053"/>
            <a:ext cx="3406162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01" y="5105400"/>
            <a:ext cx="4734099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01" y="1417638"/>
            <a:ext cx="4943489" cy="1204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43" y="3787949"/>
            <a:ext cx="4748866" cy="1108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25957"/>
            <a:ext cx="3467686" cy="738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81600"/>
            <a:ext cx="1595451" cy="1531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07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7F7F7F"/>
                </a:solidFill>
              </a:rPr>
              <a:t>Mesa College’s Definition of Equity</a:t>
            </a:r>
            <a:endParaRPr lang="en-US" b="1" dirty="0">
              <a:solidFill>
                <a:srgbClr val="7F7F7F"/>
              </a:solidFill>
            </a:endParaRPr>
          </a:p>
        </p:txBody>
      </p:sp>
      <p:sp>
        <p:nvSpPr>
          <p:cNvPr id="4" name="Google Shape;195;g8ca03c8182_0_43"/>
          <p:cNvSpPr txBox="1"/>
          <p:nvPr/>
        </p:nvSpPr>
        <p:spPr>
          <a:xfrm>
            <a:off x="4267199" y="1600200"/>
            <a:ext cx="43434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3200"/>
            </a:pPr>
            <a:r>
              <a:rPr lang="en-US" sz="1600" dirty="0" smtClean="0">
                <a:solidFill>
                  <a:srgbClr val="7E6B7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At </a:t>
            </a:r>
            <a:r>
              <a:rPr lang="en-US" sz="1600" dirty="0">
                <a:solidFill>
                  <a:srgbClr val="7E6B7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Mesa, equity is a student-centered approach to </a:t>
            </a:r>
            <a:r>
              <a:rPr lang="en-US" sz="1600" dirty="0">
                <a:solidFill>
                  <a:srgbClr val="95B3D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fostering a culture of success for historically marginalized students</a:t>
            </a:r>
            <a:r>
              <a:rPr lang="en-US" sz="1600" dirty="0">
                <a:solidFill>
                  <a:srgbClr val="7E6B7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In our roles as faculty members, student services practitioners, staff, and administrators, we pursue equity </a:t>
            </a:r>
            <a:r>
              <a:rPr lang="en-US" sz="1600" dirty="0" smtClean="0">
                <a:solidFill>
                  <a:srgbClr val="7E6B7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through </a:t>
            </a:r>
            <a:r>
              <a:rPr lang="en-US" sz="1600" dirty="0">
                <a:solidFill>
                  <a:srgbClr val="7E6B7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principles of inquiry and data-informed </a:t>
            </a:r>
            <a:r>
              <a:rPr lang="en-US" sz="1600" dirty="0" smtClean="0">
                <a:solidFill>
                  <a:srgbClr val="7E6B7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decision</a:t>
            </a:r>
            <a:endParaRPr sz="1600" b="1" i="0" u="none" strike="noStrike" cap="none" dirty="0">
              <a:solidFill>
                <a:srgbClr val="F8AC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 descr="Screen Shot 2020-10-28 at 3.55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733800" cy="20787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999" y="3581400"/>
            <a:ext cx="8077200" cy="17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3200"/>
            </a:pPr>
            <a:r>
              <a:rPr lang="en-US" sz="1600" dirty="0">
                <a:solidFill>
                  <a:srgbClr val="7E6B7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-US" sz="1600" dirty="0" smtClean="0">
                <a:solidFill>
                  <a:srgbClr val="7E6B7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aking principles </a:t>
            </a:r>
            <a:r>
              <a:rPr lang="en-US" sz="1600" dirty="0">
                <a:solidFill>
                  <a:srgbClr val="7E6B7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of inquiry and data-informed decision making. </a:t>
            </a:r>
            <a:r>
              <a:rPr lang="en-US" sz="1600" dirty="0">
                <a:solidFill>
                  <a:srgbClr val="95B3D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We will achieve equity when we see parity in outcomes across racial/ethnic groups and all disproportionately impacted groups within higher education</a:t>
            </a:r>
            <a:r>
              <a:rPr lang="en-US" sz="1600" dirty="0">
                <a:solidFill>
                  <a:srgbClr val="7E6B7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We work within integrated and equity-minded systems to ensure that everyone has what they need to succeed during their time at Mesa College.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7041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Educational and Facilities</a:t>
            </a:r>
            <a:br>
              <a:rPr lang="en-US" dirty="0" smtClean="0"/>
            </a:br>
            <a:r>
              <a:rPr lang="en-US" dirty="0" smtClean="0"/>
              <a:t>Master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Guiding Principle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767165" cy="1919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2" y="2743200"/>
            <a:ext cx="3829078" cy="1990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3805265" cy="2133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58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 Allocation Process</a:t>
            </a:r>
          </a:p>
          <a:p>
            <a:pPr lvl="1"/>
            <a:r>
              <a:rPr lang="en-US" dirty="0" smtClean="0"/>
              <a:t>Budget Allocation Recommendation Committee</a:t>
            </a:r>
          </a:p>
          <a:p>
            <a:pPr lvl="2"/>
            <a:r>
              <a:rPr lang="en-US" dirty="0" smtClean="0"/>
              <a:t>Include Diversity, Equity, and Inclusion in Rubric</a:t>
            </a:r>
          </a:p>
          <a:p>
            <a:r>
              <a:rPr lang="en-US" dirty="0" smtClean="0"/>
              <a:t>Position Prioritization</a:t>
            </a:r>
            <a:endParaRPr lang="en-US" dirty="0"/>
          </a:p>
          <a:p>
            <a:pPr lvl="1"/>
            <a:r>
              <a:rPr lang="en-US" dirty="0" smtClean="0"/>
              <a:t>Faculty &amp; Classified </a:t>
            </a:r>
            <a:endParaRPr lang="en-US" dirty="0"/>
          </a:p>
          <a:p>
            <a:pPr lvl="2"/>
            <a:r>
              <a:rPr lang="en-US" dirty="0" smtClean="0"/>
              <a:t>Hiring/Screening Process</a:t>
            </a:r>
          </a:p>
        </p:txBody>
      </p:sp>
    </p:spTree>
    <p:extLst>
      <p:ext uri="{BB962C8B-B14F-4D97-AF65-F5344CB8AC3E}">
        <p14:creationId xmlns:p14="http://schemas.microsoft.com/office/powerpoint/2010/main" val="353733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and </a:t>
            </a:r>
            <a:r>
              <a:rPr lang="en-US" dirty="0" err="1" smtClean="0"/>
              <a:t>FTEF</a:t>
            </a:r>
            <a:r>
              <a:rPr lang="en-US" dirty="0" smtClean="0"/>
              <a:t> Reductions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5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Challenge:  FTEF Reductions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8340" y="2796699"/>
          <a:ext cx="7767320" cy="2186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835">
                  <a:extLst>
                    <a:ext uri="{9D8B030D-6E8A-4147-A177-3AD203B41FA5}">
                      <a16:colId xmlns:a16="http://schemas.microsoft.com/office/drawing/2014/main" xmlns="" val="194342441"/>
                    </a:ext>
                  </a:extLst>
                </a:gridCol>
                <a:gridCol w="1129665">
                  <a:extLst>
                    <a:ext uri="{9D8B030D-6E8A-4147-A177-3AD203B41FA5}">
                      <a16:colId xmlns:a16="http://schemas.microsoft.com/office/drawing/2014/main" xmlns="" val="263408945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xmlns="" val="3956531015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xmlns="" val="2126636469"/>
                    </a:ext>
                  </a:extLst>
                </a:gridCol>
                <a:gridCol w="805815">
                  <a:extLst>
                    <a:ext uri="{9D8B030D-6E8A-4147-A177-3AD203B41FA5}">
                      <a16:colId xmlns:a16="http://schemas.microsoft.com/office/drawing/2014/main" xmlns="" val="130497366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1423374290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xmlns="" val="369719116"/>
                    </a:ext>
                  </a:extLst>
                </a:gridCol>
              </a:tblGrid>
              <a:tr h="56642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Proportion of FTES Target by College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20/21 Targeted FTES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20/21 Targeted FTEF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19/20 Actual FTEF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FTEF to Reduce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Estimated Sections to Reduce in 20/21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72042983"/>
                  </a:ext>
                </a:extLst>
              </a:tr>
              <a:tr h="575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Productivity set at 15.0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0330813"/>
                  </a:ext>
                </a:extLst>
              </a:tr>
              <a:tr h="2519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City College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8,994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861618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Mesa College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37.5%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13,767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918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992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75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373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7952026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Miramar College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7,526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520175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Continuing Educ.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6,424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9624951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36,711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2,447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2,628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8759369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9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Process:  Late Spring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Reduced 43 FTEF in Summer 2020 (COVID)</a:t>
            </a:r>
          </a:p>
          <a:p>
            <a:r>
              <a:rPr lang="en-US" dirty="0"/>
              <a:t>How about the remaining 32 FTEF to cut?</a:t>
            </a:r>
          </a:p>
          <a:p>
            <a:r>
              <a:rPr lang="en-US" dirty="0"/>
              <a:t>Parameters:</a:t>
            </a:r>
          </a:p>
          <a:p>
            <a:pPr lvl="1"/>
            <a:r>
              <a:rPr lang="en-US" dirty="0"/>
              <a:t>Budget cuts</a:t>
            </a:r>
          </a:p>
          <a:p>
            <a:pPr lvl="1"/>
            <a:r>
              <a:rPr lang="en-US" dirty="0"/>
              <a:t>Historically, the SDCCD had pursued growth</a:t>
            </a:r>
          </a:p>
          <a:p>
            <a:pPr lvl="2"/>
            <a:r>
              <a:rPr lang="en-US" dirty="0"/>
              <a:t>Planning mainly based on FTES, not FTEF</a:t>
            </a:r>
          </a:p>
          <a:p>
            <a:pPr lvl="2"/>
            <a:r>
              <a:rPr lang="en-US" dirty="0"/>
              <a:t>Significant cultural shift</a:t>
            </a:r>
          </a:p>
          <a:p>
            <a:pPr lvl="1"/>
            <a:r>
              <a:rPr lang="en-US" dirty="0"/>
              <a:t>District Goal:  Increase efficiency (FTEF allocated based on 17.5)</a:t>
            </a:r>
          </a:p>
          <a:p>
            <a:pPr lvl="1"/>
            <a:r>
              <a:rPr lang="en-US" dirty="0"/>
              <a:t>And of course, COVID-19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52488"/>
      </p:ext>
    </p:extLst>
  </p:cSld>
  <p:clrMapOvr>
    <a:masterClrMapping/>
  </p:clrMapOvr>
</p:sld>
</file>

<file path=ppt/theme/theme1.xml><?xml version="1.0" encoding="utf-8"?>
<a:theme xmlns:a="http://schemas.openxmlformats.org/drawingml/2006/main" name="MesaPPT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17029</TotalTime>
  <Words>1100</Words>
  <Application>Microsoft Macintosh PowerPoint</Application>
  <PresentationFormat>On-screen Show (4:3)</PresentationFormat>
  <Paragraphs>215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MesaPPTTemplate1</vt:lpstr>
      <vt:lpstr>Equity, Diversity, and Inclusion in Budget Reduction Considerations</vt:lpstr>
      <vt:lpstr>Agenda</vt:lpstr>
      <vt:lpstr>ASK AROUND</vt:lpstr>
      <vt:lpstr>Mesa College’s Definition of Equity</vt:lpstr>
      <vt:lpstr>Educational and Facilities Master Planning</vt:lpstr>
      <vt:lpstr>Resource Allocation</vt:lpstr>
      <vt:lpstr>Scheduling and FTEF Reductions </vt:lpstr>
      <vt:lpstr>The Challenge:  FTEF Reductions </vt:lpstr>
      <vt:lpstr>The Process:  Late Spring 2020</vt:lpstr>
      <vt:lpstr>The Reduction Process:  Equity and Fairness</vt:lpstr>
      <vt:lpstr>The Considerations</vt:lpstr>
      <vt:lpstr>Equity and Humanity in FTEF Allocation</vt:lpstr>
      <vt:lpstr>Scholarship Equity Review</vt:lpstr>
      <vt:lpstr>PowerPoint Presentation</vt:lpstr>
      <vt:lpstr>Scholarship Equity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 Relief Funding</vt:lpstr>
      <vt:lpstr>Quick Tangibles</vt:lpstr>
      <vt:lpstr>PowerPoint Presentation</vt:lpstr>
    </vt:vector>
  </TitlesOfParts>
  <Company>San Diego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Grossini-Concha</dc:creator>
  <cp:lastModifiedBy>Ashanti Hands</cp:lastModifiedBy>
  <cp:revision>44</cp:revision>
  <dcterms:created xsi:type="dcterms:W3CDTF">2019-04-03T22:11:41Z</dcterms:created>
  <dcterms:modified xsi:type="dcterms:W3CDTF">2020-11-03T18:34:01Z</dcterms:modified>
</cp:coreProperties>
</file>