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9C9EC-5296-D44A-A7E3-9D50F2CBDD28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1346-2993-0F4D-AEB3-7C0F53CDD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76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79D6-1503-7C47-8D3D-9B8B046E9A19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8C551-7708-9B49-90E3-D153F408E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9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 AND</a:t>
            </a:r>
            <a:r>
              <a:rPr lang="en-US" baseline="0" dirty="0" smtClean="0"/>
              <a:t> 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9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08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20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183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39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56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463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806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</a:t>
            </a:r>
            <a:r>
              <a:rPr lang="en-US" baseline="0" dirty="0" smtClean="0"/>
              <a:t> and 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77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</a:t>
            </a:r>
            <a:r>
              <a:rPr lang="en-US" baseline="0" dirty="0" smtClean="0"/>
              <a:t> and 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5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 and CR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81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2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672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2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05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LTP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59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June 15,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Saturday, June 15,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Discourse: Engaging with Colleagues Who May Not Like You </a:t>
            </a:r>
            <a:endParaRPr lang="en-US" sz="405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LaTonya Parker, ASCCC Area D Representative </a:t>
            </a:r>
          </a:p>
          <a:p>
            <a:r>
              <a:rPr lang="en-US" dirty="0"/>
              <a:t>Carrie Roberson, ASCCC North Representative</a:t>
            </a:r>
          </a:p>
          <a:p>
            <a:r>
              <a:rPr lang="en-US" dirty="0"/>
              <a:t>Stephanie Curry, ASCCC North Representative </a:t>
            </a:r>
          </a:p>
          <a:p>
            <a:endParaRPr lang="it-I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980" y="1085240"/>
            <a:ext cx="3146628" cy="6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63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097" y="1400966"/>
            <a:ext cx="6859787" cy="91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Self Guidance to Civil Discourse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6346" y="2818322"/>
            <a:ext cx="3315563" cy="331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1" dirty="0"/>
              <a:t>S 	Be thoughtful and </a:t>
            </a:r>
            <a:r>
              <a:rPr lang="en-US" sz="240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specific</a:t>
            </a:r>
            <a:r>
              <a:rPr lang="en-US" sz="2401" dirty="0"/>
              <a:t> about the personal area you would like to focus 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580" y="2755228"/>
            <a:ext cx="2458090" cy="249084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473" y="2914516"/>
            <a:ext cx="411623" cy="219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5339" y="443666"/>
            <a:ext cx="3146628" cy="690612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097" y="1400966"/>
            <a:ext cx="6859787" cy="91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Self Guidance to Civil Discourse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1555" y="2514362"/>
            <a:ext cx="3433434" cy="331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1" dirty="0"/>
              <a:t>M</a:t>
            </a:r>
            <a:r>
              <a:rPr lang="en-US" sz="2401" dirty="0"/>
              <a:t>	Make sure you self-assess through continually monitoring/</a:t>
            </a:r>
            <a:r>
              <a:rPr lang="en-US" sz="240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measuring</a:t>
            </a:r>
            <a:r>
              <a:rPr lang="en-US" sz="2401" dirty="0"/>
              <a:t> your progress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086" y="2553391"/>
            <a:ext cx="411623" cy="219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7468" y="416271"/>
            <a:ext cx="3146628" cy="6906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414" y="2663157"/>
            <a:ext cx="2736492" cy="185653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6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097" y="1400966"/>
            <a:ext cx="6859787" cy="91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Self Guidance to Civil Discourse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6346" y="2830753"/>
            <a:ext cx="3315563" cy="331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1" dirty="0"/>
              <a:t>A 	envision the </a:t>
            </a:r>
            <a:r>
              <a:rPr lang="en-US" sz="240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achievable </a:t>
            </a:r>
            <a:r>
              <a:rPr lang="en-US" sz="2401" dirty="0"/>
              <a:t>successful outcome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473" y="2914516"/>
            <a:ext cx="411623" cy="219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8133" y="540511"/>
            <a:ext cx="3146628" cy="6906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56591" y="2868341"/>
            <a:ext cx="2572420" cy="2104111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8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617" y="4057814"/>
            <a:ext cx="2572420" cy="16560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097" y="1400966"/>
            <a:ext cx="6859787" cy="91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Self Guidance to Civil Discourse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250" y="2457197"/>
            <a:ext cx="6230973" cy="3619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1" dirty="0"/>
              <a:t>R</a:t>
            </a:r>
            <a:r>
              <a:rPr lang="en-US" sz="2401" dirty="0"/>
              <a:t> 	Be </a:t>
            </a:r>
            <a:r>
              <a:rPr lang="en-US" sz="240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realistic</a:t>
            </a:r>
            <a:r>
              <a:rPr lang="en-US" sz="2401" dirty="0"/>
              <a:t> about the desired civil discourse outcome. </a:t>
            </a:r>
          </a:p>
          <a:p>
            <a:pPr marL="0" indent="0">
              <a:buNone/>
            </a:pPr>
            <a:r>
              <a:rPr lang="en-US" sz="2401" dirty="0"/>
              <a:t>Think about the personal adjusted behavior that will affect your leadership role and engagement with others.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075" y="2553639"/>
            <a:ext cx="411623" cy="219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516715"/>
            <a:ext cx="3146628" cy="690612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42" y="2514362"/>
            <a:ext cx="7031281" cy="32869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097" y="1400966"/>
            <a:ext cx="6859787" cy="914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SMART Self Guidance to Civil Discourse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6346" y="2818322"/>
            <a:ext cx="3315563" cy="3315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1" dirty="0"/>
          </a:p>
          <a:p>
            <a:pPr marL="0" indent="0">
              <a:buNone/>
            </a:pPr>
            <a:r>
              <a:rPr lang="en-US" sz="2401" dirty="0"/>
              <a:t>T       Identify end </a:t>
            </a:r>
            <a:r>
              <a:rPr lang="en-US" sz="240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</a:t>
            </a:r>
            <a:r>
              <a:rPr lang="en-US" sz="2401" dirty="0"/>
              <a:t> for the desired results to help you stay the course.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473" y="3429000"/>
            <a:ext cx="411623" cy="2195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9473" y="458995"/>
            <a:ext cx="3146628" cy="6906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7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0536" y="468924"/>
            <a:ext cx="3146628" cy="690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630" y="1771218"/>
            <a:ext cx="6859787" cy="678856"/>
          </a:xfrm>
        </p:spPr>
        <p:txBody>
          <a:bodyPr>
            <a:normAutofit fontScale="90000"/>
          </a:bodyPr>
          <a:lstStyle/>
          <a:p>
            <a:r>
              <a:rPr lang="en-US" dirty="0"/>
              <a:t>Good Practices to Avert, Manage, or</a:t>
            </a:r>
            <a:br>
              <a:rPr lang="en-US" dirty="0"/>
            </a:br>
            <a:r>
              <a:rPr lang="en-US" dirty="0"/>
              <a:t>Resolve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096" y="2571527"/>
            <a:ext cx="3315563" cy="308690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Take nothing personally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Guide all participants to </a:t>
            </a:r>
            <a:r>
              <a:rPr lang="en-US" dirty="0" smtClean="0"/>
              <a:t>do the </a:t>
            </a:r>
            <a:r>
              <a:rPr lang="en-US" dirty="0"/>
              <a:t>same.</a:t>
            </a:r>
          </a:p>
          <a:p>
            <a:r>
              <a:rPr lang="en-US" dirty="0" smtClean="0"/>
              <a:t>Fall </a:t>
            </a:r>
            <a:r>
              <a:rPr lang="en-US" dirty="0"/>
              <a:t>on your sword, </a:t>
            </a:r>
            <a:r>
              <a:rPr lang="en-US" dirty="0" smtClean="0"/>
              <a:t>if necessary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this the </a:t>
            </a:r>
            <a:r>
              <a:rPr lang="en-US" dirty="0" smtClean="0"/>
              <a:t>hill you </a:t>
            </a:r>
            <a:r>
              <a:rPr lang="en-US" dirty="0"/>
              <a:t>are going to die on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Resist the urge to pursue </a:t>
            </a:r>
            <a:r>
              <a:rPr lang="en-US" dirty="0" smtClean="0"/>
              <a:t>or claim </a:t>
            </a:r>
            <a:r>
              <a:rPr lang="en-US" dirty="0"/>
              <a:t>personal </a:t>
            </a:r>
            <a:r>
              <a:rPr lang="en-US" dirty="0" smtClean="0"/>
              <a:t>victories over </a:t>
            </a:r>
            <a:r>
              <a:rPr lang="en-US" dirty="0"/>
              <a:t>others.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2920" y="2571526"/>
            <a:ext cx="3315563" cy="309319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Keep </a:t>
            </a:r>
            <a:r>
              <a:rPr lang="en-US" dirty="0"/>
              <a:t>the interests of </a:t>
            </a:r>
            <a:r>
              <a:rPr lang="en-US" dirty="0" smtClean="0"/>
              <a:t>the students </a:t>
            </a:r>
            <a:r>
              <a:rPr lang="en-US" dirty="0"/>
              <a:t>and the college </a:t>
            </a:r>
            <a:r>
              <a:rPr lang="en-US" dirty="0" smtClean="0"/>
              <a:t>overall in </a:t>
            </a:r>
            <a:r>
              <a:rPr lang="en-US" dirty="0"/>
              <a:t>the forefront of your mind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Find agreement where you </a:t>
            </a:r>
            <a:r>
              <a:rPr lang="en-US" dirty="0" smtClean="0"/>
              <a:t>can</a:t>
            </a:r>
            <a:endParaRPr lang="en-US" dirty="0"/>
          </a:p>
          <a:p>
            <a:r>
              <a:rPr lang="en-US" dirty="0"/>
              <a:t>Take </a:t>
            </a:r>
            <a:r>
              <a:rPr lang="en-US" dirty="0" smtClean="0"/>
              <a:t>breaks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02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SCENARIO—Discuss in Small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1" dirty="0"/>
              <a:t>How would you navigate a discussion on the  </a:t>
            </a:r>
            <a:r>
              <a:rPr lang="en-US" sz="3001" dirty="0"/>
              <a:t>role of counselors and faculty in advising students?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101" dirty="0"/>
              <a:t>What are the points of contention</a:t>
            </a:r>
            <a:r>
              <a:rPr lang="en-US" sz="2101" dirty="0"/>
              <a:t>?</a:t>
            </a:r>
          </a:p>
          <a:p>
            <a:r>
              <a:rPr lang="en-US" sz="2101" dirty="0"/>
              <a:t>Who needs to be included in the discussion?</a:t>
            </a:r>
          </a:p>
          <a:p>
            <a:r>
              <a:rPr lang="en-US" sz="2101" dirty="0"/>
              <a:t>What </a:t>
            </a:r>
            <a:r>
              <a:rPr lang="en-US" sz="2101" dirty="0"/>
              <a:t>questions need to be asked to understand each other's </a:t>
            </a:r>
            <a:r>
              <a:rPr lang="en-US" sz="2101" dirty="0"/>
              <a:t>roles?</a:t>
            </a:r>
          </a:p>
          <a:p>
            <a:r>
              <a:rPr lang="en-US" sz="2101" dirty="0"/>
              <a:t>how </a:t>
            </a:r>
            <a:r>
              <a:rPr lang="en-US" sz="2101" dirty="0"/>
              <a:t>do we engage to understand? </a:t>
            </a:r>
            <a:endParaRPr lang="en-US" sz="2101" dirty="0"/>
          </a:p>
          <a:p>
            <a:r>
              <a:rPr lang="en-US" sz="2101" dirty="0"/>
              <a:t>How can you use the SMART tools to help in this discussion? </a:t>
            </a:r>
            <a:endParaRPr lang="en-US" sz="2101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0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9580" y="2342867"/>
            <a:ext cx="5487828" cy="1255246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4051" dirty="0"/>
              <a:t>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5713" y="1085240"/>
            <a:ext cx="3146628" cy="6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7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3031" y="2257120"/>
            <a:ext cx="543066" cy="714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031" y="3200340"/>
            <a:ext cx="543066" cy="71456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02573" y="2475865"/>
            <a:ext cx="211147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latonya.parker@mvc.edu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2573" y="3381732"/>
            <a:ext cx="194796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robersonca@butte.edu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4219" y="1137191"/>
            <a:ext cx="3146628" cy="6906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9968" y="4143561"/>
            <a:ext cx="639434" cy="73873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85713" y="4287599"/>
            <a:ext cx="331556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</a:t>
            </a:r>
            <a:r>
              <a:rPr lang="en-US" sz="1350" dirty="0"/>
              <a:t>tephanie.curry@reedleycollege.edu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866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13602" y="1828383"/>
            <a:ext cx="6859787" cy="914638"/>
          </a:xfrm>
        </p:spPr>
        <p:txBody>
          <a:bodyPr/>
          <a:lstStyle/>
          <a:p>
            <a:r>
              <a:rPr lang="en-US" dirty="0" smtClean="0"/>
              <a:t>Who’s in the Room?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85867" y="1164396"/>
            <a:ext cx="3146628" cy="690612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ASCCC Leadership Institute Sheraton Grand Sacramento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7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TIME OF GREAT CHANGE…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Centered Funding Formula (SCFF)</a:t>
            </a:r>
          </a:p>
          <a:p>
            <a:r>
              <a:rPr lang="en-US" dirty="0" smtClean="0"/>
              <a:t>AB 705</a:t>
            </a:r>
          </a:p>
          <a:p>
            <a:r>
              <a:rPr lang="en-US" dirty="0" smtClean="0"/>
              <a:t>Vision for Success </a:t>
            </a:r>
          </a:p>
          <a:p>
            <a:r>
              <a:rPr lang="en-US" dirty="0" smtClean="0"/>
              <a:t>OER</a:t>
            </a:r>
          </a:p>
          <a:p>
            <a:r>
              <a:rPr lang="en-US" dirty="0" smtClean="0"/>
              <a:t>Guided Pathways </a:t>
            </a:r>
          </a:p>
          <a:p>
            <a:r>
              <a:rPr lang="en-US" dirty="0" smtClean="0"/>
              <a:t>Strong Workforce </a:t>
            </a:r>
          </a:p>
          <a:p>
            <a:r>
              <a:rPr lang="en-US" dirty="0" smtClean="0"/>
              <a:t>Accreditation </a:t>
            </a:r>
          </a:p>
          <a:p>
            <a:r>
              <a:rPr lang="en-US" dirty="0" smtClean="0"/>
              <a:t>CA Online Community College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154" y="2857351"/>
            <a:ext cx="3371538" cy="209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2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way to navigate the changing environment…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036" y="2578672"/>
            <a:ext cx="5001928" cy="2615294"/>
          </a:xfrm>
        </p:spPr>
      </p:pic>
    </p:spTree>
    <p:extLst>
      <p:ext uri="{BB962C8B-B14F-4D97-AF65-F5344CB8AC3E}">
        <p14:creationId xmlns:p14="http://schemas.microsoft.com/office/powerpoint/2010/main" val="29958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would you define Civil Discourse?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914219" y="2685857"/>
            <a:ext cx="3872922" cy="2168837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932" y="1599724"/>
            <a:ext cx="6859787" cy="914638"/>
          </a:xfrm>
        </p:spPr>
        <p:txBody>
          <a:bodyPr/>
          <a:lstStyle/>
          <a:p>
            <a:r>
              <a:rPr lang="en-US" dirty="0" smtClean="0"/>
              <a:t>Civil Discourse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1319" y="2685857"/>
            <a:ext cx="6859787" cy="3315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Civil discourse is engagement in discourse intended to enhance </a:t>
            </a:r>
            <a:r>
              <a:rPr lang="en-US" dirty="0" smtClean="0"/>
              <a:t>understanding.</a:t>
            </a:r>
          </a:p>
          <a:p>
            <a:pPr marL="0" indent="0">
              <a:buNone/>
            </a:pPr>
            <a:r>
              <a:rPr lang="en-US" dirty="0" smtClean="0"/>
              <a:t>Kenneth J. </a:t>
            </a:r>
            <a:r>
              <a:rPr lang="en-US" dirty="0" err="1" smtClean="0"/>
              <a:t>Gergen</a:t>
            </a:r>
            <a:r>
              <a:rPr lang="en-US" dirty="0" smtClean="0"/>
              <a:t>| PhD | Swarthmore College, PENNSYLVANIA | Department of Psychology-- described civil discourse as "the language of dispassionate objectivity“</a:t>
            </a:r>
          </a:p>
          <a:p>
            <a:r>
              <a:rPr lang="en-US" dirty="0" smtClean="0"/>
              <a:t>“</a:t>
            </a:r>
            <a:r>
              <a:rPr lang="en-US" dirty="0"/>
              <a:t>the exercise of patience, integrity, humility and mutual </a:t>
            </a:r>
            <a:r>
              <a:rPr lang="en-US" dirty="0" smtClean="0"/>
              <a:t>respect in </a:t>
            </a:r>
            <a:r>
              <a:rPr lang="en-US" dirty="0"/>
              <a:t>civil conversation even with those whom we disagree</a:t>
            </a:r>
            <a:r>
              <a:rPr lang="en-US" dirty="0" smtClean="0"/>
              <a:t>”– James Calvin Davis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642147"/>
            <a:ext cx="3146628" cy="69061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SCCC Leadership Institute Sheraton Grand Sacramento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78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932" y="1674052"/>
            <a:ext cx="6859787" cy="914638"/>
          </a:xfrm>
        </p:spPr>
        <p:txBody>
          <a:bodyPr/>
          <a:lstStyle/>
          <a:p>
            <a:r>
              <a:rPr lang="en-US" dirty="0" smtClean="0"/>
              <a:t>Quote: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096" y="2800186"/>
            <a:ext cx="6859787" cy="331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1" i="1" dirty="0"/>
              <a:t>“ Show respect even to people who don’t deserve it, not as a reflection of their character, but as a reflection of yours” </a:t>
            </a:r>
          </a:p>
          <a:p>
            <a:pPr marL="1371966" lvl="4" indent="0">
              <a:buNone/>
            </a:pPr>
            <a:r>
              <a:rPr lang="en-US" sz="3301" i="1" dirty="0"/>
              <a:t>			</a:t>
            </a:r>
            <a:r>
              <a:rPr lang="en-US" sz="3301" i="1" dirty="0" smtClean="0"/>
              <a:t>---</a:t>
            </a:r>
            <a:r>
              <a:rPr lang="en-US" sz="3301" i="1" dirty="0"/>
              <a:t>Dave Willis</a:t>
            </a:r>
            <a:endParaRPr lang="en-US" sz="330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867" y="996752"/>
            <a:ext cx="3146628" cy="690612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5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904" y="1373381"/>
            <a:ext cx="6859787" cy="914638"/>
          </a:xfrm>
        </p:spPr>
        <p:txBody>
          <a:bodyPr>
            <a:normAutofit fontScale="90000"/>
          </a:bodyPr>
          <a:lstStyle/>
          <a:p>
            <a:r>
              <a:rPr lang="en-US" dirty="0"/>
              <a:t>Civil Discourse is not </a:t>
            </a:r>
            <a:r>
              <a:rPr lang="en-US" dirty="0" smtClean="0"/>
              <a:t>always easy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687" y="2450395"/>
            <a:ext cx="6859787" cy="33155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 Involves </a:t>
            </a:r>
            <a:r>
              <a:rPr lang="en-US" dirty="0"/>
              <a:t>a commitment to an informed, frank exchange of</a:t>
            </a:r>
          </a:p>
          <a:p>
            <a:pPr marL="0" indent="0">
              <a:buNone/>
            </a:pPr>
            <a:r>
              <a:rPr lang="en-US" dirty="0" smtClean="0"/>
              <a:t>   ideas </a:t>
            </a:r>
            <a:r>
              <a:rPr lang="en-US" dirty="0"/>
              <a:t>and an understanding of complexity and ambiguity</a:t>
            </a:r>
            <a:r>
              <a:rPr lang="en-US" dirty="0" smtClean="0"/>
              <a:t>.</a:t>
            </a:r>
          </a:p>
          <a:p>
            <a:r>
              <a:rPr lang="en-US" dirty="0"/>
              <a:t>One should not expect civil discourse to create a feeling</a:t>
            </a:r>
          </a:p>
          <a:p>
            <a:pPr marL="0" indent="0">
              <a:buNone/>
            </a:pPr>
            <a:r>
              <a:rPr lang="en-US" dirty="0" smtClean="0"/>
              <a:t>   of </a:t>
            </a:r>
            <a:r>
              <a:rPr lang="en-US" dirty="0"/>
              <a:t>comfort</a:t>
            </a:r>
            <a:r>
              <a:rPr lang="en-US" dirty="0" smtClean="0"/>
              <a:t>.</a:t>
            </a:r>
          </a:p>
          <a:p>
            <a:r>
              <a:rPr lang="en-US" dirty="0"/>
              <a:t>It is difficult for people to </a:t>
            </a:r>
            <a:r>
              <a:rPr lang="en-US" dirty="0" smtClean="0"/>
              <a:t>address challenges </a:t>
            </a:r>
            <a:r>
              <a:rPr lang="en-US" dirty="0"/>
              <a:t>to </a:t>
            </a:r>
            <a:r>
              <a:rPr lang="en-US" dirty="0" smtClean="0"/>
              <a:t>deeply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held beliefs </a:t>
            </a:r>
            <a:r>
              <a:rPr lang="en-US" dirty="0" smtClean="0"/>
              <a:t>and opinions</a:t>
            </a:r>
          </a:p>
          <a:p>
            <a:r>
              <a:rPr lang="en-US" dirty="0"/>
              <a:t>Both sides must be willing to </a:t>
            </a:r>
            <a:r>
              <a:rPr lang="en-US" dirty="0" smtClean="0"/>
              <a:t>alter positions </a:t>
            </a:r>
            <a:r>
              <a:rPr lang="en-US" dirty="0"/>
              <a:t>based on convincing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arguments </a:t>
            </a:r>
            <a:r>
              <a:rPr lang="en-US" dirty="0"/>
              <a:t>and evidence.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0797" y="509848"/>
            <a:ext cx="3146628" cy="690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02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256" y="516081"/>
            <a:ext cx="3146628" cy="690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127" y="1888435"/>
            <a:ext cx="6688292" cy="514483"/>
          </a:xfrm>
        </p:spPr>
        <p:txBody>
          <a:bodyPr>
            <a:normAutofit fontScale="90000"/>
          </a:bodyPr>
          <a:lstStyle/>
          <a:p>
            <a:r>
              <a:rPr lang="en-US" dirty="0"/>
              <a:t>Be proactive when dealing with conflict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097" y="2571527"/>
            <a:ext cx="6859787" cy="2629585"/>
          </a:xfrm>
        </p:spPr>
        <p:txBody>
          <a:bodyPr>
            <a:normAutofit/>
          </a:bodyPr>
          <a:lstStyle/>
          <a:p>
            <a:r>
              <a:rPr lang="en-US" dirty="0"/>
              <a:t>What is at issue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are the interests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Who should be consulted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policies, procedures or </a:t>
            </a:r>
            <a:r>
              <a:rPr lang="en-US" dirty="0" smtClean="0"/>
              <a:t>processes may </a:t>
            </a:r>
            <a:r>
              <a:rPr lang="en-US" dirty="0"/>
              <a:t>affect resolution or management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/>
              <a:t>What is the conflict culture?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ASCCC Leadership Institute Sheraton Grand Sacramento Hotel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7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</TotalTime>
  <Words>628</Words>
  <Application>Microsoft Office PowerPoint</Application>
  <PresentationFormat>On-screen Show (4:3)</PresentationFormat>
  <Paragraphs>118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Clarity</vt:lpstr>
      <vt:lpstr>Civil Discourse: Engaging with Colleagues Who May Not Like You </vt:lpstr>
      <vt:lpstr>Who’s in the Room?</vt:lpstr>
      <vt:lpstr>IN A TIME OF GREAT CHANGE…</vt:lpstr>
      <vt:lpstr>One way to navigate the changing environment…</vt:lpstr>
      <vt:lpstr>How would you define Civil Discourse? </vt:lpstr>
      <vt:lpstr>Civil Discourse Defined</vt:lpstr>
      <vt:lpstr>Quote:</vt:lpstr>
      <vt:lpstr>Civil Discourse is not always easy…</vt:lpstr>
      <vt:lpstr>Be proactive when dealing with conflict</vt:lpstr>
      <vt:lpstr>SMART Self Guidance to Civil Discourse</vt:lpstr>
      <vt:lpstr>SMART Self Guidance to Civil Discourse</vt:lpstr>
      <vt:lpstr>SMART Self Guidance to Civil Discourse</vt:lpstr>
      <vt:lpstr>SMART Self Guidance to Civil Discourse</vt:lpstr>
      <vt:lpstr>SMART Self Guidance to Civil Discourse</vt:lpstr>
      <vt:lpstr>Good Practices to Avert, Manage, or Resolve Conflict</vt:lpstr>
      <vt:lpstr>SCENARIO—Discuss in Small Groups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May</dc:creator>
  <cp:lastModifiedBy>Stephanie Curry</cp:lastModifiedBy>
  <cp:revision>6</cp:revision>
  <dcterms:created xsi:type="dcterms:W3CDTF">2015-10-21T19:14:41Z</dcterms:created>
  <dcterms:modified xsi:type="dcterms:W3CDTF">2019-06-15T16:38:40Z</dcterms:modified>
</cp:coreProperties>
</file>