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9" r:id="rId2"/>
    <p:sldId id="260" r:id="rId3"/>
    <p:sldId id="261" r:id="rId4"/>
    <p:sldId id="262" r:id="rId5"/>
    <p:sldId id="263" r:id="rId6"/>
    <p:sldId id="267" r:id="rId7"/>
    <p:sldId id="264" r:id="rId8"/>
    <p:sldId id="265" r:id="rId9"/>
    <p:sldId id="266" r:id="rId10"/>
    <p:sldId id="273" r:id="rId11"/>
    <p:sldId id="268" r:id="rId12"/>
    <p:sldId id="269" r:id="rId13"/>
    <p:sldId id="270" r:id="rId14"/>
    <p:sldId id="271" r:id="rId15"/>
    <p:sldId id="272"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FFDE62"/>
    <a:srgbClr val="054690"/>
    <a:srgbClr val="D0EA6F"/>
    <a:srgbClr val="D0EA5B"/>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0"/>
    <p:restoredTop sz="94746"/>
  </p:normalViewPr>
  <p:slideViewPr>
    <p:cSldViewPr snapToGrid="0" snapToObjects="1">
      <p:cViewPr varScale="1">
        <p:scale>
          <a:sx n="77" d="100"/>
          <a:sy n="77" d="100"/>
        </p:scale>
        <p:origin x="132"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6/11/2020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dirty="0"/>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622938" y="5179836"/>
            <a:ext cx="10959462" cy="1496736"/>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12192000" cy="2355163"/>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3_#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D0EA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p>
            <a:fld id="{492D8F1A-69A8-9242-9469-8400121D240A}" type="slidenum">
              <a:rPr lang="en-US" smtClean="0"/>
              <a:t>‹#›</a:t>
            </a:fld>
            <a:endParaRPr lang="en-US" dirty="0"/>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rgbClr val="054690"/>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494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2_#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04A0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solidFill>
                  <a:schemeClr val="bg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p>
            <a:fld id="{492D8F1A-69A8-9242-9469-8400121D240A}" type="slidenum">
              <a:rPr lang="en-US" smtClean="0"/>
              <a:t>‹#›</a:t>
            </a:fld>
            <a:endParaRPr lang="en-US" dirty="0"/>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rgbClr val="054690"/>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175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1_#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0546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solidFill>
                  <a:schemeClr val="bg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p>
            <a:fld id="{492D8F1A-69A8-9242-9469-8400121D240A}" type="slidenum">
              <a:rPr lang="en-US" smtClean="0"/>
              <a:t>‹#›</a:t>
            </a:fld>
            <a:endParaRPr lang="en-US" dirty="0"/>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rgbClr val="054690"/>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036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dirty="0"/>
              <a:t>Click to edit Master title style</a:t>
            </a:r>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latin typeface="+mj-lt"/>
              </a:rPr>
              <a:pPr/>
              <a:t>‹#›</a:t>
            </a:fld>
            <a:endParaRPr lang="en-US" sz="1000" dirty="0">
              <a:latin typeface="+mj-lt"/>
            </a:endParaRPr>
          </a:p>
        </p:txBody>
      </p:sp>
    </p:spTree>
    <p:extLst>
      <p:ext uri="{BB962C8B-B14F-4D97-AF65-F5344CB8AC3E}">
        <p14:creationId xmlns:p14="http://schemas.microsoft.com/office/powerpoint/2010/main" val="366616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ntent 2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dirty="0"/>
              <a:t>Click to edit Master title style</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latin typeface="+mj-lt"/>
              </a:rPr>
              <a:pPr/>
              <a:t>‹#›</a:t>
            </a:fld>
            <a:endParaRPr lang="en-US" sz="1000" dirty="0">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296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9" r:id="rId3"/>
    <p:sldLayoutId id="2147483668" r:id="rId4"/>
    <p:sldLayoutId id="2147483667" r:id="rId5"/>
    <p:sldLayoutId id="2147483653" r:id="rId6"/>
    <p:sldLayoutId id="2147483666" r:id="rId7"/>
    <p:sldLayoutId id="2147483655" r:id="rId8"/>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sccc.org/content/faculty-application-statewide-servi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sccc.org/contact/request-servic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info@asccc.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sccc.org/directory/open-educational-resources-initiative-oeri" TargetMode="External"/><Relationship Id="rId2" Type="http://schemas.openxmlformats.org/officeDocument/2006/relationships/hyperlink" Target="https://www.asccc.org/directory/guided-pathways-task-forc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asccc.org/disciplines-lis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leginfo.legislature.ca.gov/" TargetMode="External"/><Relationship Id="rId7" Type="http://schemas.openxmlformats.org/officeDocument/2006/relationships/hyperlink" Target="http://www.c-id.net/" TargetMode="External"/><Relationship Id="rId2" Type="http://schemas.openxmlformats.org/officeDocument/2006/relationships/hyperlink" Target="http://www.cccco.edu/" TargetMode="External"/><Relationship Id="rId1" Type="http://schemas.openxmlformats.org/officeDocument/2006/relationships/slideLayout" Target="../slideLayouts/slideLayout2.xml"/><Relationship Id="rId6" Type="http://schemas.openxmlformats.org/officeDocument/2006/relationships/hyperlink" Target="https://accjc.org/" TargetMode="External"/><Relationship Id="rId5" Type="http://schemas.openxmlformats.org/officeDocument/2006/relationships/hyperlink" Target="https://www.ccleague.org/" TargetMode="External"/><Relationship Id="rId4" Type="http://schemas.openxmlformats.org/officeDocument/2006/relationships/hyperlink" Target="http://www.legislature.ca.gov/legislators_and_districts/legislators/your_legislator.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sccc.org/"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info@ascc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sccc.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sccc.org/contact/request-services" TargetMode="External"/><Relationship Id="rId2" Type="http://schemas.openxmlformats.org/officeDocument/2006/relationships/hyperlink" Target="https://asccc.org/signup-newsletters" TargetMode="External"/><Relationship Id="rId1" Type="http://schemas.openxmlformats.org/officeDocument/2006/relationships/slideLayout" Target="../slideLayouts/slideLayout2.xml"/><Relationship Id="rId6" Type="http://schemas.openxmlformats.org/officeDocument/2006/relationships/hyperlink" Target="https://asccc.org/content/application-statewide-service" TargetMode="External"/><Relationship Id="rId5" Type="http://schemas.openxmlformats.org/officeDocument/2006/relationships/hyperlink" Target="https://asccc.org/legislative-positions" TargetMode="External"/><Relationship Id="rId4" Type="http://schemas.openxmlformats.org/officeDocument/2006/relationships/hyperlink" Target="https://asccc.org/resources/resolut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sccc.org/sites/default/files/local_senates_handbook2015-web.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asccc.org/directory/resolutions-operational-committee" TargetMode="External"/><Relationship Id="rId2" Type="http://schemas.openxmlformats.org/officeDocument/2006/relationships/hyperlink" Target="https://www.asccc.org/sites/default/files/ResolutionHandbookFinalFA17_1.pdf" TargetMode="External"/><Relationship Id="rId1" Type="http://schemas.openxmlformats.org/officeDocument/2006/relationships/slideLayout" Target="../slideLayouts/slideLayout2.xml"/><Relationship Id="rId4" Type="http://schemas.openxmlformats.org/officeDocument/2006/relationships/hyperlink" Target="https://www.asccc.org/resources/resolution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asccc.org/publications/academic-senate-pape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p:txBody>
          <a:bodyPr>
            <a:normAutofit/>
          </a:bodyPr>
          <a:lstStyle/>
          <a:p>
            <a:r>
              <a:rPr lang="en-US" sz="4200" dirty="0"/>
              <a:t>ASCCC Resources </a:t>
            </a:r>
          </a:p>
        </p:txBody>
      </p:sp>
    </p:spTree>
    <p:extLst>
      <p:ext uri="{BB962C8B-B14F-4D97-AF65-F5344CB8AC3E}">
        <p14:creationId xmlns:p14="http://schemas.microsoft.com/office/powerpoint/2010/main" val="10367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016B-8F3E-4D32-BE3A-4559BD5D9867}"/>
              </a:ext>
            </a:extLst>
          </p:cNvPr>
          <p:cNvSpPr>
            <a:spLocks noGrp="1"/>
          </p:cNvSpPr>
          <p:nvPr>
            <p:ph type="title"/>
          </p:nvPr>
        </p:nvSpPr>
        <p:spPr/>
        <p:txBody>
          <a:bodyPr/>
          <a:lstStyle/>
          <a:p>
            <a:r>
              <a:rPr lang="en-US" dirty="0"/>
              <a:t>Intent to Serve </a:t>
            </a:r>
          </a:p>
        </p:txBody>
      </p:sp>
      <p:sp>
        <p:nvSpPr>
          <p:cNvPr id="3" name="Content Placeholder 2">
            <a:extLst>
              <a:ext uri="{FF2B5EF4-FFF2-40B4-BE49-F238E27FC236}">
                <a16:creationId xmlns:a16="http://schemas.microsoft.com/office/drawing/2014/main" id="{65F06944-9337-4693-8872-DF790CBB8CE4}"/>
              </a:ext>
            </a:extLst>
          </p:cNvPr>
          <p:cNvSpPr>
            <a:spLocks noGrp="1"/>
          </p:cNvSpPr>
          <p:nvPr>
            <p:ph idx="1"/>
          </p:nvPr>
        </p:nvSpPr>
        <p:spPr/>
        <p:txBody>
          <a:bodyPr/>
          <a:lstStyle/>
          <a:p>
            <a:r>
              <a:rPr lang="en-US" dirty="0"/>
              <a:t>ASCCC appointed almost 1,000 faculty member to ASCCC and partner committees. </a:t>
            </a:r>
          </a:p>
          <a:p>
            <a:r>
              <a:rPr lang="en-US" dirty="0"/>
              <a:t>Fill out the Intent to Serve Form to indicate your interest in being on a statewide committee. </a:t>
            </a:r>
          </a:p>
          <a:p>
            <a:endParaRPr lang="en-US" dirty="0"/>
          </a:p>
          <a:p>
            <a:r>
              <a:rPr lang="en-US" dirty="0">
                <a:hlinkClick r:id="rId2"/>
              </a:rPr>
              <a:t>https://asccc.org/content/faculty-application-statewide-service</a:t>
            </a:r>
            <a:endParaRPr lang="en-US" dirty="0"/>
          </a:p>
        </p:txBody>
      </p:sp>
      <p:sp>
        <p:nvSpPr>
          <p:cNvPr id="4" name="Slide Number Placeholder 3">
            <a:extLst>
              <a:ext uri="{FF2B5EF4-FFF2-40B4-BE49-F238E27FC236}">
                <a16:creationId xmlns:a16="http://schemas.microsoft.com/office/drawing/2014/main" id="{7D06CC99-E3C9-40D3-9385-9FBFC2BDEEDE}"/>
              </a:ext>
            </a:extLst>
          </p:cNvPr>
          <p:cNvSpPr>
            <a:spLocks noGrp="1"/>
          </p:cNvSpPr>
          <p:nvPr>
            <p:ph type="sldNum" sz="quarter" idx="12"/>
          </p:nvPr>
        </p:nvSpPr>
        <p:spPr/>
        <p:txBody>
          <a:bodyPr/>
          <a:lstStyle/>
          <a:p>
            <a:fld id="{492D8F1A-69A8-9242-9469-8400121D240A}" type="slidenum">
              <a:rPr lang="en-US" smtClean="0"/>
              <a:t>10</a:t>
            </a:fld>
            <a:endParaRPr lang="en-US" dirty="0"/>
          </a:p>
        </p:txBody>
      </p:sp>
    </p:spTree>
    <p:extLst>
      <p:ext uri="{BB962C8B-B14F-4D97-AF65-F5344CB8AC3E}">
        <p14:creationId xmlns:p14="http://schemas.microsoft.com/office/powerpoint/2010/main" val="73094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6219-0D17-4B86-8DFB-FC6266DA68AE}"/>
              </a:ext>
            </a:extLst>
          </p:cNvPr>
          <p:cNvSpPr>
            <a:spLocks noGrp="1"/>
          </p:cNvSpPr>
          <p:nvPr>
            <p:ph type="title"/>
          </p:nvPr>
        </p:nvSpPr>
        <p:spPr/>
        <p:txBody>
          <a:bodyPr/>
          <a:lstStyle/>
          <a:p>
            <a:r>
              <a:rPr lang="en-US" dirty="0"/>
              <a:t>Local Senate Visits </a:t>
            </a:r>
          </a:p>
        </p:txBody>
      </p:sp>
      <p:sp>
        <p:nvSpPr>
          <p:cNvPr id="3" name="Content Placeholder 2">
            <a:extLst>
              <a:ext uri="{FF2B5EF4-FFF2-40B4-BE49-F238E27FC236}">
                <a16:creationId xmlns:a16="http://schemas.microsoft.com/office/drawing/2014/main" id="{0E6D0DC2-3FF0-4C9F-B48E-CFFA2F7B6B0A}"/>
              </a:ext>
            </a:extLst>
          </p:cNvPr>
          <p:cNvSpPr>
            <a:spLocks noGrp="1"/>
          </p:cNvSpPr>
          <p:nvPr>
            <p:ph idx="1"/>
          </p:nvPr>
        </p:nvSpPr>
        <p:spPr>
          <a:xfrm>
            <a:off x="1066800" y="2662568"/>
            <a:ext cx="10058400" cy="3792019"/>
          </a:xfrm>
        </p:spPr>
        <p:txBody>
          <a:bodyPr>
            <a:normAutofit fontScale="70000" lnSpcReduction="20000"/>
          </a:bodyPr>
          <a:lstStyle/>
          <a:p>
            <a:r>
              <a:rPr lang="en-US" dirty="0"/>
              <a:t>As part of its commitment to supporting local senates, the Academic Senate for California Community Colleges provides the opportunities for local senates to have visits from members of the Executive Committee and the Relations with Local Senates Committee. The purpose of such a visit is for the committee member to serve as a liaison between the Senate and the local senate. Our role is to listen to your discussions, share Senate resources to support you and gather questions and concerns to forward to the Academic Senate President for consideration and response. The visit can be with the local senate president, the local executive committee, the entire senate-whatever you would like. We are here to serve you!</a:t>
            </a:r>
          </a:p>
          <a:p>
            <a:r>
              <a:rPr lang="en-US" dirty="0">
                <a:hlinkClick r:id="rId2"/>
              </a:rPr>
              <a:t>Request a visit here </a:t>
            </a:r>
            <a:endParaRPr lang="en-US" dirty="0"/>
          </a:p>
          <a:p>
            <a:endParaRPr lang="en-US" dirty="0"/>
          </a:p>
          <a:p>
            <a:r>
              <a:rPr lang="en-US" dirty="0"/>
              <a:t>There is no cost for local Senate Visits. These are different from the formal Collegiality in Action visits done in collaboration with the CCL (there is a fee for these visits) </a:t>
            </a:r>
          </a:p>
        </p:txBody>
      </p:sp>
      <p:sp>
        <p:nvSpPr>
          <p:cNvPr id="4" name="Slide Number Placeholder 3">
            <a:extLst>
              <a:ext uri="{FF2B5EF4-FFF2-40B4-BE49-F238E27FC236}">
                <a16:creationId xmlns:a16="http://schemas.microsoft.com/office/drawing/2014/main" id="{BAFD2097-B2D2-4A77-8D9D-6DE28B8DFBCD}"/>
              </a:ext>
            </a:extLst>
          </p:cNvPr>
          <p:cNvSpPr>
            <a:spLocks noGrp="1"/>
          </p:cNvSpPr>
          <p:nvPr>
            <p:ph type="sldNum" sz="quarter" idx="12"/>
          </p:nvPr>
        </p:nvSpPr>
        <p:spPr/>
        <p:txBody>
          <a:bodyPr/>
          <a:lstStyle/>
          <a:p>
            <a:fld id="{492D8F1A-69A8-9242-9469-8400121D240A}" type="slidenum">
              <a:rPr lang="en-US" smtClean="0"/>
              <a:t>11</a:t>
            </a:fld>
            <a:endParaRPr lang="en-US" dirty="0"/>
          </a:p>
        </p:txBody>
      </p:sp>
    </p:spTree>
    <p:extLst>
      <p:ext uri="{BB962C8B-B14F-4D97-AF65-F5344CB8AC3E}">
        <p14:creationId xmlns:p14="http://schemas.microsoft.com/office/powerpoint/2010/main" val="389440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961B-7E5A-43F7-A685-1E5A2CB40F2C}"/>
              </a:ext>
            </a:extLst>
          </p:cNvPr>
          <p:cNvSpPr>
            <a:spLocks noGrp="1"/>
          </p:cNvSpPr>
          <p:nvPr>
            <p:ph type="title"/>
          </p:nvPr>
        </p:nvSpPr>
        <p:spPr/>
        <p:txBody>
          <a:bodyPr/>
          <a:lstStyle/>
          <a:p>
            <a:r>
              <a:rPr lang="en-US" dirty="0"/>
              <a:t>info@asccc.org </a:t>
            </a:r>
          </a:p>
        </p:txBody>
      </p:sp>
      <p:sp>
        <p:nvSpPr>
          <p:cNvPr id="3" name="Content Placeholder 2">
            <a:extLst>
              <a:ext uri="{FF2B5EF4-FFF2-40B4-BE49-F238E27FC236}">
                <a16:creationId xmlns:a16="http://schemas.microsoft.com/office/drawing/2014/main" id="{D4970A17-7B6F-4CAB-9BA5-4E62654561CB}"/>
              </a:ext>
            </a:extLst>
          </p:cNvPr>
          <p:cNvSpPr>
            <a:spLocks noGrp="1"/>
          </p:cNvSpPr>
          <p:nvPr>
            <p:ph idx="1"/>
          </p:nvPr>
        </p:nvSpPr>
        <p:spPr/>
        <p:txBody>
          <a:bodyPr/>
          <a:lstStyle/>
          <a:p>
            <a:r>
              <a:rPr lang="en-US" dirty="0"/>
              <a:t>Need to ask a questions related to the 10+1 submit it through</a:t>
            </a:r>
          </a:p>
          <a:p>
            <a:r>
              <a:rPr lang="en-US" dirty="0">
                <a:hlinkClick r:id="rId2"/>
              </a:rPr>
              <a:t>info@asccc.org</a:t>
            </a:r>
            <a:r>
              <a:rPr lang="en-US" dirty="0"/>
              <a:t>. </a:t>
            </a:r>
          </a:p>
          <a:p>
            <a:endParaRPr lang="en-US" dirty="0"/>
          </a:p>
          <a:p>
            <a:r>
              <a:rPr lang="en-US" dirty="0"/>
              <a:t>Within a few days you will get a detailed response from a ASCCC Executive Member. </a:t>
            </a:r>
          </a:p>
        </p:txBody>
      </p:sp>
      <p:sp>
        <p:nvSpPr>
          <p:cNvPr id="4" name="Slide Number Placeholder 3">
            <a:extLst>
              <a:ext uri="{FF2B5EF4-FFF2-40B4-BE49-F238E27FC236}">
                <a16:creationId xmlns:a16="http://schemas.microsoft.com/office/drawing/2014/main" id="{659C5DE8-E9E3-40AB-B77E-EB23217FDE04}"/>
              </a:ext>
            </a:extLst>
          </p:cNvPr>
          <p:cNvSpPr>
            <a:spLocks noGrp="1"/>
          </p:cNvSpPr>
          <p:nvPr>
            <p:ph type="sldNum" sz="quarter" idx="12"/>
          </p:nvPr>
        </p:nvSpPr>
        <p:spPr/>
        <p:txBody>
          <a:bodyPr/>
          <a:lstStyle/>
          <a:p>
            <a:fld id="{492D8F1A-69A8-9242-9469-8400121D240A}" type="slidenum">
              <a:rPr lang="en-US" smtClean="0"/>
              <a:t>12</a:t>
            </a:fld>
            <a:endParaRPr lang="en-US" dirty="0"/>
          </a:p>
        </p:txBody>
      </p:sp>
      <p:pic>
        <p:nvPicPr>
          <p:cNvPr id="6" name="Picture 5">
            <a:extLst>
              <a:ext uri="{FF2B5EF4-FFF2-40B4-BE49-F238E27FC236}">
                <a16:creationId xmlns:a16="http://schemas.microsoft.com/office/drawing/2014/main" id="{47430097-382A-42AB-8DBC-F110174D1114}"/>
              </a:ext>
            </a:extLst>
          </p:cNvPr>
          <p:cNvPicPr>
            <a:picLocks noChangeAspect="1"/>
          </p:cNvPicPr>
          <p:nvPr/>
        </p:nvPicPr>
        <p:blipFill>
          <a:blip r:embed="rId3"/>
          <a:stretch>
            <a:fillRect/>
          </a:stretch>
        </p:blipFill>
        <p:spPr>
          <a:xfrm>
            <a:off x="9407901" y="4716161"/>
            <a:ext cx="2143125" cy="2133600"/>
          </a:xfrm>
          <a:prstGeom prst="rect">
            <a:avLst/>
          </a:prstGeom>
        </p:spPr>
      </p:pic>
    </p:spTree>
    <p:extLst>
      <p:ext uri="{BB962C8B-B14F-4D97-AF65-F5344CB8AC3E}">
        <p14:creationId xmlns:p14="http://schemas.microsoft.com/office/powerpoint/2010/main" val="2811252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60C5-29B2-4106-A3EA-A04F625A714E}"/>
              </a:ext>
            </a:extLst>
          </p:cNvPr>
          <p:cNvSpPr>
            <a:spLocks noGrp="1"/>
          </p:cNvSpPr>
          <p:nvPr>
            <p:ph type="title"/>
          </p:nvPr>
        </p:nvSpPr>
        <p:spPr/>
        <p:txBody>
          <a:bodyPr/>
          <a:lstStyle/>
          <a:p>
            <a:r>
              <a:rPr lang="en-US" dirty="0"/>
              <a:t>Guided Pathways, OER and Disciplines List </a:t>
            </a:r>
          </a:p>
        </p:txBody>
      </p:sp>
      <p:sp>
        <p:nvSpPr>
          <p:cNvPr id="3" name="Content Placeholder 2">
            <a:extLst>
              <a:ext uri="{FF2B5EF4-FFF2-40B4-BE49-F238E27FC236}">
                <a16:creationId xmlns:a16="http://schemas.microsoft.com/office/drawing/2014/main" id="{4D3BF077-E426-4EA4-A89B-D1606EF55B71}"/>
              </a:ext>
            </a:extLst>
          </p:cNvPr>
          <p:cNvSpPr>
            <a:spLocks noGrp="1"/>
          </p:cNvSpPr>
          <p:nvPr>
            <p:ph idx="1"/>
          </p:nvPr>
        </p:nvSpPr>
        <p:spPr/>
        <p:txBody>
          <a:bodyPr/>
          <a:lstStyle/>
          <a:p>
            <a:pPr marL="457200" indent="-457200">
              <a:buFont typeface="Arial" panose="020B0604020202020204" pitchFamily="34" charset="0"/>
              <a:buChar char="•"/>
            </a:pPr>
            <a:r>
              <a:rPr lang="en-US" dirty="0">
                <a:hlinkClick r:id="rId2"/>
              </a:rPr>
              <a:t>Guided Pathways Task Force </a:t>
            </a:r>
            <a:endParaRPr lang="en-US" dirty="0"/>
          </a:p>
          <a:p>
            <a:pPr marL="457200" indent="-457200">
              <a:buFont typeface="Arial" panose="020B0604020202020204" pitchFamily="34" charset="0"/>
              <a:buChar char="•"/>
            </a:pPr>
            <a:r>
              <a:rPr lang="en-US" dirty="0">
                <a:hlinkClick r:id="rId3"/>
              </a:rPr>
              <a:t>Open Educational Resources Initiative (OERI) </a:t>
            </a:r>
            <a:endParaRPr lang="en-US" dirty="0"/>
          </a:p>
          <a:p>
            <a:pPr marL="457200" indent="-457200">
              <a:buFont typeface="Arial" panose="020B0604020202020204" pitchFamily="34" charset="0"/>
              <a:buChar char="•"/>
            </a:pPr>
            <a:r>
              <a:rPr lang="en-US" dirty="0">
                <a:hlinkClick r:id="rId4"/>
              </a:rPr>
              <a:t>Disciplines List </a:t>
            </a:r>
            <a:endParaRPr lang="en-US" dirty="0"/>
          </a:p>
        </p:txBody>
      </p:sp>
      <p:sp>
        <p:nvSpPr>
          <p:cNvPr id="4" name="Slide Number Placeholder 3">
            <a:extLst>
              <a:ext uri="{FF2B5EF4-FFF2-40B4-BE49-F238E27FC236}">
                <a16:creationId xmlns:a16="http://schemas.microsoft.com/office/drawing/2014/main" id="{47390E2A-294D-4B77-B8E8-0D3D26C5D78B}"/>
              </a:ext>
            </a:extLst>
          </p:cNvPr>
          <p:cNvSpPr>
            <a:spLocks noGrp="1"/>
          </p:cNvSpPr>
          <p:nvPr>
            <p:ph type="sldNum" sz="quarter" idx="12"/>
          </p:nvPr>
        </p:nvSpPr>
        <p:spPr/>
        <p:txBody>
          <a:bodyPr/>
          <a:lstStyle/>
          <a:p>
            <a:fld id="{492D8F1A-69A8-9242-9469-8400121D240A}" type="slidenum">
              <a:rPr lang="en-US" smtClean="0"/>
              <a:t>13</a:t>
            </a:fld>
            <a:endParaRPr lang="en-US" dirty="0"/>
          </a:p>
        </p:txBody>
      </p:sp>
      <p:pic>
        <p:nvPicPr>
          <p:cNvPr id="6" name="Picture 5">
            <a:extLst>
              <a:ext uri="{FF2B5EF4-FFF2-40B4-BE49-F238E27FC236}">
                <a16:creationId xmlns:a16="http://schemas.microsoft.com/office/drawing/2014/main" id="{2588B3ED-89E2-4153-B074-3293DC89E5F6}"/>
              </a:ext>
            </a:extLst>
          </p:cNvPr>
          <p:cNvPicPr>
            <a:picLocks noChangeAspect="1"/>
          </p:cNvPicPr>
          <p:nvPr/>
        </p:nvPicPr>
        <p:blipFill>
          <a:blip r:embed="rId5"/>
          <a:stretch>
            <a:fillRect/>
          </a:stretch>
        </p:blipFill>
        <p:spPr>
          <a:xfrm>
            <a:off x="8382000" y="4194772"/>
            <a:ext cx="3095477" cy="2259816"/>
          </a:xfrm>
          <a:prstGeom prst="rect">
            <a:avLst/>
          </a:prstGeom>
        </p:spPr>
      </p:pic>
    </p:spTree>
    <p:extLst>
      <p:ext uri="{BB962C8B-B14F-4D97-AF65-F5344CB8AC3E}">
        <p14:creationId xmlns:p14="http://schemas.microsoft.com/office/powerpoint/2010/main" val="537693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70286-5FCB-4E88-A943-5308E2499FDA}"/>
              </a:ext>
            </a:extLst>
          </p:cNvPr>
          <p:cNvSpPr>
            <a:spLocks noGrp="1"/>
          </p:cNvSpPr>
          <p:nvPr>
            <p:ph type="title"/>
          </p:nvPr>
        </p:nvSpPr>
        <p:spPr/>
        <p:txBody>
          <a:bodyPr/>
          <a:lstStyle/>
          <a:p>
            <a:r>
              <a:rPr lang="en-US" dirty="0"/>
              <a:t>External Support Resources</a:t>
            </a:r>
          </a:p>
        </p:txBody>
      </p:sp>
      <p:sp>
        <p:nvSpPr>
          <p:cNvPr id="3" name="Content Placeholder 2">
            <a:extLst>
              <a:ext uri="{FF2B5EF4-FFF2-40B4-BE49-F238E27FC236}">
                <a16:creationId xmlns:a16="http://schemas.microsoft.com/office/drawing/2014/main" id="{3930CD41-40F4-422B-92C5-F9192BA2E070}"/>
              </a:ext>
            </a:extLst>
          </p:cNvPr>
          <p:cNvSpPr>
            <a:spLocks noGrp="1"/>
          </p:cNvSpPr>
          <p:nvPr>
            <p:ph idx="1"/>
          </p:nvPr>
        </p:nvSpPr>
        <p:spPr>
          <a:xfrm>
            <a:off x="1066800" y="2662568"/>
            <a:ext cx="10058400" cy="3889061"/>
          </a:xfrm>
        </p:spPr>
        <p:txBody>
          <a:bodyPr>
            <a:normAutofit fontScale="47500" lnSpcReduction="20000"/>
          </a:bodyPr>
          <a:lstStyle/>
          <a:p>
            <a:pPr lvl="0" fontAlgn="base"/>
            <a:r>
              <a:rPr lang="en-US" sz="3800" dirty="0"/>
              <a:t>California Community Colleges Chancellor’s Office (CCCCO or CO): </a:t>
            </a:r>
          </a:p>
          <a:p>
            <a:r>
              <a:rPr lang="en-US" sz="3800" u="sng" dirty="0">
                <a:hlinkClick r:id="rId2"/>
              </a:rPr>
              <a:t>http://www.cccco.edu</a:t>
            </a:r>
            <a:r>
              <a:rPr lang="en-US" sz="3800" dirty="0">
                <a:hlinkClick r:id="rId2"/>
              </a:rPr>
              <a:t> </a:t>
            </a:r>
            <a:r>
              <a:rPr lang="en-US" sz="3800" dirty="0"/>
              <a:t> </a:t>
            </a:r>
          </a:p>
          <a:p>
            <a:r>
              <a:rPr lang="en-US" sz="3800" dirty="0"/>
              <a:t> </a:t>
            </a:r>
          </a:p>
          <a:p>
            <a:pPr lvl="0" fontAlgn="base"/>
            <a:r>
              <a:rPr lang="en-US" sz="3800" dirty="0"/>
              <a:t>California Legislative Information: </a:t>
            </a:r>
            <a:r>
              <a:rPr lang="en-US" sz="3800" dirty="0">
                <a:hlinkClick r:id="rId3"/>
              </a:rPr>
              <a:t>http://leginfo.legislature.ca.gov </a:t>
            </a:r>
            <a:endParaRPr lang="en-US" sz="3800" dirty="0"/>
          </a:p>
          <a:p>
            <a:r>
              <a:rPr lang="en-US" sz="3800" dirty="0"/>
              <a:t>Find your legislators: </a:t>
            </a:r>
            <a:r>
              <a:rPr lang="en-US" sz="3800" u="sng" dirty="0">
                <a:hlinkClick r:id="rId4"/>
              </a:rPr>
              <a:t>http://www.legislature.ca.gov/legislators_and_districts/legislators/your_legislator.html</a:t>
            </a:r>
            <a:r>
              <a:rPr lang="en-US" sz="3800" dirty="0">
                <a:hlinkClick r:id="rId4"/>
              </a:rPr>
              <a:t> </a:t>
            </a:r>
            <a:r>
              <a:rPr lang="en-US" sz="3800" dirty="0"/>
              <a:t> </a:t>
            </a:r>
          </a:p>
          <a:p>
            <a:r>
              <a:rPr lang="en-US" sz="3800" dirty="0"/>
              <a:t> </a:t>
            </a:r>
          </a:p>
          <a:p>
            <a:pPr lvl="0" fontAlgn="base"/>
            <a:r>
              <a:rPr lang="en-US" sz="3800" dirty="0"/>
              <a:t>Community College League of California (CCLC): </a:t>
            </a:r>
            <a:r>
              <a:rPr lang="en-US" sz="3800" dirty="0">
                <a:hlinkClick r:id="rId5"/>
              </a:rPr>
              <a:t>https://www.ccleague.org </a:t>
            </a:r>
            <a:endParaRPr lang="en-US" sz="3800" dirty="0"/>
          </a:p>
          <a:p>
            <a:r>
              <a:rPr lang="en-US" sz="3800" dirty="0"/>
              <a:t> </a:t>
            </a:r>
          </a:p>
          <a:p>
            <a:pPr lvl="0" fontAlgn="base"/>
            <a:r>
              <a:rPr lang="en-US" sz="3800" dirty="0"/>
              <a:t>Accrediting Commission of Community and Junior Colleges (ACCJC): </a:t>
            </a:r>
            <a:r>
              <a:rPr lang="en-US" sz="3800" dirty="0">
                <a:hlinkClick r:id="rId6"/>
              </a:rPr>
              <a:t>https://accjc.org </a:t>
            </a:r>
            <a:endParaRPr lang="en-US" sz="3800" dirty="0"/>
          </a:p>
          <a:p>
            <a:r>
              <a:rPr lang="en-US" sz="3800" dirty="0"/>
              <a:t> </a:t>
            </a:r>
          </a:p>
          <a:p>
            <a:pPr lvl="0" fontAlgn="base"/>
            <a:r>
              <a:rPr lang="en-US" sz="3800" dirty="0"/>
              <a:t>Course Identification Numbering System (C-ID): </a:t>
            </a:r>
            <a:r>
              <a:rPr lang="en-US" sz="3800" dirty="0">
                <a:hlinkClick r:id="rId7"/>
              </a:rPr>
              <a:t>www.c-id.net</a:t>
            </a:r>
            <a:r>
              <a:rPr lang="en-US" sz="3800" dirty="0"/>
              <a:t> </a:t>
            </a:r>
          </a:p>
          <a:p>
            <a:endParaRPr lang="en-US" dirty="0"/>
          </a:p>
        </p:txBody>
      </p:sp>
      <p:sp>
        <p:nvSpPr>
          <p:cNvPr id="4" name="Slide Number Placeholder 3">
            <a:extLst>
              <a:ext uri="{FF2B5EF4-FFF2-40B4-BE49-F238E27FC236}">
                <a16:creationId xmlns:a16="http://schemas.microsoft.com/office/drawing/2014/main" id="{AE153CD4-7835-424B-B4C6-76FC0670EEF8}"/>
              </a:ext>
            </a:extLst>
          </p:cNvPr>
          <p:cNvSpPr>
            <a:spLocks noGrp="1"/>
          </p:cNvSpPr>
          <p:nvPr>
            <p:ph type="sldNum" sz="quarter" idx="12"/>
          </p:nvPr>
        </p:nvSpPr>
        <p:spPr/>
        <p:txBody>
          <a:bodyPr/>
          <a:lstStyle/>
          <a:p>
            <a:fld id="{492D8F1A-69A8-9242-9469-8400121D240A}" type="slidenum">
              <a:rPr lang="en-US" smtClean="0"/>
              <a:t>14</a:t>
            </a:fld>
            <a:endParaRPr lang="en-US" dirty="0"/>
          </a:p>
        </p:txBody>
      </p:sp>
    </p:spTree>
    <p:extLst>
      <p:ext uri="{BB962C8B-B14F-4D97-AF65-F5344CB8AC3E}">
        <p14:creationId xmlns:p14="http://schemas.microsoft.com/office/powerpoint/2010/main" val="259407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C1F0-206D-4B4F-B14E-DBA01AABE9D1}"/>
              </a:ext>
            </a:extLst>
          </p:cNvPr>
          <p:cNvSpPr>
            <a:spLocks noGrp="1"/>
          </p:cNvSpPr>
          <p:nvPr>
            <p:ph type="title"/>
          </p:nvPr>
        </p:nvSpPr>
        <p:spPr/>
        <p:txBody>
          <a:bodyPr/>
          <a:lstStyle/>
          <a:p>
            <a:r>
              <a:rPr lang="en-US" dirty="0"/>
              <a:t>Scenarios</a:t>
            </a:r>
            <a:br>
              <a:rPr lang="en-US" dirty="0"/>
            </a:br>
            <a:r>
              <a:rPr lang="en-US" dirty="0">
                <a:hlinkClick r:id="rId2"/>
              </a:rPr>
              <a:t>www.asccc.org</a:t>
            </a:r>
            <a:br>
              <a:rPr lang="en-US" dirty="0"/>
            </a:br>
            <a:r>
              <a:rPr lang="en-US" dirty="0"/>
              <a:t> </a:t>
            </a:r>
          </a:p>
        </p:txBody>
      </p:sp>
      <p:sp>
        <p:nvSpPr>
          <p:cNvPr id="3" name="Content Placeholder 2">
            <a:extLst>
              <a:ext uri="{FF2B5EF4-FFF2-40B4-BE49-F238E27FC236}">
                <a16:creationId xmlns:a16="http://schemas.microsoft.com/office/drawing/2014/main" id="{4A79C2B5-061B-42BF-8AC9-A07D90EA8438}"/>
              </a:ext>
            </a:extLst>
          </p:cNvPr>
          <p:cNvSpPr>
            <a:spLocks noGrp="1"/>
          </p:cNvSpPr>
          <p:nvPr>
            <p:ph idx="1"/>
          </p:nvPr>
        </p:nvSpPr>
        <p:spPr>
          <a:xfrm>
            <a:off x="4360759" y="0"/>
            <a:ext cx="6672648" cy="6721475"/>
          </a:xfrm>
        </p:spPr>
        <p:txBody>
          <a:bodyPr>
            <a:noAutofit/>
          </a:bodyPr>
          <a:lstStyle/>
          <a:p>
            <a:pPr lvl="0" fontAlgn="base">
              <a:lnSpc>
                <a:spcPct val="100000"/>
              </a:lnSpc>
            </a:pPr>
            <a:endParaRPr lang="en-US" sz="2000" dirty="0"/>
          </a:p>
          <a:p>
            <a:pPr marL="457200" lvl="0" indent="-457200" fontAlgn="base">
              <a:lnSpc>
                <a:spcPct val="100000"/>
              </a:lnSpc>
              <a:buFont typeface="+mj-lt"/>
              <a:buAutoNum type="arabicPeriod"/>
            </a:pPr>
            <a:r>
              <a:rPr lang="en-US" sz="2000" dirty="0"/>
              <a:t>What is SB 874 (2020) ? Where do you find information about SB 874? Has it passed? Has it been amended? </a:t>
            </a:r>
          </a:p>
          <a:p>
            <a:pPr marL="457200" lvl="0" indent="-457200" fontAlgn="base">
              <a:lnSpc>
                <a:spcPct val="100000"/>
              </a:lnSpc>
              <a:buFont typeface="+mj-lt"/>
              <a:buAutoNum type="arabicPeriod"/>
            </a:pPr>
            <a:r>
              <a:rPr lang="en-US" sz="2000" dirty="0"/>
              <a:t>Where do you find the actual “collegial consultation” definition and Title 5 language? </a:t>
            </a:r>
          </a:p>
          <a:p>
            <a:pPr marL="457200" lvl="0" indent="-457200" fontAlgn="base">
              <a:lnSpc>
                <a:spcPct val="100000"/>
              </a:lnSpc>
              <a:buFont typeface="+mj-lt"/>
              <a:buAutoNum type="arabicPeriod"/>
            </a:pPr>
            <a:r>
              <a:rPr lang="en-US" sz="2000" dirty="0"/>
              <a:t>What positions has the ASCCC taken in regard to ACA 5? </a:t>
            </a:r>
          </a:p>
          <a:p>
            <a:pPr marL="457200" lvl="0" indent="-457200" fontAlgn="base">
              <a:lnSpc>
                <a:spcPct val="100000"/>
              </a:lnSpc>
              <a:buFont typeface="+mj-lt"/>
              <a:buAutoNum type="arabicPeriod"/>
            </a:pPr>
            <a:r>
              <a:rPr lang="en-US" sz="2000" dirty="0"/>
              <a:t>Where does one access information related to Resolutions? </a:t>
            </a:r>
          </a:p>
          <a:p>
            <a:pPr marL="457200" lvl="0" indent="-457200" fontAlgn="base">
              <a:lnSpc>
                <a:spcPct val="100000"/>
              </a:lnSpc>
              <a:buFont typeface="+mj-lt"/>
              <a:buAutoNum type="arabicPeriod"/>
            </a:pPr>
            <a:r>
              <a:rPr lang="en-US" sz="2000" dirty="0"/>
              <a:t>You attended a Senate Event- where do you find the presentation materials? </a:t>
            </a:r>
          </a:p>
          <a:p>
            <a:pPr marL="457200" lvl="0" indent="-457200" fontAlgn="base">
              <a:lnSpc>
                <a:spcPct val="100000"/>
              </a:lnSpc>
              <a:buFont typeface="+mj-lt"/>
              <a:buAutoNum type="arabicPeriod"/>
            </a:pPr>
            <a:r>
              <a:rPr lang="en-US" sz="2000" dirty="0"/>
              <a:t>You would like to sign up for the Area A Listserv - how would you go about doing that?  </a:t>
            </a:r>
          </a:p>
          <a:p>
            <a:pPr marL="457200" lvl="0" indent="-457200" fontAlgn="base">
              <a:lnSpc>
                <a:spcPct val="100000"/>
              </a:lnSpc>
              <a:buFont typeface="+mj-lt"/>
              <a:buAutoNum type="arabicPeriod"/>
            </a:pPr>
            <a:r>
              <a:rPr lang="en-US" sz="2000" dirty="0"/>
              <a:t>Where is the Disciplines List ? </a:t>
            </a:r>
          </a:p>
          <a:p>
            <a:pPr marL="457200" lvl="0" indent="-457200" fontAlgn="base">
              <a:lnSpc>
                <a:spcPct val="100000"/>
              </a:lnSpc>
              <a:buFont typeface="+mj-lt"/>
              <a:buAutoNum type="arabicPeriod"/>
            </a:pPr>
            <a:r>
              <a:rPr lang="en-US" sz="2000" dirty="0"/>
              <a:t>How do I request a local senate visit? </a:t>
            </a:r>
          </a:p>
          <a:p>
            <a:pPr marL="457200" lvl="0" indent="-457200" fontAlgn="base">
              <a:lnSpc>
                <a:spcPct val="100000"/>
              </a:lnSpc>
              <a:buFont typeface="+mj-lt"/>
              <a:buAutoNum type="arabicPeriod"/>
            </a:pPr>
            <a:r>
              <a:rPr lang="en-US" sz="2000" dirty="0"/>
              <a:t>Where can I sign up to serve on a ASCCC Committee? </a:t>
            </a:r>
          </a:p>
        </p:txBody>
      </p:sp>
      <p:sp>
        <p:nvSpPr>
          <p:cNvPr id="5" name="Text Placeholder 4">
            <a:extLst>
              <a:ext uri="{FF2B5EF4-FFF2-40B4-BE49-F238E27FC236}">
                <a16:creationId xmlns:a16="http://schemas.microsoft.com/office/drawing/2014/main" id="{F930D1BF-39AA-460E-891A-3C6F55514E4D}"/>
              </a:ext>
            </a:extLst>
          </p:cNvPr>
          <p:cNvSpPr>
            <a:spLocks noGrp="1"/>
          </p:cNvSpPr>
          <p:nvPr>
            <p:ph type="body" sz="half" idx="2"/>
          </p:nvPr>
        </p:nvSpPr>
        <p:spPr>
          <a:xfrm>
            <a:off x="247135" y="2916363"/>
            <a:ext cx="3583461" cy="2533135"/>
          </a:xfrm>
        </p:spPr>
        <p:txBody>
          <a:bodyPr/>
          <a:lstStyle/>
          <a:p>
            <a:endParaRPr lang="en-US" dirty="0"/>
          </a:p>
        </p:txBody>
      </p:sp>
      <p:sp>
        <p:nvSpPr>
          <p:cNvPr id="4" name="Slide Number Placeholder 3">
            <a:extLst>
              <a:ext uri="{FF2B5EF4-FFF2-40B4-BE49-F238E27FC236}">
                <a16:creationId xmlns:a16="http://schemas.microsoft.com/office/drawing/2014/main" id="{54B6D39E-F273-46BB-A6F4-547A636807A7}"/>
              </a:ext>
            </a:extLst>
          </p:cNvPr>
          <p:cNvSpPr>
            <a:spLocks noGrp="1"/>
          </p:cNvSpPr>
          <p:nvPr>
            <p:ph type="sldNum" sz="quarter" idx="12"/>
          </p:nvPr>
        </p:nvSpPr>
        <p:spPr/>
        <p:txBody>
          <a:bodyPr/>
          <a:lstStyle/>
          <a:p>
            <a:fld id="{492D8F1A-69A8-9242-9469-8400121D240A}" type="slidenum">
              <a:rPr lang="en-US" smtClean="0"/>
              <a:t>15</a:t>
            </a:fld>
            <a:endParaRPr lang="en-US" dirty="0"/>
          </a:p>
        </p:txBody>
      </p:sp>
      <p:pic>
        <p:nvPicPr>
          <p:cNvPr id="7" name="Picture 6">
            <a:extLst>
              <a:ext uri="{FF2B5EF4-FFF2-40B4-BE49-F238E27FC236}">
                <a16:creationId xmlns:a16="http://schemas.microsoft.com/office/drawing/2014/main" id="{73524452-ED4C-4F28-AFD2-B71446511B04}"/>
              </a:ext>
            </a:extLst>
          </p:cNvPr>
          <p:cNvPicPr>
            <a:picLocks noChangeAspect="1"/>
          </p:cNvPicPr>
          <p:nvPr/>
        </p:nvPicPr>
        <p:blipFill>
          <a:blip r:embed="rId3"/>
          <a:stretch>
            <a:fillRect/>
          </a:stretch>
        </p:blipFill>
        <p:spPr>
          <a:xfrm>
            <a:off x="967302" y="2947086"/>
            <a:ext cx="2143125" cy="2143125"/>
          </a:xfrm>
          <a:prstGeom prst="rect">
            <a:avLst/>
          </a:prstGeom>
        </p:spPr>
      </p:pic>
    </p:spTree>
    <p:extLst>
      <p:ext uri="{BB962C8B-B14F-4D97-AF65-F5344CB8AC3E}">
        <p14:creationId xmlns:p14="http://schemas.microsoft.com/office/powerpoint/2010/main" val="2291590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3A109E-AD1F-4A75-91EE-E0D932002B80}"/>
              </a:ext>
            </a:extLst>
          </p:cNvPr>
          <p:cNvSpPr>
            <a:spLocks noGrp="1"/>
          </p:cNvSpPr>
          <p:nvPr>
            <p:ph type="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58C3DCC3-2199-4EE3-AD8E-A9BBB37DFAF8}"/>
              </a:ext>
            </a:extLst>
          </p:cNvPr>
          <p:cNvSpPr>
            <a:spLocks noGrp="1"/>
          </p:cNvSpPr>
          <p:nvPr>
            <p:ph type="sldNum" sz="quarter" idx="12"/>
          </p:nvPr>
        </p:nvSpPr>
        <p:spPr/>
        <p:txBody>
          <a:bodyPr/>
          <a:lstStyle/>
          <a:p>
            <a:fld id="{492D8F1A-69A8-9242-9469-8400121D240A}" type="slidenum">
              <a:rPr lang="en-US" smtClean="0"/>
              <a:t>16</a:t>
            </a:fld>
            <a:endParaRPr lang="en-US" dirty="0"/>
          </a:p>
        </p:txBody>
      </p:sp>
      <p:pic>
        <p:nvPicPr>
          <p:cNvPr id="1028" name="Picture 4" descr="21 great questions for facilitators - Part 2 - RosemaryShapiroLiu ...">
            <a:extLst>
              <a:ext uri="{FF2B5EF4-FFF2-40B4-BE49-F238E27FC236}">
                <a16:creationId xmlns:a16="http://schemas.microsoft.com/office/drawing/2014/main" id="{B54FE20B-4304-4303-B5A3-3A1D8902BC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8460" y="2524430"/>
            <a:ext cx="6131073" cy="38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1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B480B-C1D1-4572-84EA-093584293D59}"/>
              </a:ext>
            </a:extLst>
          </p:cNvPr>
          <p:cNvSpPr>
            <a:spLocks noGrp="1"/>
          </p:cNvSpPr>
          <p:nvPr>
            <p:ph type="title"/>
          </p:nvPr>
        </p:nvSpPr>
        <p:spPr/>
        <p:txBody>
          <a:bodyPr/>
          <a:lstStyle/>
          <a:p>
            <a:r>
              <a:rPr lang="en-US" dirty="0"/>
              <a:t>Breakout Summary and Presenters</a:t>
            </a:r>
          </a:p>
        </p:txBody>
      </p:sp>
      <p:sp>
        <p:nvSpPr>
          <p:cNvPr id="3" name="Content Placeholder 2">
            <a:extLst>
              <a:ext uri="{FF2B5EF4-FFF2-40B4-BE49-F238E27FC236}">
                <a16:creationId xmlns:a16="http://schemas.microsoft.com/office/drawing/2014/main" id="{0206499F-6BE2-4449-B78B-8253A71B87B2}"/>
              </a:ext>
            </a:extLst>
          </p:cNvPr>
          <p:cNvSpPr>
            <a:spLocks noGrp="1"/>
          </p:cNvSpPr>
          <p:nvPr>
            <p:ph idx="1"/>
          </p:nvPr>
        </p:nvSpPr>
        <p:spPr/>
        <p:txBody>
          <a:bodyPr>
            <a:normAutofit fontScale="77500" lnSpcReduction="20000"/>
          </a:bodyPr>
          <a:lstStyle/>
          <a:p>
            <a:r>
              <a:rPr lang="en-US" dirty="0"/>
              <a:t>Did you know that the ASCCC is a treasure trove of resources for new and experienced senate leaders? Passed resolutions, rostrum articles, position papers, and even this PPT can be found on the ASCCC website. You can also ask any senate related questions and get a formal response from the Executive Committee by submitting a query anytime to </a:t>
            </a:r>
            <a:r>
              <a:rPr lang="en-US" u="sng" dirty="0">
                <a:hlinkClick r:id="rId2"/>
              </a:rPr>
              <a:t>info@asccc.org</a:t>
            </a:r>
            <a:r>
              <a:rPr lang="en-US" dirty="0"/>
              <a:t>. Leaders can even arrange to have a local visit from senate experts to work with your local senates. Find out about these essential resources and take a virtual tour the ASCCC website in this interactive breakout.</a:t>
            </a:r>
          </a:p>
          <a:p>
            <a:endParaRPr lang="en-US" dirty="0"/>
          </a:p>
          <a:p>
            <a:r>
              <a:rPr lang="en-US" dirty="0"/>
              <a:t>Stephanie Curry, ASCCC North Representative </a:t>
            </a:r>
          </a:p>
          <a:p>
            <a:r>
              <a:rPr lang="en-US" dirty="0"/>
              <a:t>Krystinne Mica, ACCC Executive Director </a:t>
            </a:r>
          </a:p>
          <a:p>
            <a:endParaRPr lang="en-US" dirty="0"/>
          </a:p>
        </p:txBody>
      </p:sp>
      <p:sp>
        <p:nvSpPr>
          <p:cNvPr id="4" name="Slide Number Placeholder 3">
            <a:extLst>
              <a:ext uri="{FF2B5EF4-FFF2-40B4-BE49-F238E27FC236}">
                <a16:creationId xmlns:a16="http://schemas.microsoft.com/office/drawing/2014/main" id="{C9E11785-01B1-4564-A94D-229964DFBAED}"/>
              </a:ext>
            </a:extLst>
          </p:cNvPr>
          <p:cNvSpPr>
            <a:spLocks noGrp="1"/>
          </p:cNvSpPr>
          <p:nvPr>
            <p:ph type="sldNum" sz="quarter" idx="12"/>
          </p:nvPr>
        </p:nvSpPr>
        <p:spPr/>
        <p:txBody>
          <a:bodyPr/>
          <a:lstStyle/>
          <a:p>
            <a:fld id="{492D8F1A-69A8-9242-9469-8400121D240A}" type="slidenum">
              <a:rPr lang="en-US" smtClean="0"/>
              <a:t>2</a:t>
            </a:fld>
            <a:endParaRPr lang="en-US" dirty="0"/>
          </a:p>
        </p:txBody>
      </p:sp>
    </p:spTree>
    <p:extLst>
      <p:ext uri="{BB962C8B-B14F-4D97-AF65-F5344CB8AC3E}">
        <p14:creationId xmlns:p14="http://schemas.microsoft.com/office/powerpoint/2010/main" val="137018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4865-28E7-4F10-82B6-0E2DCD586DEF}"/>
              </a:ext>
            </a:extLst>
          </p:cNvPr>
          <p:cNvSpPr>
            <a:spLocks noGrp="1"/>
          </p:cNvSpPr>
          <p:nvPr>
            <p:ph type="title"/>
          </p:nvPr>
        </p:nvSpPr>
        <p:spPr/>
        <p:txBody>
          <a:bodyPr/>
          <a:lstStyle/>
          <a:p>
            <a:r>
              <a:rPr lang="en-US" dirty="0"/>
              <a:t>ASCCC Mission </a:t>
            </a:r>
          </a:p>
        </p:txBody>
      </p:sp>
      <p:sp>
        <p:nvSpPr>
          <p:cNvPr id="3" name="Content Placeholder 2">
            <a:extLst>
              <a:ext uri="{FF2B5EF4-FFF2-40B4-BE49-F238E27FC236}">
                <a16:creationId xmlns:a16="http://schemas.microsoft.com/office/drawing/2014/main" id="{002EAD14-BE0C-4DA7-AD3D-5F14A336129D}"/>
              </a:ext>
            </a:extLst>
          </p:cNvPr>
          <p:cNvSpPr>
            <a:spLocks noGrp="1"/>
          </p:cNvSpPr>
          <p:nvPr>
            <p:ph idx="1"/>
          </p:nvPr>
        </p:nvSpPr>
        <p:spPr/>
        <p:txBody>
          <a:bodyPr>
            <a:normAutofit fontScale="92500"/>
          </a:bodyPr>
          <a:lstStyle/>
          <a:p>
            <a:r>
              <a:rPr lang="en-US" dirty="0"/>
              <a:t>The Academic Senate for California Community Colleges fosters the effective participation by community college faculty in all statewide and local academic and professional matters; develops, promotes, and acts upon policies responding to statewide concerns; and serves as the official voice of the faculty of California Community Colleges in academic and professional matters. The Academic Senate strengthens and supports the local senates of all California community colleges.</a:t>
            </a:r>
          </a:p>
        </p:txBody>
      </p:sp>
      <p:sp>
        <p:nvSpPr>
          <p:cNvPr id="4" name="Slide Number Placeholder 3">
            <a:extLst>
              <a:ext uri="{FF2B5EF4-FFF2-40B4-BE49-F238E27FC236}">
                <a16:creationId xmlns:a16="http://schemas.microsoft.com/office/drawing/2014/main" id="{B74C9D6D-1088-4B65-883B-DC169C0CC1B3}"/>
              </a:ext>
            </a:extLst>
          </p:cNvPr>
          <p:cNvSpPr>
            <a:spLocks noGrp="1"/>
          </p:cNvSpPr>
          <p:nvPr>
            <p:ph type="sldNum" sz="quarter" idx="12"/>
          </p:nvPr>
        </p:nvSpPr>
        <p:spPr/>
        <p:txBody>
          <a:bodyPr/>
          <a:lstStyle/>
          <a:p>
            <a:fld id="{492D8F1A-69A8-9242-9469-8400121D240A}" type="slidenum">
              <a:rPr lang="en-US" smtClean="0"/>
              <a:t>3</a:t>
            </a:fld>
            <a:endParaRPr lang="en-US" dirty="0"/>
          </a:p>
        </p:txBody>
      </p:sp>
    </p:spTree>
    <p:extLst>
      <p:ext uri="{BB962C8B-B14F-4D97-AF65-F5344CB8AC3E}">
        <p14:creationId xmlns:p14="http://schemas.microsoft.com/office/powerpoint/2010/main" val="363794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CBA0A-D95F-4A14-9ACE-19C82F6B2DD3}"/>
              </a:ext>
            </a:extLst>
          </p:cNvPr>
          <p:cNvSpPr>
            <a:spLocks noGrp="1"/>
          </p:cNvSpPr>
          <p:nvPr>
            <p:ph type="title"/>
          </p:nvPr>
        </p:nvSpPr>
        <p:spPr/>
        <p:txBody>
          <a:bodyPr/>
          <a:lstStyle/>
          <a:p>
            <a:r>
              <a:rPr lang="en-US" dirty="0"/>
              <a:t>ASCCC Website </a:t>
            </a:r>
            <a:br>
              <a:rPr lang="en-US" dirty="0"/>
            </a:br>
            <a:r>
              <a:rPr lang="en-US" dirty="0"/>
              <a:t>www.asccc.org</a:t>
            </a:r>
          </a:p>
        </p:txBody>
      </p:sp>
      <p:pic>
        <p:nvPicPr>
          <p:cNvPr id="6" name="Content Placeholder 5">
            <a:hlinkClick r:id="rId2"/>
            <a:extLst>
              <a:ext uri="{FF2B5EF4-FFF2-40B4-BE49-F238E27FC236}">
                <a16:creationId xmlns:a16="http://schemas.microsoft.com/office/drawing/2014/main" id="{C9E57D6A-BB94-45F6-ADE6-D021D2B7118A}"/>
              </a:ext>
            </a:extLst>
          </p:cNvPr>
          <p:cNvPicPr>
            <a:picLocks noGrp="1" noChangeAspect="1"/>
          </p:cNvPicPr>
          <p:nvPr>
            <p:ph idx="1"/>
          </p:nvPr>
        </p:nvPicPr>
        <p:blipFill>
          <a:blip r:embed="rId3"/>
          <a:stretch>
            <a:fillRect/>
          </a:stretch>
        </p:blipFill>
        <p:spPr>
          <a:xfrm>
            <a:off x="1767840" y="2504172"/>
            <a:ext cx="8473440" cy="4034740"/>
          </a:xfrm>
        </p:spPr>
      </p:pic>
      <p:sp>
        <p:nvSpPr>
          <p:cNvPr id="4" name="Slide Number Placeholder 3">
            <a:extLst>
              <a:ext uri="{FF2B5EF4-FFF2-40B4-BE49-F238E27FC236}">
                <a16:creationId xmlns:a16="http://schemas.microsoft.com/office/drawing/2014/main" id="{5ADAFE77-6CA7-4291-8221-D8CC16146A2C}"/>
              </a:ext>
            </a:extLst>
          </p:cNvPr>
          <p:cNvSpPr>
            <a:spLocks noGrp="1"/>
          </p:cNvSpPr>
          <p:nvPr>
            <p:ph type="sldNum" sz="quarter" idx="12"/>
          </p:nvPr>
        </p:nvSpPr>
        <p:spPr/>
        <p:txBody>
          <a:bodyPr/>
          <a:lstStyle/>
          <a:p>
            <a:fld id="{492D8F1A-69A8-9242-9469-8400121D240A}" type="slidenum">
              <a:rPr lang="en-US" smtClean="0"/>
              <a:t>4</a:t>
            </a:fld>
            <a:endParaRPr lang="en-US" dirty="0"/>
          </a:p>
        </p:txBody>
      </p:sp>
    </p:spTree>
    <p:extLst>
      <p:ext uri="{BB962C8B-B14F-4D97-AF65-F5344CB8AC3E}">
        <p14:creationId xmlns:p14="http://schemas.microsoft.com/office/powerpoint/2010/main" val="362635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DD2-B5D4-405B-8604-3C3AAAA52EFA}"/>
              </a:ext>
            </a:extLst>
          </p:cNvPr>
          <p:cNvSpPr>
            <a:spLocks noGrp="1"/>
          </p:cNvSpPr>
          <p:nvPr>
            <p:ph type="title"/>
          </p:nvPr>
        </p:nvSpPr>
        <p:spPr/>
        <p:txBody>
          <a:bodyPr/>
          <a:lstStyle/>
          <a:p>
            <a:r>
              <a:rPr lang="en-US" dirty="0"/>
              <a:t>Access to Senate Resources </a:t>
            </a:r>
          </a:p>
        </p:txBody>
      </p:sp>
      <p:sp>
        <p:nvSpPr>
          <p:cNvPr id="3" name="Content Placeholder 2">
            <a:extLst>
              <a:ext uri="{FF2B5EF4-FFF2-40B4-BE49-F238E27FC236}">
                <a16:creationId xmlns:a16="http://schemas.microsoft.com/office/drawing/2014/main" id="{0CCB84DD-7ACC-40A6-9CAF-339FB7AD2D67}"/>
              </a:ext>
            </a:extLst>
          </p:cNvPr>
          <p:cNvSpPr>
            <a:spLocks noGrp="1"/>
          </p:cNvSpPr>
          <p:nvPr>
            <p:ph idx="1"/>
          </p:nvPr>
        </p:nvSpPr>
        <p:spPr/>
        <p:txBody>
          <a:bodyPr>
            <a:normAutofit fontScale="77500" lnSpcReduction="20000"/>
          </a:bodyPr>
          <a:lstStyle/>
          <a:p>
            <a:pPr lvl="1" fontAlgn="base"/>
            <a:r>
              <a:rPr lang="en-US" dirty="0"/>
              <a:t>ASCCC: Subscribe to Newsletter: </a:t>
            </a:r>
            <a:r>
              <a:rPr lang="en-US" dirty="0">
                <a:hlinkClick r:id="rId2"/>
              </a:rPr>
              <a:t>https://asccc.org/signup-newsletters </a:t>
            </a:r>
            <a:endParaRPr lang="en-US" sz="4400" dirty="0"/>
          </a:p>
          <a:p>
            <a:r>
              <a:rPr lang="en-US" dirty="0"/>
              <a:t> </a:t>
            </a:r>
          </a:p>
          <a:p>
            <a:pPr lvl="1" fontAlgn="base"/>
            <a:r>
              <a:rPr lang="en-US" dirty="0"/>
              <a:t>ASCCC Request for Services: </a:t>
            </a:r>
            <a:r>
              <a:rPr lang="en-US" dirty="0">
                <a:hlinkClick r:id="rId3"/>
              </a:rPr>
              <a:t>https://asccc.org/contact/request-services </a:t>
            </a:r>
            <a:endParaRPr lang="en-US" sz="4400" dirty="0"/>
          </a:p>
          <a:p>
            <a:r>
              <a:rPr lang="en-US" dirty="0"/>
              <a:t> </a:t>
            </a:r>
          </a:p>
          <a:p>
            <a:pPr lvl="1" fontAlgn="base"/>
            <a:r>
              <a:rPr lang="en-US" dirty="0"/>
              <a:t>ASCCC Resolutions: </a:t>
            </a:r>
            <a:r>
              <a:rPr lang="en-US" dirty="0">
                <a:hlinkClick r:id="rId4"/>
              </a:rPr>
              <a:t>https://asccc.org/resources/resolutions </a:t>
            </a:r>
            <a:endParaRPr lang="en-US" sz="4400" dirty="0"/>
          </a:p>
          <a:p>
            <a:r>
              <a:rPr lang="en-US" dirty="0"/>
              <a:t> </a:t>
            </a:r>
          </a:p>
          <a:p>
            <a:pPr lvl="1" fontAlgn="base"/>
            <a:r>
              <a:rPr lang="en-US" dirty="0"/>
              <a:t>ASCCC Legislative Positions: </a:t>
            </a:r>
            <a:r>
              <a:rPr lang="en-US" dirty="0">
                <a:hlinkClick r:id="rId5"/>
              </a:rPr>
              <a:t>https://asccc.org/legislative-positions </a:t>
            </a:r>
            <a:endParaRPr lang="en-US" sz="4400" dirty="0"/>
          </a:p>
          <a:p>
            <a:r>
              <a:rPr lang="en-US" dirty="0"/>
              <a:t> </a:t>
            </a:r>
          </a:p>
          <a:p>
            <a:pPr lvl="1" fontAlgn="base"/>
            <a:r>
              <a:rPr lang="en-US" dirty="0"/>
              <a:t>ASCCC Application for Service: </a:t>
            </a:r>
            <a:r>
              <a:rPr lang="en-US" dirty="0">
                <a:hlinkClick r:id="rId6"/>
              </a:rPr>
              <a:t>https://asccc.org/content/application-statewideservice </a:t>
            </a:r>
            <a:r>
              <a:rPr lang="en-US" dirty="0"/>
              <a:t> </a:t>
            </a:r>
            <a:endParaRPr lang="en-US" sz="4400" dirty="0"/>
          </a:p>
          <a:p>
            <a:endParaRPr lang="en-US" dirty="0"/>
          </a:p>
        </p:txBody>
      </p:sp>
      <p:sp>
        <p:nvSpPr>
          <p:cNvPr id="4" name="Slide Number Placeholder 3">
            <a:extLst>
              <a:ext uri="{FF2B5EF4-FFF2-40B4-BE49-F238E27FC236}">
                <a16:creationId xmlns:a16="http://schemas.microsoft.com/office/drawing/2014/main" id="{D96265A8-3431-478C-BE75-532E22E2821D}"/>
              </a:ext>
            </a:extLst>
          </p:cNvPr>
          <p:cNvSpPr>
            <a:spLocks noGrp="1"/>
          </p:cNvSpPr>
          <p:nvPr>
            <p:ph type="sldNum" sz="quarter" idx="12"/>
          </p:nvPr>
        </p:nvSpPr>
        <p:spPr/>
        <p:txBody>
          <a:bodyPr/>
          <a:lstStyle/>
          <a:p>
            <a:fld id="{492D8F1A-69A8-9242-9469-8400121D240A}" type="slidenum">
              <a:rPr lang="en-US" smtClean="0"/>
              <a:t>5</a:t>
            </a:fld>
            <a:endParaRPr lang="en-US" dirty="0"/>
          </a:p>
        </p:txBody>
      </p:sp>
    </p:spTree>
    <p:extLst>
      <p:ext uri="{BB962C8B-B14F-4D97-AF65-F5344CB8AC3E}">
        <p14:creationId xmlns:p14="http://schemas.microsoft.com/office/powerpoint/2010/main" val="132246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C2EF-D4B4-472B-9D48-95A742750B17}"/>
              </a:ext>
            </a:extLst>
          </p:cNvPr>
          <p:cNvSpPr>
            <a:spLocks noGrp="1"/>
          </p:cNvSpPr>
          <p:nvPr>
            <p:ph type="title"/>
          </p:nvPr>
        </p:nvSpPr>
        <p:spPr/>
        <p:txBody>
          <a:bodyPr/>
          <a:lstStyle/>
          <a:p>
            <a:r>
              <a:rPr lang="en-US" dirty="0"/>
              <a:t>Local Senates Handbook </a:t>
            </a:r>
          </a:p>
        </p:txBody>
      </p:sp>
      <p:sp>
        <p:nvSpPr>
          <p:cNvPr id="3" name="Content Placeholder 2">
            <a:extLst>
              <a:ext uri="{FF2B5EF4-FFF2-40B4-BE49-F238E27FC236}">
                <a16:creationId xmlns:a16="http://schemas.microsoft.com/office/drawing/2014/main" id="{CC2B5E9E-B8A1-406F-8686-77523A95B8CD}"/>
              </a:ext>
            </a:extLst>
          </p:cNvPr>
          <p:cNvSpPr>
            <a:spLocks noGrp="1"/>
          </p:cNvSpPr>
          <p:nvPr>
            <p:ph idx="1"/>
          </p:nvPr>
        </p:nvSpPr>
        <p:spPr/>
        <p:txBody>
          <a:bodyPr/>
          <a:lstStyle/>
          <a:p>
            <a:r>
              <a:rPr lang="en-US" dirty="0">
                <a:hlinkClick r:id="rId2"/>
              </a:rPr>
              <a:t>https://www.asccc.org/sites/default/files/local_senates_handbook2015-web.pdf</a:t>
            </a:r>
            <a:endParaRPr lang="en-US" dirty="0"/>
          </a:p>
          <a:p>
            <a:endParaRPr lang="en-US" dirty="0"/>
          </a:p>
          <a:p>
            <a:r>
              <a:rPr lang="en-US" dirty="0"/>
              <a:t>* Look for 2020 update soon. </a:t>
            </a:r>
          </a:p>
          <a:p>
            <a:endParaRPr lang="en-US" dirty="0"/>
          </a:p>
        </p:txBody>
      </p:sp>
      <p:sp>
        <p:nvSpPr>
          <p:cNvPr id="4" name="Slide Number Placeholder 3">
            <a:extLst>
              <a:ext uri="{FF2B5EF4-FFF2-40B4-BE49-F238E27FC236}">
                <a16:creationId xmlns:a16="http://schemas.microsoft.com/office/drawing/2014/main" id="{D1EBEED3-CE7B-4312-8EEF-DF501CB2964D}"/>
              </a:ext>
            </a:extLst>
          </p:cNvPr>
          <p:cNvSpPr>
            <a:spLocks noGrp="1"/>
          </p:cNvSpPr>
          <p:nvPr>
            <p:ph type="sldNum" sz="quarter" idx="12"/>
          </p:nvPr>
        </p:nvSpPr>
        <p:spPr/>
        <p:txBody>
          <a:bodyPr/>
          <a:lstStyle/>
          <a:p>
            <a:fld id="{492D8F1A-69A8-9242-9469-8400121D240A}" type="slidenum">
              <a:rPr lang="en-US" smtClean="0"/>
              <a:t>6</a:t>
            </a:fld>
            <a:endParaRPr lang="en-US" dirty="0"/>
          </a:p>
        </p:txBody>
      </p:sp>
      <p:pic>
        <p:nvPicPr>
          <p:cNvPr id="6" name="Picture 5">
            <a:extLst>
              <a:ext uri="{FF2B5EF4-FFF2-40B4-BE49-F238E27FC236}">
                <a16:creationId xmlns:a16="http://schemas.microsoft.com/office/drawing/2014/main" id="{F2D39F4C-F4CD-41FE-A668-6FD972B596C2}"/>
              </a:ext>
            </a:extLst>
          </p:cNvPr>
          <p:cNvPicPr>
            <a:picLocks noChangeAspect="1"/>
          </p:cNvPicPr>
          <p:nvPr/>
        </p:nvPicPr>
        <p:blipFill>
          <a:blip r:embed="rId3"/>
          <a:stretch>
            <a:fillRect/>
          </a:stretch>
        </p:blipFill>
        <p:spPr>
          <a:xfrm>
            <a:off x="8515242" y="3216166"/>
            <a:ext cx="2476716" cy="3421227"/>
          </a:xfrm>
          <a:prstGeom prst="rect">
            <a:avLst/>
          </a:prstGeom>
        </p:spPr>
      </p:pic>
      <p:pic>
        <p:nvPicPr>
          <p:cNvPr id="7" name="Picture 6">
            <a:extLst>
              <a:ext uri="{FF2B5EF4-FFF2-40B4-BE49-F238E27FC236}">
                <a16:creationId xmlns:a16="http://schemas.microsoft.com/office/drawing/2014/main" id="{129626D0-BA03-40B5-A21C-52236549FE4C}"/>
              </a:ext>
            </a:extLst>
          </p:cNvPr>
          <p:cNvPicPr>
            <a:picLocks noChangeAspect="1"/>
          </p:cNvPicPr>
          <p:nvPr/>
        </p:nvPicPr>
        <p:blipFill>
          <a:blip r:embed="rId4"/>
          <a:stretch>
            <a:fillRect/>
          </a:stretch>
        </p:blipFill>
        <p:spPr>
          <a:xfrm>
            <a:off x="2187546" y="4602062"/>
            <a:ext cx="2781443" cy="1936850"/>
          </a:xfrm>
          <a:prstGeom prst="rect">
            <a:avLst/>
          </a:prstGeom>
        </p:spPr>
      </p:pic>
    </p:spTree>
    <p:extLst>
      <p:ext uri="{BB962C8B-B14F-4D97-AF65-F5344CB8AC3E}">
        <p14:creationId xmlns:p14="http://schemas.microsoft.com/office/powerpoint/2010/main" val="133811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8707-B0E9-475E-8DAB-0E5F2F944F24}"/>
              </a:ext>
            </a:extLst>
          </p:cNvPr>
          <p:cNvSpPr>
            <a:spLocks noGrp="1"/>
          </p:cNvSpPr>
          <p:nvPr>
            <p:ph type="title"/>
          </p:nvPr>
        </p:nvSpPr>
        <p:spPr/>
        <p:txBody>
          <a:bodyPr/>
          <a:lstStyle/>
          <a:p>
            <a:r>
              <a:rPr lang="en-US" dirty="0"/>
              <a:t>Resolutions </a:t>
            </a:r>
          </a:p>
        </p:txBody>
      </p:sp>
      <p:sp>
        <p:nvSpPr>
          <p:cNvPr id="3" name="Content Placeholder 2">
            <a:extLst>
              <a:ext uri="{FF2B5EF4-FFF2-40B4-BE49-F238E27FC236}">
                <a16:creationId xmlns:a16="http://schemas.microsoft.com/office/drawing/2014/main" id="{053AF73B-7974-4B3C-8816-DF3A7605787B}"/>
              </a:ext>
            </a:extLst>
          </p:cNvPr>
          <p:cNvSpPr>
            <a:spLocks noGrp="1"/>
          </p:cNvSpPr>
          <p:nvPr>
            <p:ph idx="1"/>
          </p:nvPr>
        </p:nvSpPr>
        <p:spPr/>
        <p:txBody>
          <a:bodyPr>
            <a:normAutofit fontScale="92500" lnSpcReduction="20000"/>
          </a:bodyPr>
          <a:lstStyle/>
          <a:p>
            <a:pPr lvl="0" fontAlgn="base"/>
            <a:r>
              <a:rPr lang="en-US" dirty="0"/>
              <a:t>Resolutions Handbook: </a:t>
            </a:r>
          </a:p>
          <a:p>
            <a:r>
              <a:rPr lang="en-US" u="sng" dirty="0">
                <a:hlinkClick r:id="rId2"/>
              </a:rPr>
              <a:t>https://www.asccc.org/sites/default/files/ResolutionHandbookFinalFA17_1.pdf</a:t>
            </a:r>
            <a:r>
              <a:rPr lang="en-US" dirty="0">
                <a:hlinkClick r:id="rId2"/>
              </a:rPr>
              <a:t> </a:t>
            </a:r>
            <a:endParaRPr lang="en-US" dirty="0"/>
          </a:p>
          <a:p>
            <a:r>
              <a:rPr lang="en-US" dirty="0"/>
              <a:t> </a:t>
            </a:r>
          </a:p>
          <a:p>
            <a:r>
              <a:rPr lang="en-US" dirty="0"/>
              <a:t>Resolutions Operational Committee Webpage: </a:t>
            </a:r>
          </a:p>
          <a:p>
            <a:r>
              <a:rPr lang="en-US" u="sng" dirty="0">
                <a:hlinkClick r:id="rId3"/>
              </a:rPr>
              <a:t>https://www.asccc.org/directory/resolutions-operational-committee</a:t>
            </a:r>
            <a:r>
              <a:rPr lang="en-US" dirty="0">
                <a:hlinkClick r:id="rId3"/>
              </a:rPr>
              <a:t> </a:t>
            </a:r>
            <a:endParaRPr lang="en-US" dirty="0"/>
          </a:p>
          <a:p>
            <a:endParaRPr lang="en-US" dirty="0"/>
          </a:p>
          <a:p>
            <a:r>
              <a:rPr lang="en-US" dirty="0"/>
              <a:t>Search and Review Resolutions </a:t>
            </a:r>
            <a:r>
              <a:rPr lang="en-US" dirty="0">
                <a:hlinkClick r:id="rId4"/>
              </a:rPr>
              <a:t>Here </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F1E5520-CADA-4E60-84EF-5A32743AB712}"/>
              </a:ext>
            </a:extLst>
          </p:cNvPr>
          <p:cNvSpPr>
            <a:spLocks noGrp="1"/>
          </p:cNvSpPr>
          <p:nvPr>
            <p:ph type="sldNum" sz="quarter" idx="12"/>
          </p:nvPr>
        </p:nvSpPr>
        <p:spPr/>
        <p:txBody>
          <a:bodyPr/>
          <a:lstStyle/>
          <a:p>
            <a:fld id="{492D8F1A-69A8-9242-9469-8400121D240A}" type="slidenum">
              <a:rPr lang="en-US" smtClean="0"/>
              <a:t>7</a:t>
            </a:fld>
            <a:endParaRPr lang="en-US" dirty="0"/>
          </a:p>
        </p:txBody>
      </p:sp>
    </p:spTree>
    <p:extLst>
      <p:ext uri="{BB962C8B-B14F-4D97-AF65-F5344CB8AC3E}">
        <p14:creationId xmlns:p14="http://schemas.microsoft.com/office/powerpoint/2010/main" val="71225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80D2-4594-490D-B036-996B9E8F6D01}"/>
              </a:ext>
            </a:extLst>
          </p:cNvPr>
          <p:cNvSpPr>
            <a:spLocks noGrp="1"/>
          </p:cNvSpPr>
          <p:nvPr>
            <p:ph type="title"/>
          </p:nvPr>
        </p:nvSpPr>
        <p:spPr/>
        <p:txBody>
          <a:bodyPr/>
          <a:lstStyle/>
          <a:p>
            <a:r>
              <a:rPr lang="en-US" dirty="0"/>
              <a:t>Approved Papers </a:t>
            </a:r>
          </a:p>
        </p:txBody>
      </p:sp>
      <p:sp>
        <p:nvSpPr>
          <p:cNvPr id="3" name="Content Placeholder 2">
            <a:extLst>
              <a:ext uri="{FF2B5EF4-FFF2-40B4-BE49-F238E27FC236}">
                <a16:creationId xmlns:a16="http://schemas.microsoft.com/office/drawing/2014/main" id="{5719A6FA-10A1-45B0-9681-FE47DD3A1E9B}"/>
              </a:ext>
            </a:extLst>
          </p:cNvPr>
          <p:cNvSpPr>
            <a:spLocks noGrp="1"/>
          </p:cNvSpPr>
          <p:nvPr>
            <p:ph idx="1"/>
          </p:nvPr>
        </p:nvSpPr>
        <p:spPr>
          <a:xfrm>
            <a:off x="1066800" y="2662568"/>
            <a:ext cx="10058400" cy="3693781"/>
          </a:xfrm>
        </p:spPr>
        <p:txBody>
          <a:bodyPr>
            <a:normAutofit fontScale="92500" lnSpcReduction="10000"/>
          </a:bodyPr>
          <a:lstStyle/>
          <a:p>
            <a:r>
              <a:rPr lang="en-US" dirty="0">
                <a:hlinkClick r:id="rId2"/>
              </a:rPr>
              <a:t>https://www.asccc.org/publications/academic-senate-papers</a:t>
            </a:r>
            <a:endParaRPr lang="en-US" dirty="0"/>
          </a:p>
          <a:p>
            <a:r>
              <a:rPr lang="en-US" dirty="0"/>
              <a:t>Recent examples-</a:t>
            </a:r>
          </a:p>
          <a:p>
            <a:pPr marL="457200" indent="-457200">
              <a:buFont typeface="Arial" panose="020B0604020202020204" pitchFamily="34" charset="0"/>
              <a:buChar char="•"/>
            </a:pPr>
            <a:r>
              <a:rPr lang="en-US" dirty="0"/>
              <a:t>Work Based Learning in California Community Colleges </a:t>
            </a:r>
          </a:p>
          <a:p>
            <a:pPr marL="457200" indent="-457200">
              <a:buFont typeface="Arial" panose="020B0604020202020204" pitchFamily="34" charset="0"/>
              <a:buChar char="•"/>
            </a:pPr>
            <a:r>
              <a:rPr lang="en-US" dirty="0"/>
              <a:t>Budget Process and Faculty Role </a:t>
            </a:r>
          </a:p>
          <a:p>
            <a:pPr marL="457200" indent="-457200">
              <a:buFont typeface="Arial" panose="020B0604020202020204" pitchFamily="34" charset="0"/>
              <a:buChar char="•"/>
            </a:pPr>
            <a:r>
              <a:rPr lang="en-US" dirty="0"/>
              <a:t>Equity Driven Systems: Student Equity and Achievement in California Community College </a:t>
            </a:r>
          </a:p>
          <a:p>
            <a:pPr marL="457200" indent="-457200">
              <a:buFont typeface="Arial" panose="020B0604020202020204" pitchFamily="34" charset="0"/>
              <a:buChar char="•"/>
            </a:pPr>
            <a:r>
              <a:rPr lang="en-US" dirty="0"/>
              <a:t>Noncredit Instruction: Opportunities and Challenges </a:t>
            </a:r>
          </a:p>
          <a:p>
            <a:pPr marL="457200" indent="-457200">
              <a:buFont typeface="Arial" panose="020B0604020202020204" pitchFamily="34" charset="0"/>
              <a:buChar char="•"/>
            </a:pPr>
            <a:r>
              <a:rPr lang="en-US" dirty="0"/>
              <a:t>Effective Practices for Online Teaching </a:t>
            </a:r>
          </a:p>
        </p:txBody>
      </p:sp>
      <p:sp>
        <p:nvSpPr>
          <p:cNvPr id="4" name="Slide Number Placeholder 3">
            <a:extLst>
              <a:ext uri="{FF2B5EF4-FFF2-40B4-BE49-F238E27FC236}">
                <a16:creationId xmlns:a16="http://schemas.microsoft.com/office/drawing/2014/main" id="{DBB67776-B482-4F6B-8C6D-4F0F13CDB4BA}"/>
              </a:ext>
            </a:extLst>
          </p:cNvPr>
          <p:cNvSpPr>
            <a:spLocks noGrp="1"/>
          </p:cNvSpPr>
          <p:nvPr>
            <p:ph type="sldNum" sz="quarter" idx="12"/>
          </p:nvPr>
        </p:nvSpPr>
        <p:spPr/>
        <p:txBody>
          <a:bodyPr/>
          <a:lstStyle/>
          <a:p>
            <a:fld id="{492D8F1A-69A8-9242-9469-8400121D240A}" type="slidenum">
              <a:rPr lang="en-US" smtClean="0"/>
              <a:t>8</a:t>
            </a:fld>
            <a:endParaRPr lang="en-US" dirty="0"/>
          </a:p>
        </p:txBody>
      </p:sp>
    </p:spTree>
    <p:extLst>
      <p:ext uri="{BB962C8B-B14F-4D97-AF65-F5344CB8AC3E}">
        <p14:creationId xmlns:p14="http://schemas.microsoft.com/office/powerpoint/2010/main" val="1624264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602D-6D48-43CF-BB35-B4ED84A88633}"/>
              </a:ext>
            </a:extLst>
          </p:cNvPr>
          <p:cNvSpPr>
            <a:spLocks noGrp="1"/>
          </p:cNvSpPr>
          <p:nvPr>
            <p:ph type="title"/>
          </p:nvPr>
        </p:nvSpPr>
        <p:spPr/>
        <p:txBody>
          <a:bodyPr/>
          <a:lstStyle/>
          <a:p>
            <a:r>
              <a:rPr lang="en-US" dirty="0"/>
              <a:t>Major Events </a:t>
            </a:r>
          </a:p>
        </p:txBody>
      </p:sp>
      <p:sp>
        <p:nvSpPr>
          <p:cNvPr id="3" name="Content Placeholder 2">
            <a:extLst>
              <a:ext uri="{FF2B5EF4-FFF2-40B4-BE49-F238E27FC236}">
                <a16:creationId xmlns:a16="http://schemas.microsoft.com/office/drawing/2014/main" id="{91B9B655-688B-4CC9-B956-593F17D39C87}"/>
              </a:ext>
            </a:extLst>
          </p:cNvPr>
          <p:cNvSpPr>
            <a:spLocks noGrp="1"/>
          </p:cNvSpPr>
          <p:nvPr>
            <p:ph idx="1"/>
          </p:nvPr>
        </p:nvSpPr>
        <p:spPr/>
        <p:txBody>
          <a:bodyPr>
            <a:normAutofit fontScale="85000" lnSpcReduction="20000"/>
          </a:bodyPr>
          <a:lstStyle/>
          <a:p>
            <a:r>
              <a:rPr lang="en-US" dirty="0"/>
              <a:t>Curriculum Institute (July)</a:t>
            </a:r>
          </a:p>
          <a:p>
            <a:r>
              <a:rPr lang="en-US" dirty="0"/>
              <a:t>Academic Academy (September)</a:t>
            </a:r>
          </a:p>
          <a:p>
            <a:r>
              <a:rPr lang="en-US" dirty="0"/>
              <a:t>Area Meetings (March &amp; October) </a:t>
            </a:r>
          </a:p>
          <a:p>
            <a:r>
              <a:rPr lang="en-US" dirty="0"/>
              <a:t>Plenaries (April &amp; November) </a:t>
            </a:r>
          </a:p>
          <a:p>
            <a:r>
              <a:rPr lang="en-US" dirty="0"/>
              <a:t>Part Time Institute (January/February) </a:t>
            </a:r>
          </a:p>
          <a:p>
            <a:r>
              <a:rPr lang="en-US" dirty="0"/>
              <a:t>Accreditation Institute (February/Even Years) </a:t>
            </a:r>
          </a:p>
          <a:p>
            <a:r>
              <a:rPr lang="en-US" dirty="0"/>
              <a:t>Career and Non Credit Institute (April) </a:t>
            </a:r>
          </a:p>
          <a:p>
            <a:r>
              <a:rPr lang="en-US" dirty="0"/>
              <a:t>Faculty Leadership (June) </a:t>
            </a:r>
          </a:p>
          <a:p>
            <a:endParaRPr lang="en-US" dirty="0"/>
          </a:p>
        </p:txBody>
      </p:sp>
      <p:sp>
        <p:nvSpPr>
          <p:cNvPr id="4" name="Slide Number Placeholder 3">
            <a:extLst>
              <a:ext uri="{FF2B5EF4-FFF2-40B4-BE49-F238E27FC236}">
                <a16:creationId xmlns:a16="http://schemas.microsoft.com/office/drawing/2014/main" id="{9C24687B-9E47-425E-881F-F39D0157E302}"/>
              </a:ext>
            </a:extLst>
          </p:cNvPr>
          <p:cNvSpPr>
            <a:spLocks noGrp="1"/>
          </p:cNvSpPr>
          <p:nvPr>
            <p:ph type="sldNum" sz="quarter" idx="12"/>
          </p:nvPr>
        </p:nvSpPr>
        <p:spPr/>
        <p:txBody>
          <a:bodyPr/>
          <a:lstStyle/>
          <a:p>
            <a:fld id="{492D8F1A-69A8-9242-9469-8400121D240A}" type="slidenum">
              <a:rPr lang="en-US" smtClean="0"/>
              <a:t>9</a:t>
            </a:fld>
            <a:endParaRPr lang="en-US" dirty="0"/>
          </a:p>
        </p:txBody>
      </p:sp>
      <p:pic>
        <p:nvPicPr>
          <p:cNvPr id="6" name="Picture 5">
            <a:extLst>
              <a:ext uri="{FF2B5EF4-FFF2-40B4-BE49-F238E27FC236}">
                <a16:creationId xmlns:a16="http://schemas.microsoft.com/office/drawing/2014/main" id="{2CA37EAB-68C9-4449-8BC8-2A4C1273352E}"/>
              </a:ext>
            </a:extLst>
          </p:cNvPr>
          <p:cNvPicPr>
            <a:picLocks noChangeAspect="1"/>
          </p:cNvPicPr>
          <p:nvPr/>
        </p:nvPicPr>
        <p:blipFill>
          <a:blip r:embed="rId2"/>
          <a:stretch>
            <a:fillRect/>
          </a:stretch>
        </p:blipFill>
        <p:spPr>
          <a:xfrm>
            <a:off x="7376330" y="2662569"/>
            <a:ext cx="4815669" cy="3407086"/>
          </a:xfrm>
          <a:prstGeom prst="rect">
            <a:avLst/>
          </a:prstGeom>
        </p:spPr>
      </p:pic>
    </p:spTree>
    <p:extLst>
      <p:ext uri="{BB962C8B-B14F-4D97-AF65-F5344CB8AC3E}">
        <p14:creationId xmlns:p14="http://schemas.microsoft.com/office/powerpoint/2010/main" val="2712326266"/>
      </p:ext>
    </p:extLst>
  </p:cSld>
  <p:clrMapOvr>
    <a:masterClrMapping/>
  </p:clrMapOvr>
</p:sld>
</file>

<file path=ppt/theme/theme1.xml><?xml version="1.0" encoding="utf-8"?>
<a:theme xmlns:a="http://schemas.openxmlformats.org/drawingml/2006/main" name="Office Theme">
  <a:themeElements>
    <a:clrScheme name="Custom 4">
      <a:dk1>
        <a:srgbClr val="E02826"/>
      </a:dk1>
      <a:lt1>
        <a:srgbClr val="FFFFFF"/>
      </a:lt1>
      <a:dk2>
        <a:srgbClr val="000000"/>
      </a:dk2>
      <a:lt2>
        <a:srgbClr val="E7E6E6"/>
      </a:lt2>
      <a:accent1>
        <a:srgbClr val="E02826"/>
      </a:accent1>
      <a:accent2>
        <a:srgbClr val="054690"/>
      </a:accent2>
      <a:accent3>
        <a:srgbClr val="FAA01E"/>
      </a:accent3>
      <a:accent4>
        <a:srgbClr val="888888"/>
      </a:accent4>
      <a:accent5>
        <a:srgbClr val="005691"/>
      </a:accent5>
      <a:accent6>
        <a:srgbClr val="00A593"/>
      </a:accent6>
      <a:hlink>
        <a:srgbClr val="5C3628"/>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10741</TotalTime>
  <Words>981</Words>
  <Application>Microsoft Office PowerPoint</Application>
  <PresentationFormat>Widescreen</PresentationFormat>
  <Paragraphs>106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vt:lpstr>
      <vt:lpstr>Palatino</vt:lpstr>
      <vt:lpstr>Office Theme</vt:lpstr>
      <vt:lpstr>ASCCC Resources </vt:lpstr>
      <vt:lpstr>Breakout Summary and Presenters</vt:lpstr>
      <vt:lpstr>ASCCC Mission </vt:lpstr>
      <vt:lpstr>ASCCC Website  www.asccc.org</vt:lpstr>
      <vt:lpstr>Access to Senate Resources </vt:lpstr>
      <vt:lpstr>Local Senates Handbook </vt:lpstr>
      <vt:lpstr>Resolutions </vt:lpstr>
      <vt:lpstr>Approved Papers </vt:lpstr>
      <vt:lpstr>Major Events </vt:lpstr>
      <vt:lpstr>Intent to Serve </vt:lpstr>
      <vt:lpstr>Local Senate Visits </vt:lpstr>
      <vt:lpstr>info@asccc.org </vt:lpstr>
      <vt:lpstr>Guided Pathways, OER and Disciplines List </vt:lpstr>
      <vt:lpstr>External Support Resources</vt:lpstr>
      <vt:lpstr>Scenarios www.asccc.org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Nash</dc:creator>
  <cp:lastModifiedBy>Stephanie Curry</cp:lastModifiedBy>
  <cp:revision>59</cp:revision>
  <dcterms:created xsi:type="dcterms:W3CDTF">2019-10-17T19:23:47Z</dcterms:created>
  <dcterms:modified xsi:type="dcterms:W3CDTF">2020-06-12T14:43:37Z</dcterms:modified>
</cp:coreProperties>
</file>