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16"/>
  </p:notesMasterIdLst>
  <p:sldIdLst>
    <p:sldId id="256" r:id="rId2"/>
    <p:sldId id="257" r:id="rId3"/>
    <p:sldId id="258" r:id="rId4"/>
    <p:sldId id="259" r:id="rId5"/>
    <p:sldId id="260" r:id="rId6"/>
    <p:sldId id="269" r:id="rId7"/>
    <p:sldId id="261" r:id="rId8"/>
    <p:sldId id="262" r:id="rId9"/>
    <p:sldId id="263" r:id="rId10"/>
    <p:sldId id="264" r:id="rId11"/>
    <p:sldId id="265" r:id="rId12"/>
    <p:sldId id="266" r:id="rId13"/>
    <p:sldId id="267" r:id="rId14"/>
    <p:sldId id="268"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03C86-BA31-4D38-8D9A-337C52F6B1C1}" v="60" dt="2020-06-13T21:28:01.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7843a1c07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7843a1c07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 and Manuel </a:t>
            </a:r>
            <a:endParaRPr/>
          </a:p>
        </p:txBody>
      </p:sp>
      <p:sp>
        <p:nvSpPr>
          <p:cNvPr id="123" name="Google Shape;123;g87843a1c07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7843a1c07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7843a1c07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 </a:t>
            </a:r>
            <a:endParaRPr/>
          </a:p>
        </p:txBody>
      </p:sp>
      <p:sp>
        <p:nvSpPr>
          <p:cNvPr id="132" name="Google Shape;132;g87843a1c07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7843a1c07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7843a1c07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Manuel </a:t>
            </a:r>
            <a:endParaRPr/>
          </a:p>
        </p:txBody>
      </p:sp>
      <p:sp>
        <p:nvSpPr>
          <p:cNvPr id="141" name="Google Shape;141;g87843a1c07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7843a1c07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7843a1c07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87843a1c07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7843a1c07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7843a1c07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87843a1c07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 </a:t>
            </a:r>
            <a:endParaRPr/>
          </a:p>
        </p:txBody>
      </p:sp>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7843a1c0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7843a1c0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 </a:t>
            </a:r>
            <a:endParaRPr/>
          </a:p>
        </p:txBody>
      </p:sp>
      <p:sp>
        <p:nvSpPr>
          <p:cNvPr id="72" name="Google Shape;72;g87843a1c0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7843a1c0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7843a1c0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 </a:t>
            </a:r>
            <a:endParaRPr/>
          </a:p>
        </p:txBody>
      </p:sp>
      <p:sp>
        <p:nvSpPr>
          <p:cNvPr id="81" name="Google Shape;81;g87843a1c07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7843a1c0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7843a1c07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Manuel </a:t>
            </a:r>
            <a:endParaRPr/>
          </a:p>
        </p:txBody>
      </p:sp>
      <p:sp>
        <p:nvSpPr>
          <p:cNvPr id="90" name="Google Shape;90;g87843a1c07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450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7843a1c07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7843a1c07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Manuel </a:t>
            </a:r>
            <a:endParaRPr/>
          </a:p>
        </p:txBody>
      </p:sp>
      <p:sp>
        <p:nvSpPr>
          <p:cNvPr id="98" name="Google Shape;98;g87843a1c07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7843a1c07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7843a1c07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Manuel </a:t>
            </a:r>
            <a:endParaRPr/>
          </a:p>
        </p:txBody>
      </p:sp>
      <p:sp>
        <p:nvSpPr>
          <p:cNvPr id="106" name="Google Shape;106;g87843a1c07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7843a1c07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7843a1c07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 </a:t>
            </a:r>
            <a:endParaRPr/>
          </a:p>
        </p:txBody>
      </p:sp>
      <p:sp>
        <p:nvSpPr>
          <p:cNvPr id="114" name="Google Shape;114;g87843a1c07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622938" y="5179836"/>
            <a:ext cx="10959462" cy="149673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Section Slide">
  <p:cSld name="#2 Section Slide">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p:nvPr/>
        </p:nvSpPr>
        <p:spPr>
          <a:xfrm>
            <a:off x="0" y="0"/>
            <a:ext cx="12192000" cy="2355163"/>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3"/>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1066800" y="2662569"/>
            <a:ext cx="10058400" cy="312039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 name="Google Shape;19;p3"/>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2 Section Slide" type="objTx">
  <p:cSld name="OBJECT_WITH_CAPTION_TEXT">
    <p:bg>
      <p:bgPr>
        <a:solidFill>
          <a:schemeClr val="lt1"/>
        </a:solidFill>
        <a:effectLst/>
      </p:bgPr>
    </p:bg>
    <p:spTree>
      <p:nvGrpSpPr>
        <p:cNvPr id="1" name="Shape 20"/>
        <p:cNvGrpSpPr/>
        <p:nvPr/>
      </p:nvGrpSpPr>
      <p:grpSpPr>
        <a:xfrm>
          <a:off x="0" y="0"/>
          <a:ext cx="0" cy="0"/>
          <a:chOff x="0" y="0"/>
          <a:chExt cx="0" cy="0"/>
        </a:xfrm>
      </p:grpSpPr>
      <p:sp>
        <p:nvSpPr>
          <p:cNvPr id="21" name="Google Shape;21;p4"/>
          <p:cNvSpPr/>
          <p:nvPr/>
        </p:nvSpPr>
        <p:spPr>
          <a:xfrm>
            <a:off x="0" y="0"/>
            <a:ext cx="4049486"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4"/>
          <p:cNvSpPr/>
          <p:nvPr/>
        </p:nvSpPr>
        <p:spPr>
          <a:xfrm>
            <a:off x="-1734" y="1112108"/>
            <a:ext cx="4049486" cy="4559350"/>
          </a:xfrm>
          <a:prstGeom prst="rect">
            <a:avLst/>
          </a:prstGeom>
          <a:solidFill>
            <a:srgbClr val="D0EA6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 name="Google Shape;23;p4"/>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4360759" y="1112108"/>
            <a:ext cx="6672648" cy="467085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5" name="Google Shape;25;p4"/>
          <p:cNvSpPr txBox="1">
            <a:spLocks noGrp="1"/>
          </p:cNvSpPr>
          <p:nvPr>
            <p:ph type="body" idx="2"/>
          </p:nvPr>
        </p:nvSpPr>
        <p:spPr>
          <a:xfrm>
            <a:off x="247135" y="2928551"/>
            <a:ext cx="3583461" cy="253313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3F3F3F"/>
              </a:buClr>
              <a:buSzPts val="2800"/>
              <a:buNone/>
              <a:defRPr sz="28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 name="Google Shape;26;p4"/>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4"/>
          <p:cNvSpPr/>
          <p:nvPr/>
        </p:nvSpPr>
        <p:spPr>
          <a:xfrm>
            <a:off x="11510682" y="-37218"/>
            <a:ext cx="681318" cy="6895217"/>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2 Section Slide">
  <p:cSld name="2_#2 Section Slide">
    <p:bg>
      <p:bgPr>
        <a:solidFill>
          <a:schemeClr val="lt1"/>
        </a:solidFill>
        <a:effectLst/>
      </p:bgPr>
    </p:bg>
    <p:spTree>
      <p:nvGrpSpPr>
        <p:cNvPr id="1" name="Shape 28"/>
        <p:cNvGrpSpPr/>
        <p:nvPr/>
      </p:nvGrpSpPr>
      <p:grpSpPr>
        <a:xfrm>
          <a:off x="0" y="0"/>
          <a:ext cx="0" cy="0"/>
          <a:chOff x="0" y="0"/>
          <a:chExt cx="0" cy="0"/>
        </a:xfrm>
      </p:grpSpPr>
      <p:sp>
        <p:nvSpPr>
          <p:cNvPr id="29" name="Google Shape;29;p5"/>
          <p:cNvSpPr/>
          <p:nvPr/>
        </p:nvSpPr>
        <p:spPr>
          <a:xfrm>
            <a:off x="0" y="0"/>
            <a:ext cx="4049486"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5"/>
          <p:cNvSpPr/>
          <p:nvPr/>
        </p:nvSpPr>
        <p:spPr>
          <a:xfrm>
            <a:off x="-1734" y="1112108"/>
            <a:ext cx="4049486" cy="4559350"/>
          </a:xfrm>
          <a:prstGeom prst="rect">
            <a:avLst/>
          </a:prstGeom>
          <a:solidFill>
            <a:srgbClr val="04A0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Google Shape;31;p5"/>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4360759" y="1112108"/>
            <a:ext cx="6672648" cy="467085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3" name="Google Shape;33;p5"/>
          <p:cNvSpPr txBox="1">
            <a:spLocks noGrp="1"/>
          </p:cNvSpPr>
          <p:nvPr>
            <p:ph type="body" idx="2"/>
          </p:nvPr>
        </p:nvSpPr>
        <p:spPr>
          <a:xfrm>
            <a:off x="247135" y="2928551"/>
            <a:ext cx="3583461" cy="253313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8D8D8"/>
              </a:buClr>
              <a:buSzPts val="2800"/>
              <a:buNone/>
              <a:defRPr sz="2800">
                <a:solidFill>
                  <a:srgbClr val="D8D8D8"/>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5"/>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5"/>
          <p:cNvSpPr/>
          <p:nvPr/>
        </p:nvSpPr>
        <p:spPr>
          <a:xfrm>
            <a:off x="11510682" y="-37218"/>
            <a:ext cx="681318" cy="6895217"/>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2 Section Slide">
  <p:cSld name="1_#2 Section Slide">
    <p:bg>
      <p:bgPr>
        <a:solidFill>
          <a:schemeClr val="lt1"/>
        </a:solidFill>
        <a:effectLst/>
      </p:bgPr>
    </p:bg>
    <p:spTree>
      <p:nvGrpSpPr>
        <p:cNvPr id="1" name="Shape 36"/>
        <p:cNvGrpSpPr/>
        <p:nvPr/>
      </p:nvGrpSpPr>
      <p:grpSpPr>
        <a:xfrm>
          <a:off x="0" y="0"/>
          <a:ext cx="0" cy="0"/>
          <a:chOff x="0" y="0"/>
          <a:chExt cx="0" cy="0"/>
        </a:xfrm>
      </p:grpSpPr>
      <p:sp>
        <p:nvSpPr>
          <p:cNvPr id="37" name="Google Shape;37;p6"/>
          <p:cNvSpPr/>
          <p:nvPr/>
        </p:nvSpPr>
        <p:spPr>
          <a:xfrm>
            <a:off x="0" y="0"/>
            <a:ext cx="4049486" cy="6858000"/>
          </a:xfrm>
          <a:prstGeom prst="rect">
            <a:avLst/>
          </a:prstGeom>
          <a:solidFill>
            <a:schemeClr val="dk2"/>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Google Shape;38;p6"/>
          <p:cNvSpPr/>
          <p:nvPr/>
        </p:nvSpPr>
        <p:spPr>
          <a:xfrm>
            <a:off x="-1734" y="1112108"/>
            <a:ext cx="4049486" cy="4559350"/>
          </a:xfrm>
          <a:prstGeom prst="rect">
            <a:avLst/>
          </a:prstGeom>
          <a:solidFill>
            <a:srgbClr val="0546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 name="Google Shape;39;p6"/>
          <p:cNvSpPr txBox="1">
            <a:spLocks noGrp="1"/>
          </p:cNvSpPr>
          <p:nvPr>
            <p:ph type="title"/>
          </p:nvPr>
        </p:nvSpPr>
        <p:spPr>
          <a:xfrm>
            <a:off x="247135" y="1335091"/>
            <a:ext cx="3583461" cy="161199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360759" y="1112108"/>
            <a:ext cx="6672648" cy="467085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800"/>
              <a:buFont typeface="Arial"/>
              <a:buNone/>
              <a:defRPr sz="28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 name="Google Shape;41;p6"/>
          <p:cNvSpPr txBox="1">
            <a:spLocks noGrp="1"/>
          </p:cNvSpPr>
          <p:nvPr>
            <p:ph type="body" idx="2"/>
          </p:nvPr>
        </p:nvSpPr>
        <p:spPr>
          <a:xfrm>
            <a:off x="247135" y="2928551"/>
            <a:ext cx="3583461" cy="253313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8D8D8"/>
              </a:buClr>
              <a:buSzPts val="2800"/>
              <a:buNone/>
              <a:defRPr sz="2800">
                <a:solidFill>
                  <a:srgbClr val="D8D8D8"/>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 name="Google Shape;42;p6"/>
          <p:cNvSpPr txBox="1">
            <a:spLocks noGrp="1"/>
          </p:cNvSpPr>
          <p:nvPr>
            <p:ph type="sldNum" idx="12"/>
          </p:nvPr>
        </p:nvSpPr>
        <p:spPr>
          <a:xfrm>
            <a:off x="8290207"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p:nvPr/>
        </p:nvSpPr>
        <p:spPr>
          <a:xfrm>
            <a:off x="11510682" y="-37218"/>
            <a:ext cx="681318" cy="6895217"/>
          </a:xfrm>
          <a:prstGeom prst="rect">
            <a:avLst/>
          </a:prstGeom>
          <a:solidFill>
            <a:srgbClr val="054690"/>
          </a:solidFill>
          <a:ln>
            <a:noFill/>
          </a:ln>
          <a:effectLst>
            <a:outerShdw blurRad="190500" dist="381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Content 2 Column Slide">
  <p:cSld name="#2 Content 2 Column Slide">
    <p:bg>
      <p:bgPr>
        <a:solidFill>
          <a:schemeClr val="lt1"/>
        </a:solidFill>
        <a:effectLst/>
      </p:bgPr>
    </p:bg>
    <p:spTree>
      <p:nvGrpSpPr>
        <p:cNvPr id="1" name="Shape 44"/>
        <p:cNvGrpSpPr/>
        <p:nvPr/>
      </p:nvGrpSpPr>
      <p:grpSpPr>
        <a:xfrm>
          <a:off x="0" y="0"/>
          <a:ext cx="0" cy="0"/>
          <a:chOff x="0" y="0"/>
          <a:chExt cx="0" cy="0"/>
        </a:xfrm>
      </p:grpSpPr>
      <p:sp>
        <p:nvSpPr>
          <p:cNvPr id="45" name="Google Shape;45;p7"/>
          <p:cNvSpPr/>
          <p:nvPr/>
        </p:nvSpPr>
        <p:spPr>
          <a:xfrm>
            <a:off x="0" y="0"/>
            <a:ext cx="927847"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6" name="Google Shape;46;p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p:nvPr/>
        </p:nvSpPr>
        <p:spPr>
          <a:xfrm>
            <a:off x="8580493" y="6356350"/>
            <a:ext cx="2743200" cy="365125"/>
          </a:xfrm>
          <a:prstGeom prst="rect">
            <a:avLst/>
          </a:prstGeom>
          <a:noFill/>
          <a:ln>
            <a:noFill/>
          </a:ln>
        </p:spPr>
        <p:txBody>
          <a:bodyPr spcFirstLastPara="1" wrap="square" lIns="91425" tIns="45700" rIns="0"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accent4"/>
                </a:solidFill>
                <a:latin typeface="Arial"/>
                <a:ea typeface="Arial"/>
                <a:cs typeface="Arial"/>
                <a:sym typeface="Arial"/>
              </a:rPr>
              <a:t>‹#›</a:t>
            </a:fld>
            <a:endParaRPr sz="1000" b="0" i="0" u="none" strike="noStrike" cap="none">
              <a:solidFill>
                <a:schemeClr val="accent4"/>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2 Content 2 Column Slide">
  <p:cSld name="1_#2 Content 2 Column Slide">
    <p:bg>
      <p:bgPr>
        <a:solidFill>
          <a:schemeClr val="lt1"/>
        </a:solidFill>
        <a:effectLst/>
      </p:bgPr>
    </p:bg>
    <p:spTree>
      <p:nvGrpSpPr>
        <p:cNvPr id="1" name="Shape 50"/>
        <p:cNvGrpSpPr/>
        <p:nvPr/>
      </p:nvGrpSpPr>
      <p:grpSpPr>
        <a:xfrm>
          <a:off x="0" y="0"/>
          <a:ext cx="0" cy="0"/>
          <a:chOff x="0" y="0"/>
          <a:chExt cx="0" cy="0"/>
        </a:xfrm>
      </p:grpSpPr>
      <p:sp>
        <p:nvSpPr>
          <p:cNvPr id="51" name="Google Shape;51;p8"/>
          <p:cNvSpPr/>
          <p:nvPr/>
        </p:nvSpPr>
        <p:spPr>
          <a:xfrm>
            <a:off x="0" y="0"/>
            <a:ext cx="927847" cy="6858000"/>
          </a:xfrm>
          <a:prstGeom prst="rect">
            <a:avLst/>
          </a:prstGeom>
          <a:solidFill>
            <a:srgbClr val="054690"/>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 name="Google Shape;52;p8"/>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p:nvPr/>
        </p:nvSpPr>
        <p:spPr>
          <a:xfrm>
            <a:off x="8580493" y="6356350"/>
            <a:ext cx="2743200" cy="365125"/>
          </a:xfrm>
          <a:prstGeom prst="rect">
            <a:avLst/>
          </a:prstGeom>
          <a:noFill/>
          <a:ln>
            <a:noFill/>
          </a:ln>
        </p:spPr>
        <p:txBody>
          <a:bodyPr spcFirstLastPara="1" wrap="square" lIns="91425" tIns="45700" rIns="0" bIns="45700" anchor="ctr" anchorCtr="0">
            <a:noAutofit/>
          </a:bodyPr>
          <a:lstStyle/>
          <a:p>
            <a:pPr marL="0" marR="0" lvl="0" indent="0" algn="r" rtl="0">
              <a:spcBef>
                <a:spcPts val="0"/>
              </a:spcBef>
              <a:spcAft>
                <a:spcPts val="0"/>
              </a:spcAft>
              <a:buNone/>
            </a:pPr>
            <a:fld id="{00000000-1234-1234-1234-123412341234}" type="slidenum">
              <a:rPr lang="en-US" sz="1000" b="0" i="0" u="none" strike="noStrike" cap="none">
                <a:solidFill>
                  <a:schemeClr val="accent4"/>
                </a:solidFill>
                <a:latin typeface="Arial"/>
                <a:ea typeface="Arial"/>
                <a:cs typeface="Arial"/>
                <a:sym typeface="Arial"/>
              </a:rPr>
              <a:t>‹#›</a:t>
            </a:fld>
            <a:endParaRPr sz="1000" b="0" i="0" u="none" strike="noStrike" cap="none">
              <a:solidFill>
                <a:schemeClr val="accent4"/>
              </a:solidFill>
              <a:latin typeface="Arial"/>
              <a:ea typeface="Arial"/>
              <a:cs typeface="Arial"/>
              <a:sym typeface="Arial"/>
            </a:endParaRPr>
          </a:p>
        </p:txBody>
      </p:sp>
      <p:sp>
        <p:nvSpPr>
          <p:cNvPr id="54" name="Google Shape;54;p8"/>
          <p:cNvSpPr txBox="1">
            <a:spLocks noGrp="1"/>
          </p:cNvSpPr>
          <p:nvPr>
            <p:ph type="body" idx="1"/>
          </p:nvPr>
        </p:nvSpPr>
        <p:spPr>
          <a:xfrm>
            <a:off x="1277650" y="1798320"/>
            <a:ext cx="100584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68300" algn="l" rtl="0">
              <a:lnSpc>
                <a:spcPct val="90000"/>
              </a:lnSpc>
              <a:spcBef>
                <a:spcPts val="500"/>
              </a:spcBef>
              <a:spcAft>
                <a:spcPts val="0"/>
              </a:spcAft>
              <a:buClr>
                <a:srgbClr val="3F3F3F"/>
              </a:buClr>
              <a:buSzPts val="2200"/>
              <a:buFont typeface="Arial"/>
              <a:buChar char="•"/>
              <a:defRPr sz="22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000" b="0" i="0" u="none" strike="noStrike" cap="none">
                <a:solidFill>
                  <a:schemeClr val="accent4"/>
                </a:solidFill>
                <a:latin typeface="Arial"/>
                <a:ea typeface="Arial"/>
                <a:cs typeface="Arial"/>
                <a:sym typeface="Arial"/>
              </a:defRPr>
            </a:lvl1pPr>
            <a:lvl2pPr marL="0" marR="0" lvl="1" indent="0" algn="r" rtl="0">
              <a:spcBef>
                <a:spcPts val="0"/>
              </a:spcBef>
              <a:buNone/>
              <a:defRPr sz="1000" b="0" i="0" u="none" strike="noStrike" cap="none">
                <a:solidFill>
                  <a:schemeClr val="accent4"/>
                </a:solidFill>
                <a:latin typeface="Arial"/>
                <a:ea typeface="Arial"/>
                <a:cs typeface="Arial"/>
                <a:sym typeface="Arial"/>
              </a:defRPr>
            </a:lvl2pPr>
            <a:lvl3pPr marL="0" marR="0" lvl="2" indent="0" algn="r" rtl="0">
              <a:spcBef>
                <a:spcPts val="0"/>
              </a:spcBef>
              <a:buNone/>
              <a:defRPr sz="1000" b="0" i="0" u="none" strike="noStrike" cap="none">
                <a:solidFill>
                  <a:schemeClr val="accent4"/>
                </a:solidFill>
                <a:latin typeface="Arial"/>
                <a:ea typeface="Arial"/>
                <a:cs typeface="Arial"/>
                <a:sym typeface="Arial"/>
              </a:defRPr>
            </a:lvl3pPr>
            <a:lvl4pPr marL="0" marR="0" lvl="3" indent="0" algn="r" rtl="0">
              <a:spcBef>
                <a:spcPts val="0"/>
              </a:spcBef>
              <a:buNone/>
              <a:defRPr sz="1000" b="0" i="0" u="none" strike="noStrike" cap="none">
                <a:solidFill>
                  <a:schemeClr val="accent4"/>
                </a:solidFill>
                <a:latin typeface="Arial"/>
                <a:ea typeface="Arial"/>
                <a:cs typeface="Arial"/>
                <a:sym typeface="Arial"/>
              </a:defRPr>
            </a:lvl4pPr>
            <a:lvl5pPr marL="0" marR="0" lvl="4" indent="0" algn="r" rtl="0">
              <a:spcBef>
                <a:spcPts val="0"/>
              </a:spcBef>
              <a:buNone/>
              <a:defRPr sz="1000" b="0" i="0" u="none" strike="noStrike" cap="none">
                <a:solidFill>
                  <a:schemeClr val="accent4"/>
                </a:solidFill>
                <a:latin typeface="Arial"/>
                <a:ea typeface="Arial"/>
                <a:cs typeface="Arial"/>
                <a:sym typeface="Arial"/>
              </a:defRPr>
            </a:lvl5pPr>
            <a:lvl6pPr marL="0" marR="0" lvl="5" indent="0" algn="r" rtl="0">
              <a:spcBef>
                <a:spcPts val="0"/>
              </a:spcBef>
              <a:buNone/>
              <a:defRPr sz="1000" b="0" i="0" u="none" strike="noStrike" cap="none">
                <a:solidFill>
                  <a:schemeClr val="accent4"/>
                </a:solidFill>
                <a:latin typeface="Arial"/>
                <a:ea typeface="Arial"/>
                <a:cs typeface="Arial"/>
                <a:sym typeface="Arial"/>
              </a:defRPr>
            </a:lvl6pPr>
            <a:lvl7pPr marL="0" marR="0" lvl="6" indent="0" algn="r" rtl="0">
              <a:spcBef>
                <a:spcPts val="0"/>
              </a:spcBef>
              <a:buNone/>
              <a:defRPr sz="1000" b="0" i="0" u="none" strike="noStrike" cap="none">
                <a:solidFill>
                  <a:schemeClr val="accent4"/>
                </a:solidFill>
                <a:latin typeface="Arial"/>
                <a:ea typeface="Arial"/>
                <a:cs typeface="Arial"/>
                <a:sym typeface="Arial"/>
              </a:defRPr>
            </a:lvl7pPr>
            <a:lvl8pPr marL="0" marR="0" lvl="7" indent="0" algn="r" rtl="0">
              <a:spcBef>
                <a:spcPts val="0"/>
              </a:spcBef>
              <a:buNone/>
              <a:defRPr sz="1000" b="0" i="0" u="none" strike="noStrike" cap="none">
                <a:solidFill>
                  <a:schemeClr val="accent4"/>
                </a:solidFill>
                <a:latin typeface="Arial"/>
                <a:ea typeface="Arial"/>
                <a:cs typeface="Arial"/>
                <a:sym typeface="Arial"/>
              </a:defRPr>
            </a:lvl8pPr>
            <a:lvl9pPr marL="0" marR="0" lvl="8" indent="0" algn="r" rtl="0">
              <a:spcBef>
                <a:spcPts val="0"/>
              </a:spcBef>
              <a:buNone/>
              <a:defRPr sz="1000" b="0" i="0" u="none" strike="noStrike" cap="none">
                <a:solidFill>
                  <a:schemeClr val="accent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asccc.org/papers/handbook2015" TargetMode="External"/><Relationship Id="rId7" Type="http://schemas.openxmlformats.org/officeDocument/2006/relationships/hyperlink" Target="https://www.asccc.org/services/local-senate-visi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info@asccc.org" TargetMode="External"/><Relationship Id="rId5" Type="http://schemas.openxmlformats.org/officeDocument/2006/relationships/hyperlink" Target="https://www.asccc.org/college_directory" TargetMode="External"/><Relationship Id="rId4" Type="http://schemas.openxmlformats.org/officeDocument/2006/relationships/hyperlink" Target="https://www.asccc.org/publications/rostru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cities.org/Resources-Documents/Resources-Section/Open-Government/Open-Public-2016.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gov.ca.gov/wp-content/uploads/2020/03/3.12.20-EO-N-25-20-COVID-19.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622938" y="5179836"/>
            <a:ext cx="10959462" cy="149673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Palatino"/>
              <a:buNone/>
            </a:pPr>
            <a:r>
              <a:rPr lang="en-US"/>
              <a:t>Setting a Local Senate Agenda and Running an Effective Meeting</a:t>
            </a:r>
            <a:endParaRPr sz="4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Running the Meeting </a:t>
            </a:r>
            <a:endParaRPr/>
          </a:p>
        </p:txBody>
      </p:sp>
      <p:sp>
        <p:nvSpPr>
          <p:cNvPr id="126" name="Google Shape;126;p18"/>
          <p:cNvSpPr txBox="1">
            <a:spLocks noGrp="1"/>
          </p:cNvSpPr>
          <p:nvPr>
            <p:ph type="body" idx="1"/>
          </p:nvPr>
        </p:nvSpPr>
        <p:spPr>
          <a:xfrm>
            <a:off x="1066800" y="2662576"/>
            <a:ext cx="10058400" cy="3693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b="1"/>
              <a:t>Timekeeping</a:t>
            </a:r>
            <a:r>
              <a:rPr lang="en-US" sz="2000"/>
              <a:t> - Make sure you keep track of the time so you can complete your agenda. Some Senates identify specific times for each item on the agenda.</a:t>
            </a:r>
            <a:endParaRPr sz="2000"/>
          </a:p>
          <a:p>
            <a:pPr marL="0" lvl="0" indent="0" algn="l" rtl="0">
              <a:spcBef>
                <a:spcPts val="1000"/>
              </a:spcBef>
              <a:spcAft>
                <a:spcPts val="0"/>
              </a:spcAft>
              <a:buNone/>
            </a:pPr>
            <a:r>
              <a:rPr lang="en-US" sz="2000" b="1"/>
              <a:t>Recognizing Speakers/Process for Discussions</a:t>
            </a:r>
            <a:r>
              <a:rPr lang="en-US" sz="2000"/>
              <a:t>- To keep order in the meeting and discourage anyone dominating the discussion create a process for identifying how speakers are identified </a:t>
            </a:r>
            <a:endParaRPr sz="2000"/>
          </a:p>
          <a:p>
            <a:pPr marL="0" lvl="0" indent="0" algn="l" rtl="0">
              <a:spcBef>
                <a:spcPts val="1000"/>
              </a:spcBef>
              <a:spcAft>
                <a:spcPts val="0"/>
              </a:spcAft>
              <a:buNone/>
            </a:pPr>
            <a:r>
              <a:rPr lang="en-US" sz="2000" b="1"/>
              <a:t>Staying in the Senate Purview</a:t>
            </a:r>
            <a:r>
              <a:rPr lang="en-US" sz="2000"/>
              <a:t>--Make sure discussions remain in the purview of the senate. If it goes into other areas steer the discussion back to the 10+1 but note the issue for discussion with the appropriate group.  </a:t>
            </a:r>
            <a:endParaRPr sz="2000"/>
          </a:p>
          <a:p>
            <a:pPr marL="0" lvl="0" indent="0" algn="l" rtl="0">
              <a:spcBef>
                <a:spcPts val="1000"/>
              </a:spcBef>
              <a:spcAft>
                <a:spcPts val="0"/>
              </a:spcAft>
              <a:buNone/>
            </a:pPr>
            <a:r>
              <a:rPr lang="en-US" sz="2000" b="1"/>
              <a:t>Voting</a:t>
            </a:r>
            <a:r>
              <a:rPr lang="en-US" sz="2000"/>
              <a:t>- Make sure the voting process is clear and written down in the constitution and bylaws including a process for proxies.</a:t>
            </a:r>
            <a:endParaRPr sz="2000"/>
          </a:p>
          <a:p>
            <a:pPr marL="0" lvl="0" indent="0" algn="l" rtl="0">
              <a:spcBef>
                <a:spcPts val="1000"/>
              </a:spcBef>
              <a:spcAft>
                <a:spcPts val="0"/>
              </a:spcAft>
              <a:buNone/>
            </a:pPr>
            <a:endParaRPr/>
          </a:p>
        </p:txBody>
      </p:sp>
      <p:sp>
        <p:nvSpPr>
          <p:cNvPr id="127" name="Google Shape;127;p18"/>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128" name="Google Shape;128;p18"/>
          <p:cNvPicPr preferRelativeResize="0"/>
          <p:nvPr/>
        </p:nvPicPr>
        <p:blipFill>
          <a:blip r:embed="rId3">
            <a:alphaModFix/>
          </a:blip>
          <a:stretch>
            <a:fillRect/>
          </a:stretch>
        </p:blipFill>
        <p:spPr>
          <a:xfrm>
            <a:off x="8382000" y="152988"/>
            <a:ext cx="3714750" cy="1228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Written Procedures </a:t>
            </a:r>
            <a:endParaRPr/>
          </a:p>
        </p:txBody>
      </p:sp>
      <p:sp>
        <p:nvSpPr>
          <p:cNvPr id="135" name="Google Shape;135;p19"/>
          <p:cNvSpPr txBox="1">
            <a:spLocks noGrp="1"/>
          </p:cNvSpPr>
          <p:nvPr>
            <p:ph type="body" idx="1"/>
          </p:nvPr>
        </p:nvSpPr>
        <p:spPr>
          <a:xfrm>
            <a:off x="1066800" y="2662569"/>
            <a:ext cx="10058400" cy="312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All processes and procedures for your senate including agendas and voting should be written and approved by the senate. </a:t>
            </a:r>
            <a:endParaRPr/>
          </a:p>
          <a:p>
            <a:pPr marL="0" lvl="0" indent="0" algn="l" rtl="0">
              <a:spcBef>
                <a:spcPts val="1000"/>
              </a:spcBef>
              <a:spcAft>
                <a:spcPts val="0"/>
              </a:spcAft>
              <a:buNone/>
            </a:pPr>
            <a:r>
              <a:rPr lang="en-US"/>
              <a:t>Can be placed in a Constitution and/or Bylaws or other document  which should be reviewed systematically through an identified process. </a:t>
            </a:r>
            <a:endParaRPr/>
          </a:p>
          <a:p>
            <a:pPr marL="0" lvl="0" indent="0" algn="l" rtl="0">
              <a:spcBef>
                <a:spcPts val="1000"/>
              </a:spcBef>
              <a:spcAft>
                <a:spcPts val="0"/>
              </a:spcAft>
              <a:buNone/>
            </a:pPr>
            <a:endParaRPr/>
          </a:p>
        </p:txBody>
      </p:sp>
      <p:sp>
        <p:nvSpPr>
          <p:cNvPr id="136" name="Google Shape;136;p19"/>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137" name="Google Shape;137;p19"/>
          <p:cNvPicPr preferRelativeResize="0"/>
          <p:nvPr/>
        </p:nvPicPr>
        <p:blipFill>
          <a:blip r:embed="rId3">
            <a:alphaModFix/>
          </a:blip>
          <a:stretch>
            <a:fillRect/>
          </a:stretch>
        </p:blipFill>
        <p:spPr>
          <a:xfrm>
            <a:off x="9427325" y="282275"/>
            <a:ext cx="2400300" cy="1847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dirty="0"/>
              <a:t>A Well-Informed Senate</a:t>
            </a:r>
            <a:endParaRPr sz="4400" dirty="0"/>
          </a:p>
        </p:txBody>
      </p:sp>
      <p:sp>
        <p:nvSpPr>
          <p:cNvPr id="144" name="Google Shape;144;p20"/>
          <p:cNvSpPr txBox="1">
            <a:spLocks noGrp="1"/>
          </p:cNvSpPr>
          <p:nvPr>
            <p:ph type="body" idx="1"/>
          </p:nvPr>
        </p:nvSpPr>
        <p:spPr>
          <a:xfrm>
            <a:off x="284205" y="2662581"/>
            <a:ext cx="11471190" cy="4058869"/>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200" dirty="0"/>
              <a:t>Conducting the business of the senate and running effective meetings requires that your senators be familiar with your constitution and bylaws as well as the specific rules of order used to conduct your meetings. It’s also important for senators to understand the college and district governing structure and where their Senate fits within that structure.  To help ensure that your senate is well-informed:</a:t>
            </a:r>
          </a:p>
          <a:p>
            <a:pPr marL="342900" lvl="0" indent="-342900" algn="l" rtl="0">
              <a:spcBef>
                <a:spcPts val="1000"/>
              </a:spcBef>
              <a:spcAft>
                <a:spcPts val="0"/>
              </a:spcAft>
              <a:buFont typeface="Arial" panose="020B0604020202020204" pitchFamily="34" charset="0"/>
              <a:buChar char="•"/>
            </a:pPr>
            <a:r>
              <a:rPr lang="en-US" sz="2000" dirty="0"/>
              <a:t>Publish a senate handbook to be distributed to in-coming senators</a:t>
            </a:r>
          </a:p>
          <a:p>
            <a:pPr marL="342900" lvl="0" indent="-342900" algn="l" rtl="0">
              <a:spcBef>
                <a:spcPts val="1000"/>
              </a:spcBef>
              <a:spcAft>
                <a:spcPts val="0"/>
              </a:spcAft>
              <a:buFont typeface="Arial" panose="020B0604020202020204" pitchFamily="34" charset="0"/>
              <a:buChar char="•"/>
            </a:pPr>
            <a:r>
              <a:rPr lang="en-US" sz="2000" dirty="0"/>
              <a:t>Organize senate orientations at the beginning of each academic year</a:t>
            </a:r>
          </a:p>
          <a:p>
            <a:pPr marL="342900" lvl="0" indent="-342900" algn="l" rtl="0">
              <a:spcBef>
                <a:spcPts val="1000"/>
              </a:spcBef>
              <a:spcAft>
                <a:spcPts val="0"/>
              </a:spcAft>
              <a:buFont typeface="Arial" panose="020B0604020202020204" pitchFamily="34" charset="0"/>
              <a:buChar char="•"/>
            </a:pPr>
            <a:r>
              <a:rPr lang="en-US" sz="2000" dirty="0"/>
              <a:t>Provide every senator with access to the Senate constitution</a:t>
            </a:r>
          </a:p>
          <a:p>
            <a:pPr marL="342900" lvl="0" indent="-342900" algn="l" rtl="0">
              <a:spcBef>
                <a:spcPts val="1000"/>
              </a:spcBef>
              <a:spcAft>
                <a:spcPts val="0"/>
              </a:spcAft>
              <a:buFont typeface="Arial" panose="020B0604020202020204" pitchFamily="34" charset="0"/>
              <a:buChar char="•"/>
            </a:pPr>
            <a:r>
              <a:rPr lang="en-US" sz="2000" dirty="0"/>
              <a:t>Host “flex” activities on parliamentary procedure, collective bargaining and governance</a:t>
            </a:r>
          </a:p>
          <a:p>
            <a:pPr marL="342900" lvl="0" indent="-342900" algn="l" rtl="0">
              <a:spcBef>
                <a:spcPts val="1000"/>
              </a:spcBef>
              <a:spcAft>
                <a:spcPts val="0"/>
              </a:spcAft>
              <a:buFont typeface="Arial" panose="020B0604020202020204" pitchFamily="34" charset="0"/>
              <a:buChar char="•"/>
            </a:pPr>
            <a:r>
              <a:rPr lang="en-US" sz="2000" dirty="0"/>
              <a:t>Distribute copies of ASCCC’s  </a:t>
            </a:r>
            <a:r>
              <a:rPr lang="en-US" sz="2000" i="1" dirty="0"/>
              <a:t>The Rostrum </a:t>
            </a:r>
            <a:r>
              <a:rPr lang="en-US" sz="2000" dirty="0"/>
              <a:t>to senators</a:t>
            </a:r>
          </a:p>
          <a:p>
            <a:pPr lvl="0" indent="-457200" algn="l" rtl="0">
              <a:spcBef>
                <a:spcPts val="1000"/>
              </a:spcBef>
              <a:spcAft>
                <a:spcPts val="0"/>
              </a:spcAft>
              <a:buFont typeface="Arial" panose="020B0604020202020204" pitchFamily="34" charset="0"/>
              <a:buChar char="•"/>
            </a:pPr>
            <a:endParaRPr dirty="0"/>
          </a:p>
        </p:txBody>
      </p:sp>
      <p:sp>
        <p:nvSpPr>
          <p:cNvPr id="145" name="Google Shape;145;p20"/>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2050" name="Picture 2">
            <a:extLst>
              <a:ext uri="{FF2B5EF4-FFF2-40B4-BE49-F238E27FC236}">
                <a16:creationId xmlns:a16="http://schemas.microsoft.com/office/drawing/2014/main" id="{F4ECD4B7-04FC-453A-834A-B7719763C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863" y="136551"/>
            <a:ext cx="2209823" cy="2048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Resources for Senate Leaders </a:t>
            </a:r>
            <a:endParaRPr/>
          </a:p>
        </p:txBody>
      </p:sp>
      <p:sp>
        <p:nvSpPr>
          <p:cNvPr id="152" name="Google Shape;152;p21"/>
          <p:cNvSpPr txBox="1">
            <a:spLocks noGrp="1"/>
          </p:cNvSpPr>
          <p:nvPr>
            <p:ph type="body" idx="1"/>
          </p:nvPr>
        </p:nvSpPr>
        <p:spPr>
          <a:xfrm>
            <a:off x="1124050" y="2798006"/>
            <a:ext cx="10058400" cy="312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u="sng">
                <a:solidFill>
                  <a:schemeClr val="hlink"/>
                </a:solidFill>
                <a:hlinkClick r:id="rId3"/>
              </a:rPr>
              <a:t>Local Senates Handbook </a:t>
            </a:r>
            <a:endParaRPr/>
          </a:p>
          <a:p>
            <a:pPr marL="0" lvl="0" indent="0" algn="l" rtl="0">
              <a:spcBef>
                <a:spcPts val="1000"/>
              </a:spcBef>
              <a:spcAft>
                <a:spcPts val="0"/>
              </a:spcAft>
              <a:buNone/>
            </a:pPr>
            <a:r>
              <a:rPr lang="en-US" u="sng">
                <a:solidFill>
                  <a:schemeClr val="hlink"/>
                </a:solidFill>
                <a:hlinkClick r:id="rId4"/>
              </a:rPr>
              <a:t>Rostrum</a:t>
            </a:r>
            <a:r>
              <a:rPr lang="en-US"/>
              <a:t> Archive </a:t>
            </a:r>
            <a:endParaRPr/>
          </a:p>
          <a:p>
            <a:pPr marL="0" lvl="0" indent="0" algn="l" rtl="0">
              <a:spcBef>
                <a:spcPts val="1000"/>
              </a:spcBef>
              <a:spcAft>
                <a:spcPts val="0"/>
              </a:spcAft>
              <a:buNone/>
            </a:pPr>
            <a:r>
              <a:rPr lang="en-US" u="sng">
                <a:solidFill>
                  <a:schemeClr val="hlink"/>
                </a:solidFill>
                <a:hlinkClick r:id="rId5"/>
              </a:rPr>
              <a:t>Directory </a:t>
            </a:r>
            <a:endParaRPr/>
          </a:p>
          <a:p>
            <a:pPr marL="0" lvl="0" indent="0" algn="l" rtl="0">
              <a:spcBef>
                <a:spcPts val="1000"/>
              </a:spcBef>
              <a:spcAft>
                <a:spcPts val="0"/>
              </a:spcAft>
              <a:buNone/>
            </a:pPr>
            <a:r>
              <a:rPr lang="en-US" u="sng">
                <a:solidFill>
                  <a:schemeClr val="hlink"/>
                </a:solidFill>
                <a:hlinkClick r:id="rId6"/>
              </a:rPr>
              <a:t>info@asccc.org</a:t>
            </a:r>
            <a:endParaRPr/>
          </a:p>
          <a:p>
            <a:pPr marL="0" lvl="0" indent="0" algn="l" rtl="0">
              <a:spcBef>
                <a:spcPts val="1000"/>
              </a:spcBef>
              <a:spcAft>
                <a:spcPts val="0"/>
              </a:spcAft>
              <a:buNone/>
            </a:pPr>
            <a:r>
              <a:rPr lang="en-US" u="sng">
                <a:solidFill>
                  <a:schemeClr val="hlink"/>
                </a:solidFill>
                <a:hlinkClick r:id="rId7"/>
              </a:rPr>
              <a:t>Local Senate Visits</a:t>
            </a:r>
            <a:r>
              <a:rPr lang="en-US"/>
              <a:t> </a:t>
            </a:r>
            <a:endParaRPr/>
          </a:p>
          <a:p>
            <a:pPr marL="0" lvl="0" indent="0" algn="l" rtl="0">
              <a:spcBef>
                <a:spcPts val="1000"/>
              </a:spcBef>
              <a:spcAft>
                <a:spcPts val="0"/>
              </a:spcAft>
              <a:buNone/>
            </a:pPr>
            <a:endParaRPr/>
          </a:p>
        </p:txBody>
      </p:sp>
      <p:sp>
        <p:nvSpPr>
          <p:cNvPr id="153" name="Google Shape;153;p21"/>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154" name="Google Shape;154;p21"/>
          <p:cNvPicPr preferRelativeResize="0"/>
          <p:nvPr/>
        </p:nvPicPr>
        <p:blipFill>
          <a:blip r:embed="rId8">
            <a:alphaModFix/>
          </a:blip>
          <a:stretch>
            <a:fillRect/>
          </a:stretch>
        </p:blipFill>
        <p:spPr>
          <a:xfrm>
            <a:off x="6167429" y="3384979"/>
            <a:ext cx="5301250" cy="1545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Q &amp; A </a:t>
            </a:r>
            <a:endParaRPr/>
          </a:p>
        </p:txBody>
      </p:sp>
      <p:sp>
        <p:nvSpPr>
          <p:cNvPr id="161" name="Google Shape;161;p22"/>
          <p:cNvSpPr txBox="1">
            <a:spLocks noGrp="1"/>
          </p:cNvSpPr>
          <p:nvPr>
            <p:ph type="body" idx="1"/>
          </p:nvPr>
        </p:nvSpPr>
        <p:spPr>
          <a:xfrm>
            <a:off x="1066800" y="2662569"/>
            <a:ext cx="10058400" cy="3120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62" name="Google Shape;162;p22"/>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163" name="Google Shape;163;p22"/>
          <p:cNvPicPr preferRelativeResize="0"/>
          <p:nvPr/>
        </p:nvPicPr>
        <p:blipFill>
          <a:blip r:embed="rId3">
            <a:alphaModFix/>
          </a:blip>
          <a:stretch>
            <a:fillRect/>
          </a:stretch>
        </p:blipFill>
        <p:spPr>
          <a:xfrm>
            <a:off x="2802500" y="2527175"/>
            <a:ext cx="6382201" cy="4251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066801" y="403412"/>
            <a:ext cx="10058400" cy="168576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600"/>
              <a:buFont typeface="Palatino"/>
              <a:buNone/>
            </a:pPr>
            <a:r>
              <a:rPr lang="en-US"/>
              <a:t>Breakout Description and Presenters </a:t>
            </a:r>
            <a:endParaRPr/>
          </a:p>
        </p:txBody>
      </p:sp>
      <p:sp>
        <p:nvSpPr>
          <p:cNvPr id="67" name="Google Shape;67;p11"/>
          <p:cNvSpPr txBox="1">
            <a:spLocks noGrp="1"/>
          </p:cNvSpPr>
          <p:nvPr>
            <p:ph type="body" idx="1"/>
          </p:nvPr>
        </p:nvSpPr>
        <p:spPr>
          <a:xfrm>
            <a:off x="1066800" y="2662575"/>
            <a:ext cx="10058400" cy="3966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F3F3F"/>
              </a:buClr>
              <a:buSzPts val="2800"/>
              <a:buFont typeface="Arial"/>
              <a:buNone/>
            </a:pPr>
            <a:r>
              <a:rPr lang="en-US" sz="2100" dirty="0"/>
              <a:t>Among the many responsibilities that Academic Senate leaders have, one of the most important is chairing Academic Senate meetings.  Senate meetings often serve as venues of important conversations and debate aside from serving as the space where the Senate’s business is conducted.  This session will focus on strategies to help Senate leadership prepare for and run effective Senate meetings that still allow for constructive debate.  Special emphasis will be placed on topics such as parliamentary procedures, timelines for motions and resolutions, and working with outside groups.  We’ll also place emphasis on strategies for developing and accomplishing long-term goals.</a:t>
            </a:r>
            <a:r>
              <a:rPr lang="en-US" dirty="0"/>
              <a:t>  </a:t>
            </a:r>
            <a:endParaRPr dirty="0"/>
          </a:p>
          <a:p>
            <a:pPr marL="0" marR="0" lvl="0" indent="0" algn="l" rtl="0">
              <a:lnSpc>
                <a:spcPct val="90000"/>
              </a:lnSpc>
              <a:spcBef>
                <a:spcPts val="0"/>
              </a:spcBef>
              <a:spcAft>
                <a:spcPts val="0"/>
              </a:spcAft>
              <a:buClr>
                <a:srgbClr val="3F3F3F"/>
              </a:buClr>
              <a:buSzPts val="2800"/>
              <a:buFont typeface="Arial"/>
              <a:buNone/>
            </a:pPr>
            <a:endParaRPr dirty="0"/>
          </a:p>
          <a:p>
            <a:pPr marL="0" marR="0" lvl="0" indent="0" algn="l" rtl="0">
              <a:lnSpc>
                <a:spcPct val="90000"/>
              </a:lnSpc>
              <a:spcBef>
                <a:spcPts val="0"/>
              </a:spcBef>
              <a:spcAft>
                <a:spcPts val="0"/>
              </a:spcAft>
              <a:buClr>
                <a:srgbClr val="3F3F3F"/>
              </a:buClr>
              <a:buSzPts val="2800"/>
              <a:buFont typeface="Arial"/>
              <a:buNone/>
            </a:pPr>
            <a:r>
              <a:rPr lang="en-US" sz="2400" dirty="0"/>
              <a:t>Stephanie Curry, ASCCC North Representative </a:t>
            </a:r>
            <a:endParaRPr sz="2400" dirty="0"/>
          </a:p>
          <a:p>
            <a:pPr marL="0" marR="0" lvl="0" indent="0" algn="l" rtl="0">
              <a:lnSpc>
                <a:spcPct val="90000"/>
              </a:lnSpc>
              <a:spcBef>
                <a:spcPts val="0"/>
              </a:spcBef>
              <a:spcAft>
                <a:spcPts val="0"/>
              </a:spcAft>
              <a:buClr>
                <a:srgbClr val="3F3F3F"/>
              </a:buClr>
              <a:buSzPts val="2800"/>
              <a:buFont typeface="Arial"/>
              <a:buNone/>
            </a:pPr>
            <a:r>
              <a:rPr lang="en-US" sz="2400" dirty="0"/>
              <a:t>Manuel Velez, ASCCC South Representative</a:t>
            </a:r>
            <a:r>
              <a:rPr lang="en-US" dirty="0"/>
              <a:t> </a:t>
            </a:r>
            <a:endParaRPr dirty="0"/>
          </a:p>
          <a:p>
            <a:pPr marL="0" marR="0" lvl="0" indent="0" algn="l" rtl="0">
              <a:lnSpc>
                <a:spcPct val="90000"/>
              </a:lnSpc>
              <a:spcBef>
                <a:spcPts val="0"/>
              </a:spcBef>
              <a:spcAft>
                <a:spcPts val="0"/>
              </a:spcAft>
              <a:buClr>
                <a:srgbClr val="3F3F3F"/>
              </a:buClr>
              <a:buSzPts val="2800"/>
              <a:buFont typeface="Arial"/>
              <a:buNone/>
            </a:pPr>
            <a:endParaRPr dirty="0"/>
          </a:p>
        </p:txBody>
      </p:sp>
      <p:sp>
        <p:nvSpPr>
          <p:cNvPr id="68" name="Google Shape;68;p11"/>
          <p:cNvSpPr txBox="1">
            <a:spLocks noGrp="1"/>
          </p:cNvSpPr>
          <p:nvPr>
            <p:ph type="sldNum" idx="12"/>
          </p:nvPr>
        </p:nvSpPr>
        <p:spPr>
          <a:xfrm>
            <a:off x="8382000" y="6356350"/>
            <a:ext cx="2743200"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Setting the Agenda </a:t>
            </a:r>
            <a:endParaRPr/>
          </a:p>
        </p:txBody>
      </p:sp>
      <p:sp>
        <p:nvSpPr>
          <p:cNvPr id="75" name="Google Shape;75;p12"/>
          <p:cNvSpPr txBox="1">
            <a:spLocks noGrp="1"/>
          </p:cNvSpPr>
          <p:nvPr>
            <p:ph type="body" idx="1"/>
          </p:nvPr>
        </p:nvSpPr>
        <p:spPr>
          <a:xfrm>
            <a:off x="1066800" y="2497775"/>
            <a:ext cx="10058400" cy="4083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Setting an individual meeting agenda and a yearly/semester agenda </a:t>
            </a:r>
            <a:endParaRPr/>
          </a:p>
          <a:p>
            <a:pPr marL="457200" lvl="0" indent="-381000" algn="l" rtl="0">
              <a:spcBef>
                <a:spcPts val="1000"/>
              </a:spcBef>
              <a:spcAft>
                <a:spcPts val="0"/>
              </a:spcAft>
              <a:buSzPts val="2400"/>
              <a:buChar char="●"/>
            </a:pPr>
            <a:r>
              <a:rPr lang="en-US" sz="2400"/>
              <a:t>Look at deadlines and timelines for required documents </a:t>
            </a:r>
            <a:endParaRPr sz="2400"/>
          </a:p>
          <a:p>
            <a:pPr marL="457200" lvl="0" indent="-381000" algn="l" rtl="0">
              <a:spcBef>
                <a:spcPts val="0"/>
              </a:spcBef>
              <a:spcAft>
                <a:spcPts val="0"/>
              </a:spcAft>
              <a:buSzPts val="2400"/>
              <a:buChar char="●"/>
            </a:pPr>
            <a:r>
              <a:rPr lang="en-US" sz="2400"/>
              <a:t>Plan ahead on items needing debate </a:t>
            </a:r>
            <a:endParaRPr sz="2400"/>
          </a:p>
          <a:p>
            <a:pPr marL="457200" lvl="0" indent="-381000" algn="l" rtl="0">
              <a:spcBef>
                <a:spcPts val="0"/>
              </a:spcBef>
              <a:spcAft>
                <a:spcPts val="0"/>
              </a:spcAft>
              <a:buSzPts val="2400"/>
              <a:buChar char="●"/>
            </a:pPr>
            <a:r>
              <a:rPr lang="en-US" sz="2400"/>
              <a:t>Align agenda with local goals and mission of the college </a:t>
            </a:r>
            <a:endParaRPr sz="2400"/>
          </a:p>
          <a:p>
            <a:pPr marL="457200" lvl="0" indent="-381000" algn="l" rtl="0">
              <a:spcBef>
                <a:spcPts val="0"/>
              </a:spcBef>
              <a:spcAft>
                <a:spcPts val="0"/>
              </a:spcAft>
              <a:buSzPts val="2400"/>
              <a:buChar char="●"/>
            </a:pPr>
            <a:r>
              <a:rPr lang="en-US" sz="2400"/>
              <a:t>Work with other groups for alignment in collegewide discussions </a:t>
            </a:r>
            <a:endParaRPr sz="2400"/>
          </a:p>
          <a:p>
            <a:pPr marL="457200" lvl="0" indent="-381000" algn="l" rtl="0">
              <a:spcBef>
                <a:spcPts val="0"/>
              </a:spcBef>
              <a:spcAft>
                <a:spcPts val="0"/>
              </a:spcAft>
              <a:buSzPts val="2400"/>
              <a:buChar char="●"/>
            </a:pPr>
            <a:r>
              <a:rPr lang="en-US" sz="2400"/>
              <a:t>Work with your local executive committee members to build agendas </a:t>
            </a:r>
            <a:endParaRPr sz="2400"/>
          </a:p>
          <a:p>
            <a:pPr marL="457200" lvl="0" indent="-381000" algn="l" rtl="0">
              <a:spcBef>
                <a:spcPts val="0"/>
              </a:spcBef>
              <a:spcAft>
                <a:spcPts val="0"/>
              </a:spcAft>
              <a:buSzPts val="2400"/>
              <a:buChar char="●"/>
            </a:pPr>
            <a:r>
              <a:rPr lang="en-US" sz="2400"/>
              <a:t>Work to get presenters/experts to attend to answer questions of senators </a:t>
            </a:r>
            <a:endParaRPr sz="2400"/>
          </a:p>
          <a:p>
            <a:pPr marL="0" lvl="0" indent="0" algn="l" rtl="0">
              <a:spcBef>
                <a:spcPts val="1000"/>
              </a:spcBef>
              <a:spcAft>
                <a:spcPts val="0"/>
              </a:spcAft>
              <a:buNone/>
            </a:pPr>
            <a:endParaRPr/>
          </a:p>
        </p:txBody>
      </p:sp>
      <p:sp>
        <p:nvSpPr>
          <p:cNvPr id="76" name="Google Shape;76;p12"/>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77" name="Google Shape;77;p12"/>
          <p:cNvPicPr preferRelativeResize="0"/>
          <p:nvPr/>
        </p:nvPicPr>
        <p:blipFill>
          <a:blip r:embed="rId3">
            <a:alphaModFix/>
          </a:blip>
          <a:stretch>
            <a:fillRect/>
          </a:stretch>
        </p:blipFill>
        <p:spPr>
          <a:xfrm>
            <a:off x="9861163" y="174675"/>
            <a:ext cx="2143125" cy="214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Timelines &amp; Working with other Groups  </a:t>
            </a:r>
            <a:endParaRPr/>
          </a:p>
        </p:txBody>
      </p:sp>
      <p:sp>
        <p:nvSpPr>
          <p:cNvPr id="84" name="Google Shape;84;p13"/>
          <p:cNvSpPr txBox="1">
            <a:spLocks noGrp="1"/>
          </p:cNvSpPr>
          <p:nvPr>
            <p:ph type="body" idx="1"/>
          </p:nvPr>
        </p:nvSpPr>
        <p:spPr>
          <a:xfrm>
            <a:off x="1066800" y="2662576"/>
            <a:ext cx="10058400" cy="3889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800" b="1"/>
              <a:t>Time Management </a:t>
            </a:r>
            <a:endParaRPr sz="1800" b="1"/>
          </a:p>
          <a:p>
            <a:pPr marL="457200" lvl="0" indent="-336550" algn="l" rtl="0">
              <a:spcBef>
                <a:spcPts val="1000"/>
              </a:spcBef>
              <a:spcAft>
                <a:spcPts val="0"/>
              </a:spcAft>
              <a:buSzPts val="1700"/>
              <a:buChar char="●"/>
            </a:pPr>
            <a:r>
              <a:rPr lang="en-US" sz="1700"/>
              <a:t>Work backwards from the deadline to make sure senate has enough time to review and debate issue </a:t>
            </a:r>
            <a:endParaRPr sz="1700"/>
          </a:p>
          <a:p>
            <a:pPr marL="457200" lvl="0" indent="-336550" algn="l" rtl="0">
              <a:spcBef>
                <a:spcPts val="0"/>
              </a:spcBef>
              <a:spcAft>
                <a:spcPts val="0"/>
              </a:spcAft>
              <a:buSzPts val="1700"/>
              <a:buChar char="●"/>
            </a:pPr>
            <a:r>
              <a:rPr lang="en-US" sz="1700"/>
              <a:t>Be proactive and make sure admin know deadlines for when items need to be to senate for full review </a:t>
            </a:r>
            <a:endParaRPr sz="1700"/>
          </a:p>
          <a:p>
            <a:pPr marL="457200" lvl="0" indent="-336550" algn="l" rtl="0">
              <a:spcBef>
                <a:spcPts val="0"/>
              </a:spcBef>
              <a:spcAft>
                <a:spcPts val="0"/>
              </a:spcAft>
              <a:buSzPts val="1700"/>
              <a:buChar char="●"/>
            </a:pPr>
            <a:r>
              <a:rPr lang="en-US" sz="1700"/>
              <a:t>If possible add in an extra meeting for review in cases where there might be significant debate. </a:t>
            </a:r>
            <a:endParaRPr sz="1700"/>
          </a:p>
          <a:p>
            <a:pPr marL="0" lvl="0" indent="0" algn="l" rtl="0">
              <a:spcBef>
                <a:spcPts val="1000"/>
              </a:spcBef>
              <a:spcAft>
                <a:spcPts val="0"/>
              </a:spcAft>
              <a:buNone/>
            </a:pPr>
            <a:r>
              <a:rPr lang="en-US" sz="2000" b="1"/>
              <a:t>Working with other groups </a:t>
            </a:r>
            <a:endParaRPr sz="2000" b="1"/>
          </a:p>
          <a:p>
            <a:pPr marL="457200" lvl="0" indent="-330200" algn="l" rtl="0">
              <a:spcBef>
                <a:spcPts val="1000"/>
              </a:spcBef>
              <a:spcAft>
                <a:spcPts val="0"/>
              </a:spcAft>
              <a:buSzPts val="1600"/>
              <a:buChar char="●"/>
            </a:pPr>
            <a:r>
              <a:rPr lang="en-US" sz="1600"/>
              <a:t>Work with other groups for alignment in collegewide discussions (classified professionals, students, administration) </a:t>
            </a:r>
            <a:endParaRPr sz="1600"/>
          </a:p>
          <a:p>
            <a:pPr marL="457200" lvl="0" indent="-330200" algn="l" rtl="0">
              <a:spcBef>
                <a:spcPts val="0"/>
              </a:spcBef>
              <a:spcAft>
                <a:spcPts val="0"/>
              </a:spcAft>
              <a:buSzPts val="1600"/>
              <a:buChar char="●"/>
            </a:pPr>
            <a:r>
              <a:rPr lang="en-US" sz="1600"/>
              <a:t>Work with other local senate leaders if you agree, joint resolutions or recommendations are powerful in districts</a:t>
            </a:r>
            <a:endParaRPr sz="1600"/>
          </a:p>
          <a:p>
            <a:pPr marL="457200" lvl="0" indent="-330200" algn="l" rtl="0">
              <a:spcBef>
                <a:spcPts val="0"/>
              </a:spcBef>
              <a:spcAft>
                <a:spcPts val="0"/>
              </a:spcAft>
              <a:buSzPts val="1600"/>
              <a:buChar char="●"/>
            </a:pPr>
            <a:r>
              <a:rPr lang="en-US" sz="1600"/>
              <a:t>Work with local unions to identify areas of shared perview</a:t>
            </a:r>
            <a:endParaRPr sz="1600"/>
          </a:p>
        </p:txBody>
      </p:sp>
      <p:sp>
        <p:nvSpPr>
          <p:cNvPr id="85" name="Google Shape;85;p13"/>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86" name="Google Shape;86;p13"/>
          <p:cNvPicPr preferRelativeResize="0"/>
          <p:nvPr/>
        </p:nvPicPr>
        <p:blipFill>
          <a:blip r:embed="rId3">
            <a:alphaModFix/>
          </a:blip>
          <a:stretch>
            <a:fillRect/>
          </a:stretch>
        </p:blipFill>
        <p:spPr>
          <a:xfrm>
            <a:off x="10385347" y="344072"/>
            <a:ext cx="1685700" cy="168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800" dirty="0"/>
              <a:t>The Brown Act</a:t>
            </a:r>
            <a:endParaRPr sz="4800" dirty="0"/>
          </a:p>
        </p:txBody>
      </p:sp>
      <p:sp>
        <p:nvSpPr>
          <p:cNvPr id="93" name="Google Shape;93;p14"/>
          <p:cNvSpPr txBox="1">
            <a:spLocks noGrp="1"/>
          </p:cNvSpPr>
          <p:nvPr>
            <p:ph type="body" idx="1"/>
          </p:nvPr>
        </p:nvSpPr>
        <p:spPr>
          <a:xfrm>
            <a:off x="615909" y="2766293"/>
            <a:ext cx="10801736" cy="3570283"/>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dirty="0"/>
              <a:t>Because Academic Senate meetings are subject to the Brown Act it’s important to consider the following:</a:t>
            </a:r>
          </a:p>
          <a:p>
            <a:pPr lvl="0" indent="-457200" algn="l" rtl="0">
              <a:spcBef>
                <a:spcPts val="400"/>
              </a:spcBef>
              <a:spcAft>
                <a:spcPts val="0"/>
              </a:spcAft>
              <a:buFont typeface="Arial" panose="020B0604020202020204" pitchFamily="34" charset="0"/>
              <a:buChar char="•"/>
            </a:pPr>
            <a:r>
              <a:rPr lang="en-US" sz="1800" dirty="0"/>
              <a:t>All senate meetings should be announced, and agendas should be made public at least 72 hours prior to your meetings. </a:t>
            </a:r>
          </a:p>
          <a:p>
            <a:pPr lvl="0" indent="-457200" algn="l" rtl="0">
              <a:spcBef>
                <a:spcPts val="400"/>
              </a:spcBef>
              <a:spcAft>
                <a:spcPts val="0"/>
              </a:spcAft>
              <a:buFont typeface="Arial" panose="020B0604020202020204" pitchFamily="34" charset="0"/>
              <a:buChar char="•"/>
            </a:pPr>
            <a:r>
              <a:rPr lang="en-US" sz="1800" dirty="0"/>
              <a:t>Agendas must include a brief description of each item (not to exceed 20 words)</a:t>
            </a:r>
          </a:p>
          <a:p>
            <a:pPr lvl="0" indent="-457200" algn="l" rtl="0">
              <a:spcBef>
                <a:spcPts val="400"/>
              </a:spcBef>
              <a:spcAft>
                <a:spcPts val="0"/>
              </a:spcAft>
              <a:buFont typeface="Arial" panose="020B0604020202020204" pitchFamily="34" charset="0"/>
              <a:buChar char="•"/>
            </a:pPr>
            <a:r>
              <a:rPr lang="en-US" sz="1800" dirty="0"/>
              <a:t>Make sure to include time and a process for public comments on your agenda</a:t>
            </a:r>
          </a:p>
          <a:p>
            <a:pPr lvl="0" indent="-457200" algn="l" rtl="0">
              <a:spcBef>
                <a:spcPts val="400"/>
              </a:spcBef>
              <a:spcAft>
                <a:spcPts val="0"/>
              </a:spcAft>
              <a:buFont typeface="Arial" panose="020B0604020202020204" pitchFamily="34" charset="0"/>
              <a:buChar char="•"/>
            </a:pPr>
            <a:r>
              <a:rPr lang="en-US" sz="1800" dirty="0"/>
              <a:t>Special meetings may be called with 24-hour notice. Only business specified for the special meeting may be addressed.</a:t>
            </a:r>
          </a:p>
          <a:p>
            <a:pPr lvl="0" indent="-457200" algn="l" rtl="0">
              <a:spcBef>
                <a:spcPts val="400"/>
              </a:spcBef>
              <a:spcAft>
                <a:spcPts val="0"/>
              </a:spcAft>
              <a:buFont typeface="Arial" panose="020B0604020202020204" pitchFamily="34" charset="0"/>
              <a:buChar char="•"/>
            </a:pPr>
            <a:r>
              <a:rPr lang="en-US" sz="1800" dirty="0"/>
              <a:t>Emergency meetings may be called under specific, drastic circumstances.  Emergency meetings should be publicly announced at least one hour prior to the start if possible.</a:t>
            </a:r>
          </a:p>
          <a:p>
            <a:pPr lvl="0" indent="-457200" algn="l" rtl="0">
              <a:spcBef>
                <a:spcPts val="400"/>
              </a:spcBef>
              <a:spcAft>
                <a:spcPts val="0"/>
              </a:spcAft>
              <a:buFont typeface="Arial" panose="020B0604020202020204" pitchFamily="34" charset="0"/>
              <a:buChar char="•"/>
            </a:pPr>
            <a:r>
              <a:rPr lang="en-US" sz="1800" dirty="0"/>
              <a:t>Normally, meetings conducted online, by telephone, or fax must still abide by Brown Act </a:t>
            </a:r>
          </a:p>
          <a:p>
            <a:pPr lvl="0" indent="-457200" algn="l" rtl="0">
              <a:spcBef>
                <a:spcPts val="400"/>
              </a:spcBef>
              <a:spcAft>
                <a:spcPts val="0"/>
              </a:spcAft>
              <a:buFont typeface="Arial" panose="020B0604020202020204" pitchFamily="34" charset="0"/>
              <a:buChar char="•"/>
            </a:pPr>
            <a:r>
              <a:rPr lang="en-US" sz="1800" dirty="0">
                <a:hlinkClick r:id="rId3"/>
              </a:rPr>
              <a:t>Click here for a comprehensive guide on the Brown Act from the League of California Cities</a:t>
            </a:r>
            <a:endParaRPr lang="en-US" sz="1800" dirty="0"/>
          </a:p>
        </p:txBody>
      </p:sp>
      <p:sp>
        <p:nvSpPr>
          <p:cNvPr id="94" name="Google Shape;94;p14"/>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pic>
        <p:nvPicPr>
          <p:cNvPr id="2" name="Picture 1">
            <a:extLst>
              <a:ext uri="{FF2B5EF4-FFF2-40B4-BE49-F238E27FC236}">
                <a16:creationId xmlns:a16="http://schemas.microsoft.com/office/drawing/2014/main" id="{9D05A97E-7B8E-43D2-BB43-E92B7A9A5B54}"/>
              </a:ext>
            </a:extLst>
          </p:cNvPr>
          <p:cNvPicPr>
            <a:picLocks noChangeAspect="1"/>
          </p:cNvPicPr>
          <p:nvPr/>
        </p:nvPicPr>
        <p:blipFill>
          <a:blip r:embed="rId4"/>
          <a:stretch>
            <a:fillRect/>
          </a:stretch>
        </p:blipFill>
        <p:spPr>
          <a:xfrm>
            <a:off x="9127524" y="263611"/>
            <a:ext cx="2868700" cy="18989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E97D-C835-4AAD-B243-8504EF46F769}"/>
              </a:ext>
            </a:extLst>
          </p:cNvPr>
          <p:cNvSpPr>
            <a:spLocks noGrp="1"/>
          </p:cNvSpPr>
          <p:nvPr>
            <p:ph type="title"/>
          </p:nvPr>
        </p:nvSpPr>
        <p:spPr/>
        <p:txBody>
          <a:bodyPr/>
          <a:lstStyle/>
          <a:p>
            <a:r>
              <a:rPr lang="en-US" sz="4400" dirty="0"/>
              <a:t>The Brown Act </a:t>
            </a:r>
            <a:br>
              <a:rPr lang="en-US" sz="4400" dirty="0"/>
            </a:br>
            <a:r>
              <a:rPr lang="en-US" sz="4400" dirty="0"/>
              <a:t>and Social Distancing</a:t>
            </a:r>
          </a:p>
        </p:txBody>
      </p:sp>
      <p:sp>
        <p:nvSpPr>
          <p:cNvPr id="3" name="Text Placeholder 2">
            <a:extLst>
              <a:ext uri="{FF2B5EF4-FFF2-40B4-BE49-F238E27FC236}">
                <a16:creationId xmlns:a16="http://schemas.microsoft.com/office/drawing/2014/main" id="{F31484FE-7FC0-438A-B33F-8B72335C9216}"/>
              </a:ext>
            </a:extLst>
          </p:cNvPr>
          <p:cNvSpPr>
            <a:spLocks noGrp="1"/>
          </p:cNvSpPr>
          <p:nvPr>
            <p:ph type="body" idx="1"/>
          </p:nvPr>
        </p:nvSpPr>
        <p:spPr>
          <a:xfrm>
            <a:off x="333632" y="2555476"/>
            <a:ext cx="11224054" cy="4050794"/>
          </a:xfrm>
        </p:spPr>
        <p:txBody>
          <a:bodyPr/>
          <a:lstStyle/>
          <a:p>
            <a:pPr marL="0"/>
            <a:r>
              <a:rPr lang="en-US" sz="2400" dirty="0"/>
              <a:t>In response to the COVID-19 pandemic Governor Newsom issued Executive Order N-25-20 which partially suspends parts of the Brown Act while social distancing guidelines are in place</a:t>
            </a:r>
          </a:p>
          <a:p>
            <a:pPr marL="114300" indent="-342900">
              <a:buFont typeface="Arial" panose="020B0604020202020204" pitchFamily="34" charset="0"/>
              <a:buChar char="•"/>
            </a:pPr>
            <a:r>
              <a:rPr lang="en-US" sz="1800" dirty="0"/>
              <a:t>“All requirements in . . . the Brown Act expressly or impliedly requiring the physical presence of members, the clerk or other personnel of the body, or of the public as a condition of participation in or quorum for a public meeting are hereby waived.”</a:t>
            </a:r>
          </a:p>
          <a:p>
            <a:pPr marL="114300" indent="-342900">
              <a:buFont typeface="Arial" panose="020B0604020202020204" pitchFamily="34" charset="0"/>
              <a:buChar char="•"/>
            </a:pPr>
            <a:r>
              <a:rPr lang="en-US" sz="1800" dirty="0"/>
              <a:t>Senate members can attend meetings remotely without requiring public notice at the remote location. </a:t>
            </a:r>
          </a:p>
          <a:p>
            <a:pPr marL="114300" indent="-342900">
              <a:buFont typeface="Arial" panose="020B0604020202020204" pitchFamily="34" charset="0"/>
              <a:buChar char="•"/>
            </a:pPr>
            <a:r>
              <a:rPr lang="en-US" sz="1800" dirty="0"/>
              <a:t>Meetings can proceed even if quorum is met (or partially met) via remote attendance</a:t>
            </a:r>
          </a:p>
          <a:p>
            <a:pPr marL="114300" indent="-342900">
              <a:buFont typeface="Arial" panose="020B0604020202020204" pitchFamily="34" charset="0"/>
              <a:buChar char="•"/>
            </a:pPr>
            <a:r>
              <a:rPr lang="en-US" sz="1800" dirty="0"/>
              <a:t>The 72-hour notice to announce meetings has not been waived.</a:t>
            </a:r>
          </a:p>
          <a:p>
            <a:pPr marL="114300" indent="-342900">
              <a:buFont typeface="Arial" panose="020B0604020202020204" pitchFamily="34" charset="0"/>
              <a:buChar char="•"/>
            </a:pPr>
            <a:r>
              <a:rPr lang="en-US" sz="1800" dirty="0"/>
              <a:t>Emergency meetings may still be called by the Senate which allows for a one-hour prior notice</a:t>
            </a:r>
          </a:p>
          <a:p>
            <a:pPr marL="114300" indent="-342900">
              <a:buFont typeface="Arial" panose="020B0604020202020204" pitchFamily="34" charset="0"/>
              <a:buChar char="•"/>
            </a:pPr>
            <a:r>
              <a:rPr lang="en-US" sz="1800" dirty="0">
                <a:hlinkClick r:id="rId3"/>
              </a:rPr>
              <a:t>Click here to read Governor Newsom’s Executive Order N-25-20.pdf</a:t>
            </a:r>
            <a:endParaRPr lang="en-US" sz="1800" dirty="0"/>
          </a:p>
        </p:txBody>
      </p:sp>
      <p:sp>
        <p:nvSpPr>
          <p:cNvPr id="4" name="Slide Number Placeholder 3">
            <a:extLst>
              <a:ext uri="{FF2B5EF4-FFF2-40B4-BE49-F238E27FC236}">
                <a16:creationId xmlns:a16="http://schemas.microsoft.com/office/drawing/2014/main" id="{C22D6421-5FB4-40B6-9865-BAE29C1578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pic>
        <p:nvPicPr>
          <p:cNvPr id="1026" name="Picture 2" descr="What is social distancing? | @theU">
            <a:extLst>
              <a:ext uri="{FF2B5EF4-FFF2-40B4-BE49-F238E27FC236}">
                <a16:creationId xmlns:a16="http://schemas.microsoft.com/office/drawing/2014/main" id="{19B1D31F-F935-48CC-BD23-A05493833A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72" r="11216"/>
          <a:stretch/>
        </p:blipFill>
        <p:spPr bwMode="auto">
          <a:xfrm>
            <a:off x="9532449" y="251730"/>
            <a:ext cx="2494794" cy="183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09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Rules </a:t>
            </a:r>
            <a:br>
              <a:rPr lang="en-US" dirty="0"/>
            </a:br>
            <a:r>
              <a:rPr lang="en-US" dirty="0"/>
              <a:t>of Order</a:t>
            </a:r>
            <a:endParaRPr dirty="0"/>
          </a:p>
        </p:txBody>
      </p:sp>
      <p:sp>
        <p:nvSpPr>
          <p:cNvPr id="101" name="Google Shape;101;p15"/>
          <p:cNvSpPr txBox="1">
            <a:spLocks noGrp="1"/>
          </p:cNvSpPr>
          <p:nvPr>
            <p:ph type="body" idx="1"/>
          </p:nvPr>
        </p:nvSpPr>
        <p:spPr>
          <a:xfrm>
            <a:off x="218301" y="2397640"/>
            <a:ext cx="11405287" cy="414126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dirty="0"/>
              <a:t>Commonly known as “parliamentary procedures”, rules of order are generally accepted rules, precedents, and practices used in the process of conducting an assembly or meeting.  Clearly defined rules of order help to maintain decorum, ensure for effective dialogue, and facilitate the completion of senate business.</a:t>
            </a:r>
          </a:p>
          <a:p>
            <a:pPr marL="342900" lvl="0" indent="-342900" algn="l" rtl="0">
              <a:spcBef>
                <a:spcPts val="1000"/>
              </a:spcBef>
              <a:spcAft>
                <a:spcPts val="0"/>
              </a:spcAft>
              <a:buFont typeface="Arial" panose="020B0604020202020204" pitchFamily="34" charset="0"/>
              <a:buChar char="•"/>
            </a:pPr>
            <a:r>
              <a:rPr lang="en-US" sz="1800" dirty="0"/>
              <a:t>Rules of orders should be addressed and defined in the Senate’s constitution. </a:t>
            </a:r>
          </a:p>
          <a:p>
            <a:pPr marL="342900" lvl="0" indent="-342900" algn="l" rtl="0">
              <a:spcBef>
                <a:spcPts val="1000"/>
              </a:spcBef>
              <a:spcAft>
                <a:spcPts val="0"/>
              </a:spcAft>
              <a:buFont typeface="Arial" panose="020B0604020202020204" pitchFamily="34" charset="0"/>
              <a:buChar char="•"/>
            </a:pPr>
            <a:r>
              <a:rPr lang="en-US" sz="1800" dirty="0"/>
              <a:t>“Robert’s Rules of Order” are the most popular form, however each senate should determine which rules of order work best for it.</a:t>
            </a:r>
          </a:p>
          <a:p>
            <a:pPr marL="342900" lvl="0" indent="-342900" algn="l" rtl="0">
              <a:spcBef>
                <a:spcPts val="1000"/>
              </a:spcBef>
              <a:spcAft>
                <a:spcPts val="0"/>
              </a:spcAft>
              <a:buFont typeface="Arial" panose="020B0604020202020204" pitchFamily="34" charset="0"/>
              <a:buChar char="•"/>
            </a:pPr>
            <a:r>
              <a:rPr lang="en-US" sz="1800" dirty="0"/>
              <a:t>A senate appointed Parliamentarian can ensure that rules of order are followed and that meetings are run effectively</a:t>
            </a:r>
          </a:p>
          <a:p>
            <a:pPr marL="342900" lvl="0" indent="-342900" algn="l" rtl="0">
              <a:spcBef>
                <a:spcPts val="1000"/>
              </a:spcBef>
              <a:spcAft>
                <a:spcPts val="0"/>
              </a:spcAft>
              <a:buFont typeface="Arial" panose="020B0604020202020204" pitchFamily="34" charset="0"/>
              <a:buChar char="•"/>
            </a:pPr>
            <a:r>
              <a:rPr lang="en-US" sz="1800" dirty="0"/>
              <a:t>Rules of order determine how the business of the senate is conducted:</a:t>
            </a:r>
          </a:p>
          <a:p>
            <a:pPr marL="0" lvl="0" indent="0" algn="ctr" rtl="0">
              <a:spcBef>
                <a:spcPts val="1000"/>
              </a:spcBef>
              <a:spcAft>
                <a:spcPts val="0"/>
              </a:spcAft>
            </a:pPr>
            <a:endParaRPr lang="en-US" sz="2000" dirty="0"/>
          </a:p>
          <a:p>
            <a:pPr marL="0" lvl="0" indent="0" algn="l" rtl="0">
              <a:spcBef>
                <a:spcPts val="1000"/>
              </a:spcBef>
              <a:spcAft>
                <a:spcPts val="0"/>
              </a:spcAft>
              <a:buNone/>
            </a:pPr>
            <a:endParaRPr lang="en-US" sz="2400" dirty="0"/>
          </a:p>
          <a:p>
            <a:pPr marL="0" lvl="0" indent="0" algn="l" rtl="0">
              <a:spcBef>
                <a:spcPts val="1000"/>
              </a:spcBef>
              <a:spcAft>
                <a:spcPts val="0"/>
              </a:spcAft>
              <a:buNone/>
            </a:pPr>
            <a:endParaRPr lang="en-US" sz="2400" dirty="0"/>
          </a:p>
        </p:txBody>
      </p:sp>
      <p:sp>
        <p:nvSpPr>
          <p:cNvPr id="102" name="Google Shape;102;p15"/>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graphicFrame>
        <p:nvGraphicFramePr>
          <p:cNvPr id="4" name="Table 4">
            <a:extLst>
              <a:ext uri="{FF2B5EF4-FFF2-40B4-BE49-F238E27FC236}">
                <a16:creationId xmlns:a16="http://schemas.microsoft.com/office/drawing/2014/main" id="{276AF07C-5C2D-4860-B142-F9FB17EF3580}"/>
              </a:ext>
            </a:extLst>
          </p:cNvPr>
          <p:cNvGraphicFramePr>
            <a:graphicFrameLocks noGrp="1"/>
          </p:cNvGraphicFramePr>
          <p:nvPr>
            <p:extLst>
              <p:ext uri="{D42A27DB-BD31-4B8C-83A1-F6EECF244321}">
                <p14:modId xmlns:p14="http://schemas.microsoft.com/office/powerpoint/2010/main" val="2411758852"/>
              </p:ext>
            </p:extLst>
          </p:nvPr>
        </p:nvGraphicFramePr>
        <p:xfrm>
          <a:off x="1066799" y="5677514"/>
          <a:ext cx="10260227" cy="1702739"/>
        </p:xfrm>
        <a:graphic>
          <a:graphicData uri="http://schemas.openxmlformats.org/drawingml/2006/table">
            <a:tbl>
              <a:tblPr firstRow="1" bandRow="1">
                <a:tableStyleId>{5C22544A-7EE6-4342-B048-85BDC9FD1C3A}</a:tableStyleId>
              </a:tblPr>
              <a:tblGrid>
                <a:gridCol w="4790304">
                  <a:extLst>
                    <a:ext uri="{9D8B030D-6E8A-4147-A177-3AD203B41FA5}">
                      <a16:colId xmlns:a16="http://schemas.microsoft.com/office/drawing/2014/main" val="1224531802"/>
                    </a:ext>
                  </a:extLst>
                </a:gridCol>
                <a:gridCol w="5469923">
                  <a:extLst>
                    <a:ext uri="{9D8B030D-6E8A-4147-A177-3AD203B41FA5}">
                      <a16:colId xmlns:a16="http://schemas.microsoft.com/office/drawing/2014/main" val="2252758348"/>
                    </a:ext>
                  </a:extLst>
                </a:gridCol>
              </a:tblGrid>
              <a:tr h="1026532">
                <a:tc>
                  <a:txBody>
                    <a:bodyPr/>
                    <a:lstStyle/>
                    <a:p>
                      <a:pPr marL="285750" indent="-285750">
                        <a:buFont typeface="Arial" panose="020B0604020202020204" pitchFamily="34" charset="0"/>
                        <a:buChar char="•"/>
                      </a:pPr>
                      <a:r>
                        <a:rPr lang="en-US" b="0" dirty="0">
                          <a:solidFill>
                            <a:schemeClr val="bg2"/>
                          </a:solidFill>
                        </a:rPr>
                        <a:t>Making and accepting motions</a:t>
                      </a:r>
                    </a:p>
                    <a:p>
                      <a:pPr marL="285750" indent="-285750">
                        <a:buFont typeface="Arial" panose="020B0604020202020204" pitchFamily="34" charset="0"/>
                        <a:buChar char="•"/>
                      </a:pPr>
                      <a:r>
                        <a:rPr lang="en-US" b="0" dirty="0">
                          <a:solidFill>
                            <a:schemeClr val="bg2"/>
                          </a:solidFill>
                        </a:rPr>
                        <a:t>Conducting discussions or debates</a:t>
                      </a:r>
                    </a:p>
                    <a:p>
                      <a:pPr marL="285750" indent="-285750">
                        <a:buFont typeface="Arial" panose="020B0604020202020204" pitchFamily="34" charset="0"/>
                        <a:buChar char="•"/>
                      </a:pPr>
                      <a:r>
                        <a:rPr lang="en-US" b="0" dirty="0">
                          <a:solidFill>
                            <a:schemeClr val="bg2"/>
                          </a:solidFill>
                        </a:rPr>
                        <a:t>Accepting amendments to motions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b="0" dirty="0">
                          <a:solidFill>
                            <a:schemeClr val="bg2"/>
                          </a:solidFill>
                        </a:rPr>
                        <a:t>Introducing resolutions</a:t>
                      </a:r>
                    </a:p>
                    <a:p>
                      <a:pPr marL="285750" indent="-285750">
                        <a:buFont typeface="Arial" panose="020B0604020202020204" pitchFamily="34" charset="0"/>
                        <a:buChar char="•"/>
                      </a:pPr>
                      <a:endParaRPr lang="en-US" b="0" dirty="0">
                        <a:solidFill>
                          <a:schemeClr val="bg2"/>
                        </a:solidFill>
                      </a:endParaRPr>
                    </a:p>
                    <a:p>
                      <a:endParaRPr lang="en-US" dirty="0"/>
                    </a:p>
                  </a:txBody>
                  <a:tcPr>
                    <a:no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mn-lt"/>
                          <a:ea typeface="+mn-ea"/>
                          <a:cs typeface="+mn-cs"/>
                          <a:sym typeface="Arial"/>
                        </a:rPr>
                        <a:t>Voting on motions and resolutions</a:t>
                      </a:r>
                      <a:endParaRPr lang="en-US" b="0" dirty="0">
                        <a:solidFill>
                          <a:schemeClr val="bg2"/>
                        </a:solidFill>
                      </a:endParaRPr>
                    </a:p>
                    <a:p>
                      <a:pPr marL="285750" indent="-285750">
                        <a:buFont typeface="Arial" panose="020B0604020202020204" pitchFamily="34" charset="0"/>
                        <a:buChar char="•"/>
                      </a:pPr>
                      <a:r>
                        <a:rPr lang="en-US" b="0" dirty="0">
                          <a:solidFill>
                            <a:schemeClr val="bg2"/>
                          </a:solidFill>
                        </a:rPr>
                        <a:t>Accepting and “correcting” minutes and changes to the agenda</a:t>
                      </a:r>
                    </a:p>
                    <a:p>
                      <a:pPr marL="285750" indent="-285750">
                        <a:buFont typeface="Arial" panose="020B0604020202020204" pitchFamily="34" charset="0"/>
                        <a:buChar char="•"/>
                      </a:pPr>
                      <a:r>
                        <a:rPr lang="en-US" b="0" dirty="0">
                          <a:solidFill>
                            <a:schemeClr val="bg2"/>
                          </a:solidFill>
                        </a:rPr>
                        <a:t>Calling meeting to order and adjournment</a:t>
                      </a:r>
                    </a:p>
                    <a:p>
                      <a:pPr marL="285750" indent="-285750">
                        <a:buFont typeface="Arial" panose="020B0604020202020204" pitchFamily="34" charset="0"/>
                        <a:buChar char="•"/>
                      </a:pPr>
                      <a:r>
                        <a:rPr lang="en-US" b="0" dirty="0">
                          <a:solidFill>
                            <a:schemeClr val="bg2"/>
                          </a:solidFill>
                        </a:rPr>
                        <a:t>Allowing for Public Comments</a:t>
                      </a:r>
                    </a:p>
                  </a:txBody>
                  <a:tcPr>
                    <a:noFill/>
                  </a:tcPr>
                </a:tc>
                <a:extLst>
                  <a:ext uri="{0D108BD9-81ED-4DB2-BD59-A6C34878D82A}">
                    <a16:rowId xmlns:a16="http://schemas.microsoft.com/office/drawing/2014/main" val="2135225824"/>
                  </a:ext>
                </a:extLst>
              </a:tr>
              <a:tr h="331139">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2490027510"/>
                  </a:ext>
                </a:extLst>
              </a:tr>
            </a:tbl>
          </a:graphicData>
        </a:graphic>
      </p:graphicFrame>
      <p:pic>
        <p:nvPicPr>
          <p:cNvPr id="2" name="Picture 1">
            <a:extLst>
              <a:ext uri="{FF2B5EF4-FFF2-40B4-BE49-F238E27FC236}">
                <a16:creationId xmlns:a16="http://schemas.microsoft.com/office/drawing/2014/main" id="{C0B0EE62-B062-4C5C-9106-25553CB225C8}"/>
              </a:ext>
            </a:extLst>
          </p:cNvPr>
          <p:cNvPicPr>
            <a:picLocks noChangeAspect="1"/>
          </p:cNvPicPr>
          <p:nvPr/>
        </p:nvPicPr>
        <p:blipFill>
          <a:blip r:embed="rId3"/>
          <a:stretch>
            <a:fillRect/>
          </a:stretch>
        </p:blipFill>
        <p:spPr>
          <a:xfrm>
            <a:off x="7740271" y="476064"/>
            <a:ext cx="4311943" cy="12935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Representation From Other</a:t>
            </a:r>
            <a:br>
              <a:rPr lang="en-US" dirty="0"/>
            </a:br>
            <a:r>
              <a:rPr lang="en-US" dirty="0"/>
              <a:t>Groups and Committees</a:t>
            </a:r>
            <a:endParaRPr dirty="0"/>
          </a:p>
        </p:txBody>
      </p:sp>
      <p:sp>
        <p:nvSpPr>
          <p:cNvPr id="109" name="Google Shape;109;p16"/>
          <p:cNvSpPr txBox="1">
            <a:spLocks noGrp="1"/>
          </p:cNvSpPr>
          <p:nvPr>
            <p:ph type="body" idx="1"/>
          </p:nvPr>
        </p:nvSpPr>
        <p:spPr>
          <a:xfrm>
            <a:off x="275968" y="2579587"/>
            <a:ext cx="11347622" cy="4141863"/>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t>Because Senate business often requires collaboration with college, district, and “outside” committees and groups it’s important to make sure that representatives from those groups are present at your meetings whenever necessary</a:t>
            </a:r>
          </a:p>
          <a:p>
            <a:pPr indent="-457200">
              <a:buFont typeface="Arial" panose="020B0604020202020204" pitchFamily="34" charset="0"/>
              <a:buChar char="•"/>
            </a:pPr>
            <a:r>
              <a:rPr lang="en-US" sz="2000" dirty="0"/>
              <a:t>Permanent Representation: Committees formed by the senate and which conduct the business of senate should have representatives attend and give reports at every senate meeting. Groups whose work impacts instruction should also have a representative at each meeting. </a:t>
            </a:r>
          </a:p>
          <a:p>
            <a:pPr indent="-457200">
              <a:buFont typeface="Arial" panose="020B0604020202020204" pitchFamily="34" charset="0"/>
              <a:buChar char="•"/>
            </a:pPr>
            <a:r>
              <a:rPr lang="en-US" sz="2000" dirty="0"/>
              <a:t>Temporary Representation: If a committee is formed on your campus to address a major initiative, policy or structural change, emergency, or social challenge which impacts instruction it’s a good idea to invite a representative of that group to senate meetings for the duration of the event</a:t>
            </a:r>
          </a:p>
          <a:p>
            <a:pPr indent="-457200">
              <a:buFont typeface="Arial" panose="020B0604020202020204" pitchFamily="34" charset="0"/>
              <a:buChar char="•"/>
            </a:pPr>
            <a:r>
              <a:rPr lang="en-US" sz="2000" dirty="0"/>
              <a:t>Guest Presentations: College, district, and community organizations may be invited to give a brief presentation to the Academic Senate during senate meetings. </a:t>
            </a:r>
            <a:endParaRPr sz="2000" dirty="0"/>
          </a:p>
        </p:txBody>
      </p:sp>
      <p:sp>
        <p:nvSpPr>
          <p:cNvPr id="110" name="Google Shape;110;p16"/>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026" name="Picture 2" descr="In Search of the Collaboration Sweet Spot">
            <a:extLst>
              <a:ext uri="{FF2B5EF4-FFF2-40B4-BE49-F238E27FC236}">
                <a16:creationId xmlns:a16="http://schemas.microsoft.com/office/drawing/2014/main" id="{A072FD07-75B7-41B0-A7AA-7C07FBE55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784" y="136549"/>
            <a:ext cx="2061519" cy="20615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1066801" y="403412"/>
            <a:ext cx="10058400" cy="1685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Action vs. Informational Items</a:t>
            </a:r>
            <a:endParaRPr/>
          </a:p>
        </p:txBody>
      </p:sp>
      <p:sp>
        <p:nvSpPr>
          <p:cNvPr id="117" name="Google Shape;117;p17"/>
          <p:cNvSpPr txBox="1">
            <a:spLocks noGrp="1"/>
          </p:cNvSpPr>
          <p:nvPr>
            <p:ph type="body" idx="1"/>
          </p:nvPr>
        </p:nvSpPr>
        <p:spPr>
          <a:xfrm>
            <a:off x="1066800" y="2662577"/>
            <a:ext cx="10058400" cy="4059000"/>
          </a:xfrm>
          <a:prstGeom prst="rect">
            <a:avLst/>
          </a:prstGeom>
        </p:spPr>
        <p:txBody>
          <a:bodyPr spcFirstLastPara="1" wrap="square" lIns="91425" tIns="45700" rIns="91425" bIns="45700" anchor="t" anchorCtr="0">
            <a:noAutofit/>
          </a:bodyPr>
          <a:lstStyle/>
          <a:p>
            <a:pPr marL="457200" lvl="0" indent="-387350" algn="l" rtl="0">
              <a:spcBef>
                <a:spcPts val="1000"/>
              </a:spcBef>
              <a:spcAft>
                <a:spcPts val="0"/>
              </a:spcAft>
              <a:buSzPts val="2500"/>
              <a:buChar char="●"/>
            </a:pPr>
            <a:r>
              <a:rPr lang="en-US" sz="2500"/>
              <a:t>Proactively work with College and District to identify which items come to the senate for action and what comes as informational </a:t>
            </a:r>
            <a:endParaRPr sz="2500"/>
          </a:p>
          <a:p>
            <a:pPr marL="457200" lvl="0" indent="-387350" algn="l" rtl="0">
              <a:spcBef>
                <a:spcPts val="0"/>
              </a:spcBef>
              <a:spcAft>
                <a:spcPts val="0"/>
              </a:spcAft>
              <a:buSzPts val="2500"/>
              <a:buChar char="●"/>
            </a:pPr>
            <a:r>
              <a:rPr lang="en-US" sz="2500"/>
              <a:t>Can use informational items for future action items to prep the senate for the read </a:t>
            </a:r>
            <a:endParaRPr sz="2500"/>
          </a:p>
          <a:p>
            <a:pPr marL="457200" lvl="0" indent="-387350" algn="l" rtl="0">
              <a:spcBef>
                <a:spcPts val="0"/>
              </a:spcBef>
              <a:spcAft>
                <a:spcPts val="0"/>
              </a:spcAft>
              <a:buSzPts val="2500"/>
              <a:buChar char="●"/>
            </a:pPr>
            <a:r>
              <a:rPr lang="en-US" sz="2500"/>
              <a:t>Can take a “Sense of the Senate” if you need to see how the senate feels about an item </a:t>
            </a:r>
            <a:endParaRPr sz="2500"/>
          </a:p>
          <a:p>
            <a:pPr marL="457200" lvl="0" indent="-387350" algn="l" rtl="0">
              <a:spcBef>
                <a:spcPts val="0"/>
              </a:spcBef>
              <a:spcAft>
                <a:spcPts val="0"/>
              </a:spcAft>
              <a:buSzPts val="2500"/>
              <a:buChar char="●"/>
            </a:pPr>
            <a:r>
              <a:rPr lang="en-US" sz="2500"/>
              <a:t>Work with Administration to what needs to be acted upon by “approve of the body”. Just having senate members in the room is not a formal approval of an item </a:t>
            </a:r>
            <a:endParaRPr sz="2500"/>
          </a:p>
          <a:p>
            <a:pPr marL="457200" lvl="0" indent="-387350" algn="l" rtl="0">
              <a:spcBef>
                <a:spcPts val="0"/>
              </a:spcBef>
              <a:spcAft>
                <a:spcPts val="0"/>
              </a:spcAft>
              <a:buSzPts val="2500"/>
              <a:buChar char="●"/>
            </a:pPr>
            <a:r>
              <a:rPr lang="en-US" sz="2500"/>
              <a:t>Clearly identify in your agenda action vs. informational items </a:t>
            </a:r>
            <a:endParaRPr sz="2500"/>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18" name="Google Shape;118;p17"/>
          <p:cNvSpPr txBox="1">
            <a:spLocks noGrp="1"/>
          </p:cNvSpPr>
          <p:nvPr>
            <p:ph type="sldNum" idx="12"/>
          </p:nvPr>
        </p:nvSpPr>
        <p:spPr>
          <a:xfrm>
            <a:off x="8382000" y="6356350"/>
            <a:ext cx="27432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19" name="Google Shape;119;p17"/>
          <p:cNvPicPr preferRelativeResize="0"/>
          <p:nvPr/>
        </p:nvPicPr>
        <p:blipFill>
          <a:blip r:embed="rId3">
            <a:alphaModFix/>
          </a:blip>
          <a:stretch>
            <a:fillRect/>
          </a:stretch>
        </p:blipFill>
        <p:spPr>
          <a:xfrm>
            <a:off x="9842088" y="48788"/>
            <a:ext cx="2143125" cy="21431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4">
      <a:dk1>
        <a:srgbClr val="E02826"/>
      </a:dk1>
      <a:lt1>
        <a:srgbClr val="FFFFFF"/>
      </a:lt1>
      <a:dk2>
        <a:srgbClr val="000000"/>
      </a:dk2>
      <a:lt2>
        <a:srgbClr val="E7E6E6"/>
      </a:lt2>
      <a:accent1>
        <a:srgbClr val="E02826"/>
      </a:accent1>
      <a:accent2>
        <a:srgbClr val="054690"/>
      </a:accent2>
      <a:accent3>
        <a:srgbClr val="FAA01E"/>
      </a:accent3>
      <a:accent4>
        <a:srgbClr val="888888"/>
      </a:accent4>
      <a:accent5>
        <a:srgbClr val="005691"/>
      </a:accent5>
      <a:accent6>
        <a:srgbClr val="00A593"/>
      </a:accent6>
      <a:hlink>
        <a:srgbClr val="5C3628"/>
      </a:hlink>
      <a:folHlink>
        <a:srgbClr val="5C36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1393</Words>
  <Application>Microsoft Office PowerPoint</Application>
  <PresentationFormat>Widescreen</PresentationFormat>
  <Paragraphs>124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Palatino</vt:lpstr>
      <vt:lpstr>Office Theme</vt:lpstr>
      <vt:lpstr>Setting a Local Senate Agenda and Running an Effective Meeting</vt:lpstr>
      <vt:lpstr>Breakout Description and Presenters </vt:lpstr>
      <vt:lpstr>Setting the Agenda </vt:lpstr>
      <vt:lpstr>Timelines &amp; Working with other Groups  </vt:lpstr>
      <vt:lpstr>The Brown Act</vt:lpstr>
      <vt:lpstr>The Brown Act  and Social Distancing</vt:lpstr>
      <vt:lpstr>Rules  of Order</vt:lpstr>
      <vt:lpstr>Representation From Other Groups and Committees</vt:lpstr>
      <vt:lpstr>Action vs. Informational Items</vt:lpstr>
      <vt:lpstr>Running the Meeting </vt:lpstr>
      <vt:lpstr>Written Procedures </vt:lpstr>
      <vt:lpstr>A Well-Informed Senate</vt:lpstr>
      <vt:lpstr>Resources for Senate Leaders </vt:lpstr>
      <vt:lpstr>Q &amp;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a Local Senate Agenda and Running an Effective Meeting</dc:title>
  <dc:creator>Stephanie Curry</dc:creator>
  <cp:lastModifiedBy>Stephanie Curry</cp:lastModifiedBy>
  <cp:revision>9</cp:revision>
  <dcterms:modified xsi:type="dcterms:W3CDTF">2020-06-14T18:04:23Z</dcterms:modified>
</cp:coreProperties>
</file>