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77" r:id="rId4"/>
    <p:sldId id="272" r:id="rId5"/>
    <p:sldId id="258" r:id="rId6"/>
    <p:sldId id="260" r:id="rId7"/>
    <p:sldId id="270" r:id="rId8"/>
    <p:sldId id="271" r:id="rId9"/>
    <p:sldId id="259" r:id="rId10"/>
    <p:sldId id="273" r:id="rId11"/>
    <p:sldId id="278" r:id="rId12"/>
    <p:sldId id="263" r:id="rId13"/>
    <p:sldId id="276" r:id="rId14"/>
    <p:sldId id="267" r:id="rId15"/>
    <p:sldId id="279" r:id="rId16"/>
    <p:sldId id="262" r:id="rId17"/>
    <p:sldId id="280" r:id="rId18"/>
    <p:sldId id="281" r:id="rId19"/>
    <p:sldId id="282" r:id="rId20"/>
    <p:sldId id="269" r:id="rId21"/>
    <p:sldId id="264" r:id="rId22"/>
    <p:sldId id="274" r:id="rId23"/>
    <p:sldId id="265" r:id="rId24"/>
    <p:sldId id="287" r:id="rId25"/>
    <p:sldId id="275" r:id="rId26"/>
    <p:sldId id="26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9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9C9EC-5296-D44A-A7E3-9D50F2CBDD28}" type="datetimeFigureOut">
              <a:rPr lang="en-US" smtClean="0"/>
              <a:t>6/14/17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E1346-2993-0F4D-AEB3-7C0F53CD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76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C79D6-1503-7C47-8D3D-9B8B046E9A19}" type="datetimeFigureOut">
              <a:rPr lang="en-US" smtClean="0"/>
              <a:t>6/14/17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8C551-7708-9B49-90E3-D153F408E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96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8C551-7708-9B49-90E3-D153F408E5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75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8C551-7708-9B49-90E3-D153F408E57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143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Wednesday, June 14, 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Wednesday, June 14, 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Wednesday, June 14, 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Wednesday, June 14, 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Wednesday, June 14, 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Wednesday, June 14, 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Wednesday, June 14, 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Wednesday, June 14, 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Wednesday, June 14, 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Wednesday, June 14, 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Wednesday, June 14, 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Wednesday, June 14, 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rebecca.eikey@canyons.edu" TargetMode="External"/><Relationship Id="rId4" Type="http://schemas.openxmlformats.org/officeDocument/2006/relationships/hyperlink" Target="mailto:mayv@scc.losrios.edu" TargetMode="External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ccc.org/sites/default/files/local_senates_handbook2015-web.pdf" TargetMode="External"/><Relationship Id="rId4" Type="http://schemas.openxmlformats.org/officeDocument/2006/relationships/hyperlink" Target="http://extranet.cccco.edu/Divisions/FinanceFacilities/FiscalStandardsandAccountibilityUnit/FiscalStandards/FullTimeFacultyObligation.aspx%23Fall_2016_and_Fall_2017" TargetMode="External"/><Relationship Id="rId5" Type="http://schemas.openxmlformats.org/officeDocument/2006/relationships/hyperlink" Target="http://extranet.cccco.edu/Divisions/FinanceFacilities/FiscalServicesUnit/BudgetNews.aspx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sccc.org/sites/default/files/publications/Budget-Fall09_0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848600" cy="1433344"/>
          </a:xfrm>
        </p:spPr>
        <p:txBody>
          <a:bodyPr/>
          <a:lstStyle/>
          <a:p>
            <a:pPr algn="ctr"/>
            <a:r>
              <a:rPr lang="en-US" sz="4800" cap="none" dirty="0" smtClean="0">
                <a:latin typeface="Times New Roman"/>
                <a:cs typeface="Times New Roman"/>
              </a:rPr>
              <a:t>Local Budget</a:t>
            </a:r>
            <a:endParaRPr lang="en-US" sz="4800" cap="none" dirty="0"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199"/>
            <a:ext cx="7848600" cy="3180800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Rebecca </a:t>
            </a:r>
            <a:r>
              <a:rPr lang="en-US" dirty="0" err="1" smtClean="0">
                <a:latin typeface="Times New Roman"/>
                <a:cs typeface="Times New Roman"/>
              </a:rPr>
              <a:t>Eikey</a:t>
            </a:r>
            <a:r>
              <a:rPr lang="en-US" dirty="0" smtClean="0">
                <a:latin typeface="Times New Roman"/>
                <a:cs typeface="Times New Roman"/>
              </a:rPr>
              <a:t>, Area C Representative</a:t>
            </a:r>
          </a:p>
          <a:p>
            <a:r>
              <a:rPr lang="en-US" dirty="0" err="1" smtClean="0">
                <a:latin typeface="Times New Roman"/>
                <a:cs typeface="Times New Roman"/>
              </a:rPr>
              <a:t>Ginni</a:t>
            </a:r>
            <a:r>
              <a:rPr lang="en-US" dirty="0" smtClean="0">
                <a:latin typeface="Times New Roman"/>
                <a:cs typeface="Times New Roman"/>
              </a:rPr>
              <a:t> May, Area A Representative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  <a:p>
            <a:pPr algn="ctr"/>
            <a:r>
              <a:rPr lang="en-US" sz="1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Faculty Leadership Institute, June 16, 2017, Sacramento Sheraton</a:t>
            </a:r>
            <a:endParaRPr lang="en-US" sz="1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4" descr="ASCCC_Logo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9507" y="400050"/>
            <a:ext cx="4231670" cy="78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7388" y="3713545"/>
            <a:ext cx="1513036" cy="226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385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03530"/>
            <a:ext cx="7772400" cy="2200275"/>
          </a:xfrm>
        </p:spPr>
        <p:txBody>
          <a:bodyPr>
            <a:normAutofit fontScale="90000"/>
          </a:bodyPr>
          <a:lstStyle/>
          <a:p>
            <a:pPr algn="ctr"/>
            <a:r>
              <a:rPr lang="en-US" cap="none" dirty="0" smtClean="0">
                <a:solidFill>
                  <a:srgbClr val="404040"/>
                </a:solidFill>
                <a:latin typeface="Times New Roman"/>
                <a:cs typeface="Times New Roman"/>
              </a:rPr>
              <a:t>Budget on </a:t>
            </a:r>
            <a:br>
              <a:rPr lang="en-US" cap="none" dirty="0" smtClean="0">
                <a:solidFill>
                  <a:srgbClr val="404040"/>
                </a:solidFill>
                <a:latin typeface="Times New Roman"/>
                <a:cs typeface="Times New Roman"/>
              </a:rPr>
            </a:br>
            <a:r>
              <a:rPr lang="en-US" cap="none" dirty="0" smtClean="0">
                <a:solidFill>
                  <a:srgbClr val="404040"/>
                </a:solidFill>
                <a:latin typeface="Times New Roman"/>
                <a:cs typeface="Times New Roman"/>
              </a:rPr>
              <a:t>Instructional Programs and </a:t>
            </a:r>
            <a:br>
              <a:rPr lang="en-US" cap="none" dirty="0" smtClean="0">
                <a:solidFill>
                  <a:srgbClr val="404040"/>
                </a:solidFill>
                <a:latin typeface="Times New Roman"/>
                <a:cs typeface="Times New Roman"/>
              </a:rPr>
            </a:br>
            <a:r>
              <a:rPr lang="en-US" cap="none" dirty="0" smtClean="0">
                <a:solidFill>
                  <a:srgbClr val="404040"/>
                </a:solidFill>
                <a:latin typeface="Times New Roman"/>
                <a:cs typeface="Times New Roman"/>
              </a:rPr>
              <a:t>Student Services</a:t>
            </a:r>
            <a:endParaRPr lang="en-US" cap="none" dirty="0">
              <a:solidFill>
                <a:srgbClr val="404040"/>
              </a:solidFill>
              <a:latin typeface="Times New Roman"/>
              <a:cs typeface="Times New Roman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200" y="4791810"/>
            <a:ext cx="3136900" cy="16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281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Committees and Documents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charset="2"/>
              <a:buChar char="u"/>
            </a:pPr>
            <a:r>
              <a:rPr lang="en-US" dirty="0" smtClean="0">
                <a:latin typeface="Times New Roman"/>
                <a:cs typeface="Times New Roman"/>
              </a:rPr>
              <a:t>Budget Committee (College/District) </a:t>
            </a:r>
            <a:r>
              <a:rPr lang="mr-IN" dirty="0" smtClean="0">
                <a:latin typeface="Times New Roman"/>
                <a:cs typeface="Times New Roman"/>
              </a:rPr>
              <a:t>–</a:t>
            </a:r>
            <a:r>
              <a:rPr lang="en-US" dirty="0" smtClean="0">
                <a:latin typeface="Times New Roman"/>
                <a:cs typeface="Times New Roman"/>
              </a:rPr>
              <a:t> many different structures</a:t>
            </a:r>
            <a:r>
              <a:rPr lang="mr-IN" dirty="0" smtClean="0">
                <a:latin typeface="Times New Roman"/>
                <a:cs typeface="Times New Roman"/>
              </a:rPr>
              <a:t>…</a:t>
            </a:r>
            <a:endParaRPr lang="en-US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Font typeface="Wingdings" charset="2"/>
              <a:buChar char="u"/>
            </a:pPr>
            <a:r>
              <a:rPr lang="en-US" dirty="0" smtClean="0">
                <a:latin typeface="Times New Roman"/>
                <a:cs typeface="Times New Roman"/>
              </a:rPr>
              <a:t>2017-19 Integrated Plan: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Student Equity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Student Success and Support Program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Basic Skills Initiative</a:t>
            </a:r>
          </a:p>
          <a:p>
            <a:pPr lvl="1"/>
            <a:r>
              <a:rPr lang="en-US" i="1" dirty="0" smtClean="0">
                <a:latin typeface="Times New Roman"/>
                <a:cs typeface="Times New Roman"/>
              </a:rPr>
              <a:t>Submission Deadline: December 1, 2017</a:t>
            </a:r>
          </a:p>
          <a:p>
            <a:pPr lvl="1"/>
            <a:r>
              <a:rPr lang="en-US" i="1" dirty="0" smtClean="0">
                <a:latin typeface="Times New Roman"/>
                <a:cs typeface="Times New Roman"/>
              </a:rPr>
              <a:t>Budget Allocations reflect 2017-18, with annual reports</a:t>
            </a:r>
          </a:p>
          <a:p>
            <a:pPr lvl="1"/>
            <a:r>
              <a:rPr lang="en-US" i="1" dirty="0" smtClean="0">
                <a:latin typeface="Times New Roman"/>
                <a:cs typeface="Times New Roman"/>
              </a:rPr>
              <a:t>Requires Academic Senate President’s Signature</a:t>
            </a: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>
              <a:buFont typeface="Wingdings" charset="2"/>
              <a:buChar char="u"/>
            </a:pPr>
            <a:r>
              <a:rPr lang="en-US" dirty="0" smtClean="0">
                <a:latin typeface="Times New Roman"/>
                <a:cs typeface="Times New Roman"/>
              </a:rPr>
              <a:t>Other Plans with Budget Implications</a:t>
            </a:r>
            <a:r>
              <a:rPr lang="mr-IN" dirty="0" smtClean="0">
                <a:latin typeface="Times New Roman"/>
                <a:cs typeface="Times New Roman"/>
              </a:rPr>
              <a:t>…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48287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Grants and Initiatives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Many do not request Academic Senate President to sign, but some do</a:t>
            </a:r>
            <a:r>
              <a:rPr lang="mr-IN" dirty="0" smtClean="0">
                <a:latin typeface="Times New Roman"/>
                <a:cs typeface="Times New Roman"/>
              </a:rPr>
              <a:t>…</a:t>
            </a:r>
            <a:endParaRPr lang="en-US" dirty="0" smtClean="0">
              <a:latin typeface="Times New Roman"/>
              <a:cs typeface="Times New Roman"/>
            </a:endParaRPr>
          </a:p>
          <a:p>
            <a:pPr>
              <a:buFont typeface="Wingdings" charset="2"/>
              <a:buChar char="ü"/>
            </a:pPr>
            <a:r>
              <a:rPr lang="en-US" dirty="0" smtClean="0">
                <a:latin typeface="Times New Roman"/>
                <a:cs typeface="Times New Roman"/>
              </a:rPr>
              <a:t>Basic Skills and Student Outcomes Transformation Program </a:t>
            </a:r>
            <a:r>
              <a:rPr lang="mr-IN" dirty="0" smtClean="0">
                <a:latin typeface="Times New Roman"/>
                <a:cs typeface="Times New Roman"/>
              </a:rPr>
              <a:t>–</a:t>
            </a:r>
            <a:r>
              <a:rPr lang="en-US" dirty="0" smtClean="0">
                <a:latin typeface="Times New Roman"/>
                <a:cs typeface="Times New Roman"/>
              </a:rPr>
              <a:t> AB 770 (2015, Irwin) (grants)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Strong Workforce Program </a:t>
            </a:r>
            <a:r>
              <a:rPr lang="mr-IN" dirty="0" smtClean="0">
                <a:latin typeface="Times New Roman"/>
                <a:cs typeface="Times New Roman"/>
              </a:rPr>
              <a:t>–</a:t>
            </a:r>
            <a:r>
              <a:rPr lang="en-US" dirty="0" smtClean="0">
                <a:latin typeface="Times New Roman"/>
                <a:cs typeface="Times New Roman"/>
              </a:rPr>
              <a:t> Doing What Matters</a:t>
            </a:r>
          </a:p>
          <a:p>
            <a:pPr>
              <a:buFont typeface="Wingdings" charset="2"/>
              <a:buChar char="ü"/>
            </a:pPr>
            <a:r>
              <a:rPr lang="en-US" dirty="0" smtClean="0">
                <a:latin typeface="Times New Roman"/>
                <a:cs typeface="Times New Roman"/>
              </a:rPr>
              <a:t>*IEPI PRT (Innovation and Effectiveness Plan)</a:t>
            </a:r>
          </a:p>
          <a:p>
            <a:pPr>
              <a:buFont typeface="Wingdings" charset="2"/>
              <a:buChar char="ü"/>
            </a:pPr>
            <a:r>
              <a:rPr lang="en-US" dirty="0" smtClean="0">
                <a:latin typeface="Times New Roman"/>
                <a:cs typeface="Times New Roman"/>
              </a:rPr>
              <a:t>California Apprenticeship Initiative (two grants)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California Guided Pathways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Others</a:t>
            </a:r>
            <a:r>
              <a:rPr lang="mr-IN" dirty="0" smtClean="0">
                <a:latin typeface="Times New Roman"/>
                <a:cs typeface="Times New Roman"/>
              </a:rPr>
              <a:t>…</a:t>
            </a:r>
            <a:endParaRPr lang="en-US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*</a:t>
            </a:r>
            <a:r>
              <a:rPr lang="en-US" sz="2000" dirty="0" smtClean="0">
                <a:latin typeface="Times New Roman"/>
                <a:cs typeface="Times New Roman"/>
              </a:rPr>
              <a:t>senate president signature if MOO or IE Plan include any “10+1”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52794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Curriculum Considerations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1052" y="2011092"/>
            <a:ext cx="4135747" cy="4465908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Feasibility</a:t>
            </a:r>
          </a:p>
          <a:p>
            <a:endParaRPr lang="en-US" sz="2800" dirty="0" smtClean="0">
              <a:latin typeface="Times New Roman"/>
              <a:cs typeface="Times New Roman"/>
            </a:endParaRPr>
          </a:p>
          <a:p>
            <a:r>
              <a:rPr lang="en-US" sz="2800" dirty="0" smtClean="0">
                <a:latin typeface="Times New Roman"/>
                <a:cs typeface="Times New Roman"/>
              </a:rPr>
              <a:t>Facilities</a:t>
            </a:r>
          </a:p>
          <a:p>
            <a:endParaRPr lang="en-US" sz="2800" dirty="0" smtClean="0">
              <a:latin typeface="Times New Roman"/>
              <a:cs typeface="Times New Roman"/>
            </a:endParaRPr>
          </a:p>
          <a:p>
            <a:r>
              <a:rPr lang="en-US" sz="2800" dirty="0" smtClean="0">
                <a:latin typeface="Times New Roman"/>
                <a:cs typeface="Times New Roman"/>
              </a:rPr>
              <a:t>Supplies</a:t>
            </a:r>
          </a:p>
          <a:p>
            <a:endParaRPr lang="en-US" sz="2800" dirty="0">
              <a:latin typeface="Times New Roman"/>
              <a:cs typeface="Times New Roman"/>
            </a:endParaRPr>
          </a:p>
          <a:p>
            <a:r>
              <a:rPr lang="en-US" sz="2800" dirty="0" smtClean="0">
                <a:latin typeface="Times New Roman"/>
                <a:cs typeface="Times New Roman"/>
              </a:rPr>
              <a:t>Others</a:t>
            </a:r>
            <a:r>
              <a:rPr lang="mr-IN" sz="2800" dirty="0" smtClean="0">
                <a:latin typeface="Times New Roman"/>
                <a:cs typeface="Times New Roman"/>
              </a:rPr>
              <a:t>…</a:t>
            </a:r>
            <a:endParaRPr lang="en-US" sz="28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2800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136" y="3323317"/>
            <a:ext cx="3185048" cy="285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00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Course Offerings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FTES</a:t>
            </a:r>
            <a:endParaRPr lang="en-US" dirty="0">
              <a:latin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en-US" u="sng" dirty="0">
                <a:latin typeface="Times New Roman"/>
                <a:cs typeface="Times New Roman"/>
              </a:rPr>
              <a:t>2 Semesters or 3 Quarters</a:t>
            </a:r>
          </a:p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	          1 FTES 	= (15 contact hours/week)</a:t>
            </a:r>
            <a:r>
              <a:rPr lang="en-US" dirty="0">
                <a:cs typeface="Arial"/>
              </a:rPr>
              <a:t>x</a:t>
            </a:r>
            <a:r>
              <a:rPr lang="en-US" dirty="0">
                <a:latin typeface="Times New Roman"/>
                <a:cs typeface="Times New Roman"/>
              </a:rPr>
              <a:t>(2</a:t>
            </a:r>
            <a:r>
              <a:rPr lang="en-US" dirty="0">
                <a:cs typeface="Arial"/>
              </a:rPr>
              <a:t>x</a:t>
            </a:r>
            <a:r>
              <a:rPr lang="en-US" dirty="0">
                <a:latin typeface="Times New Roman"/>
                <a:cs typeface="Times New Roman"/>
              </a:rPr>
              <a:t>17.5 weeks)</a:t>
            </a:r>
          </a:p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			= (15 contact hours/week)</a:t>
            </a:r>
            <a:r>
              <a:rPr lang="en-US" dirty="0">
                <a:cs typeface="Arial"/>
              </a:rPr>
              <a:t>x</a:t>
            </a:r>
            <a:r>
              <a:rPr lang="en-US" dirty="0">
                <a:latin typeface="Times New Roman"/>
                <a:cs typeface="Times New Roman"/>
              </a:rPr>
              <a:t>(3</a:t>
            </a:r>
            <a:r>
              <a:rPr lang="en-US" dirty="0">
                <a:cs typeface="Arial"/>
              </a:rPr>
              <a:t>x</a:t>
            </a:r>
            <a:r>
              <a:rPr lang="en-US" dirty="0">
                <a:latin typeface="Times New Roman"/>
                <a:cs typeface="Times New Roman"/>
              </a:rPr>
              <a:t>11.67 weeks)*</a:t>
            </a:r>
          </a:p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			= 525 contact hours</a:t>
            </a:r>
          </a:p>
          <a:p>
            <a:r>
              <a:rPr lang="en-US" dirty="0">
                <a:latin typeface="Times New Roman"/>
                <a:cs typeface="Times New Roman"/>
              </a:rPr>
              <a:t>WSCH = (# of contact hours/week) </a:t>
            </a:r>
            <a:r>
              <a:rPr lang="en-US" dirty="0">
                <a:cs typeface="Arial"/>
              </a:rPr>
              <a:t>x</a:t>
            </a:r>
            <a:r>
              <a:rPr lang="en-US" dirty="0">
                <a:latin typeface="Times New Roman"/>
                <a:cs typeface="Times New Roman"/>
              </a:rPr>
              <a:t> (# of students enrolled)</a:t>
            </a:r>
          </a:p>
          <a:p>
            <a:r>
              <a:rPr lang="en-US" dirty="0">
                <a:latin typeface="Times New Roman"/>
                <a:cs typeface="Times New Roman"/>
              </a:rPr>
              <a:t>Productivity = WSCH/FTE</a:t>
            </a: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723" y="1524000"/>
            <a:ext cx="1828301" cy="165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426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Nuts and Bolts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Local Budget Development: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Restricted vs. Unrestricted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Funding Priorities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Documented Process in place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Funding Sources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Apportionment and General Funds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Perkins and other CTE funds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Other Categorical funds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Lottery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Deferred maintenance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Grants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Others</a:t>
            </a:r>
            <a:r>
              <a:rPr lang="mr-IN" dirty="0" smtClean="0">
                <a:latin typeface="Times New Roman"/>
                <a:cs typeface="Times New Roman"/>
              </a:rPr>
              <a:t>…</a:t>
            </a:r>
            <a:endParaRPr lang="en-US" dirty="0" smtClean="0">
              <a:latin typeface="Times New Roman"/>
              <a:cs typeface="Times New Roman"/>
            </a:endParaRPr>
          </a:p>
          <a:p>
            <a:pPr lvl="1"/>
            <a:endParaRPr lang="en-US" dirty="0" smtClean="0">
              <a:latin typeface="Times New Roman"/>
              <a:cs typeface="Times New Roman"/>
            </a:endParaRPr>
          </a:p>
          <a:p>
            <a:pPr lvl="1"/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043" y="3065557"/>
            <a:ext cx="38100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38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399"/>
            <a:ext cx="8229600" cy="153661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Budget Considerations: A Primer for Senate Leaders, Fall 2009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0010"/>
            <a:ext cx="8229600" cy="440699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College or District Preliminary or Tentative Budget must be adopted by the local governing board by July 1.</a:t>
            </a:r>
            <a:endParaRPr lang="en-US" i="1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i="1" dirty="0" smtClean="0">
                <a:latin typeface="Times New Roman"/>
                <a:cs typeface="Times New Roman"/>
              </a:rPr>
              <a:t>Note: the state budget is not adopted until June 30</a:t>
            </a:r>
            <a:r>
              <a:rPr lang="mr-IN" i="1" dirty="0" smtClean="0">
                <a:latin typeface="Times New Roman"/>
                <a:cs typeface="Times New Roman"/>
              </a:rPr>
              <a:t>…</a:t>
            </a:r>
            <a:endParaRPr lang="en-US" i="1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Specific budget numbers in excess of 10% of last year’s actual budget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Year end actual balance exceeds 15% of proposed budget </a:t>
            </a:r>
            <a:r>
              <a:rPr lang="mr-IN" dirty="0" smtClean="0">
                <a:latin typeface="Times New Roman"/>
                <a:cs typeface="Times New Roman"/>
              </a:rPr>
              <a:t>–</a:t>
            </a:r>
            <a:r>
              <a:rPr lang="en-US" dirty="0" smtClean="0">
                <a:latin typeface="Times New Roman"/>
                <a:cs typeface="Times New Roman"/>
              </a:rPr>
              <a:t> reserves are required but excessive reserves suggest over-budgeting and under-spending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Large changes between the budgeted and actual amounts</a:t>
            </a: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4485" y="3336473"/>
            <a:ext cx="2028371" cy="99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296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Budget Spreadsheet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 indent="0">
              <a:buNone/>
            </a:pPr>
            <a:endParaRPr lang="en-US" dirty="0" smtClean="0">
              <a:latin typeface="Times New Roman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714" y="1419473"/>
            <a:ext cx="6220177" cy="505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122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Budget Spreadsheet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 indent="0">
              <a:buNone/>
            </a:pPr>
            <a:endParaRPr lang="en-US" dirty="0" smtClean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1948082"/>
            <a:ext cx="8864600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183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Budget Spreadsheet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 indent="0">
              <a:buNone/>
            </a:pPr>
            <a:endParaRPr lang="en-US" dirty="0" smtClean="0">
              <a:latin typeface="Times New Roman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1955800"/>
            <a:ext cx="8890000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221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Overview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What is the role of the local Academic Senate in the local budget development process?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How does the local budget affect instructional programs and student services?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What aspects of the state budget should academic senate leadership consider as they engage in local budget discussions?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Questions and Comments</a:t>
            </a:r>
            <a:r>
              <a:rPr lang="mr-IN" dirty="0" smtClean="0">
                <a:latin typeface="Times New Roman"/>
                <a:cs typeface="Times New Roman"/>
              </a:rPr>
              <a:t>…</a:t>
            </a:r>
            <a:endParaRPr lang="en-US" dirty="0" smtClean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62427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399"/>
            <a:ext cx="8229600" cy="153661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Budget Considerations: A Primer for Senate Leaders, Fall 2009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332"/>
            <a:ext cx="8229600" cy="412866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College or District Final Budget must be adopted by the local governing board by September 15.</a:t>
            </a: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CCFS-311 Annual Community College Financial Status Report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CCFS-320 Apportionment Attendance Report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Annual Audit Report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FON (Faculty Obligation Number)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50% Law - Ed Code §84362(d)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75:25 - Title 5 §51025, Ed Code only requires that the </a:t>
            </a:r>
            <a:r>
              <a:rPr lang="en-US" dirty="0" err="1" smtClean="0">
                <a:latin typeface="Times New Roman"/>
                <a:cs typeface="Times New Roman"/>
              </a:rPr>
              <a:t>BoG</a:t>
            </a:r>
            <a:r>
              <a:rPr lang="en-US" dirty="0" smtClean="0">
                <a:latin typeface="Times New Roman"/>
                <a:cs typeface="Times New Roman"/>
              </a:rPr>
              <a:t> establish minimum standards for hours of credit instruction taught by full time faculty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0129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The FON, 50% Law, and 75:25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FON (1989) </a:t>
            </a:r>
            <a:r>
              <a:rPr lang="mr-IN" dirty="0" smtClean="0">
                <a:latin typeface="Times New Roman"/>
                <a:cs typeface="Times New Roman"/>
              </a:rPr>
              <a:t>–</a:t>
            </a:r>
            <a:r>
              <a:rPr lang="en-US" dirty="0" smtClean="0">
                <a:latin typeface="Times New Roman"/>
                <a:cs typeface="Times New Roman"/>
              </a:rPr>
              <a:t> Fulltime Faculty Obligation Number 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Ed Code §87482.6 and CCR Title 5 §51025 requires districts to increase the number of full time faculty over the prior year in proportion to the amount of growth in funded credit FTES.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Based on credit funded FTES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Baseline Compliance established based on local FON in 1988-89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50% Law (1961) </a:t>
            </a:r>
            <a:r>
              <a:rPr lang="mr-IN" dirty="0" smtClean="0">
                <a:latin typeface="Times New Roman"/>
                <a:cs typeface="Times New Roman"/>
              </a:rPr>
              <a:t>–</a:t>
            </a:r>
            <a:r>
              <a:rPr lang="en-US" dirty="0" smtClean="0">
                <a:latin typeface="Times New Roman"/>
                <a:cs typeface="Times New Roman"/>
              </a:rPr>
              <a:t> Ed Code §84362(d) requires that 50% of district’s current expense of education be for salaries of classroom instructors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75:25 </a:t>
            </a:r>
            <a:r>
              <a:rPr lang="mr-IN" dirty="0" smtClean="0">
                <a:latin typeface="Times New Roman"/>
                <a:cs typeface="Times New Roman"/>
              </a:rPr>
              <a:t>–</a:t>
            </a:r>
            <a:r>
              <a:rPr lang="en-US" dirty="0" smtClean="0">
                <a:latin typeface="Times New Roman"/>
                <a:cs typeface="Times New Roman"/>
              </a:rPr>
              <a:t> AB 1725 (Vasconcellos,1988) Established a goal that 75% of instructional hours be taught by full time faculty.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53913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cap="none" dirty="0" smtClean="0">
                <a:solidFill>
                  <a:srgbClr val="404040"/>
                </a:solidFill>
                <a:latin typeface="Times New Roman"/>
                <a:cs typeface="Times New Roman"/>
              </a:rPr>
              <a:t>Aspects of the State Budget</a:t>
            </a:r>
            <a:endParaRPr lang="en-US" cap="none" dirty="0">
              <a:solidFill>
                <a:srgbClr val="404040"/>
              </a:solidFill>
              <a:latin typeface="Times New Roman"/>
              <a:cs typeface="Times New Roman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700" y="1390650"/>
            <a:ext cx="4292600" cy="21199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0600" y="4796639"/>
            <a:ext cx="4457700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65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State Funding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16037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January 10 Governor’s Budget Proposal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May Revise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Assembly, Senate consider </a:t>
            </a:r>
            <a:r>
              <a:rPr lang="mr-IN" dirty="0" smtClean="0">
                <a:latin typeface="Times New Roman"/>
                <a:cs typeface="Times New Roman"/>
              </a:rPr>
              <a:t>–</a:t>
            </a:r>
            <a:r>
              <a:rPr lang="en-US" dirty="0" smtClean="0">
                <a:latin typeface="Times New Roman"/>
                <a:cs typeface="Times New Roman"/>
              </a:rPr>
              <a:t> Conference Committee resolves differences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2/3 vote in each house to pass, June 15 is deadline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To Governor to sign (or veto)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700" y="3923906"/>
            <a:ext cx="19431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512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State Funding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46648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Prop 98 </a:t>
            </a:r>
            <a:r>
              <a:rPr lang="mr-IN" dirty="0" smtClean="0">
                <a:latin typeface="Times New Roman"/>
                <a:cs typeface="Times New Roman"/>
              </a:rPr>
              <a:t>–</a:t>
            </a:r>
            <a:r>
              <a:rPr lang="en-US" dirty="0" smtClean="0">
                <a:latin typeface="Times New Roman"/>
                <a:cs typeface="Times New Roman"/>
              </a:rPr>
              <a:t> General Fund</a:t>
            </a:r>
          </a:p>
          <a:p>
            <a:r>
              <a:rPr lang="en-US" b="1" dirty="0" smtClean="0">
                <a:latin typeface="Times New Roman"/>
                <a:cs typeface="Times New Roman"/>
              </a:rPr>
              <a:t>Essentially</a:t>
            </a:r>
            <a:r>
              <a:rPr lang="en-US" dirty="0" smtClean="0">
                <a:latin typeface="Times New Roman"/>
                <a:cs typeface="Times New Roman"/>
              </a:rPr>
              <a:t> received 10.93% “fair share” in each of last three budget years (2015-16, 2016-17, 2017-18)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Categorical Funds (Restricted)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CCCCO Grants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EOPS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DSPS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More</a:t>
            </a:r>
            <a:r>
              <a:rPr lang="mr-IN" dirty="0" smtClean="0">
                <a:latin typeface="Times New Roman"/>
                <a:cs typeface="Times New Roman"/>
              </a:rPr>
              <a:t>…</a:t>
            </a:r>
            <a:endParaRPr lang="en-US" dirty="0" smtClean="0">
              <a:latin typeface="Times New Roman"/>
              <a:cs typeface="Times New Roman"/>
            </a:endParaRPr>
          </a:p>
          <a:p>
            <a:pPr lvl="1"/>
            <a:endParaRPr lang="en-US" dirty="0" smtClean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3848" y="2522686"/>
            <a:ext cx="4009249" cy="328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654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214685"/>
            <a:ext cx="7772400" cy="2200275"/>
          </a:xfrm>
        </p:spPr>
        <p:txBody>
          <a:bodyPr>
            <a:normAutofit/>
          </a:bodyPr>
          <a:lstStyle/>
          <a:p>
            <a:pPr algn="ctr"/>
            <a:r>
              <a:rPr lang="en-US" cap="none" dirty="0" smtClean="0">
                <a:solidFill>
                  <a:srgbClr val="404040"/>
                </a:solidFill>
                <a:latin typeface="Times New Roman"/>
                <a:cs typeface="Times New Roman"/>
              </a:rPr>
              <a:t>Questions and Comments</a:t>
            </a:r>
            <a:endParaRPr lang="en-US" cap="none" dirty="0">
              <a:solidFill>
                <a:srgbClr val="404040"/>
              </a:solidFill>
              <a:latin typeface="Times New Roman"/>
              <a:cs typeface="Times New Roman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710188"/>
            <a:ext cx="7772400" cy="1416863"/>
          </a:xfrm>
        </p:spPr>
        <p:txBody>
          <a:bodyPr/>
          <a:lstStyle/>
          <a:p>
            <a:r>
              <a:rPr lang="en-US" b="1" dirty="0" smtClean="0">
                <a:solidFill>
                  <a:srgbClr val="404040"/>
                </a:solidFill>
                <a:latin typeface="Times New Roman"/>
                <a:cs typeface="Times New Roman"/>
              </a:rPr>
              <a:t>Contact:</a:t>
            </a:r>
          </a:p>
          <a:p>
            <a:r>
              <a:rPr lang="en-US" dirty="0" smtClean="0">
                <a:solidFill>
                  <a:srgbClr val="404040"/>
                </a:solidFill>
                <a:latin typeface="Times New Roman"/>
                <a:cs typeface="Times New Roman"/>
              </a:rPr>
              <a:t>Rebecca </a:t>
            </a:r>
            <a:r>
              <a:rPr lang="en-US" dirty="0" err="1" smtClean="0">
                <a:solidFill>
                  <a:srgbClr val="404040"/>
                </a:solidFill>
                <a:latin typeface="Times New Roman"/>
                <a:cs typeface="Times New Roman"/>
              </a:rPr>
              <a:t>Eikey</a:t>
            </a:r>
            <a:r>
              <a:rPr lang="en-US" dirty="0" smtClean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404040"/>
                </a:solidFill>
                <a:latin typeface="Times New Roman"/>
                <a:cs typeface="Times New Roman"/>
                <a:hlinkClick r:id="rId3"/>
              </a:rPr>
              <a:t>rebecca.eikey@canyons.edu</a:t>
            </a:r>
            <a:endParaRPr lang="en-US" dirty="0" smtClean="0">
              <a:solidFill>
                <a:srgbClr val="404040"/>
              </a:solidFill>
              <a:latin typeface="Times New Roman"/>
              <a:cs typeface="Times New Roman"/>
            </a:endParaRPr>
          </a:p>
          <a:p>
            <a:r>
              <a:rPr lang="en-US" dirty="0" err="1" smtClean="0">
                <a:solidFill>
                  <a:srgbClr val="404040"/>
                </a:solidFill>
                <a:latin typeface="Times New Roman"/>
                <a:cs typeface="Times New Roman"/>
              </a:rPr>
              <a:t>Ginni</a:t>
            </a:r>
            <a:r>
              <a:rPr lang="en-US" dirty="0" smtClean="0">
                <a:solidFill>
                  <a:srgbClr val="404040"/>
                </a:solidFill>
                <a:latin typeface="Times New Roman"/>
                <a:cs typeface="Times New Roman"/>
              </a:rPr>
              <a:t> May </a:t>
            </a:r>
            <a:r>
              <a:rPr lang="en-US" dirty="0" smtClean="0">
                <a:solidFill>
                  <a:srgbClr val="404040"/>
                </a:solidFill>
                <a:latin typeface="Times New Roman"/>
                <a:cs typeface="Times New Roman"/>
                <a:hlinkClick r:id="rId4"/>
              </a:rPr>
              <a:t>mayv@scc.losrios.edu</a:t>
            </a:r>
            <a:endParaRPr lang="en-US" dirty="0" smtClean="0">
              <a:solidFill>
                <a:srgbClr val="404040"/>
              </a:solidFill>
              <a:latin typeface="Times New Roman"/>
              <a:cs typeface="Times New Roman"/>
            </a:endParaRPr>
          </a:p>
          <a:p>
            <a:endParaRPr lang="en-US" dirty="0">
              <a:solidFill>
                <a:srgbClr val="40404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182" y="793359"/>
            <a:ext cx="1900336" cy="284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010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References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Budget Primer: </a:t>
            </a:r>
            <a:r>
              <a:rPr lang="en-US" dirty="0">
                <a:latin typeface="Times New Roman"/>
                <a:cs typeface="Times New Roman"/>
                <a:hlinkClick r:id="rId2"/>
              </a:rPr>
              <a:t>http://asccc.org/sites/default/files/publications/Budget-Fall09_0.</a:t>
            </a:r>
            <a:r>
              <a:rPr lang="en-US" dirty="0" smtClean="0">
                <a:latin typeface="Times New Roman"/>
                <a:cs typeface="Times New Roman"/>
                <a:hlinkClick r:id="rId2"/>
              </a:rPr>
              <a:t>pdf</a:t>
            </a:r>
            <a:endParaRPr lang="en-US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Local </a:t>
            </a:r>
            <a:r>
              <a:rPr lang="en-US" dirty="0">
                <a:latin typeface="Times New Roman"/>
                <a:cs typeface="Times New Roman"/>
              </a:rPr>
              <a:t>Senates Handbook: </a:t>
            </a:r>
            <a:r>
              <a:rPr lang="en-US" dirty="0">
                <a:latin typeface="Times New Roman"/>
                <a:cs typeface="Times New Roman"/>
                <a:hlinkClick r:id="rId3"/>
              </a:rPr>
              <a:t>http://www.asccc.org/sites/default/files/local_senates_handbook2015-</a:t>
            </a:r>
            <a:r>
              <a:rPr lang="en-US" dirty="0" smtClean="0">
                <a:latin typeface="Times New Roman"/>
                <a:cs typeface="Times New Roman"/>
                <a:hlinkClick r:id="rId3"/>
              </a:rPr>
              <a:t>web.pdf</a:t>
            </a:r>
            <a:endParaRPr lang="en-US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FON: </a:t>
            </a:r>
            <a:r>
              <a:rPr lang="en-US" dirty="0">
                <a:latin typeface="Times New Roman"/>
                <a:cs typeface="Times New Roman"/>
                <a:hlinkClick r:id="rId4"/>
              </a:rPr>
              <a:t>http://extranet.cccco.edu/Divisions/FinanceFacilities/FiscalStandardsandAccountibilityUnit/FiscalStandards/FullTimeFacultyObligation.aspx#</a:t>
            </a:r>
            <a:r>
              <a:rPr lang="en-US" dirty="0" smtClean="0">
                <a:latin typeface="Times New Roman"/>
                <a:cs typeface="Times New Roman"/>
                <a:hlinkClick r:id="rId4"/>
              </a:rPr>
              <a:t>Fall_2016_and_Fall_2017</a:t>
            </a:r>
            <a:endParaRPr lang="en-US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CCCCO </a:t>
            </a:r>
            <a:r>
              <a:rPr lang="en-US" dirty="0">
                <a:latin typeface="Times New Roman"/>
                <a:cs typeface="Times New Roman"/>
              </a:rPr>
              <a:t>Budget page</a:t>
            </a:r>
            <a:r>
              <a:rPr lang="en-US" dirty="0" smtClean="0">
                <a:latin typeface="Times New Roman"/>
                <a:cs typeface="Times New Roman"/>
              </a:rPr>
              <a:t>: </a:t>
            </a:r>
            <a:r>
              <a:rPr lang="en-US" dirty="0" smtClean="0">
                <a:latin typeface="Times New Roman"/>
                <a:cs typeface="Times New Roman"/>
                <a:hlinkClick r:id="rId5"/>
              </a:rPr>
              <a:t>http</a:t>
            </a:r>
            <a:r>
              <a:rPr lang="en-US" dirty="0">
                <a:latin typeface="Times New Roman"/>
                <a:cs typeface="Times New Roman"/>
                <a:hlinkClick r:id="rId5"/>
              </a:rPr>
              <a:t>://</a:t>
            </a:r>
            <a:r>
              <a:rPr lang="en-US" dirty="0" err="1">
                <a:latin typeface="Times New Roman"/>
                <a:cs typeface="Times New Roman"/>
                <a:hlinkClick r:id="rId5"/>
              </a:rPr>
              <a:t>extranet.cccco.edu</a:t>
            </a:r>
            <a:r>
              <a:rPr lang="en-US" dirty="0">
                <a:latin typeface="Times New Roman"/>
                <a:cs typeface="Times New Roman"/>
                <a:hlinkClick r:id="rId5"/>
              </a:rPr>
              <a:t>/Divisions/</a:t>
            </a:r>
            <a:r>
              <a:rPr lang="en-US" dirty="0" err="1">
                <a:latin typeface="Times New Roman"/>
                <a:cs typeface="Times New Roman"/>
                <a:hlinkClick r:id="rId5"/>
              </a:rPr>
              <a:t>FinanceFacilities</a:t>
            </a:r>
            <a:r>
              <a:rPr lang="en-US" dirty="0">
                <a:latin typeface="Times New Roman"/>
                <a:cs typeface="Times New Roman"/>
                <a:hlinkClick r:id="rId5"/>
              </a:rPr>
              <a:t>/</a:t>
            </a:r>
            <a:r>
              <a:rPr lang="en-US" dirty="0" err="1">
                <a:latin typeface="Times New Roman"/>
                <a:cs typeface="Times New Roman"/>
                <a:hlinkClick r:id="rId5"/>
              </a:rPr>
              <a:t>FiscalServicesUnit</a:t>
            </a:r>
            <a:r>
              <a:rPr lang="en-US" dirty="0">
                <a:latin typeface="Times New Roman"/>
                <a:cs typeface="Times New Roman"/>
                <a:hlinkClick r:id="rId5"/>
              </a:rPr>
              <a:t>/</a:t>
            </a:r>
            <a:r>
              <a:rPr lang="en-US" dirty="0" err="1" smtClean="0">
                <a:latin typeface="Times New Roman"/>
                <a:cs typeface="Times New Roman"/>
                <a:hlinkClick r:id="rId5"/>
              </a:rPr>
              <a:t>BudgetNews.aspx</a:t>
            </a:r>
            <a:endParaRPr lang="en-US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44382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Acronyms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ASCCC </a:t>
            </a:r>
            <a:r>
              <a:rPr lang="mr-IN" dirty="0" smtClean="0">
                <a:latin typeface="Times New Roman"/>
                <a:cs typeface="Times New Roman"/>
              </a:rPr>
              <a:t>–</a:t>
            </a:r>
            <a:r>
              <a:rPr lang="en-US" dirty="0" smtClean="0">
                <a:latin typeface="Times New Roman"/>
                <a:cs typeface="Times New Roman"/>
              </a:rPr>
              <a:t> Academic Senate for California Community Colleges</a:t>
            </a: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CCCCO </a:t>
            </a:r>
            <a:r>
              <a:rPr lang="mr-IN" dirty="0" smtClean="0">
                <a:latin typeface="Times New Roman"/>
                <a:cs typeface="Times New Roman"/>
              </a:rPr>
              <a:t>–</a:t>
            </a:r>
            <a:r>
              <a:rPr lang="en-US" dirty="0" smtClean="0">
                <a:latin typeface="Times New Roman"/>
                <a:cs typeface="Times New Roman"/>
              </a:rPr>
              <a:t> California Community Colleges Chancellor’s Office</a:t>
            </a: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AB </a:t>
            </a:r>
            <a:r>
              <a:rPr lang="mr-IN" dirty="0" smtClean="0">
                <a:latin typeface="Times New Roman"/>
                <a:cs typeface="Times New Roman"/>
              </a:rPr>
              <a:t>–</a:t>
            </a:r>
            <a:r>
              <a:rPr lang="en-US" dirty="0" smtClean="0">
                <a:latin typeface="Times New Roman"/>
                <a:cs typeface="Times New Roman"/>
              </a:rPr>
              <a:t> Assembly Bill</a:t>
            </a: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IEPI </a:t>
            </a:r>
            <a:r>
              <a:rPr lang="mr-IN" dirty="0" smtClean="0">
                <a:latin typeface="Times New Roman"/>
                <a:cs typeface="Times New Roman"/>
              </a:rPr>
              <a:t>–</a:t>
            </a:r>
            <a:r>
              <a:rPr lang="en-US" dirty="0" smtClean="0">
                <a:latin typeface="Times New Roman"/>
                <a:cs typeface="Times New Roman"/>
              </a:rPr>
              <a:t> Institutional Effectiveness Partnership Initiative</a:t>
            </a: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PRT </a:t>
            </a:r>
            <a:r>
              <a:rPr lang="mr-IN" dirty="0" smtClean="0">
                <a:latin typeface="Times New Roman"/>
                <a:cs typeface="Times New Roman"/>
              </a:rPr>
              <a:t>–</a:t>
            </a:r>
            <a:r>
              <a:rPr lang="en-US" dirty="0" smtClean="0">
                <a:latin typeface="Times New Roman"/>
                <a:cs typeface="Times New Roman"/>
              </a:rPr>
              <a:t> Partnership Resource Team</a:t>
            </a: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MOO </a:t>
            </a:r>
            <a:r>
              <a:rPr lang="mr-IN" dirty="0" smtClean="0">
                <a:latin typeface="Times New Roman"/>
                <a:cs typeface="Times New Roman"/>
              </a:rPr>
              <a:t>–</a:t>
            </a:r>
            <a:r>
              <a:rPr lang="en-US" dirty="0" smtClean="0">
                <a:latin typeface="Times New Roman"/>
                <a:cs typeface="Times New Roman"/>
              </a:rPr>
              <a:t> Menu of Options</a:t>
            </a: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IE Plan </a:t>
            </a:r>
            <a:r>
              <a:rPr lang="mr-IN" dirty="0" smtClean="0">
                <a:latin typeface="Times New Roman"/>
                <a:cs typeface="Times New Roman"/>
              </a:rPr>
              <a:t>–</a:t>
            </a:r>
            <a:r>
              <a:rPr lang="en-US" dirty="0" smtClean="0">
                <a:latin typeface="Times New Roman"/>
                <a:cs typeface="Times New Roman"/>
              </a:rPr>
              <a:t> Innovation and Effectiveness Plan</a:t>
            </a: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FTES </a:t>
            </a:r>
            <a:r>
              <a:rPr lang="mr-IN" dirty="0" smtClean="0">
                <a:latin typeface="Times New Roman"/>
                <a:cs typeface="Times New Roman"/>
              </a:rPr>
              <a:t>–</a:t>
            </a:r>
            <a:r>
              <a:rPr lang="en-US" dirty="0" smtClean="0">
                <a:latin typeface="Times New Roman"/>
                <a:cs typeface="Times New Roman"/>
              </a:rPr>
              <a:t> Full Time Equivalent Student</a:t>
            </a: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WSCH </a:t>
            </a:r>
            <a:r>
              <a:rPr lang="mr-IN" dirty="0" smtClean="0">
                <a:latin typeface="Times New Roman"/>
                <a:cs typeface="Times New Roman"/>
              </a:rPr>
              <a:t>–</a:t>
            </a:r>
            <a:r>
              <a:rPr lang="en-US" dirty="0" smtClean="0">
                <a:latin typeface="Times New Roman"/>
                <a:cs typeface="Times New Roman"/>
              </a:rPr>
              <a:t> Weekly Student Contact Hour</a:t>
            </a: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FTE </a:t>
            </a:r>
            <a:r>
              <a:rPr lang="mr-IN" dirty="0" smtClean="0">
                <a:latin typeface="Times New Roman"/>
                <a:cs typeface="Times New Roman"/>
              </a:rPr>
              <a:t>–</a:t>
            </a:r>
            <a:r>
              <a:rPr lang="en-US" dirty="0" smtClean="0">
                <a:latin typeface="Times New Roman"/>
                <a:cs typeface="Times New Roman"/>
              </a:rPr>
              <a:t> Full Time Equivalent</a:t>
            </a: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FON </a:t>
            </a:r>
            <a:r>
              <a:rPr lang="mr-IN" dirty="0" smtClean="0">
                <a:latin typeface="Times New Roman"/>
                <a:cs typeface="Times New Roman"/>
              </a:rPr>
              <a:t>–</a:t>
            </a:r>
            <a:r>
              <a:rPr lang="en-US" dirty="0" smtClean="0">
                <a:latin typeface="Times New Roman"/>
                <a:cs typeface="Times New Roman"/>
              </a:rPr>
              <a:t> Faculty Obligation Number</a:t>
            </a: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CCR </a:t>
            </a:r>
            <a:r>
              <a:rPr lang="mr-IN" dirty="0" smtClean="0">
                <a:latin typeface="Times New Roman"/>
                <a:cs typeface="Times New Roman"/>
              </a:rPr>
              <a:t>–</a:t>
            </a:r>
            <a:r>
              <a:rPr lang="en-US" dirty="0" smtClean="0">
                <a:latin typeface="Times New Roman"/>
                <a:cs typeface="Times New Roman"/>
              </a:rPr>
              <a:t> California Code of Regulations (Title 5)</a:t>
            </a: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0560" y="3710687"/>
            <a:ext cx="15748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884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56454"/>
            <a:ext cx="7772400" cy="2200275"/>
          </a:xfrm>
        </p:spPr>
        <p:txBody>
          <a:bodyPr>
            <a:normAutofit fontScale="90000"/>
          </a:bodyPr>
          <a:lstStyle/>
          <a:p>
            <a:r>
              <a:rPr lang="en-US" cap="none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Role of the </a:t>
            </a:r>
            <a:br>
              <a:rPr lang="en-US" cap="none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</a:br>
            <a:r>
              <a:rPr lang="en-US" cap="none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Local Academic Senate</a:t>
            </a:r>
            <a:br>
              <a:rPr lang="en-US" cap="none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</a:br>
            <a:r>
              <a:rPr lang="en-US" cap="none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with the Budget</a:t>
            </a:r>
            <a:endParaRPr lang="en-US" cap="none" dirty="0">
              <a:solidFill>
                <a:schemeClr val="bg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094" y="1751528"/>
            <a:ext cx="2654300" cy="2705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300" y="4857051"/>
            <a:ext cx="38227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328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Title 5 §53200 </a:t>
            </a:r>
            <a:r>
              <a:rPr lang="mr-IN" dirty="0" smtClean="0">
                <a:latin typeface="Times New Roman"/>
                <a:cs typeface="Times New Roman"/>
              </a:rPr>
              <a:t>–</a:t>
            </a:r>
            <a:r>
              <a:rPr lang="en-US" dirty="0" smtClean="0">
                <a:latin typeface="Times New Roman"/>
                <a:cs typeface="Times New Roman"/>
              </a:rPr>
              <a:t> The “10+1”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(</a:t>
            </a:r>
            <a:r>
              <a:rPr lang="en-US" dirty="0">
                <a:latin typeface="Times New Roman"/>
                <a:cs typeface="Times New Roman"/>
              </a:rPr>
              <a:t>c) “Academic and professional matters” means the following policy development and implementation matters:</a:t>
            </a:r>
          </a:p>
          <a:p>
            <a:pPr marL="0" indent="0">
              <a:buNone/>
            </a:pPr>
            <a:r>
              <a:rPr lang="en-US" sz="1900" i="1" dirty="0" smtClean="0">
                <a:latin typeface="Times New Roman"/>
                <a:cs typeface="Times New Roman"/>
              </a:rPr>
              <a:t>(1) thru (9)</a:t>
            </a:r>
          </a:p>
          <a:p>
            <a:pPr marL="0" lvl="0" indent="0">
              <a:buNone/>
            </a:pPr>
            <a:r>
              <a:rPr lang="en-US" b="1" dirty="0" smtClean="0">
                <a:latin typeface="Times New Roman"/>
                <a:cs typeface="Times New Roman"/>
              </a:rPr>
              <a:t>(10) processes </a:t>
            </a:r>
            <a:r>
              <a:rPr lang="en-US" b="1" dirty="0">
                <a:latin typeface="Times New Roman"/>
                <a:cs typeface="Times New Roman"/>
              </a:rPr>
              <a:t>for institutional planning and 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budget development</a:t>
            </a:r>
            <a:r>
              <a:rPr lang="en-US" dirty="0">
                <a:latin typeface="Times New Roman"/>
                <a:cs typeface="Times New Roman"/>
              </a:rPr>
              <a:t>; </a:t>
            </a:r>
            <a:r>
              <a:rPr lang="en-US" dirty="0" smtClean="0">
                <a:latin typeface="Times New Roman"/>
                <a:cs typeface="Times New Roman"/>
              </a:rPr>
              <a:t>and</a:t>
            </a:r>
          </a:p>
          <a:p>
            <a:pPr marL="0" lvl="0" indent="0">
              <a:buNone/>
            </a:pPr>
            <a:r>
              <a:rPr lang="en-US" sz="1900" i="1" dirty="0" smtClean="0">
                <a:latin typeface="Times New Roman"/>
                <a:cs typeface="Times New Roman"/>
              </a:rPr>
              <a:t>(11)</a:t>
            </a:r>
          </a:p>
          <a:p>
            <a:pPr marL="0" lvl="0" indent="0">
              <a:buNone/>
            </a:pPr>
            <a:endParaRPr lang="en-US" sz="1900" i="1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(d) “Consult collegially” means that the district governing board shall develop policies on academic and professional matters through either or both of the following methods, according to its own discretion</a:t>
            </a:r>
            <a:r>
              <a:rPr lang="en-US" dirty="0" smtClean="0">
                <a:latin typeface="Times New Roman"/>
                <a:cs typeface="Times New Roman"/>
              </a:rPr>
              <a:t>:</a:t>
            </a:r>
            <a:endParaRPr lang="en-US" dirty="0">
              <a:latin typeface="Times New Roman"/>
              <a:cs typeface="Times New Roman"/>
            </a:endParaRPr>
          </a:p>
          <a:p>
            <a:pPr marL="0" lv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(1</a:t>
            </a:r>
            <a:r>
              <a:rPr lang="en-US" b="1" dirty="0" smtClean="0">
                <a:latin typeface="Times New Roman"/>
                <a:cs typeface="Times New Roman"/>
              </a:rPr>
              <a:t>) relying </a:t>
            </a:r>
            <a:r>
              <a:rPr lang="en-US" b="1" dirty="0">
                <a:latin typeface="Times New Roman"/>
                <a:cs typeface="Times New Roman"/>
              </a:rPr>
              <a:t>primarily upon</a:t>
            </a:r>
            <a:r>
              <a:rPr lang="en-US" dirty="0">
                <a:latin typeface="Times New Roman"/>
                <a:cs typeface="Times New Roman"/>
              </a:rPr>
              <a:t> the advice and judgment of the academic senate; or</a:t>
            </a: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(2) agreeing </a:t>
            </a:r>
            <a:r>
              <a:rPr lang="en-US" dirty="0">
                <a:latin typeface="Times New Roman"/>
                <a:cs typeface="Times New Roman"/>
              </a:rPr>
              <a:t>that the district governing board, or such representatives as it may designate, and the representatives of the academic senate shall have the obligation </a:t>
            </a:r>
            <a:r>
              <a:rPr lang="en-US" b="1" dirty="0">
                <a:latin typeface="Times New Roman"/>
                <a:cs typeface="Times New Roman"/>
              </a:rPr>
              <a:t>to reach mutual agreement </a:t>
            </a:r>
            <a:r>
              <a:rPr lang="en-US" dirty="0">
                <a:latin typeface="Times New Roman"/>
                <a:cs typeface="Times New Roman"/>
              </a:rPr>
              <a:t>by written resolution, regulation, or policy of the governing board effectuating such recommendations. </a:t>
            </a: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98975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From Local Senates Handbook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11244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latin typeface="Times New Roman"/>
                <a:cs typeface="Times New Roman"/>
              </a:rPr>
              <a:t>Secure Resources to Ensure Senate Success </a:t>
            </a:r>
            <a:endParaRPr lang="en-US" sz="2800" dirty="0">
              <a:latin typeface="Times New Roman"/>
              <a:cs typeface="Times New Roman"/>
            </a:endParaRPr>
          </a:p>
          <a:p>
            <a:pPr lvl="1"/>
            <a:r>
              <a:rPr lang="en-US" sz="2800" dirty="0">
                <a:latin typeface="Times New Roman"/>
                <a:cs typeface="Times New Roman"/>
              </a:rPr>
              <a:t>Work with the local administration to identify the types of budget resources, such as reassigned time or travel, available to the senate. </a:t>
            </a:r>
          </a:p>
          <a:p>
            <a:pPr marL="0" indent="0">
              <a:buNone/>
            </a:pPr>
            <a:endParaRPr lang="en-US" sz="2800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1340" y="2431502"/>
            <a:ext cx="3005460" cy="383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009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From Local Senates Handbook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93728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latin typeface="Times New Roman"/>
                <a:cs typeface="Times New Roman"/>
              </a:rPr>
              <a:t>Secure Resources to Ensure Senate Success </a:t>
            </a:r>
            <a:endParaRPr lang="en-US" sz="2800" dirty="0">
              <a:latin typeface="Times New Roman"/>
              <a:cs typeface="Times New Roman"/>
            </a:endParaRPr>
          </a:p>
          <a:p>
            <a:pPr lvl="1"/>
            <a:r>
              <a:rPr lang="en-US" sz="2800" dirty="0" smtClean="0">
                <a:latin typeface="Times New Roman"/>
                <a:cs typeface="Times New Roman"/>
              </a:rPr>
              <a:t>Work </a:t>
            </a:r>
            <a:r>
              <a:rPr lang="en-US" sz="2800" dirty="0">
                <a:latin typeface="Times New Roman"/>
                <a:cs typeface="Times New Roman"/>
              </a:rPr>
              <a:t>with the administration to put in writing any budget agreements to fund the senate. Informal agreements have a habit of disappearing with </a:t>
            </a:r>
            <a:r>
              <a:rPr lang="en-US" sz="2800" dirty="0" smtClean="0">
                <a:latin typeface="Times New Roman"/>
                <a:cs typeface="Times New Roman"/>
              </a:rPr>
              <a:t>rapidly </a:t>
            </a:r>
            <a:r>
              <a:rPr lang="en-US" sz="2800" dirty="0">
                <a:latin typeface="Times New Roman"/>
                <a:cs typeface="Times New Roman"/>
              </a:rPr>
              <a:t>shifting administration members. </a:t>
            </a:r>
          </a:p>
          <a:p>
            <a:pPr marL="0" indent="0">
              <a:buNone/>
            </a:pPr>
            <a:endParaRPr lang="en-US" sz="2800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1340" y="2431502"/>
            <a:ext cx="3005460" cy="383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034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From Local Senates Handbook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52362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latin typeface="Times New Roman"/>
                <a:cs typeface="Times New Roman"/>
              </a:rPr>
              <a:t>Secure Resources to Ensure Senate Success </a:t>
            </a:r>
            <a:endParaRPr lang="en-US" sz="2800" dirty="0">
              <a:latin typeface="Times New Roman"/>
              <a:cs typeface="Times New Roman"/>
            </a:endParaRPr>
          </a:p>
          <a:p>
            <a:pPr lvl="1"/>
            <a:r>
              <a:rPr lang="en-US" sz="2800" dirty="0" smtClean="0">
                <a:latin typeface="Times New Roman"/>
                <a:cs typeface="Times New Roman"/>
              </a:rPr>
              <a:t>Justify </a:t>
            </a:r>
            <a:r>
              <a:rPr lang="en-US" sz="2800" dirty="0">
                <a:latin typeface="Times New Roman"/>
                <a:cs typeface="Times New Roman"/>
              </a:rPr>
              <a:t>to the college administration why inadequate resources may harm students, accreditation, campus climate, and effective participatory </a:t>
            </a:r>
            <a:r>
              <a:rPr lang="en-US" sz="2800" dirty="0" smtClean="0">
                <a:latin typeface="Times New Roman"/>
                <a:cs typeface="Times New Roman"/>
              </a:rPr>
              <a:t>governance </a:t>
            </a:r>
            <a:r>
              <a:rPr lang="en-US" sz="2800" dirty="0">
                <a:latin typeface="Times New Roman"/>
                <a:cs typeface="Times New Roman"/>
              </a:rPr>
              <a:t>in order to convince the college to increase resources. </a:t>
            </a:r>
          </a:p>
          <a:p>
            <a:pPr marL="0" indent="0">
              <a:buNone/>
            </a:pPr>
            <a:endParaRPr lang="en-US" sz="2800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1340" y="2431502"/>
            <a:ext cx="3005460" cy="383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069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ASCCC Resolutions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>
                <a:latin typeface="Times New Roman"/>
                <a:cs typeface="Times New Roman"/>
              </a:rPr>
              <a:t>Resolution 17.01 Spring 2017 </a:t>
            </a:r>
            <a:r>
              <a:rPr lang="mr-IN" dirty="0" smtClean="0">
                <a:latin typeface="Times New Roman"/>
                <a:cs typeface="Times New Roman"/>
              </a:rPr>
              <a:t>–</a:t>
            </a:r>
            <a:r>
              <a:rPr lang="en-US" dirty="0" smtClean="0">
                <a:latin typeface="Times New Roman"/>
                <a:cs typeface="Times New Roman"/>
              </a:rPr>
              <a:t> Academic Senate Involvement in and Sign-off on Grants and Initiative Plans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Times New Roman"/>
                <a:cs typeface="Times New Roman"/>
              </a:rPr>
              <a:t>Resolution 6.05 Fall 2016 </a:t>
            </a:r>
            <a:r>
              <a:rPr lang="mr-IN" dirty="0" smtClean="0">
                <a:latin typeface="Times New Roman"/>
                <a:cs typeface="Times New Roman"/>
              </a:rPr>
              <a:t>–</a:t>
            </a:r>
            <a:r>
              <a:rPr lang="en-US" dirty="0" smtClean="0">
                <a:latin typeface="Times New Roman"/>
                <a:cs typeface="Times New Roman"/>
              </a:rPr>
              <a:t> Direct Strong Workforce Funding to Districts (not through regional consortium)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Times New Roman"/>
                <a:cs typeface="Times New Roman"/>
              </a:rPr>
              <a:t>Resolution 11.02 Spring 1999 </a:t>
            </a:r>
            <a:r>
              <a:rPr lang="mr-IN" dirty="0" smtClean="0">
                <a:latin typeface="Times New Roman"/>
                <a:cs typeface="Times New Roman"/>
              </a:rPr>
              <a:t>–</a:t>
            </a:r>
            <a:r>
              <a:rPr lang="en-US" dirty="0" smtClean="0">
                <a:latin typeface="Times New Roman"/>
                <a:cs typeface="Times New Roman"/>
              </a:rPr>
              <a:t> Use of Technology Money (sign-off by the local academic senate president)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Times New Roman"/>
                <a:cs typeface="Times New Roman"/>
              </a:rPr>
              <a:t>Resolution 12.04 Spring 1996 </a:t>
            </a:r>
            <a:r>
              <a:rPr lang="mr-IN" dirty="0" smtClean="0">
                <a:latin typeface="Times New Roman"/>
                <a:cs typeface="Times New Roman"/>
              </a:rPr>
              <a:t>–</a:t>
            </a:r>
            <a:r>
              <a:rPr lang="en-US" dirty="0" smtClean="0">
                <a:latin typeface="Times New Roman"/>
                <a:cs typeface="Times New Roman"/>
              </a:rPr>
              <a:t> Staff Diversity Funds (local senate president sign off on reports to CCCCO)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Times New Roman"/>
                <a:cs typeface="Times New Roman"/>
              </a:rPr>
              <a:t>More</a:t>
            </a:r>
            <a:r>
              <a:rPr lang="mr-IN" dirty="0" smtClean="0">
                <a:latin typeface="Times New Roman"/>
                <a:cs typeface="Times New Roman"/>
              </a:rPr>
              <a:t>…</a:t>
            </a:r>
            <a:endParaRPr lang="en-US" dirty="0" smtClean="0">
              <a:latin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endParaRPr lang="en-US" dirty="0">
              <a:latin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endParaRPr lang="en-US" dirty="0" smtClean="0">
              <a:latin typeface="Times New Roman"/>
              <a:cs typeface="Times New Roman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49899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28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112DD4"/>
      </a:hlink>
      <a:folHlink>
        <a:srgbClr val="D8924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1537</TotalTime>
  <Words>1193</Words>
  <Application>Microsoft Macintosh PowerPoint</Application>
  <PresentationFormat>On-screen Show (4:3)</PresentationFormat>
  <Paragraphs>173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Clarity</vt:lpstr>
      <vt:lpstr>Local Budget</vt:lpstr>
      <vt:lpstr>Overview</vt:lpstr>
      <vt:lpstr>Acronyms</vt:lpstr>
      <vt:lpstr>Role of the  Local Academic Senate with the Budget</vt:lpstr>
      <vt:lpstr>Title 5 §53200 – The “10+1”</vt:lpstr>
      <vt:lpstr>From Local Senates Handbook</vt:lpstr>
      <vt:lpstr>From Local Senates Handbook</vt:lpstr>
      <vt:lpstr>From Local Senates Handbook</vt:lpstr>
      <vt:lpstr>ASCCC Resolutions</vt:lpstr>
      <vt:lpstr>Budget on  Instructional Programs and  Student Services</vt:lpstr>
      <vt:lpstr>Committees and Documents</vt:lpstr>
      <vt:lpstr>Grants and Initiatives</vt:lpstr>
      <vt:lpstr>Curriculum Considerations</vt:lpstr>
      <vt:lpstr>Course Offerings</vt:lpstr>
      <vt:lpstr>Nuts and Bolts</vt:lpstr>
      <vt:lpstr>Budget Considerations: A Primer for Senate Leaders, Fall 2009</vt:lpstr>
      <vt:lpstr>Budget Spreadsheet</vt:lpstr>
      <vt:lpstr>Budget Spreadsheet</vt:lpstr>
      <vt:lpstr>Budget Spreadsheet</vt:lpstr>
      <vt:lpstr>Budget Considerations: A Primer for Senate Leaders, Fall 2009</vt:lpstr>
      <vt:lpstr>The FON, 50% Law, and 75:25</vt:lpstr>
      <vt:lpstr>Aspects of the State Budget</vt:lpstr>
      <vt:lpstr>State Funding</vt:lpstr>
      <vt:lpstr>State Funding</vt:lpstr>
      <vt:lpstr>Questions and Comments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Virginia May</dc:creator>
  <cp:lastModifiedBy>Virginia May</cp:lastModifiedBy>
  <cp:revision>123</cp:revision>
  <dcterms:created xsi:type="dcterms:W3CDTF">2015-10-21T19:14:41Z</dcterms:created>
  <dcterms:modified xsi:type="dcterms:W3CDTF">2017-06-14T14:06:06Z</dcterms:modified>
</cp:coreProperties>
</file>