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2" r:id="rId4"/>
    <p:sldId id="258" r:id="rId5"/>
    <p:sldId id="260" r:id="rId6"/>
    <p:sldId id="270" r:id="rId7"/>
    <p:sldId id="271" r:id="rId8"/>
    <p:sldId id="259" r:id="rId9"/>
    <p:sldId id="273" r:id="rId10"/>
    <p:sldId id="278" r:id="rId11"/>
    <p:sldId id="263" r:id="rId12"/>
    <p:sldId id="276" r:id="rId13"/>
    <p:sldId id="279" r:id="rId14"/>
    <p:sldId id="262" r:id="rId15"/>
    <p:sldId id="280" r:id="rId16"/>
    <p:sldId id="281" r:id="rId17"/>
    <p:sldId id="282" r:id="rId18"/>
    <p:sldId id="269" r:id="rId19"/>
    <p:sldId id="264" r:id="rId20"/>
    <p:sldId id="274" r:id="rId21"/>
    <p:sldId id="265" r:id="rId22"/>
    <p:sldId id="287" r:id="rId23"/>
    <p:sldId id="275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703"/>
  </p:normalViewPr>
  <p:slideViewPr>
    <p:cSldViewPr snapToGrid="0" snapToObjects="1">
      <p:cViewPr varScale="1">
        <p:scale>
          <a:sx n="61" d="100"/>
          <a:sy n="61" d="100"/>
        </p:scale>
        <p:origin x="143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look for when analyzing a college/district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 look for when analyzing a college/district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0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CRAIG and </a:t>
            </a:r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2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CRAIG and </a:t>
            </a:r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1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3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2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CARRIE: </a:t>
            </a:r>
            <a:r>
              <a:rPr lang="en-US" sz="1200" dirty="0">
                <a:latin typeface="Times New Roman"/>
                <a:cs typeface="Times New Roman"/>
              </a:rPr>
              <a:t>Informal agreements have a habit of disappearing with rapidly shifting administration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GINNI and Craig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June 14,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June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.org/sites/default/files/publications/Budget-Fall09_0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tranet.cccco.edu/Divisions/FinanceFacilities/FiscalServicesUnit/BudgetNews.aspx" TargetMode="External"/><Relationship Id="rId5" Type="http://schemas.openxmlformats.org/officeDocument/2006/relationships/hyperlink" Target="http://extranet.cccco.edu/Divisions/FinanceFacilities/FiscalStandardsandAccountibilityUnit/FiscalStandards/FullTimeFacultyObligation.aspx#Fall_2016_and_Fall_2017" TargetMode="External"/><Relationship Id="rId4" Type="http://schemas.openxmlformats.org/officeDocument/2006/relationships/hyperlink" Target="http://www.asccc.org/sites/default/files/local_senates_handbook2015-web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433344"/>
          </a:xfrm>
        </p:spPr>
        <p:txBody>
          <a:bodyPr/>
          <a:lstStyle/>
          <a:p>
            <a:pPr algn="ctr"/>
            <a:r>
              <a:rPr lang="en-US" sz="4800" b="1" cap="none" dirty="0">
                <a:latin typeface="Times New Roman"/>
                <a:cs typeface="Times New Roman"/>
              </a:rPr>
              <a:t>Local $Budget$ 101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3180800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Ginni</a:t>
            </a:r>
            <a:r>
              <a:rPr lang="en-US" dirty="0">
                <a:latin typeface="Times New Roman"/>
                <a:cs typeface="Times New Roman"/>
              </a:rPr>
              <a:t> May, ASCCC Treasurer</a:t>
            </a:r>
          </a:p>
          <a:p>
            <a:r>
              <a:rPr lang="en-US" dirty="0">
                <a:latin typeface="Times New Roman"/>
                <a:cs typeface="Times New Roman"/>
              </a:rPr>
              <a:t>Carrie Roberson, ASCCC North Representative</a:t>
            </a:r>
          </a:p>
          <a:p>
            <a:r>
              <a:rPr lang="en-US" dirty="0">
                <a:latin typeface="Times New Roman"/>
                <a:cs typeface="Times New Roman"/>
              </a:rPr>
              <a:t>Craig </a:t>
            </a:r>
            <a:r>
              <a:rPr lang="en-US" dirty="0" err="1">
                <a:latin typeface="Times New Roman"/>
                <a:cs typeface="Times New Roman"/>
              </a:rPr>
              <a:t>Rutan</a:t>
            </a:r>
            <a:r>
              <a:rPr lang="en-US" dirty="0">
                <a:latin typeface="Times New Roman"/>
                <a:cs typeface="Times New Roman"/>
              </a:rPr>
              <a:t>, ASCCC Secretary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Faculty Leadership Institute, June 14, 2018, Sheraton San Diego</a:t>
            </a: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10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113" y="3728535"/>
            <a:ext cx="1513036" cy="22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79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Committees and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545"/>
            <a:ext cx="8229600" cy="52671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latin typeface="Times New Roman"/>
                <a:cs typeface="Times New Roman"/>
              </a:rPr>
              <a:t>Budget Committee (College/District) </a:t>
            </a:r>
          </a:p>
          <a:p>
            <a:r>
              <a:rPr lang="en-US" dirty="0">
                <a:latin typeface="Times New Roman"/>
                <a:cs typeface="Times New Roman"/>
              </a:rPr>
              <a:t>MANY different structures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latin typeface="Times New Roman"/>
                <a:cs typeface="Times New Roman"/>
              </a:rPr>
              <a:t>2017-19 Integrated Plan:</a:t>
            </a:r>
          </a:p>
          <a:p>
            <a:r>
              <a:rPr lang="en-US" dirty="0">
                <a:latin typeface="Times New Roman"/>
                <a:cs typeface="Times New Roman"/>
              </a:rPr>
              <a:t>Student Equity</a:t>
            </a:r>
          </a:p>
          <a:p>
            <a:r>
              <a:rPr lang="en-US" dirty="0">
                <a:latin typeface="Times New Roman"/>
                <a:cs typeface="Times New Roman"/>
              </a:rPr>
              <a:t>Student Success and Support Program</a:t>
            </a:r>
          </a:p>
          <a:p>
            <a:r>
              <a:rPr lang="en-US" dirty="0">
                <a:latin typeface="Times New Roman"/>
                <a:cs typeface="Times New Roman"/>
              </a:rPr>
              <a:t>Basic Skills Initiative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*Requires Academic Senate President’s Signature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latin typeface="Times New Roman"/>
                <a:cs typeface="Times New Roman"/>
              </a:rPr>
              <a:t>Guided Pathways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 Self Assessment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Submission deadline: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(December 2017)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  Integrated Work Plan: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Submission deadline: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(March 2018)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*Required Academic Senate President’s Signature</a:t>
            </a:r>
          </a:p>
          <a:p>
            <a:pPr marL="0" indent="0">
              <a:buNone/>
            </a:pPr>
            <a:endParaRPr lang="en-US" sz="2100" i="1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latin typeface="Times New Roman"/>
                <a:cs typeface="Times New Roman"/>
              </a:rPr>
              <a:t>Other committees/documents or local college initiatives with budget implications for Academic Senate consideration?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2A6B1-52EB-469C-8F77-27323845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64" y="1839210"/>
            <a:ext cx="2654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Grants and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Many plans </a:t>
            </a:r>
            <a:r>
              <a:rPr lang="en-US" i="1" u="sng" dirty="0">
                <a:latin typeface="Times New Roman"/>
                <a:cs typeface="Times New Roman"/>
              </a:rPr>
              <a:t>do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u="sng" dirty="0">
                <a:latin typeface="Times New Roman"/>
                <a:cs typeface="Times New Roman"/>
              </a:rPr>
              <a:t>not</a:t>
            </a:r>
            <a:r>
              <a:rPr lang="en-US" dirty="0">
                <a:latin typeface="Times New Roman"/>
                <a:cs typeface="Times New Roman"/>
              </a:rPr>
              <a:t> request Academic Senate President to sign, but some do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Basic Skills and Student Outcomes Transformation Program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AB 770 (2015, Irwin) (grants)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Strong Workforce Program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Doing What Matters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*IEPI PRT (Innovation and Effectiveness Plan)</a:t>
            </a:r>
          </a:p>
          <a:p>
            <a:pPr>
              <a:buFont typeface="Wingdings" charset="2"/>
              <a:buChar char="ü"/>
            </a:pPr>
            <a:r>
              <a:rPr lang="en-US" dirty="0">
                <a:latin typeface="Times New Roman"/>
                <a:cs typeface="Times New Roman"/>
              </a:rPr>
              <a:t>California Apprenticeship Initiative (two grants)</a:t>
            </a:r>
          </a:p>
          <a:p>
            <a:r>
              <a:rPr lang="en-US" dirty="0">
                <a:latin typeface="Times New Roman"/>
                <a:cs typeface="Times New Roman"/>
              </a:rPr>
              <a:t>Others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sz="2000" dirty="0">
                <a:latin typeface="Times New Roman"/>
                <a:cs typeface="Times New Roman"/>
              </a:rPr>
              <a:t>Senate president signature if MOO or IE Plan include any “10+1”</a:t>
            </a:r>
          </a:p>
        </p:txBody>
      </p:sp>
    </p:spTree>
    <p:extLst>
      <p:ext uri="{BB962C8B-B14F-4D97-AF65-F5344CB8AC3E}">
        <p14:creationId xmlns:p14="http://schemas.microsoft.com/office/powerpoint/2010/main" val="45279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Curriculum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052" y="2011092"/>
            <a:ext cx="4135747" cy="446590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Feasibility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Facilities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Supplies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Others</a:t>
            </a:r>
            <a:r>
              <a:rPr lang="mr-IN" sz="2800" dirty="0">
                <a:latin typeface="Times New Roman"/>
                <a:cs typeface="Times New Roman"/>
              </a:rPr>
              <a:t>…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6" y="3323317"/>
            <a:ext cx="3185048" cy="28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Nuts and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Local Budget Development:</a:t>
            </a:r>
          </a:p>
          <a:p>
            <a:r>
              <a:rPr lang="en-US" dirty="0">
                <a:latin typeface="Times New Roman"/>
                <a:cs typeface="Times New Roman"/>
              </a:rPr>
              <a:t>Restricted vs. Unrestricted</a:t>
            </a:r>
          </a:p>
          <a:p>
            <a:r>
              <a:rPr lang="en-US" dirty="0">
                <a:latin typeface="Times New Roman"/>
                <a:cs typeface="Times New Roman"/>
              </a:rPr>
              <a:t>Funding Priorities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Documented </a:t>
            </a:r>
            <a:r>
              <a:rPr lang="en-US" u="sng" dirty="0">
                <a:latin typeface="Times New Roman"/>
                <a:cs typeface="Times New Roman"/>
              </a:rPr>
              <a:t>process</a:t>
            </a:r>
            <a:r>
              <a:rPr lang="en-US" dirty="0">
                <a:latin typeface="Times New Roman"/>
                <a:cs typeface="Times New Roman"/>
              </a:rPr>
              <a:t> in place</a:t>
            </a:r>
          </a:p>
          <a:p>
            <a:r>
              <a:rPr lang="en-US" dirty="0">
                <a:latin typeface="Times New Roman"/>
                <a:cs typeface="Times New Roman"/>
              </a:rPr>
              <a:t>Funding Sources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Apportionment/General Funds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Perkins and other CTE funds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Other Categorical funds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Lottery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Deferred maintenance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Grants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Others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90172"/>
            <a:ext cx="381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53661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Budget Considerations: A Primer for Senate Leaders, Fall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1468"/>
            <a:ext cx="8229600" cy="3965532"/>
          </a:xfrm>
        </p:spPr>
        <p:txBody>
          <a:bodyPr>
            <a:normAutofit fontScale="92500"/>
          </a:bodyPr>
          <a:lstStyle/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College or District Preliminary or Tentative Budget must be adopted by the local governing board by July 1.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  *Note: the California state budget is not adopted until June 30</a:t>
            </a:r>
            <a:r>
              <a:rPr lang="mr-IN" i="1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Specific budget numbers in excess of 10% of last year’s actual budget</a:t>
            </a:r>
          </a:p>
          <a:p>
            <a:r>
              <a:rPr lang="en-US" dirty="0">
                <a:latin typeface="Times New Roman"/>
                <a:cs typeface="Times New Roman"/>
              </a:rPr>
              <a:t>Year end actual balance exceeds 15% of proposed budget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reserves are required but excessive reserves suggest over-budgeting and under-spending</a:t>
            </a:r>
          </a:p>
          <a:p>
            <a:r>
              <a:rPr lang="en-US" dirty="0">
                <a:latin typeface="Times New Roman"/>
                <a:cs typeface="Times New Roman"/>
              </a:rPr>
              <a:t>Large changes between the budgeted and actual amounts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4" y="2066962"/>
            <a:ext cx="2028371" cy="9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Budget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14" y="1419473"/>
            <a:ext cx="6220177" cy="50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Budget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948082"/>
            <a:ext cx="886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Budget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800"/>
            <a:ext cx="889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53661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Budget Considerations: A Primer for Senate Leaders, Fall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332"/>
            <a:ext cx="8229600" cy="41286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College or District Final Budget must be adopted by the local governing board by September 15.</a:t>
            </a:r>
          </a:p>
          <a:p>
            <a:r>
              <a:rPr lang="en-US" dirty="0">
                <a:latin typeface="Times New Roman"/>
                <a:cs typeface="Times New Roman"/>
              </a:rPr>
              <a:t>CCFS-311 Annual Community College Financial Status Report</a:t>
            </a:r>
          </a:p>
          <a:p>
            <a:r>
              <a:rPr lang="en-US" dirty="0">
                <a:latin typeface="Times New Roman"/>
                <a:cs typeface="Times New Roman"/>
              </a:rPr>
              <a:t>CCFS-320 Apportionment Attendance Report</a:t>
            </a:r>
          </a:p>
          <a:p>
            <a:r>
              <a:rPr lang="en-US" dirty="0">
                <a:latin typeface="Times New Roman"/>
                <a:cs typeface="Times New Roman"/>
              </a:rPr>
              <a:t>Annual Audit Report</a:t>
            </a:r>
          </a:p>
          <a:p>
            <a:r>
              <a:rPr lang="en-US" dirty="0">
                <a:latin typeface="Times New Roman"/>
                <a:cs typeface="Times New Roman"/>
              </a:rPr>
              <a:t>FON (Faculty Obligation Number)</a:t>
            </a:r>
          </a:p>
          <a:p>
            <a:r>
              <a:rPr lang="en-US" dirty="0">
                <a:latin typeface="Times New Roman"/>
                <a:cs typeface="Times New Roman"/>
              </a:rPr>
              <a:t>50% Law - Ed Code §84362(d)</a:t>
            </a:r>
          </a:p>
          <a:p>
            <a:r>
              <a:rPr lang="en-US" dirty="0">
                <a:latin typeface="Times New Roman"/>
                <a:cs typeface="Times New Roman"/>
              </a:rPr>
              <a:t>75:25 - Title 5 §51025, Ed Code only requires that the </a:t>
            </a:r>
            <a:r>
              <a:rPr lang="en-US" dirty="0" err="1">
                <a:latin typeface="Times New Roman"/>
                <a:cs typeface="Times New Roman"/>
              </a:rPr>
              <a:t>BoG</a:t>
            </a:r>
            <a:r>
              <a:rPr lang="en-US" dirty="0">
                <a:latin typeface="Times New Roman"/>
                <a:cs typeface="Times New Roman"/>
              </a:rPr>
              <a:t> establish minimum standards for hours of credit instruction taught by full time faculty</a:t>
            </a:r>
          </a:p>
        </p:txBody>
      </p:sp>
    </p:spTree>
    <p:extLst>
      <p:ext uri="{BB962C8B-B14F-4D97-AF65-F5344CB8AC3E}">
        <p14:creationId xmlns:p14="http://schemas.microsoft.com/office/powerpoint/2010/main" val="13012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The FON, 50% Law, and 75:25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05" y="1600200"/>
            <a:ext cx="8761957" cy="51575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FON (1989)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Fulltime Faculty Obligation Number 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Ed Code §87482.6 and CCR Title 5 §51025 requires districts to increase the number of full time faculty over the prior year in proportion to the amount of growth in funded credit FTES.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Based on credit funded FTES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Baseline Compliance established based on local FON in 1988-89</a:t>
            </a:r>
          </a:p>
          <a:p>
            <a:pPr marL="27432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50% Law (1961)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Ed Code §84362(d) requires that 50% of district’s current expense of education be for salaries of classroom instructors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75:25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AB 1725 (Vasconcellos,1988) Established a goal that 75% of instructional hours be taught by full time faculty.</a:t>
            </a:r>
          </a:p>
        </p:txBody>
      </p:sp>
    </p:spTree>
    <p:extLst>
      <p:ext uri="{BB962C8B-B14F-4D97-AF65-F5344CB8AC3E}">
        <p14:creationId xmlns:p14="http://schemas.microsoft.com/office/powerpoint/2010/main" val="355391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What is the role of the local Academic Senate in the local budget development process?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How does the local budget affect instructional programs and student services?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What aspects of the state budget should academic senate leadership consider as they engage in local budget discussions?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Questions and Comments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  <a:t>Aspects of the State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1390650"/>
            <a:ext cx="4292600" cy="211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812" y="4562475"/>
            <a:ext cx="5367402" cy="19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/>
                <a:cs typeface="Times New Roman"/>
              </a:rPr>
              <a:t>State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30" y="1600200"/>
            <a:ext cx="8166970" cy="29968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January 10 Governor’s Budget Proposal</a:t>
            </a:r>
          </a:p>
          <a:p>
            <a:r>
              <a:rPr lang="en-US" dirty="0">
                <a:latin typeface="Times New Roman"/>
                <a:cs typeface="Times New Roman"/>
              </a:rPr>
              <a:t>May Revise</a:t>
            </a:r>
          </a:p>
          <a:p>
            <a:r>
              <a:rPr lang="en-US" dirty="0">
                <a:latin typeface="Times New Roman"/>
                <a:cs typeface="Times New Roman"/>
              </a:rPr>
              <a:t>Assembly/Senate consider                 Conference Committee resolves differences</a:t>
            </a:r>
          </a:p>
          <a:p>
            <a:r>
              <a:rPr lang="en-US" dirty="0">
                <a:latin typeface="Times New Roman"/>
                <a:cs typeface="Times New Roman"/>
              </a:rPr>
              <a:t>2/3 vote in each house to pass, June 15 is deadline</a:t>
            </a:r>
          </a:p>
          <a:p>
            <a:r>
              <a:rPr lang="en-US" dirty="0">
                <a:latin typeface="Times New Roman"/>
                <a:cs typeface="Times New Roman"/>
              </a:rPr>
              <a:t>To Governor to sign (or veto)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15" y="3861149"/>
            <a:ext cx="2793304" cy="286207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6D90368-1713-480A-82A3-323B65A5137D}"/>
              </a:ext>
            </a:extLst>
          </p:cNvPr>
          <p:cNvSpPr/>
          <p:nvPr/>
        </p:nvSpPr>
        <p:spPr>
          <a:xfrm>
            <a:off x="4151690" y="2630466"/>
            <a:ext cx="978408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1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/>
                <a:cs typeface="Times New Roman"/>
              </a:rPr>
              <a:t>State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545"/>
            <a:ext cx="4446648" cy="5011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Prop 98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General Fund</a:t>
            </a:r>
          </a:p>
          <a:p>
            <a:r>
              <a:rPr lang="en-US" b="1" dirty="0">
                <a:latin typeface="Times New Roman"/>
                <a:cs typeface="Times New Roman"/>
              </a:rPr>
              <a:t>Essentially</a:t>
            </a:r>
            <a:r>
              <a:rPr lang="en-US" dirty="0">
                <a:latin typeface="Times New Roman"/>
                <a:cs typeface="Times New Roman"/>
              </a:rPr>
              <a:t> received 10.93% “fair share” in each of last three budget years (2015-16, 2016-17, 2017-18)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How will this </a:t>
            </a:r>
            <a:r>
              <a:rPr lang="en-US" sz="2000">
                <a:solidFill>
                  <a:srgbClr val="FF0000"/>
                </a:solidFill>
                <a:latin typeface="Times New Roman"/>
                <a:cs typeface="Times New Roman"/>
              </a:rPr>
              <a:t>change                             for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2018-19…?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Categorical Funds (Restricted)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CCCCO Grants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EOPS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DSPS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More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pPr marL="274320" lvl="1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Where are we now…?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848" y="2522686"/>
            <a:ext cx="4009249" cy="32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4685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  <a:t>Questions and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10188"/>
            <a:ext cx="7772400" cy="1416863"/>
          </a:xfrm>
        </p:spPr>
        <p:txBody>
          <a:bodyPr/>
          <a:lstStyle/>
          <a:p>
            <a:r>
              <a:rPr lang="en-US" b="1" dirty="0">
                <a:solidFill>
                  <a:srgbClr val="404040"/>
                </a:solidFill>
                <a:latin typeface="Times New Roman"/>
                <a:cs typeface="Times New Roman"/>
              </a:rPr>
              <a:t>Contact:</a:t>
            </a:r>
          </a:p>
          <a:p>
            <a:r>
              <a:rPr lang="en-US" dirty="0">
                <a:solidFill>
                  <a:srgbClr val="404040"/>
                </a:solidFill>
                <a:latin typeface="Times New Roman"/>
                <a:cs typeface="Times New Roman"/>
                <a:hlinkClick r:id="rId3"/>
              </a:rPr>
              <a:t>info@asccc.org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questions">
            <a:extLst>
              <a:ext uri="{FF2B5EF4-FFF2-40B4-BE49-F238E27FC236}">
                <a16:creationId xmlns:a16="http://schemas.microsoft.com/office/drawing/2014/main" id="{AC831A0E-53EE-427A-8C22-DAF332EB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728785"/>
            <a:ext cx="36671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1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Budget Primer: 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http://asccc.org/sites/default/files/publications/Budget-Fall09_0.pdf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Local Senates Handbook: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http://www.asccc.org/sites/default/files/local_senates_handbook2015-web.pdf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FON: 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http://extranet.cccco.edu/Divisions/FinanceFacilities/FiscalStandardsandAccountibilityUnit/FiscalStandards/FullTimeFacultyObligation.aspx#Fall_2016_and_Fall_2017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CCCCO Budget page: </a:t>
            </a:r>
            <a:r>
              <a:rPr lang="en-US" dirty="0">
                <a:latin typeface="Times New Roman"/>
                <a:cs typeface="Times New Roman"/>
                <a:hlinkClick r:id="rId6"/>
              </a:rPr>
              <a:t>http://</a:t>
            </a:r>
            <a:r>
              <a:rPr lang="en-US" dirty="0" err="1">
                <a:latin typeface="Times New Roman"/>
                <a:cs typeface="Times New Roman"/>
                <a:hlinkClick r:id="rId6"/>
              </a:rPr>
              <a:t>extranet.cccco.edu</a:t>
            </a:r>
            <a:r>
              <a:rPr lang="en-US" dirty="0">
                <a:latin typeface="Times New Roman"/>
                <a:cs typeface="Times New Roman"/>
                <a:hlinkClick r:id="rId6"/>
              </a:rPr>
              <a:t>/Divisions/</a:t>
            </a:r>
            <a:r>
              <a:rPr lang="en-US" dirty="0" err="1">
                <a:latin typeface="Times New Roman"/>
                <a:cs typeface="Times New Roman"/>
                <a:hlinkClick r:id="rId6"/>
              </a:rPr>
              <a:t>FinanceFacilities</a:t>
            </a:r>
            <a:r>
              <a:rPr lang="en-US" dirty="0">
                <a:latin typeface="Times New Roman"/>
                <a:cs typeface="Times New Roman"/>
                <a:hlinkClick r:id="rId6"/>
              </a:rPr>
              <a:t>/</a:t>
            </a:r>
            <a:r>
              <a:rPr lang="en-US" dirty="0" err="1">
                <a:latin typeface="Times New Roman"/>
                <a:cs typeface="Times New Roman"/>
                <a:hlinkClick r:id="rId6"/>
              </a:rPr>
              <a:t>FiscalServicesUnit</a:t>
            </a:r>
            <a:r>
              <a:rPr lang="en-US" dirty="0">
                <a:latin typeface="Times New Roman"/>
                <a:cs typeface="Times New Roman"/>
                <a:hlinkClick r:id="rId6"/>
              </a:rPr>
              <a:t>/</a:t>
            </a:r>
            <a:r>
              <a:rPr lang="en-US" dirty="0" err="1">
                <a:latin typeface="Times New Roman"/>
                <a:cs typeface="Times New Roman"/>
                <a:hlinkClick r:id="rId6"/>
              </a:rPr>
              <a:t>BudgetNews.aspx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38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6454"/>
            <a:ext cx="7772400" cy="2200275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Role of the </a:t>
            </a:r>
            <a:br>
              <a:rPr lang="en-US" b="1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b="1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Local Academic Senate</a:t>
            </a:r>
            <a:br>
              <a:rPr lang="en-US" b="1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b="1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with the $ Budget $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4321479"/>
            <a:ext cx="5434772" cy="18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Title 5 §53200 </a:t>
            </a:r>
            <a:r>
              <a:rPr lang="mr-IN" b="1" dirty="0">
                <a:latin typeface="Times New Roman"/>
                <a:cs typeface="Times New Roman"/>
              </a:rPr>
              <a:t>–</a:t>
            </a:r>
            <a:r>
              <a:rPr lang="en-US" b="1" dirty="0">
                <a:latin typeface="Times New Roman"/>
                <a:cs typeface="Times New Roman"/>
              </a:rPr>
              <a:t> The “10+1”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(c) “Academic and professional matters” means the following policy development and implementation matters:</a:t>
            </a:r>
          </a:p>
          <a:p>
            <a:pPr marL="0" indent="0">
              <a:buNone/>
            </a:pPr>
            <a:r>
              <a:rPr lang="en-US" sz="1900" i="1" dirty="0">
                <a:latin typeface="Times New Roman"/>
                <a:cs typeface="Times New Roman"/>
              </a:rPr>
              <a:t>(1) thru (9)</a:t>
            </a:r>
          </a:p>
          <a:p>
            <a:pPr marL="0" lv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(10) processes for institutional planning and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budget development</a:t>
            </a:r>
            <a:r>
              <a:rPr lang="en-US" dirty="0">
                <a:latin typeface="Times New Roman"/>
                <a:cs typeface="Times New Roman"/>
              </a:rPr>
              <a:t>; and</a:t>
            </a:r>
          </a:p>
          <a:p>
            <a:pPr marL="0" lvl="0" indent="0">
              <a:buNone/>
            </a:pPr>
            <a:r>
              <a:rPr lang="en-US" sz="1900" i="1" dirty="0">
                <a:latin typeface="Times New Roman"/>
                <a:cs typeface="Times New Roman"/>
              </a:rPr>
              <a:t>(11)</a:t>
            </a:r>
          </a:p>
          <a:p>
            <a:pPr marL="0" lvl="0" indent="0">
              <a:buNone/>
            </a:pPr>
            <a:endParaRPr lang="en-US" sz="19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(d) “Consult collegially” means that the district governing board shall develop policies on academic and professional matters through either or both of the following methods, according to its own discretion:</a:t>
            </a:r>
          </a:p>
          <a:p>
            <a:pPr marL="0" lvl="0" indent="0">
              <a:buNone/>
            </a:pPr>
            <a:r>
              <a:rPr lang="en-US" dirty="0">
                <a:latin typeface="Times New Roman"/>
                <a:cs typeface="Times New Roman"/>
              </a:rPr>
              <a:t>(1</a:t>
            </a:r>
            <a:r>
              <a:rPr lang="en-US" b="1" dirty="0">
                <a:latin typeface="Times New Roman"/>
                <a:cs typeface="Times New Roman"/>
              </a:rPr>
              <a:t>) relying primarily upon</a:t>
            </a:r>
            <a:r>
              <a:rPr lang="en-US" dirty="0">
                <a:latin typeface="Times New Roman"/>
                <a:cs typeface="Times New Roman"/>
              </a:rPr>
              <a:t> the advice and judgment of the academic senate; or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(2) agreeing that the district governing board, or such representatives as it may designate, and the representatives of the academic senate shall have the obligation </a:t>
            </a:r>
            <a:r>
              <a:rPr lang="en-US" b="1" dirty="0">
                <a:latin typeface="Times New Roman"/>
                <a:cs typeface="Times New Roman"/>
              </a:rPr>
              <a:t>to reach mutual agreement </a:t>
            </a:r>
            <a:r>
              <a:rPr lang="en-US" dirty="0">
                <a:latin typeface="Times New Roman"/>
                <a:cs typeface="Times New Roman"/>
              </a:rPr>
              <a:t>by written resolution, regulation, or policy of the governing board effectuating such recommendations.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9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From Local Senates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1929008"/>
            <a:ext cx="4905397" cy="454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Work with the local administration to identify the types of budget resources, (reassigned time, travel, materials, events, other) that is available for the senate. 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556" y="1935271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From Local Senates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4" y="1966586"/>
            <a:ext cx="4594144" cy="4510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Work with the administration to put in writing any budget agreements to fund the senate.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293" y="2162192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From Local Senates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32" y="1600200"/>
            <a:ext cx="5254668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  <a:cs typeface="Times New Roman"/>
              </a:rPr>
              <a:t>Secure Resources to Ensure Senate Success 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>
                <a:latin typeface="Times New Roman"/>
                <a:cs typeface="Times New Roman"/>
              </a:rPr>
              <a:t>Provide college administration rationale of how adequate resources supports students, accreditation, campus climate, and effective participatory governance in order to justify to the college to maintain/ increase resources. 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81" y="2120221"/>
            <a:ext cx="3005460" cy="38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ASCCC Resolutions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692"/>
            <a:ext cx="8229600" cy="45793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Resolution 17.01 Spring 2017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Academic Senate Involvement in and Sign-off on Grants and Initiative Plans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Resolution 6.05 Fall 2016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Direct Strong Workforce Funding to Districts (not through regional consortium)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Resolution 11.02 Spring 1999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Use of Technology Money (sign-off by the local academic senate president)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Resolution 12.04 Spring 1996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Staff Diversity Funds (local senate president sign off on reports to CCCCO)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More</a:t>
            </a:r>
            <a:r>
              <a:rPr lang="mr-IN" dirty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89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03530"/>
            <a:ext cx="77724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  <a:t>Budget on </a:t>
            </a:r>
            <a:b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  <a:t>Instructional Programs and </a:t>
            </a:r>
            <a:b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b="1" cap="none" dirty="0">
                <a:solidFill>
                  <a:srgbClr val="404040"/>
                </a:solidFill>
                <a:latin typeface="Times New Roman"/>
                <a:cs typeface="Times New Roman"/>
              </a:rPr>
              <a:t>Student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791810"/>
            <a:ext cx="3136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1623</TotalTime>
  <Words>1235</Words>
  <Application>Microsoft Office PowerPoint</Application>
  <PresentationFormat>On-screen Show (4:3)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Clarity</vt:lpstr>
      <vt:lpstr>Local $Budget$ 101</vt:lpstr>
      <vt:lpstr>OVERVIEW</vt:lpstr>
      <vt:lpstr>Role of the  Local Academic Senate with the $ Budget $</vt:lpstr>
      <vt:lpstr>Title 5 §53200 – The “10+1”</vt:lpstr>
      <vt:lpstr>From Local Senates Handbook</vt:lpstr>
      <vt:lpstr>From Local Senates Handbook</vt:lpstr>
      <vt:lpstr>From Local Senates Handbook</vt:lpstr>
      <vt:lpstr>ASCCC Resolutions</vt:lpstr>
      <vt:lpstr>Budget on  Instructional Programs and  Student Services</vt:lpstr>
      <vt:lpstr>Committees and Documents</vt:lpstr>
      <vt:lpstr>Grants and Initiatives</vt:lpstr>
      <vt:lpstr>Curriculum Considerations</vt:lpstr>
      <vt:lpstr>Nuts and Bolts</vt:lpstr>
      <vt:lpstr>Budget Considerations: A Primer for Senate Leaders, Fall 2009</vt:lpstr>
      <vt:lpstr>Budget Spreadsheet</vt:lpstr>
      <vt:lpstr>Budget Spreadsheet</vt:lpstr>
      <vt:lpstr>Budget Spreadsheet</vt:lpstr>
      <vt:lpstr>Budget Considerations: A Primer for Senate Leaders, Fall 2009</vt:lpstr>
      <vt:lpstr>The FON, 50% Law, and 75:25</vt:lpstr>
      <vt:lpstr>Aspects of the State Budget</vt:lpstr>
      <vt:lpstr>State Funding</vt:lpstr>
      <vt:lpstr>State Funding</vt:lpstr>
      <vt:lpstr>Questions and Comments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Roberson, Carrie</cp:lastModifiedBy>
  <cp:revision>138</cp:revision>
  <dcterms:created xsi:type="dcterms:W3CDTF">2015-10-21T19:14:41Z</dcterms:created>
  <dcterms:modified xsi:type="dcterms:W3CDTF">2018-06-14T16:49:16Z</dcterms:modified>
</cp:coreProperties>
</file>