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3"/>
  </p:notesMasterIdLst>
  <p:sldIdLst>
    <p:sldId id="256" r:id="rId5"/>
    <p:sldId id="257" r:id="rId6"/>
    <p:sldId id="258" r:id="rId7"/>
    <p:sldId id="259" r:id="rId8"/>
    <p:sldId id="284"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006"/>
  </p:normalViewPr>
  <p:slideViewPr>
    <p:cSldViewPr snapToGrid="0" snapToObjects="1">
      <p:cViewPr varScale="1">
        <p:scale>
          <a:sx n="81" d="100"/>
          <a:sy n="81" d="100"/>
        </p:scale>
        <p:origin x="1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2AF86B1-25C1-4E11-9BD4-7F72743F6E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604FB5-0054-477D-B8D9-1C7E99C1BD63}">
      <dgm:prSet custT="1"/>
      <dgm:spPr/>
      <dgm:t>
        <a:bodyPr/>
        <a:lstStyle/>
        <a:p>
          <a:r>
            <a:rPr lang="en-US" sz="2800" dirty="0"/>
            <a:t>$54 billion budget shortfall</a:t>
          </a:r>
        </a:p>
      </dgm:t>
    </dgm:pt>
    <dgm:pt modelId="{A2E04107-F5C8-4B1E-822C-3F2DA1C02936}" type="parTrans" cxnId="{7B085BCF-D268-468F-AFF0-DBE1C276E579}">
      <dgm:prSet/>
      <dgm:spPr/>
      <dgm:t>
        <a:bodyPr/>
        <a:lstStyle/>
        <a:p>
          <a:endParaRPr lang="en-US"/>
        </a:p>
      </dgm:t>
    </dgm:pt>
    <dgm:pt modelId="{63B483EE-7DBE-47C2-BFCA-09218A0B3A65}" type="sibTrans" cxnId="{7B085BCF-D268-468F-AFF0-DBE1C276E579}">
      <dgm:prSet/>
      <dgm:spPr/>
      <dgm:t>
        <a:bodyPr/>
        <a:lstStyle/>
        <a:p>
          <a:endParaRPr lang="en-US"/>
        </a:p>
      </dgm:t>
    </dgm:pt>
    <dgm:pt modelId="{729154A4-A2A3-4A6C-8052-708EBB97DB63}">
      <dgm:prSet custT="1"/>
      <dgm:spPr/>
      <dgm:t>
        <a:bodyPr/>
        <a:lstStyle/>
        <a:p>
          <a:r>
            <a:rPr lang="en-US" sz="2800" dirty="0"/>
            <a:t>State Assembly and Senate have reached an agreement on the California Budget</a:t>
          </a:r>
        </a:p>
      </dgm:t>
    </dgm:pt>
    <dgm:pt modelId="{69B9BB48-1F0C-4B0D-B781-8DB2D9281EB2}" type="parTrans" cxnId="{16B3F6D6-7CC5-4D83-821F-DFF9402AB849}">
      <dgm:prSet/>
      <dgm:spPr/>
      <dgm:t>
        <a:bodyPr/>
        <a:lstStyle/>
        <a:p>
          <a:endParaRPr lang="en-US"/>
        </a:p>
      </dgm:t>
    </dgm:pt>
    <dgm:pt modelId="{257E3886-B762-4ECB-BF45-39D85A96FF52}" type="sibTrans" cxnId="{16B3F6D6-7CC5-4D83-821F-DFF9402AB849}">
      <dgm:prSet/>
      <dgm:spPr/>
      <dgm:t>
        <a:bodyPr/>
        <a:lstStyle/>
        <a:p>
          <a:endParaRPr lang="en-US"/>
        </a:p>
      </dgm:t>
    </dgm:pt>
    <dgm:pt modelId="{BF955762-58C0-4EFA-8585-7CD82E016DB9}">
      <dgm:prSet custT="1"/>
      <dgm:spPr/>
      <dgm:t>
        <a:bodyPr/>
        <a:lstStyle/>
        <a:p>
          <a:r>
            <a:rPr lang="en-US" sz="2800" dirty="0"/>
            <a:t>System of deferrals proposed by the legislature vs. a cut to base apportionment</a:t>
          </a:r>
        </a:p>
      </dgm:t>
    </dgm:pt>
    <dgm:pt modelId="{A812CEAA-30F4-4506-9AD3-6CC5D15FF3E2}" type="parTrans" cxnId="{A44C04E3-6595-4351-8640-879C8673D2C8}">
      <dgm:prSet/>
      <dgm:spPr/>
      <dgm:t>
        <a:bodyPr/>
        <a:lstStyle/>
        <a:p>
          <a:endParaRPr lang="en-US"/>
        </a:p>
      </dgm:t>
    </dgm:pt>
    <dgm:pt modelId="{DEA6BE58-CE59-4F66-A5B1-8FD24A9992D2}" type="sibTrans" cxnId="{A44C04E3-6595-4351-8640-879C8673D2C8}">
      <dgm:prSet/>
      <dgm:spPr/>
      <dgm:t>
        <a:bodyPr/>
        <a:lstStyle/>
        <a:p>
          <a:endParaRPr lang="en-US"/>
        </a:p>
      </dgm:t>
    </dgm:pt>
    <dgm:pt modelId="{338403C4-EB38-40D2-9D27-00F210E232DE}">
      <dgm:prSet custT="1"/>
      <dgm:spPr/>
      <dgm:t>
        <a:bodyPr/>
        <a:lstStyle/>
        <a:p>
          <a:r>
            <a:rPr lang="en-US" sz="2800" dirty="0"/>
            <a:t>Hardship on districts will be cashflow and may require a system of loans</a:t>
          </a:r>
          <a:r>
            <a:rPr lang="en-US" sz="2200" dirty="0"/>
            <a:t>. </a:t>
          </a:r>
        </a:p>
      </dgm:t>
    </dgm:pt>
    <dgm:pt modelId="{69724D46-A3D1-45FB-976C-4B6BFD1FD128}" type="parTrans" cxnId="{088651E8-5C39-4C95-8551-7CA694CB97A6}">
      <dgm:prSet/>
      <dgm:spPr/>
      <dgm:t>
        <a:bodyPr/>
        <a:lstStyle/>
        <a:p>
          <a:endParaRPr lang="en-US"/>
        </a:p>
      </dgm:t>
    </dgm:pt>
    <dgm:pt modelId="{2C749828-2667-4AB3-AE3A-14EF9516B19A}" type="sibTrans" cxnId="{088651E8-5C39-4C95-8551-7CA694CB97A6}">
      <dgm:prSet/>
      <dgm:spPr/>
      <dgm:t>
        <a:bodyPr/>
        <a:lstStyle/>
        <a:p>
          <a:endParaRPr lang="en-US"/>
        </a:p>
      </dgm:t>
    </dgm:pt>
    <dgm:pt modelId="{9ADDAF45-A282-40F6-A2F3-69369A70B0CE}" type="pres">
      <dgm:prSet presAssocID="{B2AF86B1-25C1-4E11-9BD4-7F72743F6EE9}" presName="root" presStyleCnt="0">
        <dgm:presLayoutVars>
          <dgm:dir/>
          <dgm:resizeHandles val="exact"/>
        </dgm:presLayoutVars>
      </dgm:prSet>
      <dgm:spPr/>
    </dgm:pt>
    <dgm:pt modelId="{D758A68D-55B1-4949-BD8F-761509CC901D}" type="pres">
      <dgm:prSet presAssocID="{DE604FB5-0054-477D-B8D9-1C7E99C1BD63}" presName="compNode" presStyleCnt="0"/>
      <dgm:spPr/>
    </dgm:pt>
    <dgm:pt modelId="{8EC9D6DD-B27F-4315-A14D-41CEF1A8237C}" type="pres">
      <dgm:prSet presAssocID="{DE604FB5-0054-477D-B8D9-1C7E99C1BD63}" presName="bgRect" presStyleLbl="bgShp" presStyleIdx="0" presStyleCnt="4"/>
      <dgm:spPr/>
    </dgm:pt>
    <dgm:pt modelId="{567A8C09-2C35-4C3E-AAB7-F1CA2CDD9BCD}" type="pres">
      <dgm:prSet presAssocID="{DE604FB5-0054-477D-B8D9-1C7E99C1BD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146BE7A-0C81-4DEF-B80E-64F271C05605}" type="pres">
      <dgm:prSet presAssocID="{DE604FB5-0054-477D-B8D9-1C7E99C1BD63}" presName="spaceRect" presStyleCnt="0"/>
      <dgm:spPr/>
    </dgm:pt>
    <dgm:pt modelId="{85F31D16-C9A5-45C0-9AA5-2C4AB11A5529}" type="pres">
      <dgm:prSet presAssocID="{DE604FB5-0054-477D-B8D9-1C7E99C1BD63}" presName="parTx" presStyleLbl="revTx" presStyleIdx="0" presStyleCnt="4">
        <dgm:presLayoutVars>
          <dgm:chMax val="0"/>
          <dgm:chPref val="0"/>
        </dgm:presLayoutVars>
      </dgm:prSet>
      <dgm:spPr/>
    </dgm:pt>
    <dgm:pt modelId="{2159A45D-0A0F-41A4-B8F6-9687787BC667}" type="pres">
      <dgm:prSet presAssocID="{63B483EE-7DBE-47C2-BFCA-09218A0B3A65}" presName="sibTrans" presStyleCnt="0"/>
      <dgm:spPr/>
    </dgm:pt>
    <dgm:pt modelId="{042D5F66-D038-4475-BB9C-CF05612CEA70}" type="pres">
      <dgm:prSet presAssocID="{729154A4-A2A3-4A6C-8052-708EBB97DB63}" presName="compNode" presStyleCnt="0"/>
      <dgm:spPr/>
    </dgm:pt>
    <dgm:pt modelId="{BF22FE57-DA1A-421E-B339-8922A05B56DB}" type="pres">
      <dgm:prSet presAssocID="{729154A4-A2A3-4A6C-8052-708EBB97DB63}" presName="bgRect" presStyleLbl="bgShp" presStyleIdx="1" presStyleCnt="4"/>
      <dgm:spPr/>
    </dgm:pt>
    <dgm:pt modelId="{E2B871BB-E171-4AB0-9141-51648CE5D15D}" type="pres">
      <dgm:prSet presAssocID="{729154A4-A2A3-4A6C-8052-708EBB97DB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BF8DC5F5-FED8-40C6-9BDF-9AE985B471AC}" type="pres">
      <dgm:prSet presAssocID="{729154A4-A2A3-4A6C-8052-708EBB97DB63}" presName="spaceRect" presStyleCnt="0"/>
      <dgm:spPr/>
    </dgm:pt>
    <dgm:pt modelId="{1F6D7593-3588-432D-8978-361F37F57A41}" type="pres">
      <dgm:prSet presAssocID="{729154A4-A2A3-4A6C-8052-708EBB97DB63}" presName="parTx" presStyleLbl="revTx" presStyleIdx="1" presStyleCnt="4">
        <dgm:presLayoutVars>
          <dgm:chMax val="0"/>
          <dgm:chPref val="0"/>
        </dgm:presLayoutVars>
      </dgm:prSet>
      <dgm:spPr/>
    </dgm:pt>
    <dgm:pt modelId="{40623CB4-551F-4A6F-8843-62324E4F2485}" type="pres">
      <dgm:prSet presAssocID="{257E3886-B762-4ECB-BF45-39D85A96FF52}" presName="sibTrans" presStyleCnt="0"/>
      <dgm:spPr/>
    </dgm:pt>
    <dgm:pt modelId="{BEDD22C1-06D7-4952-9301-04287D239C80}" type="pres">
      <dgm:prSet presAssocID="{BF955762-58C0-4EFA-8585-7CD82E016DB9}" presName="compNode" presStyleCnt="0"/>
      <dgm:spPr/>
    </dgm:pt>
    <dgm:pt modelId="{DE8C3138-30CB-4896-B53E-899FDF779D8C}" type="pres">
      <dgm:prSet presAssocID="{BF955762-58C0-4EFA-8585-7CD82E016DB9}" presName="bgRect" presStyleLbl="bgShp" presStyleIdx="2" presStyleCnt="4"/>
      <dgm:spPr/>
    </dgm:pt>
    <dgm:pt modelId="{99D4C522-7B6F-42DD-A153-93A4FC347D00}" type="pres">
      <dgm:prSet presAssocID="{BF955762-58C0-4EFA-8585-7CD82E016D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0523258-9349-449D-BE6C-5BC867078569}" type="pres">
      <dgm:prSet presAssocID="{BF955762-58C0-4EFA-8585-7CD82E016DB9}" presName="spaceRect" presStyleCnt="0"/>
      <dgm:spPr/>
    </dgm:pt>
    <dgm:pt modelId="{076A5FBA-D152-4A35-8EED-B29EDDCAFA83}" type="pres">
      <dgm:prSet presAssocID="{BF955762-58C0-4EFA-8585-7CD82E016DB9}" presName="parTx" presStyleLbl="revTx" presStyleIdx="2" presStyleCnt="4">
        <dgm:presLayoutVars>
          <dgm:chMax val="0"/>
          <dgm:chPref val="0"/>
        </dgm:presLayoutVars>
      </dgm:prSet>
      <dgm:spPr/>
    </dgm:pt>
    <dgm:pt modelId="{DC01C9AA-FB00-4684-BFC2-DC3367C686DF}" type="pres">
      <dgm:prSet presAssocID="{DEA6BE58-CE59-4F66-A5B1-8FD24A9992D2}" presName="sibTrans" presStyleCnt="0"/>
      <dgm:spPr/>
    </dgm:pt>
    <dgm:pt modelId="{2264BF81-81EF-4C0E-913B-0C2830565EDF}" type="pres">
      <dgm:prSet presAssocID="{338403C4-EB38-40D2-9D27-00F210E232DE}" presName="compNode" presStyleCnt="0"/>
      <dgm:spPr/>
    </dgm:pt>
    <dgm:pt modelId="{623503E4-B9FE-446B-90FA-62AB10849082}" type="pres">
      <dgm:prSet presAssocID="{338403C4-EB38-40D2-9D27-00F210E232DE}" presName="bgRect" presStyleLbl="bgShp" presStyleIdx="3" presStyleCnt="4"/>
      <dgm:spPr/>
    </dgm:pt>
    <dgm:pt modelId="{6EBE4382-DDA7-4A5A-84B2-539833B3ADEF}" type="pres">
      <dgm:prSet presAssocID="{338403C4-EB38-40D2-9D27-00F210E232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BA1CAD22-39B2-4CFF-8C69-2DD38B2E4879}" type="pres">
      <dgm:prSet presAssocID="{338403C4-EB38-40D2-9D27-00F210E232DE}" presName="spaceRect" presStyleCnt="0"/>
      <dgm:spPr/>
    </dgm:pt>
    <dgm:pt modelId="{03A197A1-ABA1-4D0A-82D9-9836A2A9AF59}" type="pres">
      <dgm:prSet presAssocID="{338403C4-EB38-40D2-9D27-00F210E232DE}" presName="parTx" presStyleLbl="revTx" presStyleIdx="3" presStyleCnt="4">
        <dgm:presLayoutVars>
          <dgm:chMax val="0"/>
          <dgm:chPref val="0"/>
        </dgm:presLayoutVars>
      </dgm:prSet>
      <dgm:spPr/>
    </dgm:pt>
  </dgm:ptLst>
  <dgm:cxnLst>
    <dgm:cxn modelId="{412AAC13-4DA7-4549-9E53-785C2C2A4A52}" type="presOf" srcId="{338403C4-EB38-40D2-9D27-00F210E232DE}" destId="{03A197A1-ABA1-4D0A-82D9-9836A2A9AF59}" srcOrd="0" destOrd="0" presId="urn:microsoft.com/office/officeart/2018/2/layout/IconVerticalSolidList"/>
    <dgm:cxn modelId="{E46B5752-C4DE-4F43-ADBD-15B2A2B91ADC}" type="presOf" srcId="{729154A4-A2A3-4A6C-8052-708EBB97DB63}" destId="{1F6D7593-3588-432D-8978-361F37F57A41}" srcOrd="0" destOrd="0" presId="urn:microsoft.com/office/officeart/2018/2/layout/IconVerticalSolidList"/>
    <dgm:cxn modelId="{A238E2B1-8215-4B9F-BDE5-6DFE486239B2}" type="presOf" srcId="{BF955762-58C0-4EFA-8585-7CD82E016DB9}" destId="{076A5FBA-D152-4A35-8EED-B29EDDCAFA83}" srcOrd="0" destOrd="0" presId="urn:microsoft.com/office/officeart/2018/2/layout/IconVerticalSolidList"/>
    <dgm:cxn modelId="{AC5992B5-7BEC-46D0-A905-55AC8E4E4B39}" type="presOf" srcId="{DE604FB5-0054-477D-B8D9-1C7E99C1BD63}" destId="{85F31D16-C9A5-45C0-9AA5-2C4AB11A5529}" srcOrd="0" destOrd="0" presId="urn:microsoft.com/office/officeart/2018/2/layout/IconVerticalSolidList"/>
    <dgm:cxn modelId="{683A0BBB-1EF3-4EC1-9026-ADA764020C15}" type="presOf" srcId="{B2AF86B1-25C1-4E11-9BD4-7F72743F6EE9}" destId="{9ADDAF45-A282-40F6-A2F3-69369A70B0CE}" srcOrd="0" destOrd="0" presId="urn:microsoft.com/office/officeart/2018/2/layout/IconVerticalSolidList"/>
    <dgm:cxn modelId="{7B085BCF-D268-468F-AFF0-DBE1C276E579}" srcId="{B2AF86B1-25C1-4E11-9BD4-7F72743F6EE9}" destId="{DE604FB5-0054-477D-B8D9-1C7E99C1BD63}" srcOrd="0" destOrd="0" parTransId="{A2E04107-F5C8-4B1E-822C-3F2DA1C02936}" sibTransId="{63B483EE-7DBE-47C2-BFCA-09218A0B3A65}"/>
    <dgm:cxn modelId="{16B3F6D6-7CC5-4D83-821F-DFF9402AB849}" srcId="{B2AF86B1-25C1-4E11-9BD4-7F72743F6EE9}" destId="{729154A4-A2A3-4A6C-8052-708EBB97DB63}" srcOrd="1" destOrd="0" parTransId="{69B9BB48-1F0C-4B0D-B781-8DB2D9281EB2}" sibTransId="{257E3886-B762-4ECB-BF45-39D85A96FF52}"/>
    <dgm:cxn modelId="{A44C04E3-6595-4351-8640-879C8673D2C8}" srcId="{B2AF86B1-25C1-4E11-9BD4-7F72743F6EE9}" destId="{BF955762-58C0-4EFA-8585-7CD82E016DB9}" srcOrd="2" destOrd="0" parTransId="{A812CEAA-30F4-4506-9AD3-6CC5D15FF3E2}" sibTransId="{DEA6BE58-CE59-4F66-A5B1-8FD24A9992D2}"/>
    <dgm:cxn modelId="{088651E8-5C39-4C95-8551-7CA694CB97A6}" srcId="{B2AF86B1-25C1-4E11-9BD4-7F72743F6EE9}" destId="{338403C4-EB38-40D2-9D27-00F210E232DE}" srcOrd="3" destOrd="0" parTransId="{69724D46-A3D1-45FB-976C-4B6BFD1FD128}" sibTransId="{2C749828-2667-4AB3-AE3A-14EF9516B19A}"/>
    <dgm:cxn modelId="{9030EAAE-174C-4903-94A4-C5657A1ADE70}" type="presParOf" srcId="{9ADDAF45-A282-40F6-A2F3-69369A70B0CE}" destId="{D758A68D-55B1-4949-BD8F-761509CC901D}" srcOrd="0" destOrd="0" presId="urn:microsoft.com/office/officeart/2018/2/layout/IconVerticalSolidList"/>
    <dgm:cxn modelId="{369DAB17-ACC4-493A-A7E6-37004711769D}" type="presParOf" srcId="{D758A68D-55B1-4949-BD8F-761509CC901D}" destId="{8EC9D6DD-B27F-4315-A14D-41CEF1A8237C}" srcOrd="0" destOrd="0" presId="urn:microsoft.com/office/officeart/2018/2/layout/IconVerticalSolidList"/>
    <dgm:cxn modelId="{EEA9141F-9795-4830-AAC6-BCBEEB96877D}" type="presParOf" srcId="{D758A68D-55B1-4949-BD8F-761509CC901D}" destId="{567A8C09-2C35-4C3E-AAB7-F1CA2CDD9BCD}" srcOrd="1" destOrd="0" presId="urn:microsoft.com/office/officeart/2018/2/layout/IconVerticalSolidList"/>
    <dgm:cxn modelId="{9BF7B90E-C013-41F5-BE18-73D69536E204}" type="presParOf" srcId="{D758A68D-55B1-4949-BD8F-761509CC901D}" destId="{8146BE7A-0C81-4DEF-B80E-64F271C05605}" srcOrd="2" destOrd="0" presId="urn:microsoft.com/office/officeart/2018/2/layout/IconVerticalSolidList"/>
    <dgm:cxn modelId="{335F227A-CAE5-48F5-BDB2-13DE5BCD3A72}" type="presParOf" srcId="{D758A68D-55B1-4949-BD8F-761509CC901D}" destId="{85F31D16-C9A5-45C0-9AA5-2C4AB11A5529}" srcOrd="3" destOrd="0" presId="urn:microsoft.com/office/officeart/2018/2/layout/IconVerticalSolidList"/>
    <dgm:cxn modelId="{25D0CD4F-50F2-49BB-8D1E-F8F3F4277045}" type="presParOf" srcId="{9ADDAF45-A282-40F6-A2F3-69369A70B0CE}" destId="{2159A45D-0A0F-41A4-B8F6-9687787BC667}" srcOrd="1" destOrd="0" presId="urn:microsoft.com/office/officeart/2018/2/layout/IconVerticalSolidList"/>
    <dgm:cxn modelId="{F2A6354F-7118-42B7-B466-ACA2A299020D}" type="presParOf" srcId="{9ADDAF45-A282-40F6-A2F3-69369A70B0CE}" destId="{042D5F66-D038-4475-BB9C-CF05612CEA70}" srcOrd="2" destOrd="0" presId="urn:microsoft.com/office/officeart/2018/2/layout/IconVerticalSolidList"/>
    <dgm:cxn modelId="{E63F0CC8-85D8-429E-B9D2-541250262A54}" type="presParOf" srcId="{042D5F66-D038-4475-BB9C-CF05612CEA70}" destId="{BF22FE57-DA1A-421E-B339-8922A05B56DB}" srcOrd="0" destOrd="0" presId="urn:microsoft.com/office/officeart/2018/2/layout/IconVerticalSolidList"/>
    <dgm:cxn modelId="{934B89FA-9A1A-4158-9912-44A278A9B832}" type="presParOf" srcId="{042D5F66-D038-4475-BB9C-CF05612CEA70}" destId="{E2B871BB-E171-4AB0-9141-51648CE5D15D}" srcOrd="1" destOrd="0" presId="urn:microsoft.com/office/officeart/2018/2/layout/IconVerticalSolidList"/>
    <dgm:cxn modelId="{92964B67-F659-45AF-BDD8-98E1804502B6}" type="presParOf" srcId="{042D5F66-D038-4475-BB9C-CF05612CEA70}" destId="{BF8DC5F5-FED8-40C6-9BDF-9AE985B471AC}" srcOrd="2" destOrd="0" presId="urn:microsoft.com/office/officeart/2018/2/layout/IconVerticalSolidList"/>
    <dgm:cxn modelId="{12B25A19-9CD8-4376-8B78-CA85D4F16C03}" type="presParOf" srcId="{042D5F66-D038-4475-BB9C-CF05612CEA70}" destId="{1F6D7593-3588-432D-8978-361F37F57A41}" srcOrd="3" destOrd="0" presId="urn:microsoft.com/office/officeart/2018/2/layout/IconVerticalSolidList"/>
    <dgm:cxn modelId="{A39C8070-9D2D-42FA-8B4F-4A41A2CADF44}" type="presParOf" srcId="{9ADDAF45-A282-40F6-A2F3-69369A70B0CE}" destId="{40623CB4-551F-4A6F-8843-62324E4F2485}" srcOrd="3" destOrd="0" presId="urn:microsoft.com/office/officeart/2018/2/layout/IconVerticalSolidList"/>
    <dgm:cxn modelId="{CFADA298-51FF-46F0-8553-CE027C0AE5FD}" type="presParOf" srcId="{9ADDAF45-A282-40F6-A2F3-69369A70B0CE}" destId="{BEDD22C1-06D7-4952-9301-04287D239C80}" srcOrd="4" destOrd="0" presId="urn:microsoft.com/office/officeart/2018/2/layout/IconVerticalSolidList"/>
    <dgm:cxn modelId="{D0D1B00D-0D3E-4F44-93B3-C8084FBEBEBD}" type="presParOf" srcId="{BEDD22C1-06D7-4952-9301-04287D239C80}" destId="{DE8C3138-30CB-4896-B53E-899FDF779D8C}" srcOrd="0" destOrd="0" presId="urn:microsoft.com/office/officeart/2018/2/layout/IconVerticalSolidList"/>
    <dgm:cxn modelId="{DDA67F66-576E-4618-AE31-89039A7BA1D1}" type="presParOf" srcId="{BEDD22C1-06D7-4952-9301-04287D239C80}" destId="{99D4C522-7B6F-42DD-A153-93A4FC347D00}" srcOrd="1" destOrd="0" presId="urn:microsoft.com/office/officeart/2018/2/layout/IconVerticalSolidList"/>
    <dgm:cxn modelId="{BCA4303F-7A3F-4E5B-8852-6BF2DFE1F629}" type="presParOf" srcId="{BEDD22C1-06D7-4952-9301-04287D239C80}" destId="{C0523258-9349-449D-BE6C-5BC867078569}" srcOrd="2" destOrd="0" presId="urn:microsoft.com/office/officeart/2018/2/layout/IconVerticalSolidList"/>
    <dgm:cxn modelId="{CCBB4B02-FD74-4630-90F3-CB9D6692C0E9}" type="presParOf" srcId="{BEDD22C1-06D7-4952-9301-04287D239C80}" destId="{076A5FBA-D152-4A35-8EED-B29EDDCAFA83}" srcOrd="3" destOrd="0" presId="urn:microsoft.com/office/officeart/2018/2/layout/IconVerticalSolidList"/>
    <dgm:cxn modelId="{B8840B0B-B425-46CF-A92F-6411E598EEAD}" type="presParOf" srcId="{9ADDAF45-A282-40F6-A2F3-69369A70B0CE}" destId="{DC01C9AA-FB00-4684-BFC2-DC3367C686DF}" srcOrd="5" destOrd="0" presId="urn:microsoft.com/office/officeart/2018/2/layout/IconVerticalSolidList"/>
    <dgm:cxn modelId="{5D148346-0ADE-4B42-8A69-8C7777767E13}" type="presParOf" srcId="{9ADDAF45-A282-40F6-A2F3-69369A70B0CE}" destId="{2264BF81-81EF-4C0E-913B-0C2830565EDF}" srcOrd="6" destOrd="0" presId="urn:microsoft.com/office/officeart/2018/2/layout/IconVerticalSolidList"/>
    <dgm:cxn modelId="{7EEE5118-2CE2-447C-B1ED-FA52A4E32292}" type="presParOf" srcId="{2264BF81-81EF-4C0E-913B-0C2830565EDF}" destId="{623503E4-B9FE-446B-90FA-62AB10849082}" srcOrd="0" destOrd="0" presId="urn:microsoft.com/office/officeart/2018/2/layout/IconVerticalSolidList"/>
    <dgm:cxn modelId="{55E63D1F-8BF4-41F8-8449-2800721D2BB8}" type="presParOf" srcId="{2264BF81-81EF-4C0E-913B-0C2830565EDF}" destId="{6EBE4382-DDA7-4A5A-84B2-539833B3ADEF}" srcOrd="1" destOrd="0" presId="urn:microsoft.com/office/officeart/2018/2/layout/IconVerticalSolidList"/>
    <dgm:cxn modelId="{29FF0342-3AED-4ED9-8418-963B334E20FB}" type="presParOf" srcId="{2264BF81-81EF-4C0E-913B-0C2830565EDF}" destId="{BA1CAD22-39B2-4CFF-8C69-2DD38B2E4879}" srcOrd="2" destOrd="0" presId="urn:microsoft.com/office/officeart/2018/2/layout/IconVerticalSolidList"/>
    <dgm:cxn modelId="{3DCDDA8E-A727-4C61-B813-B298F58F84E0}" type="presParOf" srcId="{2264BF81-81EF-4C0E-913B-0C2830565EDF}" destId="{03A197A1-ABA1-4D0A-82D9-9836A2A9AF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DEDF9-100B-4C75-9DA9-7407B2A2C3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6E9D71-6D86-44DC-9CAA-3E22F841297C}">
      <dgm:prSet/>
      <dgm:spPr/>
      <dgm:t>
        <a:bodyPr/>
        <a:lstStyle/>
        <a:p>
          <a:r>
            <a:rPr lang="en-US" b="0" i="0"/>
            <a:t>Stability: “Guaranteed” funding for 1 year. By end of the subsequent year, college must achieve original Full Time Equivalent Students(FTES) goal or lose funding.</a:t>
          </a:r>
          <a:endParaRPr lang="en-US"/>
        </a:p>
      </dgm:t>
    </dgm:pt>
    <dgm:pt modelId="{4011F4AD-39C8-449F-A5DC-12265BB4988F}" type="parTrans" cxnId="{7843F7FC-0D98-489B-95AE-B8A113E1EB10}">
      <dgm:prSet/>
      <dgm:spPr/>
      <dgm:t>
        <a:bodyPr/>
        <a:lstStyle/>
        <a:p>
          <a:endParaRPr lang="en-US"/>
        </a:p>
      </dgm:t>
    </dgm:pt>
    <dgm:pt modelId="{70E77FD2-B2C0-42CA-B677-A58751C1E822}" type="sibTrans" cxnId="{7843F7FC-0D98-489B-95AE-B8A113E1EB10}">
      <dgm:prSet/>
      <dgm:spPr/>
      <dgm:t>
        <a:bodyPr/>
        <a:lstStyle/>
        <a:p>
          <a:endParaRPr lang="en-US"/>
        </a:p>
      </dgm:t>
    </dgm:pt>
    <dgm:pt modelId="{ACB6369E-672F-4D7D-AA9E-BF1889AA5DEB}">
      <dgm:prSet/>
      <dgm:spPr/>
      <dgm:t>
        <a:bodyPr/>
        <a:lstStyle/>
        <a:p>
          <a:r>
            <a:rPr lang="en-US" b="0" i="0"/>
            <a:t>Restoration: Entitled to restore base funded FTES during three years following year of initial decrease.</a:t>
          </a:r>
          <a:endParaRPr lang="en-US"/>
        </a:p>
      </dgm:t>
    </dgm:pt>
    <dgm:pt modelId="{191B5D47-7FE3-48F9-8B9B-3E89AFAA8471}" type="parTrans" cxnId="{581087A1-9FB2-42BB-A0C5-7477FAD0CD46}">
      <dgm:prSet/>
      <dgm:spPr/>
      <dgm:t>
        <a:bodyPr/>
        <a:lstStyle/>
        <a:p>
          <a:endParaRPr lang="en-US"/>
        </a:p>
      </dgm:t>
    </dgm:pt>
    <dgm:pt modelId="{484B249D-FCA2-4DFA-8754-3D47A21E7A53}" type="sibTrans" cxnId="{581087A1-9FB2-42BB-A0C5-7477FAD0CD46}">
      <dgm:prSet/>
      <dgm:spPr/>
      <dgm:t>
        <a:bodyPr/>
        <a:lstStyle/>
        <a:p>
          <a:endParaRPr lang="en-US"/>
        </a:p>
      </dgm:t>
    </dgm:pt>
    <dgm:pt modelId="{1AC893BA-6693-4C5A-8CF7-558319D8FCD6}">
      <dgm:prSet/>
      <dgm:spPr/>
      <dgm:t>
        <a:bodyPr/>
        <a:lstStyle/>
        <a:p>
          <a:r>
            <a:rPr lang="en-US" b="0" i="0"/>
            <a:t>Hold Harmless: The amount of funding recived in 2017-18, grown by the Cost of Living Adjustment (COLA) until 2021-22. (Note: 2020-21 budget will likely extend until 2023-24)</a:t>
          </a:r>
          <a:endParaRPr lang="en-US"/>
        </a:p>
      </dgm:t>
    </dgm:pt>
    <dgm:pt modelId="{9CFD284F-900A-4A22-8A40-DDF37089782F}" type="parTrans" cxnId="{5E343036-3AE0-4146-962B-44CC7D9AA1EA}">
      <dgm:prSet/>
      <dgm:spPr/>
      <dgm:t>
        <a:bodyPr/>
        <a:lstStyle/>
        <a:p>
          <a:endParaRPr lang="en-US"/>
        </a:p>
      </dgm:t>
    </dgm:pt>
    <dgm:pt modelId="{B94EA2BE-7218-432B-B31F-19332F68D48A}" type="sibTrans" cxnId="{5E343036-3AE0-4146-962B-44CC7D9AA1EA}">
      <dgm:prSet/>
      <dgm:spPr/>
      <dgm:t>
        <a:bodyPr/>
        <a:lstStyle/>
        <a:p>
          <a:endParaRPr lang="en-US"/>
        </a:p>
      </dgm:t>
    </dgm:pt>
    <dgm:pt modelId="{B7602E39-F0E8-46F0-9D4F-E63C87F288C3}" type="pres">
      <dgm:prSet presAssocID="{950DEDF9-100B-4C75-9DA9-7407B2A2C33B}" presName="root" presStyleCnt="0">
        <dgm:presLayoutVars>
          <dgm:dir/>
          <dgm:resizeHandles val="exact"/>
        </dgm:presLayoutVars>
      </dgm:prSet>
      <dgm:spPr/>
    </dgm:pt>
    <dgm:pt modelId="{81355019-20BB-4CD2-AD61-876F7151C09A}" type="pres">
      <dgm:prSet presAssocID="{A36E9D71-6D86-44DC-9CAA-3E22F841297C}" presName="compNode" presStyleCnt="0"/>
      <dgm:spPr/>
    </dgm:pt>
    <dgm:pt modelId="{C2941F2E-B28C-424F-A29C-E7A573069D55}" type="pres">
      <dgm:prSet presAssocID="{A36E9D71-6D86-44DC-9CAA-3E22F841297C}" presName="bgRect" presStyleLbl="bgShp" presStyleIdx="0" presStyleCnt="3"/>
      <dgm:spPr/>
    </dgm:pt>
    <dgm:pt modelId="{D3F9A408-3CB1-406E-AC90-73FED22E3233}" type="pres">
      <dgm:prSet presAssocID="{A36E9D71-6D86-44DC-9CAA-3E22F84129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3E6D913C-608F-44FB-B30A-6524C7450AAB}" type="pres">
      <dgm:prSet presAssocID="{A36E9D71-6D86-44DC-9CAA-3E22F841297C}" presName="spaceRect" presStyleCnt="0"/>
      <dgm:spPr/>
    </dgm:pt>
    <dgm:pt modelId="{1AC25DCA-7E03-4DBE-98CA-DB56C74D3B43}" type="pres">
      <dgm:prSet presAssocID="{A36E9D71-6D86-44DC-9CAA-3E22F841297C}" presName="parTx" presStyleLbl="revTx" presStyleIdx="0" presStyleCnt="3">
        <dgm:presLayoutVars>
          <dgm:chMax val="0"/>
          <dgm:chPref val="0"/>
        </dgm:presLayoutVars>
      </dgm:prSet>
      <dgm:spPr/>
    </dgm:pt>
    <dgm:pt modelId="{E17AF950-716B-45F6-A9E1-BE356ADE053B}" type="pres">
      <dgm:prSet presAssocID="{70E77FD2-B2C0-42CA-B677-A58751C1E822}" presName="sibTrans" presStyleCnt="0"/>
      <dgm:spPr/>
    </dgm:pt>
    <dgm:pt modelId="{3019B0AD-4C39-48D3-908D-605EE690DDC6}" type="pres">
      <dgm:prSet presAssocID="{ACB6369E-672F-4D7D-AA9E-BF1889AA5DEB}" presName="compNode" presStyleCnt="0"/>
      <dgm:spPr/>
    </dgm:pt>
    <dgm:pt modelId="{A9405740-89C3-49BF-8DA5-A368C1B97876}" type="pres">
      <dgm:prSet presAssocID="{ACB6369E-672F-4D7D-AA9E-BF1889AA5DEB}" presName="bgRect" presStyleLbl="bgShp" presStyleIdx="1" presStyleCnt="3"/>
      <dgm:spPr/>
    </dgm:pt>
    <dgm:pt modelId="{5DC59AD0-D3C6-4988-8A48-C5DEF009C895}" type="pres">
      <dgm:prSet presAssocID="{ACB6369E-672F-4D7D-AA9E-BF1889AA5D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ntoBox"/>
        </a:ext>
      </dgm:extLst>
    </dgm:pt>
    <dgm:pt modelId="{ABFDFBE1-0FB5-42DA-92E1-83B371A38C13}" type="pres">
      <dgm:prSet presAssocID="{ACB6369E-672F-4D7D-AA9E-BF1889AA5DEB}" presName="spaceRect" presStyleCnt="0"/>
      <dgm:spPr/>
    </dgm:pt>
    <dgm:pt modelId="{6F1F48BE-1DF7-43B6-B755-BE58BA5FEE15}" type="pres">
      <dgm:prSet presAssocID="{ACB6369E-672F-4D7D-AA9E-BF1889AA5DEB}" presName="parTx" presStyleLbl="revTx" presStyleIdx="1" presStyleCnt="3">
        <dgm:presLayoutVars>
          <dgm:chMax val="0"/>
          <dgm:chPref val="0"/>
        </dgm:presLayoutVars>
      </dgm:prSet>
      <dgm:spPr/>
    </dgm:pt>
    <dgm:pt modelId="{39B5AEFF-29CD-4B01-8194-B3F64954FFC5}" type="pres">
      <dgm:prSet presAssocID="{484B249D-FCA2-4DFA-8754-3D47A21E7A53}" presName="sibTrans" presStyleCnt="0"/>
      <dgm:spPr/>
    </dgm:pt>
    <dgm:pt modelId="{B0A911EA-9428-4401-A17B-C90EB7359D3A}" type="pres">
      <dgm:prSet presAssocID="{1AC893BA-6693-4C5A-8CF7-558319D8FCD6}" presName="compNode" presStyleCnt="0"/>
      <dgm:spPr/>
    </dgm:pt>
    <dgm:pt modelId="{87F5DBAA-7091-4A6E-8DA1-696A16464FF9}" type="pres">
      <dgm:prSet presAssocID="{1AC893BA-6693-4C5A-8CF7-558319D8FCD6}" presName="bgRect" presStyleLbl="bgShp" presStyleIdx="2" presStyleCnt="3"/>
      <dgm:spPr/>
    </dgm:pt>
    <dgm:pt modelId="{BDBBF3CD-5253-44A4-8075-AABF74B95FA6}" type="pres">
      <dgm:prSet presAssocID="{1AC893BA-6693-4C5A-8CF7-558319D8FC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osk"/>
        </a:ext>
      </dgm:extLst>
    </dgm:pt>
    <dgm:pt modelId="{ECADC8A5-E889-4D98-9F28-83EF936B1DC6}" type="pres">
      <dgm:prSet presAssocID="{1AC893BA-6693-4C5A-8CF7-558319D8FCD6}" presName="spaceRect" presStyleCnt="0"/>
      <dgm:spPr/>
    </dgm:pt>
    <dgm:pt modelId="{B4B1AC3A-74C2-4E2E-9B44-D7843356E94A}" type="pres">
      <dgm:prSet presAssocID="{1AC893BA-6693-4C5A-8CF7-558319D8FCD6}" presName="parTx" presStyleLbl="revTx" presStyleIdx="2" presStyleCnt="3">
        <dgm:presLayoutVars>
          <dgm:chMax val="0"/>
          <dgm:chPref val="0"/>
        </dgm:presLayoutVars>
      </dgm:prSet>
      <dgm:spPr/>
    </dgm:pt>
  </dgm:ptLst>
  <dgm:cxnLst>
    <dgm:cxn modelId="{5E343036-3AE0-4146-962B-44CC7D9AA1EA}" srcId="{950DEDF9-100B-4C75-9DA9-7407B2A2C33B}" destId="{1AC893BA-6693-4C5A-8CF7-558319D8FCD6}" srcOrd="2" destOrd="0" parTransId="{9CFD284F-900A-4A22-8A40-DDF37089782F}" sibTransId="{B94EA2BE-7218-432B-B31F-19332F68D48A}"/>
    <dgm:cxn modelId="{3F5CF97F-AF9E-4309-8B6C-E797D660E785}" type="presOf" srcId="{1AC893BA-6693-4C5A-8CF7-558319D8FCD6}" destId="{B4B1AC3A-74C2-4E2E-9B44-D7843356E94A}" srcOrd="0" destOrd="0" presId="urn:microsoft.com/office/officeart/2018/2/layout/IconVerticalSolidList"/>
    <dgm:cxn modelId="{581087A1-9FB2-42BB-A0C5-7477FAD0CD46}" srcId="{950DEDF9-100B-4C75-9DA9-7407B2A2C33B}" destId="{ACB6369E-672F-4D7D-AA9E-BF1889AA5DEB}" srcOrd="1" destOrd="0" parTransId="{191B5D47-7FE3-48F9-8B9B-3E89AFAA8471}" sibTransId="{484B249D-FCA2-4DFA-8754-3D47A21E7A53}"/>
    <dgm:cxn modelId="{7DA5B4BF-16E7-42C8-B675-94A2DE6E6E6A}" type="presOf" srcId="{ACB6369E-672F-4D7D-AA9E-BF1889AA5DEB}" destId="{6F1F48BE-1DF7-43B6-B755-BE58BA5FEE15}" srcOrd="0" destOrd="0" presId="urn:microsoft.com/office/officeart/2018/2/layout/IconVerticalSolidList"/>
    <dgm:cxn modelId="{6789D1BF-E160-44C6-8EA3-195C82D736DE}" type="presOf" srcId="{950DEDF9-100B-4C75-9DA9-7407B2A2C33B}" destId="{B7602E39-F0E8-46F0-9D4F-E63C87F288C3}" srcOrd="0" destOrd="0" presId="urn:microsoft.com/office/officeart/2018/2/layout/IconVerticalSolidList"/>
    <dgm:cxn modelId="{0D9F5FCA-C91A-4422-BD59-6706665E1097}" type="presOf" srcId="{A36E9D71-6D86-44DC-9CAA-3E22F841297C}" destId="{1AC25DCA-7E03-4DBE-98CA-DB56C74D3B43}" srcOrd="0" destOrd="0" presId="urn:microsoft.com/office/officeart/2018/2/layout/IconVerticalSolidList"/>
    <dgm:cxn modelId="{7843F7FC-0D98-489B-95AE-B8A113E1EB10}" srcId="{950DEDF9-100B-4C75-9DA9-7407B2A2C33B}" destId="{A36E9D71-6D86-44DC-9CAA-3E22F841297C}" srcOrd="0" destOrd="0" parTransId="{4011F4AD-39C8-449F-A5DC-12265BB4988F}" sibTransId="{70E77FD2-B2C0-42CA-B677-A58751C1E822}"/>
    <dgm:cxn modelId="{B680591A-AC91-435A-9DDA-DE856EF8496C}" type="presParOf" srcId="{B7602E39-F0E8-46F0-9D4F-E63C87F288C3}" destId="{81355019-20BB-4CD2-AD61-876F7151C09A}" srcOrd="0" destOrd="0" presId="urn:microsoft.com/office/officeart/2018/2/layout/IconVerticalSolidList"/>
    <dgm:cxn modelId="{9DCCB109-5B66-4E86-8594-48A77B363562}" type="presParOf" srcId="{81355019-20BB-4CD2-AD61-876F7151C09A}" destId="{C2941F2E-B28C-424F-A29C-E7A573069D55}" srcOrd="0" destOrd="0" presId="urn:microsoft.com/office/officeart/2018/2/layout/IconVerticalSolidList"/>
    <dgm:cxn modelId="{001B15FB-0640-431A-A529-70FAA67B140C}" type="presParOf" srcId="{81355019-20BB-4CD2-AD61-876F7151C09A}" destId="{D3F9A408-3CB1-406E-AC90-73FED22E3233}" srcOrd="1" destOrd="0" presId="urn:microsoft.com/office/officeart/2018/2/layout/IconVerticalSolidList"/>
    <dgm:cxn modelId="{783A790B-91B3-40E6-8CD5-79850138A079}" type="presParOf" srcId="{81355019-20BB-4CD2-AD61-876F7151C09A}" destId="{3E6D913C-608F-44FB-B30A-6524C7450AAB}" srcOrd="2" destOrd="0" presId="urn:microsoft.com/office/officeart/2018/2/layout/IconVerticalSolidList"/>
    <dgm:cxn modelId="{90B27811-72D3-4087-A0E2-5D3BE5C2DB46}" type="presParOf" srcId="{81355019-20BB-4CD2-AD61-876F7151C09A}" destId="{1AC25DCA-7E03-4DBE-98CA-DB56C74D3B43}" srcOrd="3" destOrd="0" presId="urn:microsoft.com/office/officeart/2018/2/layout/IconVerticalSolidList"/>
    <dgm:cxn modelId="{CC215AC1-B492-4D63-94F3-D715247235F5}" type="presParOf" srcId="{B7602E39-F0E8-46F0-9D4F-E63C87F288C3}" destId="{E17AF950-716B-45F6-A9E1-BE356ADE053B}" srcOrd="1" destOrd="0" presId="urn:microsoft.com/office/officeart/2018/2/layout/IconVerticalSolidList"/>
    <dgm:cxn modelId="{8147C10E-53FF-48FD-9686-7CD6BA847D68}" type="presParOf" srcId="{B7602E39-F0E8-46F0-9D4F-E63C87F288C3}" destId="{3019B0AD-4C39-48D3-908D-605EE690DDC6}" srcOrd="2" destOrd="0" presId="urn:microsoft.com/office/officeart/2018/2/layout/IconVerticalSolidList"/>
    <dgm:cxn modelId="{750A1C35-C23A-43C3-B4F5-9214D8426453}" type="presParOf" srcId="{3019B0AD-4C39-48D3-908D-605EE690DDC6}" destId="{A9405740-89C3-49BF-8DA5-A368C1B97876}" srcOrd="0" destOrd="0" presId="urn:microsoft.com/office/officeart/2018/2/layout/IconVerticalSolidList"/>
    <dgm:cxn modelId="{94DF0569-B74C-401F-8AB4-7AF4FC0EB853}" type="presParOf" srcId="{3019B0AD-4C39-48D3-908D-605EE690DDC6}" destId="{5DC59AD0-D3C6-4988-8A48-C5DEF009C895}" srcOrd="1" destOrd="0" presId="urn:microsoft.com/office/officeart/2018/2/layout/IconVerticalSolidList"/>
    <dgm:cxn modelId="{4E3AEFAC-C5B5-4331-9E20-A479D2E6575B}" type="presParOf" srcId="{3019B0AD-4C39-48D3-908D-605EE690DDC6}" destId="{ABFDFBE1-0FB5-42DA-92E1-83B371A38C13}" srcOrd="2" destOrd="0" presId="urn:microsoft.com/office/officeart/2018/2/layout/IconVerticalSolidList"/>
    <dgm:cxn modelId="{D10B42B4-7D6B-4F6B-927C-E372D5A087ED}" type="presParOf" srcId="{3019B0AD-4C39-48D3-908D-605EE690DDC6}" destId="{6F1F48BE-1DF7-43B6-B755-BE58BA5FEE15}" srcOrd="3" destOrd="0" presId="urn:microsoft.com/office/officeart/2018/2/layout/IconVerticalSolidList"/>
    <dgm:cxn modelId="{83AAD7B2-5AEA-408C-9681-E7292B95E2E1}" type="presParOf" srcId="{B7602E39-F0E8-46F0-9D4F-E63C87F288C3}" destId="{39B5AEFF-29CD-4B01-8194-B3F64954FFC5}" srcOrd="3" destOrd="0" presId="urn:microsoft.com/office/officeart/2018/2/layout/IconVerticalSolidList"/>
    <dgm:cxn modelId="{6B82C9C0-CFF0-401E-95C7-828EACE028AF}" type="presParOf" srcId="{B7602E39-F0E8-46F0-9D4F-E63C87F288C3}" destId="{B0A911EA-9428-4401-A17B-C90EB7359D3A}" srcOrd="4" destOrd="0" presId="urn:microsoft.com/office/officeart/2018/2/layout/IconVerticalSolidList"/>
    <dgm:cxn modelId="{56FEA4C0-3BB1-40BC-A496-83A89916E0F5}" type="presParOf" srcId="{B0A911EA-9428-4401-A17B-C90EB7359D3A}" destId="{87F5DBAA-7091-4A6E-8DA1-696A16464FF9}" srcOrd="0" destOrd="0" presId="urn:microsoft.com/office/officeart/2018/2/layout/IconVerticalSolidList"/>
    <dgm:cxn modelId="{FFF6FA87-A586-4603-9246-AC23601530B2}" type="presParOf" srcId="{B0A911EA-9428-4401-A17B-C90EB7359D3A}" destId="{BDBBF3CD-5253-44A4-8075-AABF74B95FA6}" srcOrd="1" destOrd="0" presId="urn:microsoft.com/office/officeart/2018/2/layout/IconVerticalSolidList"/>
    <dgm:cxn modelId="{1B6350F0-770B-4AAF-B312-A610D2345448}" type="presParOf" srcId="{B0A911EA-9428-4401-A17B-C90EB7359D3A}" destId="{ECADC8A5-E889-4D98-9F28-83EF936B1DC6}" srcOrd="2" destOrd="0" presId="urn:microsoft.com/office/officeart/2018/2/layout/IconVerticalSolidList"/>
    <dgm:cxn modelId="{638B3052-613D-4C9D-B78D-4325AB2CBAE0}" type="presParOf" srcId="{B0A911EA-9428-4401-A17B-C90EB7359D3A}" destId="{B4B1AC3A-74C2-4E2E-9B44-D7843356E9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9D6DD-B27F-4315-A14D-41CEF1A8237C}">
      <dsp:nvSpPr>
        <dsp:cNvPr id="0" name=""/>
        <dsp:cNvSpPr/>
      </dsp:nvSpPr>
      <dsp:spPr>
        <a:xfrm>
          <a:off x="0" y="3913"/>
          <a:ext cx="10231920" cy="8831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A8C09-2C35-4C3E-AAB7-F1CA2CDD9BCD}">
      <dsp:nvSpPr>
        <dsp:cNvPr id="0" name=""/>
        <dsp:cNvSpPr/>
      </dsp:nvSpPr>
      <dsp:spPr>
        <a:xfrm>
          <a:off x="267162" y="202629"/>
          <a:ext cx="486225" cy="485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85F31D16-C9A5-45C0-9AA5-2C4AB11A5529}">
      <dsp:nvSpPr>
        <dsp:cNvPr id="0" name=""/>
        <dsp:cNvSpPr/>
      </dsp:nvSpPr>
      <dsp:spPr>
        <a:xfrm>
          <a:off x="1020550" y="3913"/>
          <a:ext cx="9195652" cy="91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1" tIns="96391" rIns="96391" bIns="96391" numCol="1" spcCol="1270" anchor="ctr" anchorCtr="0">
          <a:noAutofit/>
        </a:bodyPr>
        <a:lstStyle/>
        <a:p>
          <a:pPr marL="0" lvl="0" indent="0" algn="l" defTabSz="1244600">
            <a:lnSpc>
              <a:spcPct val="90000"/>
            </a:lnSpc>
            <a:spcBef>
              <a:spcPct val="0"/>
            </a:spcBef>
            <a:spcAft>
              <a:spcPct val="35000"/>
            </a:spcAft>
            <a:buNone/>
          </a:pPr>
          <a:r>
            <a:rPr lang="en-US" sz="2800" kern="1200" dirty="0"/>
            <a:t>$54 billion budget shortfall</a:t>
          </a:r>
        </a:p>
      </dsp:txBody>
      <dsp:txXfrm>
        <a:off x="1020550" y="3913"/>
        <a:ext cx="9195652" cy="910781"/>
      </dsp:txXfrm>
    </dsp:sp>
    <dsp:sp modelId="{BF22FE57-DA1A-421E-B339-8922A05B56DB}">
      <dsp:nvSpPr>
        <dsp:cNvPr id="0" name=""/>
        <dsp:cNvSpPr/>
      </dsp:nvSpPr>
      <dsp:spPr>
        <a:xfrm>
          <a:off x="0" y="1142390"/>
          <a:ext cx="10231920" cy="8831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871BB-E171-4AB0-9141-51648CE5D15D}">
      <dsp:nvSpPr>
        <dsp:cNvPr id="0" name=""/>
        <dsp:cNvSpPr/>
      </dsp:nvSpPr>
      <dsp:spPr>
        <a:xfrm>
          <a:off x="267162" y="1341106"/>
          <a:ext cx="486225" cy="485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1F6D7593-3588-432D-8978-361F37F57A41}">
      <dsp:nvSpPr>
        <dsp:cNvPr id="0" name=""/>
        <dsp:cNvSpPr/>
      </dsp:nvSpPr>
      <dsp:spPr>
        <a:xfrm>
          <a:off x="1020550" y="1142390"/>
          <a:ext cx="9195652" cy="91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1" tIns="96391" rIns="96391" bIns="96391" numCol="1" spcCol="1270" anchor="ctr" anchorCtr="0">
          <a:noAutofit/>
        </a:bodyPr>
        <a:lstStyle/>
        <a:p>
          <a:pPr marL="0" lvl="0" indent="0" algn="l" defTabSz="1244600">
            <a:lnSpc>
              <a:spcPct val="90000"/>
            </a:lnSpc>
            <a:spcBef>
              <a:spcPct val="0"/>
            </a:spcBef>
            <a:spcAft>
              <a:spcPct val="35000"/>
            </a:spcAft>
            <a:buNone/>
          </a:pPr>
          <a:r>
            <a:rPr lang="en-US" sz="2800" kern="1200" dirty="0"/>
            <a:t>State Assembly and Senate have reached an agreement on the California Budget</a:t>
          </a:r>
        </a:p>
      </dsp:txBody>
      <dsp:txXfrm>
        <a:off x="1020550" y="1142390"/>
        <a:ext cx="9195652" cy="910781"/>
      </dsp:txXfrm>
    </dsp:sp>
    <dsp:sp modelId="{DE8C3138-30CB-4896-B53E-899FDF779D8C}">
      <dsp:nvSpPr>
        <dsp:cNvPr id="0" name=""/>
        <dsp:cNvSpPr/>
      </dsp:nvSpPr>
      <dsp:spPr>
        <a:xfrm>
          <a:off x="0" y="2280867"/>
          <a:ext cx="10231920" cy="88318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4C522-7B6F-42DD-A153-93A4FC347D00}">
      <dsp:nvSpPr>
        <dsp:cNvPr id="0" name=""/>
        <dsp:cNvSpPr/>
      </dsp:nvSpPr>
      <dsp:spPr>
        <a:xfrm>
          <a:off x="267162" y="2479583"/>
          <a:ext cx="486225" cy="485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076A5FBA-D152-4A35-8EED-B29EDDCAFA83}">
      <dsp:nvSpPr>
        <dsp:cNvPr id="0" name=""/>
        <dsp:cNvSpPr/>
      </dsp:nvSpPr>
      <dsp:spPr>
        <a:xfrm>
          <a:off x="1020550" y="2280867"/>
          <a:ext cx="9195652" cy="91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1" tIns="96391" rIns="96391" bIns="96391" numCol="1" spcCol="1270" anchor="ctr" anchorCtr="0">
          <a:noAutofit/>
        </a:bodyPr>
        <a:lstStyle/>
        <a:p>
          <a:pPr marL="0" lvl="0" indent="0" algn="l" defTabSz="1244600">
            <a:lnSpc>
              <a:spcPct val="90000"/>
            </a:lnSpc>
            <a:spcBef>
              <a:spcPct val="0"/>
            </a:spcBef>
            <a:spcAft>
              <a:spcPct val="35000"/>
            </a:spcAft>
            <a:buNone/>
          </a:pPr>
          <a:r>
            <a:rPr lang="en-US" sz="2800" kern="1200" dirty="0"/>
            <a:t>System of deferrals proposed by the legislature vs. a cut to base apportionment</a:t>
          </a:r>
        </a:p>
      </dsp:txBody>
      <dsp:txXfrm>
        <a:off x="1020550" y="2280867"/>
        <a:ext cx="9195652" cy="910781"/>
      </dsp:txXfrm>
    </dsp:sp>
    <dsp:sp modelId="{623503E4-B9FE-446B-90FA-62AB10849082}">
      <dsp:nvSpPr>
        <dsp:cNvPr id="0" name=""/>
        <dsp:cNvSpPr/>
      </dsp:nvSpPr>
      <dsp:spPr>
        <a:xfrm>
          <a:off x="0" y="3419344"/>
          <a:ext cx="10231920" cy="88318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E4382-DDA7-4A5A-84B2-539833B3ADEF}">
      <dsp:nvSpPr>
        <dsp:cNvPr id="0" name=""/>
        <dsp:cNvSpPr/>
      </dsp:nvSpPr>
      <dsp:spPr>
        <a:xfrm>
          <a:off x="267162" y="3618060"/>
          <a:ext cx="486225" cy="485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03A197A1-ABA1-4D0A-82D9-9836A2A9AF59}">
      <dsp:nvSpPr>
        <dsp:cNvPr id="0" name=""/>
        <dsp:cNvSpPr/>
      </dsp:nvSpPr>
      <dsp:spPr>
        <a:xfrm>
          <a:off x="1020550" y="3419344"/>
          <a:ext cx="9195652" cy="91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91" tIns="96391" rIns="96391" bIns="96391" numCol="1" spcCol="1270" anchor="ctr" anchorCtr="0">
          <a:noAutofit/>
        </a:bodyPr>
        <a:lstStyle/>
        <a:p>
          <a:pPr marL="0" lvl="0" indent="0" algn="l" defTabSz="1244600">
            <a:lnSpc>
              <a:spcPct val="90000"/>
            </a:lnSpc>
            <a:spcBef>
              <a:spcPct val="0"/>
            </a:spcBef>
            <a:spcAft>
              <a:spcPct val="35000"/>
            </a:spcAft>
            <a:buNone/>
          </a:pPr>
          <a:r>
            <a:rPr lang="en-US" sz="2800" kern="1200" dirty="0"/>
            <a:t>Hardship on districts will be cashflow and may require a system of loans</a:t>
          </a:r>
          <a:r>
            <a:rPr lang="en-US" sz="2200" kern="1200" dirty="0"/>
            <a:t>. </a:t>
          </a:r>
        </a:p>
      </dsp:txBody>
      <dsp:txXfrm>
        <a:off x="1020550" y="3419344"/>
        <a:ext cx="9195652" cy="910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41F2E-B28C-424F-A29C-E7A573069D55}">
      <dsp:nvSpPr>
        <dsp:cNvPr id="0" name=""/>
        <dsp:cNvSpPr/>
      </dsp:nvSpPr>
      <dsp:spPr>
        <a:xfrm>
          <a:off x="0" y="559"/>
          <a:ext cx="10506239" cy="13095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9A408-3CB1-406E-AC90-73FED22E3233}">
      <dsp:nvSpPr>
        <dsp:cNvPr id="0" name=""/>
        <dsp:cNvSpPr/>
      </dsp:nvSpPr>
      <dsp:spPr>
        <a:xfrm>
          <a:off x="396143" y="295211"/>
          <a:ext cx="720261" cy="720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1AC25DCA-7E03-4DBE-98CA-DB56C74D3B43}">
      <dsp:nvSpPr>
        <dsp:cNvPr id="0" name=""/>
        <dsp:cNvSpPr/>
      </dsp:nvSpPr>
      <dsp:spPr>
        <a:xfrm>
          <a:off x="1512548" y="559"/>
          <a:ext cx="8993691" cy="130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96" tIns="138596" rIns="138596" bIns="138596" numCol="1" spcCol="1270" anchor="ctr" anchorCtr="0">
          <a:noAutofit/>
        </a:bodyPr>
        <a:lstStyle/>
        <a:p>
          <a:pPr marL="0" lvl="0" indent="0" algn="l" defTabSz="1111250">
            <a:lnSpc>
              <a:spcPct val="90000"/>
            </a:lnSpc>
            <a:spcBef>
              <a:spcPct val="0"/>
            </a:spcBef>
            <a:spcAft>
              <a:spcPct val="35000"/>
            </a:spcAft>
            <a:buNone/>
          </a:pPr>
          <a:r>
            <a:rPr lang="en-US" sz="2500" b="0" i="0" kern="1200"/>
            <a:t>Stability: “Guaranteed” funding for 1 year. By end of the subsequent year, college must achieve original Full Time Equivalent Students(FTES) goal or lose funding.</a:t>
          </a:r>
          <a:endParaRPr lang="en-US" sz="2500" kern="1200"/>
        </a:p>
      </dsp:txBody>
      <dsp:txXfrm>
        <a:off x="1512548" y="559"/>
        <a:ext cx="8993691" cy="1309565"/>
      </dsp:txXfrm>
    </dsp:sp>
    <dsp:sp modelId="{A9405740-89C3-49BF-8DA5-A368C1B97876}">
      <dsp:nvSpPr>
        <dsp:cNvPr id="0" name=""/>
        <dsp:cNvSpPr/>
      </dsp:nvSpPr>
      <dsp:spPr>
        <a:xfrm>
          <a:off x="0" y="1637517"/>
          <a:ext cx="10506239" cy="13095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59AD0-D3C6-4988-8A48-C5DEF009C895}">
      <dsp:nvSpPr>
        <dsp:cNvPr id="0" name=""/>
        <dsp:cNvSpPr/>
      </dsp:nvSpPr>
      <dsp:spPr>
        <a:xfrm>
          <a:off x="396143" y="1932169"/>
          <a:ext cx="720261" cy="720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6F1F48BE-1DF7-43B6-B755-BE58BA5FEE15}">
      <dsp:nvSpPr>
        <dsp:cNvPr id="0" name=""/>
        <dsp:cNvSpPr/>
      </dsp:nvSpPr>
      <dsp:spPr>
        <a:xfrm>
          <a:off x="1512548" y="1637517"/>
          <a:ext cx="8993691" cy="130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96" tIns="138596" rIns="138596" bIns="138596" numCol="1" spcCol="1270" anchor="ctr" anchorCtr="0">
          <a:noAutofit/>
        </a:bodyPr>
        <a:lstStyle/>
        <a:p>
          <a:pPr marL="0" lvl="0" indent="0" algn="l" defTabSz="1111250">
            <a:lnSpc>
              <a:spcPct val="90000"/>
            </a:lnSpc>
            <a:spcBef>
              <a:spcPct val="0"/>
            </a:spcBef>
            <a:spcAft>
              <a:spcPct val="35000"/>
            </a:spcAft>
            <a:buNone/>
          </a:pPr>
          <a:r>
            <a:rPr lang="en-US" sz="2500" b="0" i="0" kern="1200"/>
            <a:t>Restoration: Entitled to restore base funded FTES during three years following year of initial decrease.</a:t>
          </a:r>
          <a:endParaRPr lang="en-US" sz="2500" kern="1200"/>
        </a:p>
      </dsp:txBody>
      <dsp:txXfrm>
        <a:off x="1512548" y="1637517"/>
        <a:ext cx="8993691" cy="1309565"/>
      </dsp:txXfrm>
    </dsp:sp>
    <dsp:sp modelId="{87F5DBAA-7091-4A6E-8DA1-696A16464FF9}">
      <dsp:nvSpPr>
        <dsp:cNvPr id="0" name=""/>
        <dsp:cNvSpPr/>
      </dsp:nvSpPr>
      <dsp:spPr>
        <a:xfrm>
          <a:off x="0" y="3274474"/>
          <a:ext cx="10506239" cy="13095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BF3CD-5253-44A4-8075-AABF74B95FA6}">
      <dsp:nvSpPr>
        <dsp:cNvPr id="0" name=""/>
        <dsp:cNvSpPr/>
      </dsp:nvSpPr>
      <dsp:spPr>
        <a:xfrm>
          <a:off x="396143" y="3569126"/>
          <a:ext cx="720261" cy="720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B4B1AC3A-74C2-4E2E-9B44-D7843356E94A}">
      <dsp:nvSpPr>
        <dsp:cNvPr id="0" name=""/>
        <dsp:cNvSpPr/>
      </dsp:nvSpPr>
      <dsp:spPr>
        <a:xfrm>
          <a:off x="1512548" y="3274474"/>
          <a:ext cx="8993691" cy="130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96" tIns="138596" rIns="138596" bIns="138596" numCol="1" spcCol="1270" anchor="ctr" anchorCtr="0">
          <a:noAutofit/>
        </a:bodyPr>
        <a:lstStyle/>
        <a:p>
          <a:pPr marL="0" lvl="0" indent="0" algn="l" defTabSz="1111250">
            <a:lnSpc>
              <a:spcPct val="90000"/>
            </a:lnSpc>
            <a:spcBef>
              <a:spcPct val="0"/>
            </a:spcBef>
            <a:spcAft>
              <a:spcPct val="35000"/>
            </a:spcAft>
            <a:buNone/>
          </a:pPr>
          <a:r>
            <a:rPr lang="en-US" sz="2500" b="0" i="0" kern="1200"/>
            <a:t>Hold Harmless: The amount of funding recived in 2017-18, grown by the Cost of Living Adjustment (COLA) until 2021-22. (Note: 2020-21 budget will likely extend until 2023-24)</a:t>
          </a:r>
          <a:endParaRPr lang="en-US" sz="2500" kern="1200"/>
        </a:p>
      </dsp:txBody>
      <dsp:txXfrm>
        <a:off x="1512548" y="3274474"/>
        <a:ext cx="8993691" cy="13095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E02826"/>
                </a:solidFill>
                <a:latin typeface="Arial"/>
              </a:rPr>
              <a:t>Click to move the slide</a:t>
            </a:r>
          </a:p>
        </p:txBody>
      </p:sp>
      <p:sp>
        <p:nvSpPr>
          <p:cNvPr id="159"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60"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61"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62"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63"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243710A6-D5F5-46ED-B6AD-D22708E4762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ultco.us/diversity-equity/equity-and-empowerment-le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685800" y="1143000"/>
            <a:ext cx="5486400" cy="3086100"/>
          </a:xfrm>
          <a:prstGeom prst="rect">
            <a:avLst/>
          </a:prstGeom>
        </p:spPr>
      </p:sp>
      <p:sp>
        <p:nvSpPr>
          <p:cNvPr id="25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1200" b="1" strike="noStrike" spc="-1">
                <a:solidFill>
                  <a:srgbClr val="000000"/>
                </a:solidFill>
                <a:latin typeface="+mn-lt"/>
                <a:ea typeface="+mn-ea"/>
              </a:rPr>
              <a:t>Local and Statewide Budgets and the Future </a:t>
            </a:r>
            <a:endParaRPr lang="en-US" sz="1200" b="0" strike="noStrike" spc="-1">
              <a:latin typeface="Arial"/>
            </a:endParaRPr>
          </a:p>
          <a:p>
            <a:pPr marL="216000" indent="-216000">
              <a:lnSpc>
                <a:spcPct val="100000"/>
              </a:lnSpc>
            </a:pPr>
            <a:r>
              <a:rPr lang="en-US" sz="1200" b="0" strike="noStrike" spc="-1">
                <a:solidFill>
                  <a:srgbClr val="000000"/>
                </a:solidFill>
                <a:latin typeface="+mn-lt"/>
                <a:ea typeface="+mn-ea"/>
              </a:rPr>
              <a:t>This year’s California Community College budget proposals contain elements to address COVID-19 and Californians, and students’ fundamental needs of the time.  What is being proposed and what is changing? How do we mitigate the disruption to instruction and services without compromising the system’s focus on equity?   In order to better understand the current budget climate, and to ensure budgetary decisions are made to best serve students, faculty leaders should understand how the budget works at the state and at the local level.  During this session, the presenters will talk about the impact of the budget reductions and what faculty leaders should watch for.</a:t>
            </a:r>
            <a:endParaRPr lang="en-US" sz="1200" b="0" strike="noStrike" spc="-1">
              <a:latin typeface="Arial"/>
            </a:endParaRPr>
          </a:p>
          <a:p>
            <a:pPr marL="216000" indent="-216000">
              <a:lnSpc>
                <a:spcPct val="100000"/>
              </a:lnSpc>
            </a:pPr>
            <a:endParaRPr lang="en-US" sz="1200" b="0" strike="noStrike" spc="-1">
              <a:latin typeface="Arial"/>
            </a:endParaRPr>
          </a:p>
        </p:txBody>
      </p:sp>
      <p:sp>
        <p:nvSpPr>
          <p:cNvPr id="25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FF570D9-AE89-48FE-B738-E2EA27400CC4}" type="slidenum">
              <a:rPr lang="en-US" sz="1200" b="0" strike="noStrike" spc="-1">
                <a:latin typeface="Times New Roman"/>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685800" y="1143000"/>
            <a:ext cx="5486040" cy="3085920"/>
          </a:xfrm>
          <a:prstGeom prst="rect">
            <a:avLst/>
          </a:prstGeom>
        </p:spPr>
      </p:sp>
      <p:sp>
        <p:nvSpPr>
          <p:cNvPr id="282"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And academic senate leaders – documenting agreements is crucial</a:t>
            </a:r>
          </a:p>
        </p:txBody>
      </p:sp>
      <p:sp>
        <p:nvSpPr>
          <p:cNvPr id="28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A0FD5E5-3CDD-47C5-AE0A-9BC22997ED63}" type="slidenum">
              <a:rPr lang="en-US" sz="1200" b="0" strike="noStrike" spc="-1">
                <a:latin typeface="Times New Roman"/>
              </a:rPr>
              <a:t>25</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040" cy="3085920"/>
          </a:xfrm>
          <a:prstGeom prst="rect">
            <a:avLst/>
          </a:prstGeom>
        </p:spPr>
      </p:sp>
      <p:sp>
        <p:nvSpPr>
          <p:cNvPr id="28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Reassigned time, travel funds, professional development funds, supplies, funds to host events, and such</a:t>
            </a:r>
          </a:p>
        </p:txBody>
      </p:sp>
      <p:sp>
        <p:nvSpPr>
          <p:cNvPr id="28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30202DB-CFBA-44FD-A5DC-1C6F5AF18341}" type="slidenum">
              <a:rPr lang="en-US" sz="1200" b="0" strike="noStrike" spc="-1">
                <a:latin typeface="Times New Roman"/>
              </a:rPr>
              <a:t>26</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685800" y="1143000"/>
            <a:ext cx="5486400" cy="3086100"/>
          </a:xfrm>
          <a:prstGeom prst="rect">
            <a:avLst/>
          </a:prstGeom>
        </p:spPr>
      </p:sp>
      <p:sp>
        <p:nvSpPr>
          <p:cNvPr id="25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r>
              <a:rPr lang="en-US" sz="2000" b="0" strike="noStrike" spc="-1">
                <a:solidFill>
                  <a:srgbClr val="000000"/>
                </a:solidFill>
                <a:latin typeface="Arial"/>
              </a:rPr>
              <a:t>Last point-Discuss how faculty leaders must be empowered to better understand the current budget climate to ensure budgetary decisions are made to best serve students, faculty leaders should understand how the budget works at the state and at the local level </a:t>
            </a:r>
            <a:endParaRPr lang="en-US" sz="2000" b="0" strike="noStrike" spc="-1">
              <a:latin typeface="Arial"/>
            </a:endParaRPr>
          </a:p>
          <a:p>
            <a:pPr>
              <a:lnSpc>
                <a:spcPct val="100000"/>
              </a:lnSpc>
            </a:pPr>
            <a:endParaRPr lang="en-US" sz="2000" b="0" strike="noStrike" spc="-1">
              <a:latin typeface="Arial"/>
            </a:endParaRPr>
          </a:p>
        </p:txBody>
      </p:sp>
      <p:sp>
        <p:nvSpPr>
          <p:cNvPr id="25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F85E52C-169A-4A97-9322-5A40541F25CD}"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noRot="1" noChangeAspect="1"/>
          </p:cNvSpPr>
          <p:nvPr>
            <p:ph type="sldImg"/>
          </p:nvPr>
        </p:nvSpPr>
        <p:spPr>
          <a:xfrm>
            <a:off x="685800" y="1143000"/>
            <a:ext cx="5486040" cy="3085920"/>
          </a:xfrm>
          <a:prstGeom prst="rect">
            <a:avLst/>
          </a:prstGeom>
        </p:spPr>
      </p:sp>
      <p:sp>
        <p:nvSpPr>
          <p:cNvPr id="26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1200" b="0" strike="noStrike" spc="-1">
                <a:solidFill>
                  <a:srgbClr val="000000"/>
                </a:solidFill>
                <a:latin typeface="+mn-lt"/>
                <a:ea typeface="+mn-ea"/>
              </a:rPr>
              <a:t>Retrieve from </a:t>
            </a:r>
            <a:r>
              <a:rPr lang="en-US" sz="2000" b="0" u="sng" strike="noStrike" spc="-1">
                <a:solidFill>
                  <a:srgbClr val="000000"/>
                </a:solidFill>
                <a:uFillTx/>
                <a:latin typeface="+mn-lt"/>
                <a:ea typeface="+mn-ea"/>
                <a:hlinkClick r:id="rId3"/>
              </a:rPr>
              <a:t>https://multco.us/diversity-equity/equity-and-empowerment-lens</a:t>
            </a:r>
            <a:endParaRPr lang="en-US" sz="2000" b="0" strike="noStrike" spc="-1">
              <a:latin typeface="Arial"/>
            </a:endParaRPr>
          </a:p>
          <a:p>
            <a:pPr marL="216000" indent="-216000">
              <a:lnSpc>
                <a:spcPct val="100000"/>
              </a:lnSpc>
            </a:pPr>
            <a:r>
              <a:rPr lang="en-US" sz="1200" b="0" strike="noStrike" spc="-1">
                <a:solidFill>
                  <a:srgbClr val="000000"/>
                </a:solidFill>
                <a:latin typeface="+mn-lt"/>
                <a:ea typeface="+mn-ea"/>
              </a:rPr>
              <a:t>The equity and empowerment Lens (with a racial justice focus) improves planning, decision-making, and resource allocation leading to more racially equitable policies and programs. At its core, it is a set of principles, reflective questions, and processes that focuses at the individual, institutional, and systemic levels by:</a:t>
            </a:r>
            <a:endParaRPr lang="en-US" sz="1200" b="0" strike="noStrike" spc="-1">
              <a:latin typeface="Arial"/>
            </a:endParaRPr>
          </a:p>
          <a:p>
            <a:pPr marL="171360" indent="-171000">
              <a:lnSpc>
                <a:spcPct val="100000"/>
              </a:lnSpc>
              <a:buClr>
                <a:srgbClr val="000000"/>
              </a:buClr>
              <a:buFont typeface="Arial"/>
              <a:buChar char="•"/>
            </a:pPr>
            <a:r>
              <a:rPr lang="en-US" sz="1200" b="0" strike="noStrike" spc="-1">
                <a:solidFill>
                  <a:srgbClr val="000000"/>
                </a:solidFill>
                <a:latin typeface="+mn-lt"/>
                <a:ea typeface="+mn-ea"/>
              </a:rPr>
              <a:t>deconstructing what is not working around racial equity;</a:t>
            </a:r>
            <a:endParaRPr lang="en-US" sz="1200" b="0" strike="noStrike" spc="-1">
              <a:latin typeface="Arial"/>
            </a:endParaRPr>
          </a:p>
          <a:p>
            <a:pPr marL="171360" indent="-171000">
              <a:lnSpc>
                <a:spcPct val="100000"/>
              </a:lnSpc>
              <a:buClr>
                <a:srgbClr val="000000"/>
              </a:buClr>
              <a:buFont typeface="Arial"/>
              <a:buChar char="•"/>
            </a:pPr>
            <a:r>
              <a:rPr lang="en-US" sz="1200" b="0" strike="noStrike" spc="-1">
                <a:solidFill>
                  <a:srgbClr val="000000"/>
                </a:solidFill>
                <a:latin typeface="+mn-lt"/>
                <a:ea typeface="+mn-ea"/>
              </a:rPr>
              <a:t>reconstructing and supporting what is working;</a:t>
            </a:r>
            <a:endParaRPr lang="en-US" sz="1200" b="0" strike="noStrike" spc="-1">
              <a:latin typeface="Arial"/>
            </a:endParaRPr>
          </a:p>
          <a:p>
            <a:pPr marL="171360" indent="-171000">
              <a:lnSpc>
                <a:spcPct val="100000"/>
              </a:lnSpc>
              <a:buClr>
                <a:srgbClr val="000000"/>
              </a:buClr>
              <a:buFont typeface="Arial"/>
              <a:buChar char="•"/>
            </a:pPr>
            <a:r>
              <a:rPr lang="en-US" sz="1200" b="0" strike="noStrike" spc="-1">
                <a:solidFill>
                  <a:srgbClr val="000000"/>
                </a:solidFill>
                <a:latin typeface="+mn-lt"/>
                <a:ea typeface="+mn-ea"/>
              </a:rPr>
              <a:t>shifting the way we make decisions and think about this work; and</a:t>
            </a:r>
            <a:endParaRPr lang="en-US" sz="1200" b="0" strike="noStrike" spc="-1">
              <a:latin typeface="Arial"/>
            </a:endParaRPr>
          </a:p>
          <a:p>
            <a:pPr marL="171360" indent="-171000">
              <a:lnSpc>
                <a:spcPct val="100000"/>
              </a:lnSpc>
              <a:buClr>
                <a:srgbClr val="000000"/>
              </a:buClr>
              <a:buFont typeface="Arial"/>
              <a:buChar char="•"/>
            </a:pPr>
            <a:r>
              <a:rPr lang="en-US" sz="1200" b="0" strike="noStrike" spc="-1">
                <a:solidFill>
                  <a:srgbClr val="000000"/>
                </a:solidFill>
                <a:latin typeface="+mn-lt"/>
                <a:ea typeface="+mn-ea"/>
              </a:rPr>
              <a:t>healing and transforming our structures, our environments, and ourselves.</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26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81239E8-546C-48A5-8453-3AAA414C9DC7}" type="slidenum">
              <a:rPr lang="en-US" sz="1200" b="0" strike="noStrike" spc="-1">
                <a:latin typeface="Times New Roman"/>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685800" y="1143000"/>
            <a:ext cx="5486040" cy="3085920"/>
          </a:xfrm>
          <a:prstGeom prst="rect">
            <a:avLst/>
          </a:prstGeom>
        </p:spPr>
      </p:sp>
      <p:sp>
        <p:nvSpPr>
          <p:cNvPr id="264"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26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A617486-2C24-4CD4-BB9B-D63BE315616E}"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685800" y="1143000"/>
            <a:ext cx="5486400" cy="3086100"/>
          </a:xfrm>
          <a:prstGeom prst="rect">
            <a:avLst/>
          </a:prstGeom>
        </p:spPr>
      </p:sp>
      <p:sp>
        <p:nvSpPr>
          <p:cNvPr id="267"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26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E25F2B7D-B7F1-4C8C-AF7D-F0B11E24472B}"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685800" y="1143000"/>
            <a:ext cx="5486400" cy="3086100"/>
          </a:xfrm>
          <a:prstGeom prst="rect">
            <a:avLst/>
          </a:prstGeom>
        </p:spPr>
      </p:sp>
      <p:sp>
        <p:nvSpPr>
          <p:cNvPr id="27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r>
              <a:rPr lang="en-US" sz="2000" b="0" strike="noStrike" spc="-1">
                <a:latin typeface="Arial"/>
              </a:rPr>
              <a:t>Deferrals vs cut to base apportionment- Those deferrals will be a challenge for districts but seem better than a permanent reduction to apportionment rates.  </a:t>
            </a:r>
          </a:p>
          <a:p>
            <a:pPr>
              <a:lnSpc>
                <a:spcPct val="100000"/>
              </a:lnSpc>
            </a:pPr>
            <a:r>
              <a:rPr lang="en-US" sz="2000" b="0" strike="noStrike" spc="-1">
                <a:latin typeface="Arial"/>
              </a:rPr>
              <a:t>Note for Mario: Outcome of the conference committee between the legislature and the administration to be conclude by June 15. </a:t>
            </a: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27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76532B8-F6AB-4F6B-8D9F-68C963CC841F}"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noRot="1" noChangeAspect="1"/>
          </p:cNvSpPr>
          <p:nvPr>
            <p:ph type="sldImg"/>
          </p:nvPr>
        </p:nvSpPr>
        <p:spPr>
          <a:xfrm>
            <a:off x="685800" y="1143000"/>
            <a:ext cx="5486400" cy="3086100"/>
          </a:xfrm>
          <a:prstGeom prst="rect">
            <a:avLst/>
          </a:prstGeom>
        </p:spPr>
      </p:sp>
      <p:sp>
        <p:nvSpPr>
          <p:cNvPr id="273"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27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A692753-0C07-4094-A590-8B7A54526B32}" type="slidenum">
              <a:rPr lang="en-US" sz="1200" b="0" strike="noStrike" spc="-1">
                <a:latin typeface="Times New Roman"/>
              </a:rPr>
              <a:t>20</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685800" y="1143000"/>
            <a:ext cx="5486400" cy="3086100"/>
          </a:xfrm>
          <a:prstGeom prst="rect">
            <a:avLst/>
          </a:prstGeom>
        </p:spPr>
      </p:sp>
      <p:sp>
        <p:nvSpPr>
          <p:cNvPr id="276"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27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C5FE8B3-EA36-4DF5-A658-78983A168989}" type="slidenum">
              <a:rPr lang="en-US" sz="1200" b="0" strike="noStrike" spc="-1">
                <a:latin typeface="Times New Roman"/>
              </a:rPr>
              <a:t>22</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6040" cy="3085920"/>
          </a:xfrm>
          <a:prstGeom prst="rect">
            <a:avLst/>
          </a:prstGeom>
        </p:spPr>
      </p:sp>
      <p:sp>
        <p:nvSpPr>
          <p:cNvPr id="2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There may be other budget items that senates are responsible for such as clerical staff, equipment and supplies – not all colleges have this.</a:t>
            </a:r>
          </a:p>
        </p:txBody>
      </p:sp>
      <p:sp>
        <p:nvSpPr>
          <p:cNvPr id="28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77ADFC2D-D1C0-466E-862A-B88AAE8E97AB}" type="slidenum">
              <a:rPr lang="en-US" sz="1200" b="0" strike="noStrike" spc="-1">
                <a:latin typeface="Times New Roman"/>
              </a:rPr>
              <a:t>24</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24" name="PlaceHolder 2"/>
          <p:cNvSpPr>
            <a:spLocks noGrp="1"/>
          </p:cNvSpPr>
          <p:nvPr>
            <p:ph type="body"/>
          </p:nvPr>
        </p:nvSpPr>
        <p:spPr>
          <a:xfrm>
            <a:off x="1066680" y="266256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25" name="PlaceHolder 3"/>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27"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28"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29"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30" name="PlaceHolder 5"/>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32" name="PlaceHolder 2"/>
          <p:cNvSpPr>
            <a:spLocks noGrp="1"/>
          </p:cNvSpPr>
          <p:nvPr>
            <p:ph type="body"/>
          </p:nvPr>
        </p:nvSpPr>
        <p:spPr>
          <a:xfrm>
            <a:off x="106668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33" name="PlaceHolder 3"/>
          <p:cNvSpPr>
            <a:spLocks noGrp="1"/>
          </p:cNvSpPr>
          <p:nvPr>
            <p:ph type="body"/>
          </p:nvPr>
        </p:nvSpPr>
        <p:spPr>
          <a:xfrm>
            <a:off x="446760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34" name="PlaceHolder 4"/>
          <p:cNvSpPr>
            <a:spLocks noGrp="1"/>
          </p:cNvSpPr>
          <p:nvPr>
            <p:ph type="body"/>
          </p:nvPr>
        </p:nvSpPr>
        <p:spPr>
          <a:xfrm>
            <a:off x="786852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35" name="PlaceHolder 5"/>
          <p:cNvSpPr>
            <a:spLocks noGrp="1"/>
          </p:cNvSpPr>
          <p:nvPr>
            <p:ph type="body"/>
          </p:nvPr>
        </p:nvSpPr>
        <p:spPr>
          <a:xfrm>
            <a:off x="106668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36" name="PlaceHolder 6"/>
          <p:cNvSpPr>
            <a:spLocks noGrp="1"/>
          </p:cNvSpPr>
          <p:nvPr>
            <p:ph type="body"/>
          </p:nvPr>
        </p:nvSpPr>
        <p:spPr>
          <a:xfrm>
            <a:off x="446760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37" name="PlaceHolder 7"/>
          <p:cNvSpPr>
            <a:spLocks noGrp="1"/>
          </p:cNvSpPr>
          <p:nvPr>
            <p:ph type="body"/>
          </p:nvPr>
        </p:nvSpPr>
        <p:spPr>
          <a:xfrm>
            <a:off x="786852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43" name="PlaceHolder 2"/>
          <p:cNvSpPr>
            <a:spLocks noGrp="1"/>
          </p:cNvSpPr>
          <p:nvPr>
            <p:ph type="subTitle"/>
          </p:nvPr>
        </p:nvSpPr>
        <p:spPr>
          <a:xfrm>
            <a:off x="1066680" y="2662560"/>
            <a:ext cx="10058040" cy="3120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45" name="PlaceHolder 2"/>
          <p:cNvSpPr>
            <a:spLocks noGrp="1"/>
          </p:cNvSpPr>
          <p:nvPr>
            <p:ph type="body"/>
          </p:nvPr>
        </p:nvSpPr>
        <p:spPr>
          <a:xfrm>
            <a:off x="1066680" y="2662560"/>
            <a:ext cx="100580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47"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48"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1066680" y="403560"/>
            <a:ext cx="10058040" cy="7814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52"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53"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54"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3" name="PlaceHolder 2"/>
          <p:cNvSpPr>
            <a:spLocks noGrp="1"/>
          </p:cNvSpPr>
          <p:nvPr>
            <p:ph type="subTitle"/>
          </p:nvPr>
        </p:nvSpPr>
        <p:spPr>
          <a:xfrm>
            <a:off x="1066680" y="2662560"/>
            <a:ext cx="10058040" cy="3120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56"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57"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58" name="PlaceHolder 4"/>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60"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61"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62" name="PlaceHolder 4"/>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64" name="PlaceHolder 2"/>
          <p:cNvSpPr>
            <a:spLocks noGrp="1"/>
          </p:cNvSpPr>
          <p:nvPr>
            <p:ph type="body"/>
          </p:nvPr>
        </p:nvSpPr>
        <p:spPr>
          <a:xfrm>
            <a:off x="1066680" y="266256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65" name="PlaceHolder 3"/>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67"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68"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69"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70" name="PlaceHolder 5"/>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72" name="PlaceHolder 2"/>
          <p:cNvSpPr>
            <a:spLocks noGrp="1"/>
          </p:cNvSpPr>
          <p:nvPr>
            <p:ph type="body"/>
          </p:nvPr>
        </p:nvSpPr>
        <p:spPr>
          <a:xfrm>
            <a:off x="106668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73" name="PlaceHolder 3"/>
          <p:cNvSpPr>
            <a:spLocks noGrp="1"/>
          </p:cNvSpPr>
          <p:nvPr>
            <p:ph type="body"/>
          </p:nvPr>
        </p:nvSpPr>
        <p:spPr>
          <a:xfrm>
            <a:off x="446760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74" name="PlaceHolder 4"/>
          <p:cNvSpPr>
            <a:spLocks noGrp="1"/>
          </p:cNvSpPr>
          <p:nvPr>
            <p:ph type="body"/>
          </p:nvPr>
        </p:nvSpPr>
        <p:spPr>
          <a:xfrm>
            <a:off x="786852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75" name="PlaceHolder 5"/>
          <p:cNvSpPr>
            <a:spLocks noGrp="1"/>
          </p:cNvSpPr>
          <p:nvPr>
            <p:ph type="body"/>
          </p:nvPr>
        </p:nvSpPr>
        <p:spPr>
          <a:xfrm>
            <a:off x="106668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76" name="PlaceHolder 6"/>
          <p:cNvSpPr>
            <a:spLocks noGrp="1"/>
          </p:cNvSpPr>
          <p:nvPr>
            <p:ph type="body"/>
          </p:nvPr>
        </p:nvSpPr>
        <p:spPr>
          <a:xfrm>
            <a:off x="446760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77" name="PlaceHolder 7"/>
          <p:cNvSpPr>
            <a:spLocks noGrp="1"/>
          </p:cNvSpPr>
          <p:nvPr>
            <p:ph type="body"/>
          </p:nvPr>
        </p:nvSpPr>
        <p:spPr>
          <a:xfrm>
            <a:off x="786852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82" name="PlaceHolder 2"/>
          <p:cNvSpPr>
            <a:spLocks noGrp="1"/>
          </p:cNvSpPr>
          <p:nvPr>
            <p:ph type="subTitle"/>
          </p:nvPr>
        </p:nvSpPr>
        <p:spPr>
          <a:xfrm>
            <a:off x="1066680" y="2662560"/>
            <a:ext cx="10058040" cy="3120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84" name="PlaceHolder 2"/>
          <p:cNvSpPr>
            <a:spLocks noGrp="1"/>
          </p:cNvSpPr>
          <p:nvPr>
            <p:ph type="body"/>
          </p:nvPr>
        </p:nvSpPr>
        <p:spPr>
          <a:xfrm>
            <a:off x="1066680" y="2662560"/>
            <a:ext cx="100580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86"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87"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5" name="PlaceHolder 2"/>
          <p:cNvSpPr>
            <a:spLocks noGrp="1"/>
          </p:cNvSpPr>
          <p:nvPr>
            <p:ph type="body"/>
          </p:nvPr>
        </p:nvSpPr>
        <p:spPr>
          <a:xfrm>
            <a:off x="1066680" y="2662560"/>
            <a:ext cx="100580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1066680" y="403560"/>
            <a:ext cx="10058040" cy="7814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91"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92"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93"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95"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96"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97" name="PlaceHolder 4"/>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99"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00"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01" name="PlaceHolder 4"/>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03" name="PlaceHolder 2"/>
          <p:cNvSpPr>
            <a:spLocks noGrp="1"/>
          </p:cNvSpPr>
          <p:nvPr>
            <p:ph type="body"/>
          </p:nvPr>
        </p:nvSpPr>
        <p:spPr>
          <a:xfrm>
            <a:off x="1066680" y="266256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04" name="PlaceHolder 3"/>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06"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07"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08"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09" name="PlaceHolder 5"/>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11" name="PlaceHolder 2"/>
          <p:cNvSpPr>
            <a:spLocks noGrp="1"/>
          </p:cNvSpPr>
          <p:nvPr>
            <p:ph type="body"/>
          </p:nvPr>
        </p:nvSpPr>
        <p:spPr>
          <a:xfrm>
            <a:off x="106668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12" name="PlaceHolder 3"/>
          <p:cNvSpPr>
            <a:spLocks noGrp="1"/>
          </p:cNvSpPr>
          <p:nvPr>
            <p:ph type="body"/>
          </p:nvPr>
        </p:nvSpPr>
        <p:spPr>
          <a:xfrm>
            <a:off x="446760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13" name="PlaceHolder 4"/>
          <p:cNvSpPr>
            <a:spLocks noGrp="1"/>
          </p:cNvSpPr>
          <p:nvPr>
            <p:ph type="body"/>
          </p:nvPr>
        </p:nvSpPr>
        <p:spPr>
          <a:xfrm>
            <a:off x="786852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14" name="PlaceHolder 5"/>
          <p:cNvSpPr>
            <a:spLocks noGrp="1"/>
          </p:cNvSpPr>
          <p:nvPr>
            <p:ph type="body"/>
          </p:nvPr>
        </p:nvSpPr>
        <p:spPr>
          <a:xfrm>
            <a:off x="106668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15" name="PlaceHolder 6"/>
          <p:cNvSpPr>
            <a:spLocks noGrp="1"/>
          </p:cNvSpPr>
          <p:nvPr>
            <p:ph type="body"/>
          </p:nvPr>
        </p:nvSpPr>
        <p:spPr>
          <a:xfrm>
            <a:off x="446760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16" name="PlaceHolder 7"/>
          <p:cNvSpPr>
            <a:spLocks noGrp="1"/>
          </p:cNvSpPr>
          <p:nvPr>
            <p:ph type="body"/>
          </p:nvPr>
        </p:nvSpPr>
        <p:spPr>
          <a:xfrm>
            <a:off x="786852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23" name="PlaceHolder 2"/>
          <p:cNvSpPr>
            <a:spLocks noGrp="1"/>
          </p:cNvSpPr>
          <p:nvPr>
            <p:ph type="subTitle"/>
          </p:nvPr>
        </p:nvSpPr>
        <p:spPr>
          <a:xfrm>
            <a:off x="1066680" y="2662560"/>
            <a:ext cx="10058040" cy="3120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25" name="PlaceHolder 2"/>
          <p:cNvSpPr>
            <a:spLocks noGrp="1"/>
          </p:cNvSpPr>
          <p:nvPr>
            <p:ph type="body"/>
          </p:nvPr>
        </p:nvSpPr>
        <p:spPr>
          <a:xfrm>
            <a:off x="1066680" y="2662560"/>
            <a:ext cx="100580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7"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8"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27"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28"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1066680" y="403560"/>
            <a:ext cx="10058040" cy="7814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32"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33"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34"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36"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37"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38" name="PlaceHolder 4"/>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40"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41"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42" name="PlaceHolder 4"/>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44" name="PlaceHolder 2"/>
          <p:cNvSpPr>
            <a:spLocks noGrp="1"/>
          </p:cNvSpPr>
          <p:nvPr>
            <p:ph type="body"/>
          </p:nvPr>
        </p:nvSpPr>
        <p:spPr>
          <a:xfrm>
            <a:off x="1066680" y="266256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45" name="PlaceHolder 3"/>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47"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48"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49"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50" name="PlaceHolder 5"/>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52" name="PlaceHolder 2"/>
          <p:cNvSpPr>
            <a:spLocks noGrp="1"/>
          </p:cNvSpPr>
          <p:nvPr>
            <p:ph type="body"/>
          </p:nvPr>
        </p:nvSpPr>
        <p:spPr>
          <a:xfrm>
            <a:off x="106668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53" name="PlaceHolder 3"/>
          <p:cNvSpPr>
            <a:spLocks noGrp="1"/>
          </p:cNvSpPr>
          <p:nvPr>
            <p:ph type="body"/>
          </p:nvPr>
        </p:nvSpPr>
        <p:spPr>
          <a:xfrm>
            <a:off x="446760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54" name="PlaceHolder 4"/>
          <p:cNvSpPr>
            <a:spLocks noGrp="1"/>
          </p:cNvSpPr>
          <p:nvPr>
            <p:ph type="body"/>
          </p:nvPr>
        </p:nvSpPr>
        <p:spPr>
          <a:xfrm>
            <a:off x="7868520" y="266256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55" name="PlaceHolder 5"/>
          <p:cNvSpPr>
            <a:spLocks noGrp="1"/>
          </p:cNvSpPr>
          <p:nvPr>
            <p:ph type="body"/>
          </p:nvPr>
        </p:nvSpPr>
        <p:spPr>
          <a:xfrm>
            <a:off x="106668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56" name="PlaceHolder 6"/>
          <p:cNvSpPr>
            <a:spLocks noGrp="1"/>
          </p:cNvSpPr>
          <p:nvPr>
            <p:ph type="body"/>
          </p:nvPr>
        </p:nvSpPr>
        <p:spPr>
          <a:xfrm>
            <a:off x="446760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57" name="PlaceHolder 7"/>
          <p:cNvSpPr>
            <a:spLocks noGrp="1"/>
          </p:cNvSpPr>
          <p:nvPr>
            <p:ph type="body"/>
          </p:nvPr>
        </p:nvSpPr>
        <p:spPr>
          <a:xfrm>
            <a:off x="7868520" y="4292640"/>
            <a:ext cx="323856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066680" y="403560"/>
            <a:ext cx="10058040" cy="7814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2"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3" name="PlaceHolder 3"/>
          <p:cNvSpPr>
            <a:spLocks noGrp="1"/>
          </p:cNvSpPr>
          <p:nvPr>
            <p:ph type="body"/>
          </p:nvPr>
        </p:nvSpPr>
        <p:spPr>
          <a:xfrm>
            <a:off x="622080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4" name="PlaceHolder 4"/>
          <p:cNvSpPr>
            <a:spLocks noGrp="1"/>
          </p:cNvSpPr>
          <p:nvPr>
            <p:ph type="body"/>
          </p:nvPr>
        </p:nvSpPr>
        <p:spPr>
          <a:xfrm>
            <a:off x="106668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16" name="PlaceHolder 2"/>
          <p:cNvSpPr>
            <a:spLocks noGrp="1"/>
          </p:cNvSpPr>
          <p:nvPr>
            <p:ph type="body"/>
          </p:nvPr>
        </p:nvSpPr>
        <p:spPr>
          <a:xfrm>
            <a:off x="1066680" y="2662560"/>
            <a:ext cx="4908240" cy="312012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7"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18" name="PlaceHolder 4"/>
          <p:cNvSpPr>
            <a:spLocks noGrp="1"/>
          </p:cNvSpPr>
          <p:nvPr>
            <p:ph type="body"/>
          </p:nvPr>
        </p:nvSpPr>
        <p:spPr>
          <a:xfrm>
            <a:off x="6220800" y="429264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066680" y="403560"/>
            <a:ext cx="10058040" cy="1685520"/>
          </a:xfrm>
          <a:prstGeom prst="rect">
            <a:avLst/>
          </a:prstGeom>
        </p:spPr>
        <p:txBody>
          <a:bodyPr lIns="0" tIns="0" rIns="0" bIns="0" anchor="ctr">
            <a:noAutofit/>
          </a:bodyPr>
          <a:lstStyle/>
          <a:p>
            <a:endParaRPr lang="en-US" sz="1800" b="0" strike="noStrike" spc="-1">
              <a:solidFill>
                <a:srgbClr val="E02826"/>
              </a:solidFill>
              <a:latin typeface="Arial"/>
            </a:endParaRPr>
          </a:p>
        </p:txBody>
      </p:sp>
      <p:sp>
        <p:nvSpPr>
          <p:cNvPr id="20" name="PlaceHolder 2"/>
          <p:cNvSpPr>
            <a:spLocks noGrp="1"/>
          </p:cNvSpPr>
          <p:nvPr>
            <p:ph type="body"/>
          </p:nvPr>
        </p:nvSpPr>
        <p:spPr>
          <a:xfrm>
            <a:off x="106668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21" name="PlaceHolder 3"/>
          <p:cNvSpPr>
            <a:spLocks noGrp="1"/>
          </p:cNvSpPr>
          <p:nvPr>
            <p:ph type="body"/>
          </p:nvPr>
        </p:nvSpPr>
        <p:spPr>
          <a:xfrm>
            <a:off x="6220800" y="2662560"/>
            <a:ext cx="4908240" cy="1488240"/>
          </a:xfrm>
          <a:prstGeom prst="rect">
            <a:avLst/>
          </a:prstGeom>
        </p:spPr>
        <p:txBody>
          <a:bodyPr lIns="0" tIns="0" rIns="0" bIns="0">
            <a:normAutofit/>
          </a:bodyPr>
          <a:lstStyle/>
          <a:p>
            <a:endParaRPr lang="en-US" sz="2400" b="0" strike="noStrike" spc="-1">
              <a:solidFill>
                <a:srgbClr val="404040"/>
              </a:solidFill>
              <a:latin typeface="Arial"/>
            </a:endParaRPr>
          </a:p>
        </p:txBody>
      </p:sp>
      <p:sp>
        <p:nvSpPr>
          <p:cNvPr id="22" name="PlaceHolder 4"/>
          <p:cNvSpPr>
            <a:spLocks noGrp="1"/>
          </p:cNvSpPr>
          <p:nvPr>
            <p:ph type="body"/>
          </p:nvPr>
        </p:nvSpPr>
        <p:spPr>
          <a:xfrm>
            <a:off x="1066680" y="4292640"/>
            <a:ext cx="10058040" cy="1488240"/>
          </a:xfrm>
          <a:prstGeom prst="rect">
            <a:avLst/>
          </a:prstGeom>
        </p:spPr>
        <p:txBody>
          <a:bodyPr lIns="0" tIns="0" rIns="0" bIns="0">
            <a:normAutofit/>
          </a:bodyPr>
          <a:lstStyle/>
          <a:p>
            <a:endParaRPr lang="en-US" sz="2400" b="0" strike="noStrike" spc="-1">
              <a:solidFill>
                <a:srgbClr val="40404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22800" y="5179680"/>
            <a:ext cx="10959120" cy="1496520"/>
          </a:xfrm>
          <a:prstGeom prst="rect">
            <a:avLst/>
          </a:prstGeom>
        </p:spPr>
        <p:txBody>
          <a:bodyPr anchor="ctr">
            <a:normAutofit/>
          </a:bodyPr>
          <a:lstStyle/>
          <a:p>
            <a:pPr algn="ctr">
              <a:lnSpc>
                <a:spcPct val="100000"/>
              </a:lnSpc>
            </a:pPr>
            <a:r>
              <a:rPr lang="en-US" sz="4400" b="0" strike="noStrike" spc="-1">
                <a:solidFill>
                  <a:srgbClr val="FFFFFF"/>
                </a:solidFill>
                <a:latin typeface="Palatino"/>
                <a:ea typeface="Palatino"/>
              </a:rPr>
              <a:t>Click to Edit Title</a:t>
            </a:r>
            <a:endParaRPr lang="en-US" sz="4400" b="0" strike="noStrike" spc="-1">
              <a:solidFill>
                <a:srgbClr val="E02826"/>
              </a:solidFill>
              <a:latin typeface="Arial"/>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solidFill>
                  <a:srgbClr val="40404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40404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40404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40404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CustomShape 1"/>
          <p:cNvSpPr/>
          <p:nvPr/>
        </p:nvSpPr>
        <p:spPr>
          <a:xfrm>
            <a:off x="0" y="0"/>
            <a:ext cx="12191760" cy="2354760"/>
          </a:xfrm>
          <a:prstGeom prst="rect">
            <a:avLst/>
          </a:prstGeom>
          <a:solidFill>
            <a:srgbClr val="054690"/>
          </a:solidFill>
          <a:ln>
            <a:noFill/>
          </a:ln>
          <a:effectLst>
            <a:outerShdw blurRad="190500" dist="38160" sx="101000" sy="101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9" name="PlaceHolder 2"/>
          <p:cNvSpPr>
            <a:spLocks noGrp="1"/>
          </p:cNvSpPr>
          <p:nvPr>
            <p:ph type="title"/>
          </p:nvPr>
        </p:nvSpPr>
        <p:spPr>
          <a:xfrm>
            <a:off x="1066680" y="403560"/>
            <a:ext cx="10058040" cy="1685520"/>
          </a:xfrm>
          <a:prstGeom prst="rect">
            <a:avLst/>
          </a:prstGeom>
        </p:spPr>
        <p:txBody>
          <a:bodyPr anchor="b">
            <a:normAutofit/>
          </a:bodyPr>
          <a:lstStyle/>
          <a:p>
            <a:pPr algn="ctr">
              <a:lnSpc>
                <a:spcPct val="90000"/>
              </a:lnSpc>
            </a:pPr>
            <a:r>
              <a:rPr lang="en-US" sz="3600" b="0" strike="noStrike" spc="-1">
                <a:solidFill>
                  <a:srgbClr val="FFFFFF"/>
                </a:solidFill>
                <a:latin typeface="Palatino"/>
                <a:ea typeface="Palatino"/>
              </a:rPr>
              <a:t>Click to Edit Section Title</a:t>
            </a:r>
            <a:endParaRPr lang="en-US" sz="3600" b="0" strike="noStrike" spc="-1">
              <a:solidFill>
                <a:srgbClr val="E02826"/>
              </a:solidFill>
              <a:latin typeface="Arial"/>
            </a:endParaRPr>
          </a:p>
        </p:txBody>
      </p:sp>
      <p:sp>
        <p:nvSpPr>
          <p:cNvPr id="40" name="PlaceHolder 3"/>
          <p:cNvSpPr>
            <a:spLocks noGrp="1"/>
          </p:cNvSpPr>
          <p:nvPr>
            <p:ph type="body"/>
          </p:nvPr>
        </p:nvSpPr>
        <p:spPr>
          <a:xfrm>
            <a:off x="1066680" y="2662560"/>
            <a:ext cx="10058040" cy="3120120"/>
          </a:xfrm>
          <a:prstGeom prst="rect">
            <a:avLst/>
          </a:prstGeom>
        </p:spPr>
        <p:txBody>
          <a:bodyPr>
            <a:noAutofit/>
          </a:bodyPr>
          <a:lstStyle/>
          <a:p>
            <a:pPr marL="228600" indent="-228240">
              <a:lnSpc>
                <a:spcPct val="90000"/>
              </a:lnSpc>
              <a:spcBef>
                <a:spcPts val="1001"/>
              </a:spcBef>
              <a:buClr>
                <a:srgbClr val="404040"/>
              </a:buClr>
              <a:buFont typeface="Arial"/>
              <a:buChar char="•"/>
            </a:pPr>
            <a:r>
              <a:rPr lang="en-US" sz="2800" b="0" strike="noStrike" spc="-1">
                <a:solidFill>
                  <a:srgbClr val="404040"/>
                </a:solidFill>
                <a:latin typeface="Arial"/>
              </a:rPr>
              <a:t>Edit Master text styles (Remember to add alt text to all imported graphics and images.)</a:t>
            </a:r>
          </a:p>
          <a:p>
            <a:pPr marL="685800" lvl="1" indent="-228240">
              <a:lnSpc>
                <a:spcPct val="90000"/>
              </a:lnSpc>
              <a:spcBef>
                <a:spcPts val="499"/>
              </a:spcBef>
              <a:buClr>
                <a:srgbClr val="404040"/>
              </a:buClr>
              <a:buFont typeface="Arial"/>
              <a:buChar char="•"/>
            </a:pPr>
            <a:r>
              <a:rPr lang="en-US" sz="2400" b="0" strike="noStrike" spc="-1">
                <a:solidFill>
                  <a:srgbClr val="404040"/>
                </a:solidFill>
                <a:latin typeface="Arial"/>
              </a:rPr>
              <a:t>Second level</a:t>
            </a:r>
          </a:p>
          <a:p>
            <a:pPr marL="1143000" lvl="2" indent="-228240">
              <a:lnSpc>
                <a:spcPct val="90000"/>
              </a:lnSpc>
              <a:spcBef>
                <a:spcPts val="499"/>
              </a:spcBef>
              <a:buClr>
                <a:srgbClr val="404040"/>
              </a:buClr>
              <a:buFont typeface="Arial"/>
              <a:buChar char="•"/>
            </a:pPr>
            <a:r>
              <a:rPr lang="en-US" sz="2000" b="0" strike="noStrike" spc="-1">
                <a:solidFill>
                  <a:srgbClr val="404040"/>
                </a:solidFill>
                <a:latin typeface="Arial"/>
              </a:rPr>
              <a:t>Third level</a:t>
            </a:r>
          </a:p>
          <a:p>
            <a:pPr marL="1600200" lvl="3" indent="-228240">
              <a:lnSpc>
                <a:spcPct val="90000"/>
              </a:lnSpc>
              <a:spcBef>
                <a:spcPts val="499"/>
              </a:spcBef>
              <a:buClr>
                <a:srgbClr val="404040"/>
              </a:buClr>
              <a:buFont typeface="Arial"/>
              <a:buChar char="•"/>
            </a:pPr>
            <a:r>
              <a:rPr lang="en-US" sz="1800" b="0" strike="noStrike" spc="-1">
                <a:solidFill>
                  <a:srgbClr val="404040"/>
                </a:solidFill>
                <a:latin typeface="Arial"/>
              </a:rPr>
              <a:t>Fourth level</a:t>
            </a:r>
          </a:p>
        </p:txBody>
      </p:sp>
      <p:sp>
        <p:nvSpPr>
          <p:cNvPr id="41" name="PlaceHolder 4"/>
          <p:cNvSpPr>
            <a:spLocks noGrp="1"/>
          </p:cNvSpPr>
          <p:nvPr>
            <p:ph type="sldNum"/>
          </p:nvPr>
        </p:nvSpPr>
        <p:spPr>
          <a:xfrm>
            <a:off x="8381880" y="6356520"/>
            <a:ext cx="2742840" cy="364680"/>
          </a:xfrm>
          <a:prstGeom prst="rect">
            <a:avLst/>
          </a:prstGeom>
        </p:spPr>
        <p:txBody>
          <a:bodyPr rIns="0" anchor="ctr">
            <a:noAutofit/>
          </a:bodyPr>
          <a:lstStyle/>
          <a:p>
            <a:pPr algn="r">
              <a:lnSpc>
                <a:spcPct val="100000"/>
              </a:lnSpc>
            </a:pPr>
            <a:fld id="{D1894BBC-1D7F-4E3D-A757-321307DDEE5F}" type="slidenum">
              <a:rPr lang="en-US" sz="1000" b="0" strike="noStrike" spc="-1">
                <a:solidFill>
                  <a:srgbClr val="888888"/>
                </a:solidFill>
                <a:latin typeface="Arial"/>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sldNum"/>
          </p:nvPr>
        </p:nvSpPr>
        <p:spPr>
          <a:xfrm>
            <a:off x="8610480" y="6356520"/>
            <a:ext cx="2742840" cy="364680"/>
          </a:xfrm>
          <a:prstGeom prst="rect">
            <a:avLst/>
          </a:prstGeom>
        </p:spPr>
        <p:txBody>
          <a:bodyPr rIns="0" anchor="ctr">
            <a:noAutofit/>
          </a:bodyPr>
          <a:lstStyle/>
          <a:p>
            <a:pPr algn="r">
              <a:lnSpc>
                <a:spcPct val="100000"/>
              </a:lnSpc>
            </a:pPr>
            <a:fld id="{FE587524-8B54-455A-A172-076C90AC7712}" type="slidenum">
              <a:rPr lang="en-US" sz="1000" b="0" strike="noStrike" spc="-1">
                <a:solidFill>
                  <a:srgbClr val="888888"/>
                </a:solidFill>
                <a:latin typeface="Arial"/>
              </a:rPr>
              <a:t>‹#›</a:t>
            </a:fld>
            <a:endParaRPr lang="en-US" sz="1000" b="0" strike="noStrike" spc="-1">
              <a:latin typeface="Times New Roman"/>
            </a:endParaRPr>
          </a:p>
        </p:txBody>
      </p:sp>
      <p:sp>
        <p:nvSpPr>
          <p:cNvPr id="79" name="PlaceHolder 2"/>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E02826"/>
                </a:solidFill>
                <a:latin typeface="Arial"/>
              </a:rPr>
              <a:t>Click to edit the title text format</a:t>
            </a:r>
          </a:p>
        </p:txBody>
      </p:sp>
      <p:sp>
        <p:nvSpPr>
          <p:cNvPr id="80"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solidFill>
                  <a:srgbClr val="40404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40404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40404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40404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54690"/>
                </a:solidFill>
                <a:latin typeface="Palatino"/>
                <a:ea typeface="Palatino"/>
              </a:rPr>
              <a:t>Click to edit Master title style</a:t>
            </a:r>
            <a:endParaRPr lang="en-US" sz="4400" b="0" strike="noStrike" spc="-1">
              <a:solidFill>
                <a:srgbClr val="E02826"/>
              </a:solidFill>
              <a:latin typeface="Arial"/>
            </a:endParaRPr>
          </a:p>
        </p:txBody>
      </p:sp>
      <p:sp>
        <p:nvSpPr>
          <p:cNvPr id="118"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404040"/>
              </a:buClr>
              <a:buFont typeface="Arial"/>
              <a:buChar char="•"/>
            </a:pPr>
            <a:r>
              <a:rPr lang="en-US" sz="2400" b="0" strike="noStrike" spc="-1">
                <a:solidFill>
                  <a:srgbClr val="404040"/>
                </a:solidFill>
                <a:latin typeface="Arial"/>
              </a:rPr>
              <a:t>Edit Master text styles</a:t>
            </a:r>
          </a:p>
          <a:p>
            <a:pPr marL="685800" lvl="1" indent="-228240">
              <a:lnSpc>
                <a:spcPct val="90000"/>
              </a:lnSpc>
              <a:spcBef>
                <a:spcPts val="499"/>
              </a:spcBef>
              <a:buClr>
                <a:srgbClr val="404040"/>
              </a:buClr>
              <a:buFont typeface="Arial"/>
              <a:buChar char="•"/>
            </a:pPr>
            <a:r>
              <a:rPr lang="en-US" sz="2200" b="0" strike="noStrike" spc="-1">
                <a:solidFill>
                  <a:srgbClr val="404040"/>
                </a:solidFill>
                <a:latin typeface="Arial"/>
              </a:rPr>
              <a:t>Second level</a:t>
            </a:r>
          </a:p>
          <a:p>
            <a:pPr marL="1143000" lvl="2" indent="-228240">
              <a:lnSpc>
                <a:spcPct val="90000"/>
              </a:lnSpc>
              <a:spcBef>
                <a:spcPts val="499"/>
              </a:spcBef>
              <a:buClr>
                <a:srgbClr val="404040"/>
              </a:buClr>
              <a:buFont typeface="Arial"/>
              <a:buChar char="•"/>
            </a:pPr>
            <a:r>
              <a:rPr lang="en-US" sz="2000" b="0" strike="noStrike" spc="-1">
                <a:solidFill>
                  <a:srgbClr val="404040"/>
                </a:solidFill>
                <a:latin typeface="Arial"/>
              </a:rPr>
              <a:t>Third level</a:t>
            </a:r>
          </a:p>
          <a:p>
            <a:pPr marL="1600200" lvl="3" indent="-228240">
              <a:lnSpc>
                <a:spcPct val="90000"/>
              </a:lnSpc>
              <a:spcBef>
                <a:spcPts val="499"/>
              </a:spcBef>
              <a:buClr>
                <a:srgbClr val="404040"/>
              </a:buClr>
              <a:buFont typeface="Arial"/>
              <a:buChar char="•"/>
            </a:pPr>
            <a:r>
              <a:rPr lang="en-US" sz="1800" b="0" strike="noStrike" spc="-1">
                <a:solidFill>
                  <a:srgbClr val="404040"/>
                </a:solidFill>
                <a:latin typeface="Arial"/>
              </a:rPr>
              <a:t>Fourth level</a:t>
            </a:r>
          </a:p>
          <a:p>
            <a:pPr marL="2057400" lvl="4" indent="-228240">
              <a:lnSpc>
                <a:spcPct val="90000"/>
              </a:lnSpc>
              <a:spcBef>
                <a:spcPts val="499"/>
              </a:spcBef>
              <a:buClr>
                <a:srgbClr val="404040"/>
              </a:buClr>
              <a:buFont typeface="Arial"/>
              <a:buChar char="•"/>
            </a:pPr>
            <a:r>
              <a:rPr lang="en-US" sz="1800" b="0" strike="noStrike" spc="-1">
                <a:solidFill>
                  <a:srgbClr val="404040"/>
                </a:solidFill>
                <a:latin typeface="Arial"/>
              </a:rPr>
              <a:t>Fifth level</a:t>
            </a:r>
          </a:p>
        </p:txBody>
      </p:sp>
      <p:sp>
        <p:nvSpPr>
          <p:cNvPr id="119" name="PlaceHolder 3"/>
          <p:cNvSpPr>
            <a:spLocks noGrp="1"/>
          </p:cNvSpPr>
          <p:nvPr>
            <p:ph type="dt"/>
          </p:nvPr>
        </p:nvSpPr>
        <p:spPr>
          <a:xfrm>
            <a:off x="0" y="0"/>
            <a:ext cx="360000" cy="360000"/>
          </a:xfrm>
          <a:prstGeom prst="rect">
            <a:avLst/>
          </a:prstGeom>
        </p:spPr>
        <p:txBody>
          <a:bodyPr lIns="90000" tIns="45000" rIns="90000" bIns="45000">
            <a:noAutofit/>
          </a:bodyPr>
          <a:lstStyle/>
          <a:p>
            <a:pPr>
              <a:lnSpc>
                <a:spcPct val="100000"/>
              </a:lnSpc>
            </a:pPr>
            <a:fld id="{E6682B84-8983-478A-9E92-32B5882DAB5F}" type="datetime1">
              <a:rPr lang="en-US" sz="1800" b="0" strike="noStrike" spc="-1">
                <a:solidFill>
                  <a:srgbClr val="8B8B8B"/>
                </a:solidFill>
                <a:latin typeface="Arial"/>
              </a:rPr>
              <a:t>6/17/20</a:t>
            </a:fld>
            <a:endParaRPr lang="en-US" sz="1800" b="0" strike="noStrike" spc="-1">
              <a:latin typeface="Times New Roman"/>
            </a:endParaRPr>
          </a:p>
        </p:txBody>
      </p:sp>
      <p:sp>
        <p:nvSpPr>
          <p:cNvPr id="120" name="PlaceHolder 4"/>
          <p:cNvSpPr>
            <a:spLocks noGrp="1"/>
          </p:cNvSpPr>
          <p:nvPr>
            <p:ph type="ftr"/>
          </p:nvPr>
        </p:nvSpPr>
        <p:spPr>
          <a:xfrm>
            <a:off x="0" y="0"/>
            <a:ext cx="360000" cy="360000"/>
          </a:xfrm>
          <a:prstGeom prst="rect">
            <a:avLst/>
          </a:prstGeom>
        </p:spPr>
        <p:txBody>
          <a:bodyPr lIns="90000" tIns="45000" rIns="90000" bIns="45000">
            <a:noAutofit/>
          </a:bodyPr>
          <a:lstStyle/>
          <a:p>
            <a:pPr>
              <a:lnSpc>
                <a:spcPct val="100000"/>
              </a:lnSpc>
            </a:pPr>
            <a:r>
              <a:rPr lang="en-US" sz="1800" b="0" strike="noStrike" spc="-1">
                <a:solidFill>
                  <a:srgbClr val="8B8B8B"/>
                </a:solidFill>
                <a:latin typeface="Arial"/>
              </a:rPr>
              <a:t>ASCCC Faculty Leadership Institute 2018</a:t>
            </a:r>
            <a:endParaRPr lang="en-US" sz="1800" b="0" strike="noStrike" spc="-1">
              <a:latin typeface="Times New Roman"/>
            </a:endParaRPr>
          </a:p>
        </p:txBody>
      </p:sp>
      <p:sp>
        <p:nvSpPr>
          <p:cNvPr id="121" name="PlaceHolder 5"/>
          <p:cNvSpPr>
            <a:spLocks noGrp="1"/>
          </p:cNvSpPr>
          <p:nvPr>
            <p:ph type="sldNum"/>
          </p:nvPr>
        </p:nvSpPr>
        <p:spPr>
          <a:xfrm>
            <a:off x="8610480" y="6356520"/>
            <a:ext cx="2742840" cy="364680"/>
          </a:xfrm>
          <a:prstGeom prst="rect">
            <a:avLst/>
          </a:prstGeom>
        </p:spPr>
        <p:txBody>
          <a:bodyPr rIns="0" anchor="ctr">
            <a:noAutofit/>
          </a:bodyPr>
          <a:lstStyle/>
          <a:p>
            <a:pPr algn="r">
              <a:lnSpc>
                <a:spcPct val="100000"/>
              </a:lnSpc>
            </a:pPr>
            <a:fld id="{4275AA0C-DA95-405F-9AD7-748831FA0153}" type="slidenum">
              <a:rPr lang="en-US" sz="1000" b="0" strike="noStrike" spc="-1">
                <a:solidFill>
                  <a:srgbClr val="8B8B8B"/>
                </a:solidFill>
                <a:latin typeface="Arial"/>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https://asccc.org/sites/default/files/ASCCC_Local-Senates-Handbook_2020_Apub.pdf" TargetMode="External"/><Relationship Id="rId2" Type="http://schemas.openxmlformats.org/officeDocument/2006/relationships/hyperlink" Target="https://asccc.org/sites/default/files/BudgetProcess_FacultyRole.pdf" TargetMode="External"/><Relationship Id="rId1" Type="http://schemas.openxmlformats.org/officeDocument/2006/relationships/slideLayout" Target="../slideLayouts/slideLayout13.xml"/><Relationship Id="rId4" Type="http://schemas.openxmlformats.org/officeDocument/2006/relationships/hyperlink" Target="https://www.cccco.edu/About-Us/Chancellors-Office/Divisions/College-Finance-and-Facilities-Planning/Student-Centered-Funding-Formula"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622800" y="5549400"/>
            <a:ext cx="10959120" cy="1126800"/>
          </a:xfrm>
          <a:prstGeom prst="rect">
            <a:avLst/>
          </a:prstGeom>
          <a:noFill/>
          <a:ln>
            <a:noFill/>
          </a:ln>
        </p:spPr>
        <p:txBody>
          <a:bodyPr anchor="ctr">
            <a:normAutofit fontScale="56000" lnSpcReduction="20000"/>
          </a:bodyPr>
          <a:lstStyle/>
          <a:p>
            <a:pPr algn="ctr">
              <a:lnSpc>
                <a:spcPct val="100000"/>
              </a:lnSpc>
            </a:pPr>
            <a:r>
              <a:rPr lang="en-US" sz="4200" b="0" strike="noStrike" spc="-1" dirty="0">
                <a:solidFill>
                  <a:srgbClr val="FFFFFF"/>
                </a:solidFill>
                <a:latin typeface="Palatino"/>
                <a:ea typeface="Palatino"/>
              </a:rPr>
              <a:t>Local and State Budgets and the Future</a:t>
            </a:r>
            <a:br>
              <a:rPr dirty="0"/>
            </a:br>
            <a:r>
              <a:rPr lang="en-US" sz="3100" b="0" strike="noStrike" spc="-1" dirty="0">
                <a:solidFill>
                  <a:srgbClr val="FFFFFF"/>
                </a:solidFill>
                <a:latin typeface="Palatino"/>
                <a:ea typeface="Palatino"/>
              </a:rPr>
              <a:t>Mayra Cruz , ASCCC Treasurer </a:t>
            </a:r>
            <a:br>
              <a:rPr dirty="0"/>
            </a:br>
            <a:r>
              <a:rPr lang="en-US" sz="3100" b="0" strike="noStrike" spc="-1" dirty="0">
                <a:solidFill>
                  <a:srgbClr val="FFFFFF"/>
                </a:solidFill>
                <a:latin typeface="Palatino"/>
                <a:ea typeface="Palatino"/>
              </a:rPr>
              <a:t>Mario Rodriguez, Los Rios Community College District, Vice Chancellor of Finance and Administration</a:t>
            </a:r>
            <a:br>
              <a:rPr dirty="0"/>
            </a:br>
            <a:endParaRPr lang="en-US" sz="3100" b="0" strike="noStrike" spc="-1" dirty="0">
              <a:solidFill>
                <a:srgbClr val="E02826"/>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2" name="CustomShape 2"/>
          <p:cNvSpPr/>
          <p:nvPr/>
        </p:nvSpPr>
        <p:spPr>
          <a:xfrm>
            <a:off x="558360" y="259920"/>
            <a:ext cx="11167200" cy="5932800"/>
          </a:xfrm>
          <a:prstGeom prst="rect">
            <a:avLst/>
          </a:prstGeom>
          <a:solidFill>
            <a:schemeClr val="bg1"/>
          </a:solidFill>
          <a:ln>
            <a:solidFill>
              <a:srgbClr val="DEDEDE"/>
            </a:solidFill>
          </a:ln>
          <a:effectLst>
            <a:outerShdw blurRad="50800" dist="37674"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193" name="TextShape 3"/>
          <p:cNvSpPr txBox="1"/>
          <p:nvPr/>
        </p:nvSpPr>
        <p:spPr>
          <a:xfrm>
            <a:off x="1115640" y="509400"/>
            <a:ext cx="10231920" cy="1014480"/>
          </a:xfrm>
          <a:prstGeom prst="rect">
            <a:avLst/>
          </a:prstGeom>
          <a:noFill/>
          <a:ln>
            <a:noFill/>
          </a:ln>
        </p:spPr>
        <p:txBody>
          <a:bodyPr anchor="ctr">
            <a:normAutofit/>
          </a:bodyPr>
          <a:lstStyle/>
          <a:p>
            <a:pPr>
              <a:lnSpc>
                <a:spcPct val="90000"/>
              </a:lnSpc>
            </a:pPr>
            <a:r>
              <a:rPr lang="en-US" sz="3700" b="0" strike="noStrike" spc="-1">
                <a:solidFill>
                  <a:srgbClr val="E02826"/>
                </a:solidFill>
                <a:latin typeface="Arial"/>
              </a:rPr>
              <a:t>20-21 Proposed Budget Proposal and Impact</a:t>
            </a:r>
          </a:p>
        </p:txBody>
      </p:sp>
      <p:sp>
        <p:nvSpPr>
          <p:cNvPr id="194" name="CustomShape 4"/>
          <p:cNvSpPr/>
          <p:nvPr/>
        </p:nvSpPr>
        <p:spPr>
          <a:xfrm>
            <a:off x="498960" y="65844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95" name="TextShape 5"/>
          <p:cNvSpPr txBox="1"/>
          <p:nvPr/>
        </p:nvSpPr>
        <p:spPr>
          <a:xfrm>
            <a:off x="8610480" y="6356520"/>
            <a:ext cx="2742840" cy="364680"/>
          </a:xfrm>
          <a:prstGeom prst="rect">
            <a:avLst/>
          </a:prstGeom>
          <a:noFill/>
          <a:ln>
            <a:noFill/>
          </a:ln>
        </p:spPr>
        <p:txBody>
          <a:bodyPr anchor="ctr">
            <a:normAutofit/>
          </a:bodyPr>
          <a:lstStyle/>
          <a:p>
            <a:pPr algn="r">
              <a:lnSpc>
                <a:spcPct val="100000"/>
              </a:lnSpc>
              <a:spcAft>
                <a:spcPts val="601"/>
              </a:spcAft>
            </a:pPr>
            <a:fld id="{C23ABEC4-7180-4345-BBFA-F8D77EE8A2B9}" type="slidenum">
              <a:rPr lang="en-US" sz="1200" b="0" strike="noStrike" spc="-1">
                <a:solidFill>
                  <a:srgbClr val="EF9392"/>
                </a:solidFill>
                <a:latin typeface="Arial"/>
              </a:rPr>
              <a:t>10</a:t>
            </a:fld>
            <a:endParaRPr lang="en-US" sz="1200" b="0" strike="noStrike" spc="-1">
              <a:latin typeface="Times New Roman"/>
            </a:endParaRPr>
          </a:p>
        </p:txBody>
      </p:sp>
      <p:graphicFrame>
        <p:nvGraphicFramePr>
          <p:cNvPr id="2" name="Diagram1"/>
          <p:cNvGraphicFramePr/>
          <p:nvPr>
            <p:extLst>
              <p:ext uri="{D42A27DB-BD31-4B8C-83A1-F6EECF244321}">
                <p14:modId xmlns:p14="http://schemas.microsoft.com/office/powerpoint/2010/main" val="1277509259"/>
              </p:ext>
            </p:extLst>
          </p:nvPr>
        </p:nvGraphicFramePr>
        <p:xfrm>
          <a:off x="1115640" y="1673280"/>
          <a:ext cx="10231920" cy="433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Student Centered Funding Formula (SCFF)</a:t>
            </a:r>
            <a:endParaRPr lang="en-US" sz="3600" b="0" strike="noStrike" spc="-1">
              <a:solidFill>
                <a:srgbClr val="E02826"/>
              </a:solidFill>
              <a:latin typeface="Arial"/>
            </a:endParaRPr>
          </a:p>
        </p:txBody>
      </p:sp>
      <p:sp>
        <p:nvSpPr>
          <p:cNvPr id="197" name="TextShape 2"/>
          <p:cNvSpPr txBox="1"/>
          <p:nvPr/>
        </p:nvSpPr>
        <p:spPr>
          <a:xfrm>
            <a:off x="1066680" y="2662560"/>
            <a:ext cx="10058040" cy="3120120"/>
          </a:xfrm>
          <a:prstGeom prst="rect">
            <a:avLst/>
          </a:prstGeom>
          <a:noFill/>
          <a:ln>
            <a:noFill/>
          </a:ln>
        </p:spPr>
        <p:txBody>
          <a:bodyPr>
            <a:noAutofit/>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Replaced “Program-Based Funding Model” or Senate Bill 361</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70% based on students served and funding for your site</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20% based on the number of financially needy and Assembly Bill 540 students served</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10% based on outcomes of students</a:t>
            </a:r>
          </a:p>
        </p:txBody>
      </p:sp>
      <p:sp>
        <p:nvSpPr>
          <p:cNvPr id="198"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52E7C77A-154C-4D18-85EF-3E033FC15F08}" type="slidenum">
              <a:rPr lang="en-US" sz="1000" b="0" strike="noStrike" spc="-1">
                <a:solidFill>
                  <a:srgbClr val="888888"/>
                </a:solidFill>
                <a:latin typeface="Arial"/>
              </a:rPr>
              <a:t>11</a:t>
            </a:fld>
            <a:endParaRPr lang="en-US" sz="10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SCFF Calculation - Site</a:t>
            </a:r>
            <a:endParaRPr lang="en-US" sz="3600" b="0" strike="noStrike" spc="-1">
              <a:solidFill>
                <a:srgbClr val="E02826"/>
              </a:solidFill>
              <a:latin typeface="Arial"/>
            </a:endParaRPr>
          </a:p>
        </p:txBody>
      </p:sp>
      <p:pic>
        <p:nvPicPr>
          <p:cNvPr id="200" name="Content Placeholder 4"/>
          <p:cNvPicPr/>
          <p:nvPr/>
        </p:nvPicPr>
        <p:blipFill>
          <a:blip r:embed="rId2"/>
          <a:stretch/>
        </p:blipFill>
        <p:spPr>
          <a:xfrm>
            <a:off x="0" y="2385720"/>
            <a:ext cx="12116520" cy="3268440"/>
          </a:xfrm>
          <a:prstGeom prst="rect">
            <a:avLst/>
          </a:prstGeom>
          <a:ln>
            <a:noFill/>
          </a:ln>
        </p:spPr>
      </p:pic>
      <p:sp>
        <p:nvSpPr>
          <p:cNvPr id="201" name="TextShape 2"/>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377F691B-1F8A-4636-9B2F-F881445661FE}" type="slidenum">
              <a:rPr lang="en-US" sz="1000" b="0" strike="noStrike" spc="-1">
                <a:solidFill>
                  <a:srgbClr val="888888"/>
                </a:solidFill>
                <a:latin typeface="Arial"/>
              </a:rPr>
              <a:t>12</a:t>
            </a:fld>
            <a:endParaRPr lang="en-US" sz="10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SCFF Calculation - FTES</a:t>
            </a:r>
            <a:endParaRPr lang="en-US" sz="3600" b="0" strike="noStrike" spc="-1">
              <a:solidFill>
                <a:srgbClr val="E02826"/>
              </a:solidFill>
              <a:latin typeface="Arial"/>
            </a:endParaRPr>
          </a:p>
        </p:txBody>
      </p:sp>
      <p:pic>
        <p:nvPicPr>
          <p:cNvPr id="203" name="Content Placeholder 4"/>
          <p:cNvPicPr/>
          <p:nvPr/>
        </p:nvPicPr>
        <p:blipFill>
          <a:blip r:embed="rId2"/>
          <a:stretch/>
        </p:blipFill>
        <p:spPr>
          <a:xfrm>
            <a:off x="52920" y="2396520"/>
            <a:ext cx="12138840" cy="4461120"/>
          </a:xfrm>
          <a:prstGeom prst="rect">
            <a:avLst/>
          </a:prstGeom>
          <a:ln>
            <a:noFill/>
          </a:ln>
        </p:spPr>
      </p:pic>
      <p:sp>
        <p:nvSpPr>
          <p:cNvPr id="204" name="TextShape 2"/>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75DA4745-D047-4B24-9DC9-0DC3BDE4DB8E}" type="slidenum">
              <a:rPr lang="en-US" sz="1000" b="0" strike="noStrike" spc="-1">
                <a:solidFill>
                  <a:srgbClr val="888888"/>
                </a:solidFill>
                <a:latin typeface="Arial"/>
              </a:rPr>
              <a:t>13</a:t>
            </a:fld>
            <a:endParaRPr lang="en-US" sz="10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SCFF Calculation - Supplemental</a:t>
            </a:r>
            <a:endParaRPr lang="en-US" sz="3600" b="0" strike="noStrike" spc="-1">
              <a:solidFill>
                <a:srgbClr val="E02826"/>
              </a:solidFill>
              <a:latin typeface="Arial"/>
            </a:endParaRPr>
          </a:p>
        </p:txBody>
      </p:sp>
      <p:pic>
        <p:nvPicPr>
          <p:cNvPr id="206" name="Content Placeholder 4"/>
          <p:cNvPicPr/>
          <p:nvPr/>
        </p:nvPicPr>
        <p:blipFill>
          <a:blip r:embed="rId2"/>
          <a:stretch/>
        </p:blipFill>
        <p:spPr>
          <a:xfrm>
            <a:off x="0" y="3289680"/>
            <a:ext cx="12198600" cy="1587240"/>
          </a:xfrm>
          <a:prstGeom prst="rect">
            <a:avLst/>
          </a:prstGeom>
          <a:ln>
            <a:noFill/>
          </a:ln>
        </p:spPr>
      </p:pic>
      <p:sp>
        <p:nvSpPr>
          <p:cNvPr id="207" name="TextShape 2"/>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FA81BAF4-F803-453F-9CCF-4FA192A200EA}" type="slidenum">
              <a:rPr lang="en-US" sz="1000" b="0" strike="noStrike" spc="-1">
                <a:solidFill>
                  <a:srgbClr val="888888"/>
                </a:solidFill>
                <a:latin typeface="Arial"/>
              </a:rPr>
              <a:t>14</a:t>
            </a:fld>
            <a:endParaRPr lang="en-US" sz="10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SCFF Calculation – Success (All)</a:t>
            </a:r>
            <a:endParaRPr lang="en-US" sz="3600" b="0" strike="noStrike" spc="-1">
              <a:solidFill>
                <a:srgbClr val="E02826"/>
              </a:solidFill>
              <a:latin typeface="Arial"/>
            </a:endParaRPr>
          </a:p>
        </p:txBody>
      </p:sp>
      <p:sp>
        <p:nvSpPr>
          <p:cNvPr id="209" name="TextShape 2"/>
          <p:cNvSpPr txBox="1"/>
          <p:nvPr/>
        </p:nvSpPr>
        <p:spPr>
          <a:xfrm>
            <a:off x="1066680" y="2662560"/>
            <a:ext cx="10058040" cy="3120120"/>
          </a:xfrm>
          <a:prstGeom prst="rect">
            <a:avLst/>
          </a:prstGeom>
          <a:noFill/>
          <a:ln>
            <a:noFill/>
          </a:ln>
        </p:spPr>
        <p:txBody>
          <a:bodyPr>
            <a:noAutofit/>
          </a:bodyPr>
          <a:lstStyle/>
          <a:p>
            <a:endParaRPr lang="en-US" sz="2400" b="0" strike="noStrike" spc="-1">
              <a:solidFill>
                <a:srgbClr val="404040"/>
              </a:solidFill>
              <a:latin typeface="Arial"/>
            </a:endParaRPr>
          </a:p>
        </p:txBody>
      </p:sp>
      <p:sp>
        <p:nvSpPr>
          <p:cNvPr id="210"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7C9E720C-0319-4BAF-AD94-817F996804D7}" type="slidenum">
              <a:rPr lang="en-US" sz="1000" b="0" strike="noStrike" spc="-1">
                <a:solidFill>
                  <a:srgbClr val="888888"/>
                </a:solidFill>
                <a:latin typeface="Arial"/>
              </a:rPr>
              <a:t>15</a:t>
            </a:fld>
            <a:endParaRPr lang="en-US" sz="1000" b="0" strike="noStrike" spc="-1">
              <a:latin typeface="Times New Roman"/>
            </a:endParaRPr>
          </a:p>
        </p:txBody>
      </p:sp>
      <p:pic>
        <p:nvPicPr>
          <p:cNvPr id="211" name="Picture 4"/>
          <p:cNvPicPr/>
          <p:nvPr/>
        </p:nvPicPr>
        <p:blipFill>
          <a:blip r:embed="rId2"/>
          <a:srcRect b="65096"/>
          <a:stretch/>
        </p:blipFill>
        <p:spPr>
          <a:xfrm>
            <a:off x="620640" y="2578320"/>
            <a:ext cx="10950480" cy="232704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SCFF Calculation – Success (Pell and Promise)</a:t>
            </a:r>
            <a:endParaRPr lang="en-US" sz="3600" b="0" strike="noStrike" spc="-1">
              <a:solidFill>
                <a:srgbClr val="E02826"/>
              </a:solidFill>
              <a:latin typeface="Arial"/>
            </a:endParaRPr>
          </a:p>
        </p:txBody>
      </p:sp>
      <p:sp>
        <p:nvSpPr>
          <p:cNvPr id="213" name="TextShape 2"/>
          <p:cNvSpPr txBox="1"/>
          <p:nvPr/>
        </p:nvSpPr>
        <p:spPr>
          <a:xfrm>
            <a:off x="1066680" y="2662560"/>
            <a:ext cx="10058040" cy="3120120"/>
          </a:xfrm>
          <a:prstGeom prst="rect">
            <a:avLst/>
          </a:prstGeom>
          <a:noFill/>
          <a:ln>
            <a:noFill/>
          </a:ln>
        </p:spPr>
        <p:txBody>
          <a:bodyPr>
            <a:noAutofit/>
          </a:bodyPr>
          <a:lstStyle/>
          <a:p>
            <a:endParaRPr lang="en-US" sz="2400" b="0" strike="noStrike" spc="-1">
              <a:solidFill>
                <a:srgbClr val="404040"/>
              </a:solidFill>
              <a:latin typeface="Arial"/>
            </a:endParaRPr>
          </a:p>
        </p:txBody>
      </p:sp>
      <p:sp>
        <p:nvSpPr>
          <p:cNvPr id="214"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1D2F6749-E9E2-4387-953F-A6B3DBB1522B}" type="slidenum">
              <a:rPr lang="en-US" sz="1000" b="0" strike="noStrike" spc="-1">
                <a:solidFill>
                  <a:srgbClr val="888888"/>
                </a:solidFill>
                <a:latin typeface="Arial"/>
              </a:rPr>
              <a:t>16</a:t>
            </a:fld>
            <a:endParaRPr lang="en-US" sz="1000" b="0" strike="noStrike" spc="-1">
              <a:latin typeface="Times New Roman"/>
            </a:endParaRPr>
          </a:p>
        </p:txBody>
      </p:sp>
      <p:pic>
        <p:nvPicPr>
          <p:cNvPr id="215" name="Picture 4"/>
          <p:cNvPicPr/>
          <p:nvPr/>
        </p:nvPicPr>
        <p:blipFill>
          <a:blip r:embed="rId2"/>
          <a:srcRect l="-289" t="34365" r="289" b="-6975"/>
          <a:stretch/>
        </p:blipFill>
        <p:spPr>
          <a:xfrm>
            <a:off x="620640" y="2483640"/>
            <a:ext cx="10950480" cy="484164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7" name="TextShape 2"/>
          <p:cNvSpPr txBox="1"/>
          <p:nvPr/>
        </p:nvSpPr>
        <p:spPr>
          <a:xfrm>
            <a:off x="841320" y="251280"/>
            <a:ext cx="10506240" cy="1009800"/>
          </a:xfrm>
          <a:prstGeom prst="rect">
            <a:avLst/>
          </a:prstGeom>
          <a:noFill/>
          <a:ln>
            <a:noFill/>
          </a:ln>
        </p:spPr>
        <p:txBody>
          <a:bodyPr anchor="ctr">
            <a:normAutofit/>
          </a:bodyPr>
          <a:lstStyle/>
          <a:p>
            <a:pPr>
              <a:lnSpc>
                <a:spcPct val="90000"/>
              </a:lnSpc>
            </a:pPr>
            <a:r>
              <a:rPr lang="en-US" sz="4400" b="0" strike="noStrike" spc="-1">
                <a:solidFill>
                  <a:srgbClr val="E02826"/>
                </a:solidFill>
                <a:latin typeface="Arial"/>
              </a:rPr>
              <a:t>Important Terminology</a:t>
            </a:r>
          </a:p>
        </p:txBody>
      </p:sp>
      <p:sp>
        <p:nvSpPr>
          <p:cNvPr id="218" name="CustomShape 3"/>
          <p:cNvSpPr/>
          <p:nvPr/>
        </p:nvSpPr>
        <p:spPr>
          <a:xfrm>
            <a:off x="0" y="417600"/>
            <a:ext cx="127800" cy="631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19" name="CustomShape 4"/>
          <p:cNvSpPr/>
          <p:nvPr/>
        </p:nvSpPr>
        <p:spPr>
          <a:xfrm>
            <a:off x="841320" y="1380960"/>
            <a:ext cx="1050624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220" name="TextShape 5"/>
          <p:cNvSpPr txBox="1"/>
          <p:nvPr/>
        </p:nvSpPr>
        <p:spPr>
          <a:xfrm>
            <a:off x="8860680" y="6356520"/>
            <a:ext cx="2489760" cy="364680"/>
          </a:xfrm>
          <a:prstGeom prst="rect">
            <a:avLst/>
          </a:prstGeom>
          <a:noFill/>
          <a:ln>
            <a:noFill/>
          </a:ln>
        </p:spPr>
        <p:txBody>
          <a:bodyPr anchor="ctr">
            <a:normAutofit/>
          </a:bodyPr>
          <a:lstStyle/>
          <a:p>
            <a:pPr algn="r">
              <a:lnSpc>
                <a:spcPct val="100000"/>
              </a:lnSpc>
              <a:spcAft>
                <a:spcPts val="601"/>
              </a:spcAft>
            </a:pPr>
            <a:fld id="{F036BC4C-1316-4C91-A1B9-A30D4B9BD097}" type="slidenum">
              <a:rPr lang="en-US" sz="1200" b="0" strike="noStrike" spc="-1">
                <a:solidFill>
                  <a:srgbClr val="EF9392"/>
                </a:solidFill>
                <a:latin typeface="Arial"/>
              </a:rPr>
              <a:t>17</a:t>
            </a:fld>
            <a:endParaRPr lang="en-US" sz="1200" b="0" strike="noStrike" spc="-1">
              <a:latin typeface="Times New Roman"/>
            </a:endParaRPr>
          </a:p>
        </p:txBody>
      </p:sp>
      <p:graphicFrame>
        <p:nvGraphicFramePr>
          <p:cNvPr id="2" name="Diagram2"/>
          <p:cNvGraphicFramePr/>
          <p:nvPr>
            <p:extLst>
              <p:ext uri="{D42A27DB-BD31-4B8C-83A1-F6EECF244321}">
                <p14:modId xmlns:p14="http://schemas.microsoft.com/office/powerpoint/2010/main" val="541247780"/>
              </p:ext>
            </p:extLst>
          </p:nvPr>
        </p:nvGraphicFramePr>
        <p:xfrm>
          <a:off x="838080" y="1650240"/>
          <a:ext cx="10506240" cy="45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Faculty Obligation Number (FON)</a:t>
            </a:r>
            <a:endParaRPr lang="en-US" sz="3600" b="0" strike="noStrike" spc="-1">
              <a:solidFill>
                <a:srgbClr val="E02826"/>
              </a:solidFill>
              <a:latin typeface="Arial"/>
            </a:endParaRPr>
          </a:p>
        </p:txBody>
      </p:sp>
      <p:sp>
        <p:nvSpPr>
          <p:cNvPr id="222" name="TextShape 2"/>
          <p:cNvSpPr txBox="1"/>
          <p:nvPr/>
        </p:nvSpPr>
        <p:spPr>
          <a:xfrm>
            <a:off x="1066680" y="2417400"/>
            <a:ext cx="10058040" cy="4440240"/>
          </a:xfrm>
          <a:prstGeom prst="rect">
            <a:avLst/>
          </a:prstGeom>
          <a:noFill/>
          <a:ln>
            <a:noFill/>
          </a:ln>
        </p:spPr>
        <p:txBody>
          <a:bodyPr>
            <a:normAutofit lnSpcReduction="10000"/>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Title 5 §§ 51025 and 53311</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AB1725 (passed in 1988) established a goal to reach 75% of instructional hours to be taught by full-time faculty</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Includes all tenured and tenure track positions (instructional and non-instructional)</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Does not matter the funding source (unrestricted general fund, restricted funds, etc.) </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Compliance based on each CCDs FON in 1988-1989</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Increased proportionally with funded credit FTES</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Compliance FON is the lower of Advance FON or P2 FON</a:t>
            </a:r>
          </a:p>
        </p:txBody>
      </p:sp>
      <p:sp>
        <p:nvSpPr>
          <p:cNvPr id="223"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5E1C6DE5-1FE9-494C-834E-6C104BBB3AA7}" type="slidenum">
              <a:rPr lang="en-US" sz="1000" b="0" strike="noStrike" spc="-1">
                <a:solidFill>
                  <a:srgbClr val="888888"/>
                </a:solidFill>
                <a:latin typeface="Arial"/>
              </a:rPr>
              <a:t>18</a:t>
            </a:fld>
            <a:endParaRPr lang="en-US" sz="10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50% Law</a:t>
            </a:r>
            <a:endParaRPr lang="en-US" sz="3600" b="0" strike="noStrike" spc="-1">
              <a:solidFill>
                <a:srgbClr val="E02826"/>
              </a:solidFill>
              <a:latin typeface="Arial"/>
            </a:endParaRPr>
          </a:p>
        </p:txBody>
      </p:sp>
      <p:sp>
        <p:nvSpPr>
          <p:cNvPr id="225" name="TextShape 2"/>
          <p:cNvSpPr txBox="1"/>
          <p:nvPr/>
        </p:nvSpPr>
        <p:spPr>
          <a:xfrm>
            <a:off x="1066680" y="2417400"/>
            <a:ext cx="10058040" cy="4592520"/>
          </a:xfrm>
          <a:prstGeom prst="rect">
            <a:avLst/>
          </a:prstGeom>
          <a:noFill/>
          <a:ln>
            <a:noFill/>
          </a:ln>
        </p:spPr>
        <p:txBody>
          <a:bodyPr>
            <a:normAutofit fontScale="85500" lnSpcReduction="10000"/>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Education Code § 84362</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Only the Unrestricted General Fund</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Numerator</a:t>
            </a:r>
          </a:p>
          <a:p>
            <a:pPr marL="1143000" lvl="1" indent="-456840">
              <a:lnSpc>
                <a:spcPct val="90000"/>
              </a:lnSpc>
              <a:spcBef>
                <a:spcPts val="499"/>
              </a:spcBef>
              <a:buClr>
                <a:srgbClr val="404040"/>
              </a:buClr>
              <a:buFont typeface="Arial"/>
              <a:buChar char="•"/>
            </a:pPr>
            <a:r>
              <a:rPr lang="en-US" sz="2400" b="0" strike="noStrike" spc="-1">
                <a:solidFill>
                  <a:srgbClr val="404040"/>
                </a:solidFill>
                <a:latin typeface="Arial"/>
              </a:rPr>
              <a:t>Full-time and part-time instructors salaries and benefits; Instructional aides salaries and benefits</a:t>
            </a:r>
          </a:p>
          <a:p>
            <a:pPr marL="457200" indent="-456840">
              <a:lnSpc>
                <a:spcPct val="90000"/>
              </a:lnSpc>
              <a:spcBef>
                <a:spcPts val="1001"/>
              </a:spcBef>
            </a:pPr>
            <a:r>
              <a:rPr lang="en-US" sz="2800" b="0" strike="noStrike" spc="-1">
                <a:solidFill>
                  <a:srgbClr val="404040"/>
                </a:solidFill>
                <a:latin typeface="Arial"/>
              </a:rPr>
              <a:t>     Denominator</a:t>
            </a:r>
          </a:p>
          <a:p>
            <a:pPr marL="1143000" lvl="1" indent="-456840">
              <a:lnSpc>
                <a:spcPct val="90000"/>
              </a:lnSpc>
              <a:spcBef>
                <a:spcPts val="499"/>
              </a:spcBef>
              <a:buClr>
                <a:srgbClr val="404040"/>
              </a:buClr>
              <a:buFont typeface="Arial"/>
              <a:buChar char="•"/>
            </a:pPr>
            <a:r>
              <a:rPr lang="en-US" sz="2400" b="0" strike="noStrike" spc="-1">
                <a:solidFill>
                  <a:srgbClr val="404040"/>
                </a:solidFill>
                <a:latin typeface="Arial"/>
              </a:rPr>
              <a:t>Non-instructional salaries and benefits; Supplies and materials; Other operating expenses</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Exclusions</a:t>
            </a:r>
          </a:p>
          <a:p>
            <a:pPr marL="1143000" lvl="1" indent="-456840">
              <a:lnSpc>
                <a:spcPct val="90000"/>
              </a:lnSpc>
              <a:spcBef>
                <a:spcPts val="499"/>
              </a:spcBef>
              <a:buClr>
                <a:srgbClr val="404040"/>
              </a:buClr>
              <a:buFont typeface="Arial"/>
              <a:buChar char="•"/>
            </a:pPr>
            <a:r>
              <a:rPr lang="en-US" sz="2400" b="0" strike="noStrike" spc="-1">
                <a:solidFill>
                  <a:srgbClr val="404040"/>
                </a:solidFill>
                <a:latin typeface="Arial"/>
              </a:rPr>
              <a:t>Instructional staff-retirees’ benefits and retirement incentives; Student health services above amount collected; Student transportation; Non-instructional staff-retirees’ benefits and retirement incentives; Rents and leases; Lottery expenditures; Capital expenditures</a:t>
            </a:r>
          </a:p>
        </p:txBody>
      </p:sp>
      <p:sp>
        <p:nvSpPr>
          <p:cNvPr id="226"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BE614963-9A02-4FFB-8AF8-ED8770FFFCBE}" type="slidenum">
              <a:rPr lang="en-US" sz="1000" b="0" strike="noStrike" spc="-1">
                <a:solidFill>
                  <a:srgbClr val="888888"/>
                </a:solidFill>
                <a:latin typeface="Arial"/>
              </a:rPr>
              <a:t>19</a:t>
            </a:fld>
            <a:endParaRPr lang="en-US" sz="1000" b="0" strike="noStrike" spc="-1">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1066680" y="403560"/>
            <a:ext cx="10058040" cy="90468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Session Outcomes</a:t>
            </a:r>
            <a:endParaRPr lang="en-US" sz="3600" b="0" strike="noStrike" spc="-1">
              <a:solidFill>
                <a:srgbClr val="E02826"/>
              </a:solidFill>
              <a:latin typeface="Arial"/>
            </a:endParaRPr>
          </a:p>
        </p:txBody>
      </p:sp>
      <p:sp>
        <p:nvSpPr>
          <p:cNvPr id="166" name="TextShape 2"/>
          <p:cNvSpPr txBox="1"/>
          <p:nvPr/>
        </p:nvSpPr>
        <p:spPr>
          <a:xfrm>
            <a:off x="1066680" y="2376000"/>
            <a:ext cx="10058040" cy="4229640"/>
          </a:xfrm>
          <a:prstGeom prst="rect">
            <a:avLst/>
          </a:prstGeom>
          <a:noFill/>
          <a:ln>
            <a:noFill/>
          </a:ln>
        </p:spPr>
        <p:txBody>
          <a:bodyPr>
            <a:normAutofit fontScale="76000" lnSpcReduction="10000"/>
          </a:bodyPr>
          <a:lstStyle/>
          <a:p>
            <a:pPr marL="457200" indent="-456840">
              <a:lnSpc>
                <a:spcPct val="90000"/>
              </a:lnSpc>
              <a:spcBef>
                <a:spcPts val="1001"/>
              </a:spcBef>
              <a:buClr>
                <a:srgbClr val="000000"/>
              </a:buClr>
              <a:buFont typeface="Arial"/>
              <a:buChar char="•"/>
            </a:pPr>
            <a:r>
              <a:rPr lang="en-US" sz="2800" b="0" strike="noStrike" spc="-1">
                <a:solidFill>
                  <a:srgbClr val="000000"/>
                </a:solidFill>
                <a:latin typeface="Arial"/>
              </a:rPr>
              <a:t>Relentless focus on equity</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a:p>
            <a:pPr marL="457200" indent="-456840">
              <a:lnSpc>
                <a:spcPct val="90000"/>
              </a:lnSpc>
              <a:spcBef>
                <a:spcPts val="1001"/>
              </a:spcBef>
              <a:buClr>
                <a:srgbClr val="000000"/>
              </a:buClr>
              <a:buFont typeface="Arial"/>
              <a:buChar char="•"/>
            </a:pPr>
            <a:r>
              <a:rPr lang="en-US" sz="2800" b="0" strike="noStrike" spc="-1">
                <a:solidFill>
                  <a:srgbClr val="000000"/>
                </a:solidFill>
                <a:latin typeface="Arial"/>
              </a:rPr>
              <a:t>Review how the State Budget works</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a:p>
            <a:pPr marL="457200" indent="-456840">
              <a:lnSpc>
                <a:spcPct val="90000"/>
              </a:lnSpc>
              <a:spcBef>
                <a:spcPts val="1001"/>
              </a:spcBef>
              <a:buClr>
                <a:srgbClr val="000000"/>
              </a:buClr>
              <a:buFont typeface="Arial"/>
              <a:buChar char="•"/>
            </a:pPr>
            <a:r>
              <a:rPr lang="en-US" sz="2800" b="0" strike="noStrike" spc="-1">
                <a:solidFill>
                  <a:srgbClr val="000000"/>
                </a:solidFill>
                <a:latin typeface="Arial"/>
              </a:rPr>
              <a:t>Learn the 2020-21 California Community College budget proposal impact </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a:p>
            <a:pPr marL="457200" indent="-456840">
              <a:lnSpc>
                <a:spcPct val="90000"/>
              </a:lnSpc>
              <a:spcBef>
                <a:spcPts val="1001"/>
              </a:spcBef>
              <a:buClr>
                <a:srgbClr val="000000"/>
              </a:buClr>
              <a:buFont typeface="Arial"/>
              <a:buChar char="•"/>
            </a:pPr>
            <a:r>
              <a:rPr lang="en-US" sz="2800" b="0" strike="noStrike" spc="-1">
                <a:solidFill>
                  <a:srgbClr val="000000"/>
                </a:solidFill>
                <a:latin typeface="Arial"/>
              </a:rPr>
              <a:t>Understand how the Student-Centered Funding Formula is calculated</a:t>
            </a:r>
            <a:endParaRPr lang="en-US" sz="2800" b="0" strike="noStrike" spc="-1">
              <a:solidFill>
                <a:srgbClr val="404040"/>
              </a:solidFill>
              <a:latin typeface="Arial"/>
            </a:endParaRPr>
          </a:p>
          <a:p>
            <a:pPr>
              <a:lnSpc>
                <a:spcPct val="90000"/>
              </a:lnSpc>
              <a:spcBef>
                <a:spcPts val="1001"/>
              </a:spcBef>
            </a:pPr>
            <a:r>
              <a:rPr lang="en-US" sz="2800" b="0" strike="noStrike" spc="-1">
                <a:solidFill>
                  <a:srgbClr val="000000"/>
                </a:solidFill>
                <a:latin typeface="Arial"/>
              </a:rPr>
              <a:t>   </a:t>
            </a:r>
            <a:endParaRPr lang="en-US" sz="2800" b="0" strike="noStrike" spc="-1">
              <a:solidFill>
                <a:srgbClr val="404040"/>
              </a:solidFill>
              <a:latin typeface="Arial"/>
            </a:endParaRPr>
          </a:p>
          <a:p>
            <a:pPr marL="457200" indent="-456840">
              <a:lnSpc>
                <a:spcPct val="90000"/>
              </a:lnSpc>
              <a:spcBef>
                <a:spcPts val="1001"/>
              </a:spcBef>
              <a:buClr>
                <a:srgbClr val="000000"/>
              </a:buClr>
              <a:buFont typeface="Arial"/>
              <a:buChar char="•"/>
            </a:pPr>
            <a:r>
              <a:rPr lang="en-US" sz="2800" b="0" strike="noStrike" spc="-1">
                <a:solidFill>
                  <a:srgbClr val="000000"/>
                </a:solidFill>
                <a:latin typeface="Arial"/>
              </a:rPr>
              <a:t>Discuss how to empower faculty leaders to better understand the current budget climate to ensure budgetary decisions are student centered and equity minded </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p:txBody>
      </p:sp>
      <p:sp>
        <p:nvSpPr>
          <p:cNvPr id="167"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AD8F8539-02A7-4B44-97CB-CCFD21B2E68A}" type="slidenum">
              <a:rPr lang="en-US" sz="1000" b="0" strike="noStrike" spc="-1">
                <a:solidFill>
                  <a:srgbClr val="888888"/>
                </a:solidFill>
                <a:latin typeface="Arial"/>
              </a:rPr>
              <a:t>2</a:t>
            </a:fld>
            <a:endParaRPr lang="en-US" sz="10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Local Budget: Empowering Faculty</a:t>
            </a:r>
            <a:endParaRPr lang="en-US" sz="3600" b="0" strike="noStrike" spc="-1">
              <a:solidFill>
                <a:srgbClr val="E02826"/>
              </a:solidFill>
              <a:latin typeface="Arial"/>
            </a:endParaRPr>
          </a:p>
        </p:txBody>
      </p:sp>
      <p:sp>
        <p:nvSpPr>
          <p:cNvPr id="228" name="TextShape 2"/>
          <p:cNvSpPr txBox="1"/>
          <p:nvPr/>
        </p:nvSpPr>
        <p:spPr>
          <a:xfrm>
            <a:off x="1066680" y="2662560"/>
            <a:ext cx="10058040" cy="3791520"/>
          </a:xfrm>
          <a:prstGeom prst="rect">
            <a:avLst/>
          </a:prstGeom>
          <a:noFill/>
          <a:ln>
            <a:noFill/>
          </a:ln>
        </p:spPr>
        <p:txBody>
          <a:bodyPr>
            <a:normAutofit/>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Aligning budget priorities with the college mission and goals</a:t>
            </a:r>
          </a:p>
          <a:p>
            <a:pPr>
              <a:lnSpc>
                <a:spcPct val="90000"/>
              </a:lnSpc>
              <a:spcBef>
                <a:spcPts val="1001"/>
              </a:spcBef>
            </a:pPr>
            <a:endParaRPr lang="en-US" sz="2800" b="0" strike="noStrike" spc="-1">
              <a:solidFill>
                <a:srgbClr val="404040"/>
              </a:solidFill>
              <a:latin typeface="Arial"/>
            </a:endParaRP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Affirming institutional equity goals</a:t>
            </a:r>
          </a:p>
          <a:p>
            <a:pPr>
              <a:lnSpc>
                <a:spcPct val="90000"/>
              </a:lnSpc>
              <a:spcBef>
                <a:spcPts val="1001"/>
              </a:spcBef>
            </a:pPr>
            <a:endParaRPr lang="en-US" sz="2800" b="0" strike="noStrike" spc="-1">
              <a:solidFill>
                <a:srgbClr val="404040"/>
              </a:solidFill>
              <a:latin typeface="Arial"/>
            </a:endParaRP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Ensuring that educational integrity and campus needs for serving a diverse student body are understood. </a:t>
            </a:r>
          </a:p>
          <a:p>
            <a:pPr>
              <a:lnSpc>
                <a:spcPct val="90000"/>
              </a:lnSpc>
              <a:spcBef>
                <a:spcPts val="1001"/>
              </a:spcBef>
            </a:pP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p:txBody>
      </p:sp>
      <p:sp>
        <p:nvSpPr>
          <p:cNvPr id="229"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CE67FA49-E812-49A7-B376-3BF8C8C53A24}" type="slidenum">
              <a:rPr lang="en-US" sz="1000" b="0" strike="noStrike" spc="-1">
                <a:solidFill>
                  <a:srgbClr val="888888"/>
                </a:solidFill>
                <a:latin typeface="Arial"/>
              </a:rPr>
              <a:t>20</a:t>
            </a:fld>
            <a:endParaRPr lang="en-US" sz="10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Local Budgets:  Empowering Faculty</a:t>
            </a:r>
            <a:endParaRPr lang="en-US" sz="3600" b="0" strike="noStrike" spc="-1">
              <a:solidFill>
                <a:srgbClr val="E02826"/>
              </a:solidFill>
              <a:latin typeface="Arial"/>
            </a:endParaRPr>
          </a:p>
        </p:txBody>
      </p:sp>
      <p:sp>
        <p:nvSpPr>
          <p:cNvPr id="231" name="TextShape 2"/>
          <p:cNvSpPr txBox="1"/>
          <p:nvPr/>
        </p:nvSpPr>
        <p:spPr>
          <a:xfrm>
            <a:off x="1066680" y="2662560"/>
            <a:ext cx="10058040" cy="3120120"/>
          </a:xfrm>
          <a:prstGeom prst="rect">
            <a:avLst/>
          </a:prstGeom>
          <a:noFill/>
          <a:ln>
            <a:noFill/>
          </a:ln>
        </p:spPr>
        <p:txBody>
          <a:bodyPr>
            <a:normAutofit fontScale="91000" lnSpcReduction="10000"/>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Education Code Section 70902 (b)7 requires boards to ensure the right of faculty to participate effectively in district and college governance</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Title 5 §53203 requires that “the governing board or its designees will consult collegially with the academic senate when adopting policies and procedures on academic and professional matters.” </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Academic and professional matters are defined in Title 5 §53200 and specifically provide for faculty roles in processes for institutional planning and budget development</a:t>
            </a:r>
          </a:p>
          <a:p>
            <a:pPr>
              <a:lnSpc>
                <a:spcPct val="90000"/>
              </a:lnSpc>
              <a:spcBef>
                <a:spcPts val="1001"/>
              </a:spcBef>
            </a:pPr>
            <a:endParaRPr lang="en-US" sz="2800" b="0" strike="noStrike" spc="-1">
              <a:solidFill>
                <a:srgbClr val="404040"/>
              </a:solidFill>
              <a:latin typeface="Arial"/>
            </a:endParaRPr>
          </a:p>
        </p:txBody>
      </p:sp>
      <p:sp>
        <p:nvSpPr>
          <p:cNvPr id="232"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EB44B441-636E-4A8B-AAC3-3E397F522C44}" type="slidenum">
              <a:rPr lang="en-US" sz="1000" b="0" strike="noStrike" spc="-1">
                <a:solidFill>
                  <a:srgbClr val="888888"/>
                </a:solidFill>
                <a:latin typeface="Arial"/>
              </a:rPr>
              <a:t>21</a:t>
            </a:fld>
            <a:endParaRPr lang="en-US" sz="1000" b="0" strike="noStrike" spc="-1">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Faculty Role in Budget Processes</a:t>
            </a:r>
            <a:endParaRPr lang="en-US" sz="3600" b="0" strike="noStrike" spc="-1">
              <a:solidFill>
                <a:srgbClr val="E02826"/>
              </a:solidFill>
              <a:latin typeface="Arial"/>
            </a:endParaRPr>
          </a:p>
        </p:txBody>
      </p:sp>
      <p:sp>
        <p:nvSpPr>
          <p:cNvPr id="234" name="TextShape 2"/>
          <p:cNvSpPr txBox="1"/>
          <p:nvPr/>
        </p:nvSpPr>
        <p:spPr>
          <a:xfrm>
            <a:off x="1066680" y="2662560"/>
            <a:ext cx="10058040" cy="3791520"/>
          </a:xfrm>
          <a:prstGeom prst="rect">
            <a:avLst/>
          </a:prstGeom>
          <a:noFill/>
          <a:ln>
            <a:noFill/>
          </a:ln>
        </p:spPr>
        <p:txBody>
          <a:bodyPr>
            <a:normAutofit fontScale="94000" lnSpcReduction="10000"/>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College and district budget committees:  Assure that faculty appointments to all governance committees, including committees that deal with planning and budget, are made by the academic senate in a manner that ensures an equitable representation of faculty.</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Evaluate all processes for program review, prioritization of needs, and budgeting and widely distribute the results of program review and prioritization processes.</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Engage in the assessment of budget processes, applying an equity lens.</a:t>
            </a:r>
          </a:p>
          <a:p>
            <a:pPr>
              <a:lnSpc>
                <a:spcPct val="90000"/>
              </a:lnSpc>
              <a:spcBef>
                <a:spcPts val="1001"/>
              </a:spcBef>
            </a:pPr>
            <a:endParaRPr lang="en-US" sz="2800" b="0" strike="noStrike" spc="-1">
              <a:solidFill>
                <a:srgbClr val="404040"/>
              </a:solidFill>
              <a:latin typeface="Arial"/>
            </a:endParaRPr>
          </a:p>
        </p:txBody>
      </p:sp>
      <p:sp>
        <p:nvSpPr>
          <p:cNvPr id="235"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262F172E-6A27-4E6F-BA27-6D3E68E05BF7}" type="slidenum">
              <a:rPr lang="en-US" sz="1000" b="0" strike="noStrike" spc="-1">
                <a:solidFill>
                  <a:srgbClr val="888888"/>
                </a:solidFill>
                <a:latin typeface="Arial"/>
              </a:rPr>
              <a:t>22</a:t>
            </a:fld>
            <a:endParaRPr lang="en-US" sz="1000" b="0" strike="noStrike" spc="-1">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Faculty Role in Budget Processes</a:t>
            </a:r>
            <a:endParaRPr lang="en-US" sz="3600" b="0" strike="noStrike" spc="-1">
              <a:solidFill>
                <a:srgbClr val="E02826"/>
              </a:solidFill>
              <a:latin typeface="Arial"/>
            </a:endParaRPr>
          </a:p>
        </p:txBody>
      </p:sp>
      <p:sp>
        <p:nvSpPr>
          <p:cNvPr id="237" name="TextShape 2"/>
          <p:cNvSpPr txBox="1"/>
          <p:nvPr/>
        </p:nvSpPr>
        <p:spPr>
          <a:xfrm>
            <a:off x="1066680" y="2357280"/>
            <a:ext cx="10058040" cy="4363560"/>
          </a:xfrm>
          <a:prstGeom prst="rect">
            <a:avLst/>
          </a:prstGeom>
          <a:noFill/>
          <a:ln>
            <a:noFill/>
          </a:ln>
        </p:spPr>
        <p:txBody>
          <a:bodyPr>
            <a:normAutofit fontScale="84000" lnSpcReduction="10000"/>
          </a:bodyPr>
          <a:lstStyle/>
          <a:p>
            <a:pPr>
              <a:lnSpc>
                <a:spcPct val="90000"/>
              </a:lnSpc>
              <a:spcBef>
                <a:spcPts val="1001"/>
              </a:spcBef>
              <a:spcAft>
                <a:spcPts val="601"/>
              </a:spcAft>
            </a:pPr>
            <a:r>
              <a:rPr lang="en-US" sz="2800" b="0" strike="noStrike" spc="-1">
                <a:solidFill>
                  <a:srgbClr val="404040"/>
                </a:solidFill>
                <a:latin typeface="Arial"/>
              </a:rPr>
              <a:t>Academic Senate President Signature on statewide grants and initiatives:</a:t>
            </a:r>
          </a:p>
          <a:p>
            <a:pPr marL="685800" lvl="1" indent="-228240">
              <a:lnSpc>
                <a:spcPct val="90000"/>
              </a:lnSpc>
              <a:spcBef>
                <a:spcPts val="499"/>
              </a:spcBef>
              <a:spcAft>
                <a:spcPts val="601"/>
              </a:spcAft>
              <a:buClr>
                <a:srgbClr val="0070C0"/>
              </a:buClr>
              <a:buFont typeface="Arial"/>
              <a:buChar char="•"/>
            </a:pPr>
            <a:r>
              <a:rPr lang="en-US" sz="2400" b="0" strike="noStrike" spc="-1">
                <a:solidFill>
                  <a:srgbClr val="404040"/>
                </a:solidFill>
                <a:latin typeface="Arial"/>
              </a:rPr>
              <a:t>Guided Pathways</a:t>
            </a:r>
          </a:p>
          <a:p>
            <a:pPr marL="685800" lvl="1" indent="-228240">
              <a:lnSpc>
                <a:spcPct val="90000"/>
              </a:lnSpc>
              <a:spcBef>
                <a:spcPts val="499"/>
              </a:spcBef>
              <a:spcAft>
                <a:spcPts val="601"/>
              </a:spcAft>
              <a:buClr>
                <a:srgbClr val="0070C0"/>
              </a:buClr>
              <a:buFont typeface="Arial"/>
              <a:buChar char="•"/>
            </a:pPr>
            <a:r>
              <a:rPr lang="en-US" sz="2400" b="0" strike="noStrike" spc="-1">
                <a:solidFill>
                  <a:srgbClr val="404040"/>
                </a:solidFill>
                <a:latin typeface="Arial"/>
              </a:rPr>
              <a:t>Student Equity and Achievement (SEA) Program</a:t>
            </a:r>
          </a:p>
          <a:p>
            <a:pPr marL="685800" lvl="1" indent="-228240">
              <a:lnSpc>
                <a:spcPct val="90000"/>
              </a:lnSpc>
              <a:spcBef>
                <a:spcPts val="499"/>
              </a:spcBef>
              <a:spcAft>
                <a:spcPts val="601"/>
              </a:spcAft>
              <a:buClr>
                <a:srgbClr val="0070C0"/>
              </a:buClr>
              <a:buFont typeface="Arial"/>
              <a:buChar char="•"/>
            </a:pPr>
            <a:r>
              <a:rPr lang="en-US" sz="2400" b="0" strike="noStrike" spc="-1">
                <a:solidFill>
                  <a:srgbClr val="404040"/>
                </a:solidFill>
                <a:latin typeface="Arial"/>
              </a:rPr>
              <a:t>Others</a:t>
            </a:r>
          </a:p>
          <a:p>
            <a:pPr>
              <a:lnSpc>
                <a:spcPct val="90000"/>
              </a:lnSpc>
              <a:spcBef>
                <a:spcPts val="1001"/>
              </a:spcBef>
              <a:spcAft>
                <a:spcPts val="601"/>
              </a:spcAft>
            </a:pPr>
            <a:r>
              <a:rPr lang="en-US" sz="2800" b="0" strike="noStrike" spc="-1">
                <a:solidFill>
                  <a:srgbClr val="404040"/>
                </a:solidFill>
                <a:latin typeface="Arial"/>
              </a:rPr>
              <a:t>Curriculum Implications</a:t>
            </a:r>
          </a:p>
          <a:p>
            <a:pPr marL="685800" lvl="1" indent="-228240">
              <a:lnSpc>
                <a:spcPct val="90000"/>
              </a:lnSpc>
              <a:spcBef>
                <a:spcPts val="499"/>
              </a:spcBef>
              <a:spcAft>
                <a:spcPts val="601"/>
              </a:spcAft>
              <a:buClr>
                <a:srgbClr val="0070C0"/>
              </a:buClr>
              <a:buFont typeface="Arial"/>
              <a:buChar char="•"/>
            </a:pPr>
            <a:r>
              <a:rPr lang="en-US" sz="2400" b="0" strike="noStrike" spc="-1">
                <a:solidFill>
                  <a:srgbClr val="404040"/>
                </a:solidFill>
                <a:latin typeface="Arial"/>
              </a:rPr>
              <a:t>Student Centered Funding Formula—Performance-based Funding: </a:t>
            </a:r>
          </a:p>
          <a:p>
            <a:pPr marL="1143000" lvl="2" indent="-228240">
              <a:lnSpc>
                <a:spcPct val="90000"/>
              </a:lnSpc>
              <a:spcBef>
                <a:spcPts val="499"/>
              </a:spcBef>
              <a:spcAft>
                <a:spcPts val="601"/>
              </a:spcAft>
              <a:buClr>
                <a:srgbClr val="0070C0"/>
              </a:buClr>
              <a:buFont typeface="Arial"/>
              <a:buChar char="•"/>
            </a:pPr>
            <a:r>
              <a:rPr lang="en-US" sz="2000" b="0" strike="noStrike" spc="-1">
                <a:solidFill>
                  <a:srgbClr val="404040"/>
                </a:solidFill>
                <a:latin typeface="Arial"/>
              </a:rPr>
              <a:t>New degrees and certificates </a:t>
            </a:r>
            <a:r>
              <a:rPr lang="en-US" sz="2000" b="1" strike="noStrike" spc="-1">
                <a:solidFill>
                  <a:srgbClr val="404040"/>
                </a:solidFill>
                <a:latin typeface="Arial"/>
              </a:rPr>
              <a:t>must</a:t>
            </a:r>
            <a:r>
              <a:rPr lang="en-US" sz="2000" b="0" strike="noStrike" spc="-1">
                <a:solidFill>
                  <a:srgbClr val="404040"/>
                </a:solidFill>
                <a:latin typeface="Arial"/>
              </a:rPr>
              <a:t> meet needs of students and community</a:t>
            </a:r>
          </a:p>
          <a:p>
            <a:pPr marL="685800" lvl="1" indent="-228240">
              <a:lnSpc>
                <a:spcPct val="90000"/>
              </a:lnSpc>
              <a:spcBef>
                <a:spcPts val="499"/>
              </a:spcBef>
              <a:spcAft>
                <a:spcPts val="601"/>
              </a:spcAft>
              <a:buClr>
                <a:srgbClr val="0070C0"/>
              </a:buClr>
              <a:buFont typeface="Arial"/>
              <a:buChar char="•"/>
            </a:pPr>
            <a:r>
              <a:rPr lang="en-US" sz="2400" b="0" strike="noStrike" spc="-1">
                <a:solidFill>
                  <a:srgbClr val="404040"/>
                </a:solidFill>
                <a:latin typeface="Arial"/>
              </a:rPr>
              <a:t>AB 705 Implementation: </a:t>
            </a:r>
          </a:p>
          <a:p>
            <a:pPr marL="1143000" lvl="2" indent="-228240">
              <a:lnSpc>
                <a:spcPct val="90000"/>
              </a:lnSpc>
              <a:spcBef>
                <a:spcPts val="499"/>
              </a:spcBef>
              <a:spcAft>
                <a:spcPts val="601"/>
              </a:spcAft>
              <a:buClr>
                <a:srgbClr val="0070C0"/>
              </a:buClr>
              <a:buFont typeface="Arial"/>
              <a:buChar char="•"/>
            </a:pPr>
            <a:r>
              <a:rPr lang="en-US" sz="2000" b="0" strike="noStrike" spc="-1">
                <a:solidFill>
                  <a:srgbClr val="404040"/>
                </a:solidFill>
                <a:latin typeface="Arial"/>
              </a:rPr>
              <a:t>Watch enrollment trends, </a:t>
            </a:r>
          </a:p>
          <a:p>
            <a:pPr marL="1143000" lvl="2" indent="-228240">
              <a:lnSpc>
                <a:spcPct val="90000"/>
              </a:lnSpc>
              <a:spcBef>
                <a:spcPts val="499"/>
              </a:spcBef>
              <a:spcAft>
                <a:spcPts val="601"/>
              </a:spcAft>
              <a:buClr>
                <a:srgbClr val="0070C0"/>
              </a:buClr>
              <a:buFont typeface="Arial"/>
              <a:buChar char="•"/>
            </a:pPr>
            <a:r>
              <a:rPr lang="en-US" sz="2000" b="0" strike="noStrike" spc="-1">
                <a:solidFill>
                  <a:srgbClr val="404040"/>
                </a:solidFill>
                <a:latin typeface="Arial"/>
              </a:rPr>
              <a:t>Monitor student success and persistence</a:t>
            </a:r>
          </a:p>
          <a:p>
            <a:pPr>
              <a:lnSpc>
                <a:spcPct val="90000"/>
              </a:lnSpc>
              <a:spcBef>
                <a:spcPts val="1001"/>
              </a:spcBef>
            </a:pPr>
            <a:endParaRPr lang="en-US" sz="2000" b="0" strike="noStrike" spc="-1">
              <a:solidFill>
                <a:srgbClr val="404040"/>
              </a:solidFill>
              <a:latin typeface="Arial"/>
            </a:endParaRPr>
          </a:p>
        </p:txBody>
      </p:sp>
      <p:sp>
        <p:nvSpPr>
          <p:cNvPr id="238"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613C9970-604C-4525-8F42-97B8110CCD28}" type="slidenum">
              <a:rPr lang="en-US" sz="1000" b="0" strike="noStrike" spc="-1">
                <a:solidFill>
                  <a:srgbClr val="888888"/>
                </a:solidFill>
                <a:latin typeface="Arial"/>
              </a:rPr>
              <a:t>23</a:t>
            </a:fld>
            <a:endParaRPr lang="en-US" sz="10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838080" y="365040"/>
            <a:ext cx="10515240" cy="1325160"/>
          </a:xfrm>
          <a:prstGeom prst="rect">
            <a:avLst/>
          </a:prstGeom>
          <a:noFill/>
          <a:ln>
            <a:noFill/>
          </a:ln>
        </p:spPr>
        <p:txBody>
          <a:bodyPr anchor="ctr">
            <a:noAutofit/>
          </a:bodyPr>
          <a:lstStyle/>
          <a:p>
            <a:pPr algn="ctr">
              <a:lnSpc>
                <a:spcPct val="90000"/>
              </a:lnSpc>
            </a:pPr>
            <a:r>
              <a:rPr lang="en-US" sz="4400" b="1" strike="noStrike" spc="-1">
                <a:solidFill>
                  <a:srgbClr val="0070C0"/>
                </a:solidFill>
                <a:latin typeface="Times New Roman"/>
                <a:ea typeface="Palatino"/>
              </a:rPr>
              <a:t>From Local Senates Handbook</a:t>
            </a:r>
            <a:endParaRPr lang="en-US" sz="4400" b="0" strike="noStrike" spc="-1">
              <a:solidFill>
                <a:srgbClr val="E02826"/>
              </a:solidFill>
              <a:latin typeface="Arial"/>
            </a:endParaRPr>
          </a:p>
        </p:txBody>
      </p:sp>
      <p:sp>
        <p:nvSpPr>
          <p:cNvPr id="240" name="TextShape 2"/>
          <p:cNvSpPr txBox="1"/>
          <p:nvPr/>
        </p:nvSpPr>
        <p:spPr>
          <a:xfrm>
            <a:off x="685800" y="1905120"/>
            <a:ext cx="6171840" cy="4362840"/>
          </a:xfrm>
          <a:prstGeom prst="rect">
            <a:avLst/>
          </a:prstGeom>
          <a:noFill/>
          <a:ln>
            <a:noFill/>
          </a:ln>
        </p:spPr>
        <p:txBody>
          <a:bodyPr>
            <a:normAutofit/>
          </a:bodyPr>
          <a:lstStyle/>
          <a:p>
            <a:pPr>
              <a:lnSpc>
                <a:spcPct val="90000"/>
              </a:lnSpc>
              <a:spcBef>
                <a:spcPts val="1001"/>
              </a:spcBef>
            </a:pPr>
            <a:r>
              <a:rPr lang="en-US" sz="2400" b="1" strike="noStrike" spc="-1">
                <a:solidFill>
                  <a:srgbClr val="404040"/>
                </a:solidFill>
                <a:latin typeface="Times New Roman"/>
              </a:rPr>
              <a:t>Secure Resources to Ensure Senate Success </a:t>
            </a:r>
            <a:endParaRPr lang="en-US" sz="2400" b="0" strike="noStrike" spc="-1">
              <a:solidFill>
                <a:srgbClr val="404040"/>
              </a:solidFill>
              <a:latin typeface="Arial"/>
            </a:endParaRPr>
          </a:p>
          <a:p>
            <a:pPr marL="685800" lvl="1" indent="-228240">
              <a:lnSpc>
                <a:spcPct val="90000"/>
              </a:lnSpc>
              <a:spcBef>
                <a:spcPts val="499"/>
              </a:spcBef>
              <a:buClr>
                <a:srgbClr val="0070C0"/>
              </a:buClr>
              <a:buFont typeface="Arial"/>
              <a:buChar char="•"/>
            </a:pPr>
            <a:r>
              <a:rPr lang="en-US" sz="2800" b="0" strike="noStrike" spc="-1">
                <a:solidFill>
                  <a:srgbClr val="404040"/>
                </a:solidFill>
                <a:latin typeface="Times New Roman"/>
              </a:rPr>
              <a:t>Work with the local administration to identify the types of budget resources, such as reassigned time or travel, available to the senate. </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p:txBody>
      </p:sp>
      <p:pic>
        <p:nvPicPr>
          <p:cNvPr id="241" name="Picture 3"/>
          <p:cNvPicPr/>
          <p:nvPr/>
        </p:nvPicPr>
        <p:blipFill>
          <a:blip r:embed="rId3"/>
          <a:stretch/>
        </p:blipFill>
        <p:spPr>
          <a:xfrm>
            <a:off x="7924680" y="2057400"/>
            <a:ext cx="3005280" cy="383652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838080" y="365040"/>
            <a:ext cx="10515240" cy="1325160"/>
          </a:xfrm>
          <a:prstGeom prst="rect">
            <a:avLst/>
          </a:prstGeom>
          <a:noFill/>
          <a:ln>
            <a:noFill/>
          </a:ln>
        </p:spPr>
        <p:txBody>
          <a:bodyPr anchor="ctr">
            <a:noAutofit/>
          </a:bodyPr>
          <a:lstStyle/>
          <a:p>
            <a:pPr algn="ctr">
              <a:lnSpc>
                <a:spcPct val="90000"/>
              </a:lnSpc>
            </a:pPr>
            <a:r>
              <a:rPr lang="en-US" sz="4400" b="1" strike="noStrike" spc="-1">
                <a:solidFill>
                  <a:srgbClr val="0070C0"/>
                </a:solidFill>
                <a:latin typeface="Times New Roman"/>
                <a:ea typeface="Palatino"/>
              </a:rPr>
              <a:t>From Local Senates Handbook</a:t>
            </a:r>
            <a:endParaRPr lang="en-US" sz="4400" b="0" strike="noStrike" spc="-1">
              <a:solidFill>
                <a:srgbClr val="E02826"/>
              </a:solidFill>
              <a:latin typeface="Arial"/>
            </a:endParaRPr>
          </a:p>
        </p:txBody>
      </p:sp>
      <p:sp>
        <p:nvSpPr>
          <p:cNvPr id="243" name="TextShape 2"/>
          <p:cNvSpPr txBox="1"/>
          <p:nvPr/>
        </p:nvSpPr>
        <p:spPr>
          <a:xfrm>
            <a:off x="685800" y="1905120"/>
            <a:ext cx="6171840" cy="4362840"/>
          </a:xfrm>
          <a:prstGeom prst="rect">
            <a:avLst/>
          </a:prstGeom>
          <a:noFill/>
          <a:ln>
            <a:noFill/>
          </a:ln>
        </p:spPr>
        <p:txBody>
          <a:bodyPr>
            <a:normAutofit/>
          </a:bodyPr>
          <a:lstStyle/>
          <a:p>
            <a:pPr>
              <a:lnSpc>
                <a:spcPct val="90000"/>
              </a:lnSpc>
              <a:spcBef>
                <a:spcPts val="1001"/>
              </a:spcBef>
            </a:pPr>
            <a:r>
              <a:rPr lang="en-US" sz="2400" b="1" strike="noStrike" spc="-1">
                <a:solidFill>
                  <a:srgbClr val="404040"/>
                </a:solidFill>
                <a:latin typeface="Times New Roman"/>
              </a:rPr>
              <a:t>Secure Resources to Ensure Senate Success </a:t>
            </a:r>
            <a:endParaRPr lang="en-US" sz="2400" b="0" strike="noStrike" spc="-1">
              <a:solidFill>
                <a:srgbClr val="404040"/>
              </a:solidFill>
              <a:latin typeface="Arial"/>
            </a:endParaRPr>
          </a:p>
          <a:p>
            <a:pPr marL="685800" lvl="1" indent="-228240">
              <a:lnSpc>
                <a:spcPct val="90000"/>
              </a:lnSpc>
              <a:spcBef>
                <a:spcPts val="499"/>
              </a:spcBef>
              <a:buClr>
                <a:srgbClr val="0070C0"/>
              </a:buClr>
              <a:buFont typeface="Arial"/>
              <a:buChar char="•"/>
            </a:pPr>
            <a:r>
              <a:rPr lang="en-US" sz="2800" b="0" strike="noStrike" spc="-1">
                <a:solidFill>
                  <a:srgbClr val="404040"/>
                </a:solidFill>
                <a:latin typeface="Times New Roman"/>
              </a:rPr>
              <a:t>Work with the administration to put in writing any budget agreements to fund the senate. Informal agreements have a habit of disappearing with rapidly shifting administration members. </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p:txBody>
      </p:sp>
      <p:pic>
        <p:nvPicPr>
          <p:cNvPr id="244" name="Picture 3"/>
          <p:cNvPicPr/>
          <p:nvPr/>
        </p:nvPicPr>
        <p:blipFill>
          <a:blip r:embed="rId3"/>
          <a:stretch/>
        </p:blipFill>
        <p:spPr>
          <a:xfrm>
            <a:off x="7924680" y="2057400"/>
            <a:ext cx="3005280" cy="383652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838080" y="365040"/>
            <a:ext cx="10515240" cy="1325160"/>
          </a:xfrm>
          <a:prstGeom prst="rect">
            <a:avLst/>
          </a:prstGeom>
          <a:noFill/>
          <a:ln>
            <a:noFill/>
          </a:ln>
        </p:spPr>
        <p:txBody>
          <a:bodyPr anchor="ctr">
            <a:noAutofit/>
          </a:bodyPr>
          <a:lstStyle/>
          <a:p>
            <a:pPr algn="ctr">
              <a:lnSpc>
                <a:spcPct val="90000"/>
              </a:lnSpc>
            </a:pPr>
            <a:r>
              <a:rPr lang="en-US" sz="4400" b="1" strike="noStrike" spc="-1">
                <a:solidFill>
                  <a:srgbClr val="0070C0"/>
                </a:solidFill>
                <a:latin typeface="Times New Roman"/>
                <a:ea typeface="Palatino"/>
              </a:rPr>
              <a:t>From Local Senates Handbook</a:t>
            </a:r>
            <a:endParaRPr lang="en-US" sz="4400" b="0" strike="noStrike" spc="-1">
              <a:solidFill>
                <a:srgbClr val="E02826"/>
              </a:solidFill>
              <a:latin typeface="Arial"/>
            </a:endParaRPr>
          </a:p>
        </p:txBody>
      </p:sp>
      <p:sp>
        <p:nvSpPr>
          <p:cNvPr id="246" name="TextShape 2"/>
          <p:cNvSpPr txBox="1"/>
          <p:nvPr/>
        </p:nvSpPr>
        <p:spPr>
          <a:xfrm>
            <a:off x="685800" y="1905120"/>
            <a:ext cx="6171840" cy="4362840"/>
          </a:xfrm>
          <a:prstGeom prst="rect">
            <a:avLst/>
          </a:prstGeom>
          <a:noFill/>
          <a:ln>
            <a:noFill/>
          </a:ln>
        </p:spPr>
        <p:txBody>
          <a:bodyPr>
            <a:normAutofit/>
          </a:bodyPr>
          <a:lstStyle/>
          <a:p>
            <a:pPr>
              <a:lnSpc>
                <a:spcPct val="90000"/>
              </a:lnSpc>
              <a:spcBef>
                <a:spcPts val="1001"/>
              </a:spcBef>
            </a:pPr>
            <a:r>
              <a:rPr lang="en-US" sz="2400" b="1" strike="noStrike" spc="-1">
                <a:solidFill>
                  <a:srgbClr val="404040"/>
                </a:solidFill>
                <a:latin typeface="Times New Roman"/>
              </a:rPr>
              <a:t>Secure Resources to Ensure Senate Success </a:t>
            </a:r>
            <a:endParaRPr lang="en-US" sz="2400" b="0" strike="noStrike" spc="-1">
              <a:solidFill>
                <a:srgbClr val="404040"/>
              </a:solidFill>
              <a:latin typeface="Arial"/>
            </a:endParaRPr>
          </a:p>
          <a:p>
            <a:pPr marL="685800" lvl="1" indent="-228240">
              <a:lnSpc>
                <a:spcPct val="90000"/>
              </a:lnSpc>
              <a:spcBef>
                <a:spcPts val="499"/>
              </a:spcBef>
              <a:buClr>
                <a:srgbClr val="0070C0"/>
              </a:buClr>
              <a:buFont typeface="Arial"/>
              <a:buChar char="•"/>
            </a:pPr>
            <a:r>
              <a:rPr lang="en-US" sz="2800" b="0" strike="noStrike" spc="-1">
                <a:solidFill>
                  <a:srgbClr val="404040"/>
                </a:solidFill>
                <a:latin typeface="Times New Roman"/>
              </a:rPr>
              <a:t>Justify to the college administration why inadequate resources may harm students, accreditation, campus climate, and effective participatory governance in order to convince the college to increase resources. </a:t>
            </a:r>
            <a:endParaRPr lang="en-US" sz="2800" b="0" strike="noStrike" spc="-1">
              <a:solidFill>
                <a:srgbClr val="404040"/>
              </a:solidFill>
              <a:latin typeface="Arial"/>
            </a:endParaRPr>
          </a:p>
          <a:p>
            <a:pPr>
              <a:lnSpc>
                <a:spcPct val="90000"/>
              </a:lnSpc>
              <a:spcBef>
                <a:spcPts val="1001"/>
              </a:spcBef>
            </a:pPr>
            <a:endParaRPr lang="en-US" sz="2800" b="0" strike="noStrike" spc="-1">
              <a:solidFill>
                <a:srgbClr val="404040"/>
              </a:solidFill>
              <a:latin typeface="Arial"/>
            </a:endParaRPr>
          </a:p>
        </p:txBody>
      </p:sp>
      <p:pic>
        <p:nvPicPr>
          <p:cNvPr id="247" name="Picture 3"/>
          <p:cNvPicPr/>
          <p:nvPr/>
        </p:nvPicPr>
        <p:blipFill>
          <a:blip r:embed="rId3"/>
          <a:stretch/>
        </p:blipFill>
        <p:spPr>
          <a:xfrm>
            <a:off x="7924680" y="2057400"/>
            <a:ext cx="3005280" cy="383652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Resources</a:t>
            </a:r>
            <a:endParaRPr lang="en-US" sz="3600" b="0" strike="noStrike" spc="-1">
              <a:solidFill>
                <a:srgbClr val="E02826"/>
              </a:solidFill>
              <a:latin typeface="Arial"/>
            </a:endParaRPr>
          </a:p>
        </p:txBody>
      </p:sp>
      <p:sp>
        <p:nvSpPr>
          <p:cNvPr id="249" name="TextShape 2"/>
          <p:cNvSpPr txBox="1"/>
          <p:nvPr/>
        </p:nvSpPr>
        <p:spPr>
          <a:xfrm>
            <a:off x="1066680" y="2409406"/>
            <a:ext cx="10058040" cy="4228200"/>
          </a:xfrm>
          <a:prstGeom prst="rect">
            <a:avLst/>
          </a:prstGeom>
          <a:noFill/>
          <a:ln>
            <a:noFill/>
          </a:ln>
        </p:spPr>
        <p:txBody>
          <a:bodyPr>
            <a:noAutofit/>
          </a:bodyPr>
          <a:lstStyle/>
          <a:p>
            <a:pPr>
              <a:lnSpc>
                <a:spcPct val="90000"/>
              </a:lnSpc>
              <a:spcBef>
                <a:spcPts val="1001"/>
              </a:spcBef>
            </a:pPr>
            <a:r>
              <a:rPr lang="en-US" sz="2800" b="0" strike="noStrike" spc="-1" dirty="0">
                <a:solidFill>
                  <a:srgbClr val="404040"/>
                </a:solidFill>
                <a:latin typeface="Arial"/>
              </a:rPr>
              <a:t>ASCCC Budget Processes and the Faculty Role </a:t>
            </a:r>
            <a:r>
              <a:rPr lang="en-US" sz="2800" b="0" u="sng" strike="noStrike" spc="-1" dirty="0">
                <a:solidFill>
                  <a:srgbClr val="9E5D45"/>
                </a:solidFill>
                <a:uFillTx/>
                <a:latin typeface="Arial"/>
                <a:hlinkClick r:id="rId2"/>
              </a:rPr>
              <a:t>https://asccc.org/sites/default/files/BudgetProcess_FacultyRole.pdf</a:t>
            </a:r>
            <a:endParaRPr lang="en-US" sz="2800" b="0" strike="noStrike" spc="-1" dirty="0">
              <a:solidFill>
                <a:srgbClr val="404040"/>
              </a:solidFill>
              <a:latin typeface="Arial"/>
            </a:endParaRPr>
          </a:p>
          <a:p>
            <a:pPr>
              <a:lnSpc>
                <a:spcPct val="90000"/>
              </a:lnSpc>
              <a:spcBef>
                <a:spcPts val="1001"/>
              </a:spcBef>
            </a:pPr>
            <a:r>
              <a:rPr lang="en-US" sz="2800" spc="-1" dirty="0">
                <a:solidFill>
                  <a:srgbClr val="404040"/>
                </a:solidFill>
              </a:rPr>
              <a:t>ASCCC Local Senates Handbook (2020)</a:t>
            </a:r>
          </a:p>
          <a:p>
            <a:pPr>
              <a:lnSpc>
                <a:spcPct val="90000"/>
              </a:lnSpc>
              <a:spcBef>
                <a:spcPts val="1001"/>
              </a:spcBef>
            </a:pPr>
            <a:r>
              <a:rPr lang="en-US" sz="2800" u="sng" spc="-1" dirty="0">
                <a:solidFill>
                  <a:srgbClr val="9E5D45"/>
                </a:solidFill>
                <a:hlinkClick r:id="rId3"/>
              </a:rPr>
              <a:t>https://asccc.org/sites/default/files/ASCCC_Local-Senates-Handbook_2020_Apub.pdf</a:t>
            </a:r>
            <a:endParaRPr lang="en-US" sz="2800" spc="-1" dirty="0">
              <a:solidFill>
                <a:srgbClr val="404040"/>
              </a:solidFill>
            </a:endParaRPr>
          </a:p>
          <a:p>
            <a:pPr>
              <a:lnSpc>
                <a:spcPct val="90000"/>
              </a:lnSpc>
              <a:spcBef>
                <a:spcPts val="1001"/>
              </a:spcBef>
            </a:pPr>
            <a:r>
              <a:rPr lang="en-US" sz="2800" b="0" strike="noStrike" spc="-1" dirty="0">
                <a:solidFill>
                  <a:srgbClr val="404040"/>
                </a:solidFill>
                <a:latin typeface="Arial"/>
              </a:rPr>
              <a:t>CCCCO Student Centered Funding Formula </a:t>
            </a:r>
          </a:p>
          <a:p>
            <a:pPr>
              <a:lnSpc>
                <a:spcPct val="90000"/>
              </a:lnSpc>
              <a:spcBef>
                <a:spcPts val="1001"/>
              </a:spcBef>
            </a:pPr>
            <a:r>
              <a:rPr lang="en-US" sz="2800" b="0" u="sng" strike="noStrike" spc="-1" dirty="0">
                <a:solidFill>
                  <a:srgbClr val="9E5D45"/>
                </a:solidFill>
                <a:uFillTx/>
                <a:latin typeface="Arial"/>
                <a:hlinkClick r:id="rId4"/>
              </a:rPr>
              <a:t>https://www.cccco.edu/About-Us/Chancellors-Office/Divisions/College-Finance-and-Facilities-Planning/Student-Centered-Funding-Formula</a:t>
            </a:r>
            <a:endParaRPr lang="en-US" sz="2800" b="0" strike="noStrike" spc="-1" dirty="0">
              <a:solidFill>
                <a:srgbClr val="404040"/>
              </a:solidFill>
              <a:latin typeface="Arial"/>
            </a:endParaRPr>
          </a:p>
        </p:txBody>
      </p:sp>
      <p:sp>
        <p:nvSpPr>
          <p:cNvPr id="250"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473801F3-07EF-4C3C-ACED-F6F30CC2D4B1}" type="slidenum">
              <a:rPr lang="en-US" sz="1000" b="0" strike="noStrike" spc="-1">
                <a:solidFill>
                  <a:srgbClr val="888888"/>
                </a:solidFill>
                <a:latin typeface="Arial"/>
              </a:rPr>
              <a:t>27</a:t>
            </a:fld>
            <a:endParaRPr lang="en-US" sz="1000" b="0" strike="noStrike" spc="-1">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For more information contact:</a:t>
            </a:r>
            <a:endParaRPr lang="en-US" sz="3600" b="0" strike="noStrike" spc="-1">
              <a:solidFill>
                <a:srgbClr val="E02826"/>
              </a:solidFill>
              <a:latin typeface="Arial"/>
            </a:endParaRPr>
          </a:p>
        </p:txBody>
      </p:sp>
      <p:sp>
        <p:nvSpPr>
          <p:cNvPr id="252" name="TextShape 2"/>
          <p:cNvSpPr txBox="1"/>
          <p:nvPr/>
        </p:nvSpPr>
        <p:spPr>
          <a:xfrm>
            <a:off x="1066680" y="2662560"/>
            <a:ext cx="10058040" cy="3120120"/>
          </a:xfrm>
          <a:prstGeom prst="rect">
            <a:avLst/>
          </a:prstGeom>
          <a:noFill/>
          <a:ln>
            <a:noFill/>
          </a:ln>
        </p:spPr>
        <p:txBody>
          <a:bodyPr>
            <a:noAutofit/>
          </a:bodyPr>
          <a:lstStyle/>
          <a:p>
            <a:pPr algn="ctr">
              <a:lnSpc>
                <a:spcPct val="90000"/>
              </a:lnSpc>
              <a:spcBef>
                <a:spcPts val="1001"/>
              </a:spcBef>
            </a:pPr>
            <a:endParaRPr lang="en-US" sz="2400" b="0" strike="noStrike" spc="-1">
              <a:solidFill>
                <a:srgbClr val="404040"/>
              </a:solidFill>
              <a:latin typeface="Arial"/>
            </a:endParaRPr>
          </a:p>
          <a:p>
            <a:pPr algn="ctr">
              <a:lnSpc>
                <a:spcPct val="90000"/>
              </a:lnSpc>
              <a:spcBef>
                <a:spcPts val="1001"/>
              </a:spcBef>
            </a:pPr>
            <a:r>
              <a:rPr lang="en-US" sz="6000" b="0" u="sng" strike="noStrike" spc="-1">
                <a:solidFill>
                  <a:srgbClr val="9E5D45"/>
                </a:solidFill>
                <a:uFillTx/>
                <a:latin typeface="Arial"/>
                <a:hlinkClick r:id="rId2"/>
              </a:rPr>
              <a:t>info@asccc.org</a:t>
            </a:r>
            <a:endParaRPr lang="en-US" sz="6000" b="0" strike="noStrike" spc="-1">
              <a:solidFill>
                <a:srgbClr val="404040"/>
              </a:solidFill>
              <a:latin typeface="Arial"/>
            </a:endParaRPr>
          </a:p>
          <a:p>
            <a:pPr>
              <a:lnSpc>
                <a:spcPct val="90000"/>
              </a:lnSpc>
              <a:spcBef>
                <a:spcPts val="1001"/>
              </a:spcBef>
            </a:pPr>
            <a:endParaRPr lang="en-US" sz="6000" b="0" strike="noStrike" spc="-1">
              <a:solidFill>
                <a:srgbClr val="404040"/>
              </a:solidFill>
              <a:latin typeface="Arial"/>
            </a:endParaRPr>
          </a:p>
        </p:txBody>
      </p:sp>
      <p:sp>
        <p:nvSpPr>
          <p:cNvPr id="253"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7D9A3516-B80D-49FB-ACE9-3528901980F9}" type="slidenum">
              <a:rPr lang="en-US" sz="1000" b="0" strike="noStrike" spc="-1">
                <a:solidFill>
                  <a:srgbClr val="888888"/>
                </a:solidFill>
                <a:latin typeface="Arial"/>
              </a:rPr>
              <a:t>28</a:t>
            </a:fld>
            <a:endParaRPr lang="en-US" sz="1000" b="0" strike="noStrike" spc="-1">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TextShape 1"/>
          <p:cNvSpPr txBox="1"/>
          <p:nvPr/>
        </p:nvSpPr>
        <p:spPr>
          <a:xfrm>
            <a:off x="838080" y="291240"/>
            <a:ext cx="10515240" cy="932400"/>
          </a:xfrm>
          <a:prstGeom prst="rect">
            <a:avLst/>
          </a:prstGeom>
          <a:noFill/>
          <a:ln>
            <a:noFill/>
          </a:ln>
        </p:spPr>
        <p:txBody>
          <a:bodyPr anchor="b">
            <a:normAutofit/>
          </a:bodyPr>
          <a:lstStyle/>
          <a:p>
            <a:pPr algn="ctr">
              <a:lnSpc>
                <a:spcPct val="90000"/>
              </a:lnSpc>
            </a:pPr>
            <a:r>
              <a:rPr lang="en-US" sz="4800" b="0" strike="noStrike" spc="-1">
                <a:solidFill>
                  <a:srgbClr val="FFFFFF"/>
                </a:solidFill>
                <a:latin typeface="Arial"/>
              </a:rPr>
              <a:t>Our Why?</a:t>
            </a:r>
            <a:endParaRPr lang="en-US" sz="4800" b="0" strike="noStrike" spc="-1">
              <a:solidFill>
                <a:srgbClr val="E02826"/>
              </a:solidFill>
              <a:latin typeface="Arial"/>
            </a:endParaRPr>
          </a:p>
        </p:txBody>
      </p:sp>
      <p:sp>
        <p:nvSpPr>
          <p:cNvPr id="169" name="TextShape 2"/>
          <p:cNvSpPr txBox="1"/>
          <p:nvPr/>
        </p:nvSpPr>
        <p:spPr>
          <a:xfrm>
            <a:off x="838080" y="1335600"/>
            <a:ext cx="10515240" cy="420120"/>
          </a:xfrm>
          <a:prstGeom prst="rect">
            <a:avLst/>
          </a:prstGeom>
          <a:noFill/>
          <a:ln>
            <a:noFill/>
          </a:ln>
        </p:spPr>
        <p:txBody>
          <a:bodyPr>
            <a:normAutofit/>
          </a:bodyPr>
          <a:lstStyle/>
          <a:p>
            <a:pPr algn="ctr">
              <a:lnSpc>
                <a:spcPct val="90000"/>
              </a:lnSpc>
              <a:spcBef>
                <a:spcPts val="1001"/>
              </a:spcBef>
            </a:pPr>
            <a:r>
              <a:rPr lang="en-US" sz="2000" b="0" strike="noStrike" spc="-1">
                <a:solidFill>
                  <a:srgbClr val="FFFFFF"/>
                </a:solidFill>
                <a:latin typeface="Arial"/>
              </a:rPr>
              <a:t>Applying an equity and empowerment lens </a:t>
            </a:r>
            <a:endParaRPr lang="en-US" sz="2000" b="0" strike="noStrike" spc="-1">
              <a:solidFill>
                <a:srgbClr val="404040"/>
              </a:solidFill>
              <a:latin typeface="Arial"/>
            </a:endParaRPr>
          </a:p>
        </p:txBody>
      </p:sp>
      <p:pic>
        <p:nvPicPr>
          <p:cNvPr id="170" name="Picture 5" descr="A picture containing device&#10;&#10;Description automatically generated"/>
          <p:cNvPicPr/>
          <p:nvPr/>
        </p:nvPicPr>
        <p:blipFill>
          <a:blip r:embed="rId3"/>
          <a:stretch/>
        </p:blipFill>
        <p:spPr>
          <a:xfrm>
            <a:off x="4142160" y="1863720"/>
            <a:ext cx="3907440" cy="4440240"/>
          </a:xfrm>
          <a:prstGeom prst="rect">
            <a:avLst/>
          </a:prstGeom>
          <a:ln>
            <a:noFill/>
          </a:ln>
        </p:spPr>
      </p:pic>
      <p:sp>
        <p:nvSpPr>
          <p:cNvPr id="171" name="TextShape 3"/>
          <p:cNvSpPr txBox="1"/>
          <p:nvPr/>
        </p:nvSpPr>
        <p:spPr>
          <a:xfrm>
            <a:off x="8610480" y="6356520"/>
            <a:ext cx="2742840" cy="364680"/>
          </a:xfrm>
          <a:prstGeom prst="rect">
            <a:avLst/>
          </a:prstGeom>
          <a:noFill/>
          <a:ln>
            <a:noFill/>
          </a:ln>
        </p:spPr>
        <p:txBody>
          <a:bodyPr anchor="ctr">
            <a:normAutofit/>
          </a:bodyPr>
          <a:lstStyle/>
          <a:p>
            <a:pPr algn="r">
              <a:lnSpc>
                <a:spcPct val="100000"/>
              </a:lnSpc>
              <a:spcAft>
                <a:spcPts val="601"/>
              </a:spcAft>
            </a:pPr>
            <a:fld id="{4D00A4C1-4714-4C91-9E7C-6BC359B63575}" type="slidenum">
              <a:rPr lang="en-US" sz="1200" b="0" strike="noStrike" spc="-1">
                <a:solidFill>
                  <a:srgbClr val="E88E8D"/>
                </a:solidFill>
                <a:latin typeface="Arial"/>
              </a:rPr>
              <a:t>3</a:t>
            </a:fld>
            <a:endParaRPr lang="en-US" sz="12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8610480" y="6356520"/>
            <a:ext cx="2742840" cy="364680"/>
          </a:xfrm>
          <a:prstGeom prst="rect">
            <a:avLst/>
          </a:prstGeom>
          <a:noFill/>
          <a:ln>
            <a:noFill/>
          </a:ln>
        </p:spPr>
        <p:txBody>
          <a:bodyPr rIns="0" anchor="ctr">
            <a:noAutofit/>
          </a:bodyPr>
          <a:lstStyle/>
          <a:p>
            <a:pPr algn="r">
              <a:lnSpc>
                <a:spcPct val="100000"/>
              </a:lnSpc>
            </a:pPr>
            <a:fld id="{AB28F7DA-30C2-437A-BA78-1E6B09FB538E}" type="slidenum">
              <a:rPr lang="en-US" sz="1000" b="0" strike="noStrike" spc="-1">
                <a:solidFill>
                  <a:srgbClr val="888888"/>
                </a:solidFill>
                <a:latin typeface="Arial"/>
              </a:rPr>
              <a:t>4</a:t>
            </a:fld>
            <a:endParaRPr lang="en-US" sz="1000" b="0" strike="noStrike" spc="-1">
              <a:latin typeface="Times New Roman"/>
            </a:endParaRPr>
          </a:p>
        </p:txBody>
      </p:sp>
      <p:pic>
        <p:nvPicPr>
          <p:cNvPr id="173" name="Picture 6" descr="A screenshot of a cell phone&#10;&#10;Description automatically generated"/>
          <p:cNvPicPr/>
          <p:nvPr/>
        </p:nvPicPr>
        <p:blipFill>
          <a:blip r:embed="rId3"/>
          <a:stretch/>
        </p:blipFill>
        <p:spPr>
          <a:xfrm>
            <a:off x="0" y="167400"/>
            <a:ext cx="12191760" cy="65228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009E-6D8A-0C47-B337-5661F0630437}"/>
              </a:ext>
            </a:extLst>
          </p:cNvPr>
          <p:cNvSpPr>
            <a:spLocks noGrp="1"/>
          </p:cNvSpPr>
          <p:nvPr>
            <p:ph type="title"/>
          </p:nvPr>
        </p:nvSpPr>
        <p:spPr/>
        <p:txBody>
          <a:bodyPr/>
          <a:lstStyle/>
          <a:p>
            <a:r>
              <a:rPr lang="en-US" dirty="0"/>
              <a:t>Calls for Action</a:t>
            </a:r>
          </a:p>
        </p:txBody>
      </p:sp>
      <p:sp>
        <p:nvSpPr>
          <p:cNvPr id="3" name="Text Placeholder 2">
            <a:extLst>
              <a:ext uri="{FF2B5EF4-FFF2-40B4-BE49-F238E27FC236}">
                <a16:creationId xmlns:a16="http://schemas.microsoft.com/office/drawing/2014/main" id="{FEF8699E-5C4F-CE49-BB41-6B4FE021375D}"/>
              </a:ext>
            </a:extLst>
          </p:cNvPr>
          <p:cNvSpPr>
            <a:spLocks noGrp="1"/>
          </p:cNvSpPr>
          <p:nvPr>
            <p:ph type="body"/>
          </p:nvPr>
        </p:nvSpPr>
        <p:spPr>
          <a:xfrm>
            <a:off x="304800" y="2473569"/>
            <a:ext cx="5670120" cy="4278923"/>
          </a:xfrm>
        </p:spPr>
        <p:txBody>
          <a:bodyPr>
            <a:normAutofit fontScale="47500" lnSpcReduction="20000"/>
          </a:bodyPr>
          <a:lstStyle/>
          <a:p>
            <a:pPr lvl="0"/>
            <a:r>
              <a:rPr lang="en-US" sz="3300" dirty="0"/>
              <a:t>Make a tentative agenda now that includes a discussion of anti-racism/no-hate education.  Remember, you do not have to have an answer to start a conversation.  </a:t>
            </a:r>
          </a:p>
          <a:p>
            <a:pPr lvl="0"/>
            <a:r>
              <a:rPr lang="en-US" sz="3300" dirty="0"/>
              <a:t>Prioritize culturally responsive curricular redesign with your curriculum committee.</a:t>
            </a:r>
          </a:p>
          <a:p>
            <a:pPr lvl="0"/>
            <a:r>
              <a:rPr lang="en-US" sz="3300" dirty="0"/>
              <a:t>Acknowledge, without assigning blame, that the structure of the college houses the biases and prejudices of its founding time. Those biases have privileged some and disadvantaged others, particularly African-American and </a:t>
            </a:r>
            <a:r>
              <a:rPr lang="en-US" sz="3300" dirty="0" err="1"/>
              <a:t>LatinX</a:t>
            </a:r>
            <a:r>
              <a:rPr lang="en-US" sz="3300" dirty="0"/>
              <a:t> communities.  </a:t>
            </a:r>
          </a:p>
          <a:p>
            <a:pPr lvl="0"/>
            <a:r>
              <a:rPr lang="en-US" sz="3300" dirty="0"/>
              <a:t>Prioritize the evaluation of hiring and evaluation processes.  </a:t>
            </a:r>
          </a:p>
          <a:p>
            <a:pPr lvl="0"/>
            <a:r>
              <a:rPr lang="en-US" sz="3300" dirty="0"/>
              <a:t>Request services from the ASCCC about any of these topics.</a:t>
            </a:r>
          </a:p>
          <a:p>
            <a:pPr lvl="0"/>
            <a:r>
              <a:rPr lang="en-US" sz="3300" dirty="0"/>
              <a:t>Evaluate your academic senate and find the voices among your faculty missing in governance. Find ways to empower those voices.  </a:t>
            </a:r>
          </a:p>
          <a:p>
            <a:pPr lvl="0"/>
            <a:r>
              <a:rPr lang="en-US" sz="3300" dirty="0"/>
              <a:t>Work with your administration and students to find constructive ways students can express themselves about these deaths and the structural and historical biases that exist.     </a:t>
            </a:r>
          </a:p>
          <a:p>
            <a:endParaRPr lang="en-US" dirty="0"/>
          </a:p>
        </p:txBody>
      </p:sp>
      <p:sp>
        <p:nvSpPr>
          <p:cNvPr id="4" name="Text Placeholder 3">
            <a:extLst>
              <a:ext uri="{FF2B5EF4-FFF2-40B4-BE49-F238E27FC236}">
                <a16:creationId xmlns:a16="http://schemas.microsoft.com/office/drawing/2014/main" id="{43361538-1946-CE42-B7FC-7053C781B251}"/>
              </a:ext>
            </a:extLst>
          </p:cNvPr>
          <p:cNvSpPr>
            <a:spLocks noGrp="1"/>
          </p:cNvSpPr>
          <p:nvPr>
            <p:ph type="body"/>
          </p:nvPr>
        </p:nvSpPr>
        <p:spPr/>
        <p:txBody>
          <a:bodyPr/>
          <a:lstStyle/>
          <a:p>
            <a:endParaRPr lang="en-US"/>
          </a:p>
        </p:txBody>
      </p:sp>
      <p:pic>
        <p:nvPicPr>
          <p:cNvPr id="5" name="Content Placeholder 4">
            <a:extLst>
              <a:ext uri="{FF2B5EF4-FFF2-40B4-BE49-F238E27FC236}">
                <a16:creationId xmlns:a16="http://schemas.microsoft.com/office/drawing/2014/main" id="{8693B678-9B76-DA4E-B9FD-175511A2F968}"/>
              </a:ext>
            </a:extLst>
          </p:cNvPr>
          <p:cNvPicPr/>
          <p:nvPr/>
        </p:nvPicPr>
        <p:blipFill>
          <a:blip r:embed="rId2"/>
          <a:srcRect t="3464" b="299"/>
          <a:stretch/>
        </p:blipFill>
        <p:spPr>
          <a:xfrm>
            <a:off x="6217082" y="1704480"/>
            <a:ext cx="5787349" cy="4749960"/>
          </a:xfrm>
          <a:prstGeom prst="rect">
            <a:avLst/>
          </a:prstGeom>
          <a:ln>
            <a:noFill/>
          </a:ln>
        </p:spPr>
      </p:pic>
    </p:spTree>
    <p:extLst>
      <p:ext uri="{BB962C8B-B14F-4D97-AF65-F5344CB8AC3E}">
        <p14:creationId xmlns:p14="http://schemas.microsoft.com/office/powerpoint/2010/main" val="33913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1066680" y="2506680"/>
            <a:ext cx="10058040" cy="4214520"/>
          </a:xfrm>
          <a:prstGeom prst="rect">
            <a:avLst/>
          </a:prstGeom>
          <a:noFill/>
          <a:ln>
            <a:noFill/>
          </a:ln>
        </p:spPr>
        <p:txBody>
          <a:bodyPr>
            <a:normAutofit lnSpcReduction="10000"/>
          </a:bodyPr>
          <a:lstStyle/>
          <a:p>
            <a:pPr>
              <a:lnSpc>
                <a:spcPct val="90000"/>
              </a:lnSpc>
              <a:spcBef>
                <a:spcPts val="1001"/>
              </a:spcBef>
            </a:pPr>
            <a:r>
              <a:rPr lang="en-US" sz="2800" b="0" strike="noStrike" spc="-1">
                <a:solidFill>
                  <a:srgbClr val="404040"/>
                </a:solidFill>
                <a:latin typeface="Arial"/>
              </a:rPr>
              <a:t>1. Who are the racial/ethnic and student groups affected? What is the potential impact of the resource allocation and strategic investment to these student groups?</a:t>
            </a:r>
          </a:p>
          <a:p>
            <a:pPr>
              <a:lnSpc>
                <a:spcPct val="90000"/>
              </a:lnSpc>
              <a:spcBef>
                <a:spcPts val="1001"/>
              </a:spcBef>
            </a:pPr>
            <a:r>
              <a:rPr lang="en-US" sz="2800" b="0" strike="noStrike" spc="-1">
                <a:solidFill>
                  <a:srgbClr val="404040"/>
                </a:solidFill>
                <a:latin typeface="Arial"/>
              </a:rPr>
              <a:t>2. Does the decision being made ignore or worsen existing disparities or produce other unintended consequences? What is the impact on eliminating the opportunity gap?</a:t>
            </a:r>
          </a:p>
          <a:p>
            <a:pPr>
              <a:lnSpc>
                <a:spcPct val="90000"/>
              </a:lnSpc>
              <a:spcBef>
                <a:spcPts val="1001"/>
              </a:spcBef>
            </a:pPr>
            <a:r>
              <a:rPr lang="en-US" sz="2800" b="0" strike="noStrike" spc="-1">
                <a:solidFill>
                  <a:srgbClr val="404040"/>
                </a:solidFill>
                <a:latin typeface="Arial"/>
              </a:rPr>
              <a:t>3. How does the investment or resource allocation advance opportunities for students not historically served well?</a:t>
            </a:r>
          </a:p>
          <a:p>
            <a:pPr>
              <a:lnSpc>
                <a:spcPct val="90000"/>
              </a:lnSpc>
              <a:spcBef>
                <a:spcPts val="1001"/>
              </a:spcBef>
            </a:pPr>
            <a:r>
              <a:rPr lang="en-US" sz="2800" b="0" strike="noStrike" spc="-1">
                <a:solidFill>
                  <a:srgbClr val="404040"/>
                </a:solidFill>
                <a:latin typeface="Arial"/>
              </a:rPr>
              <a:t>4. What are the barriers to more equitable outcomes? (e.g. mandated, financial, programmatic, managerial or institutional)</a:t>
            </a:r>
          </a:p>
          <a:p>
            <a:pPr>
              <a:lnSpc>
                <a:spcPct val="90000"/>
              </a:lnSpc>
              <a:spcBef>
                <a:spcPts val="1001"/>
              </a:spcBef>
            </a:pPr>
            <a:endParaRPr lang="en-US" sz="2800" b="0" strike="noStrike" spc="-1">
              <a:solidFill>
                <a:srgbClr val="404040"/>
              </a:solidFill>
              <a:latin typeface="Arial"/>
            </a:endParaRPr>
          </a:p>
        </p:txBody>
      </p:sp>
      <p:sp>
        <p:nvSpPr>
          <p:cNvPr id="180" name="TextShape 2"/>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D4B2EBDE-E171-4019-9E0D-45C64398CB9F}" type="slidenum">
              <a:rPr lang="en-US" sz="1000" b="0" strike="noStrike" spc="-1">
                <a:solidFill>
                  <a:srgbClr val="888888"/>
                </a:solidFill>
                <a:latin typeface="Arial"/>
              </a:rPr>
              <a:t>6</a:t>
            </a:fld>
            <a:endParaRPr lang="en-US" sz="1000" b="0" strike="noStrike" spc="-1">
              <a:latin typeface="Times New Roman"/>
            </a:endParaRPr>
          </a:p>
        </p:txBody>
      </p:sp>
      <p:sp>
        <p:nvSpPr>
          <p:cNvPr id="181" name="TextShape 3"/>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Why?</a:t>
            </a:r>
            <a:endParaRPr lang="en-US" sz="3600" b="0" strike="noStrike" spc="-1">
              <a:solidFill>
                <a:srgbClr val="E02826"/>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Why?</a:t>
            </a:r>
            <a:endParaRPr lang="en-US" sz="3600" b="0" strike="noStrike" spc="-1">
              <a:solidFill>
                <a:srgbClr val="E02826"/>
              </a:solidFill>
              <a:latin typeface="Arial"/>
            </a:endParaRPr>
          </a:p>
        </p:txBody>
      </p:sp>
      <p:sp>
        <p:nvSpPr>
          <p:cNvPr id="183" name="TextShape 2"/>
          <p:cNvSpPr txBox="1"/>
          <p:nvPr/>
        </p:nvSpPr>
        <p:spPr>
          <a:xfrm>
            <a:off x="1066680" y="2400480"/>
            <a:ext cx="10058040" cy="4053960"/>
          </a:xfrm>
          <a:prstGeom prst="rect">
            <a:avLst/>
          </a:prstGeom>
          <a:noFill/>
          <a:ln>
            <a:noFill/>
          </a:ln>
        </p:spPr>
        <p:txBody>
          <a:bodyPr>
            <a:normAutofit fontScale="84500" lnSpcReduction="10000"/>
          </a:bodyPr>
          <a:lstStyle/>
          <a:p>
            <a:pPr>
              <a:lnSpc>
                <a:spcPct val="90000"/>
              </a:lnSpc>
              <a:spcBef>
                <a:spcPts val="1001"/>
              </a:spcBef>
            </a:pPr>
            <a:r>
              <a:rPr lang="en-US" sz="2800" b="0" strike="noStrike" spc="-1">
                <a:solidFill>
                  <a:srgbClr val="404040"/>
                </a:solidFill>
                <a:latin typeface="Arial"/>
              </a:rPr>
              <a:t>5. How have you intentionally involved stakeholders who are also members of the communities affected by the strategic investment or resource allocation? How do you validate your assessment in (1), (2) and (3)?</a:t>
            </a:r>
          </a:p>
          <a:p>
            <a:pPr>
              <a:lnSpc>
                <a:spcPct val="90000"/>
              </a:lnSpc>
              <a:spcBef>
                <a:spcPts val="1001"/>
              </a:spcBef>
            </a:pPr>
            <a:r>
              <a:rPr lang="en-US" sz="2800" b="0" strike="noStrike" spc="-1">
                <a:solidFill>
                  <a:srgbClr val="404040"/>
                </a:solidFill>
                <a:latin typeface="Arial"/>
              </a:rPr>
              <a:t>6. How will you modify or enhance your strategies to ensure each learner and communities’ individual and cultural needs are met?</a:t>
            </a:r>
          </a:p>
          <a:p>
            <a:pPr>
              <a:lnSpc>
                <a:spcPct val="90000"/>
              </a:lnSpc>
              <a:spcBef>
                <a:spcPts val="1001"/>
              </a:spcBef>
            </a:pPr>
            <a:r>
              <a:rPr lang="en-US" sz="2800" b="0" strike="noStrike" spc="-1">
                <a:solidFill>
                  <a:srgbClr val="404040"/>
                </a:solidFill>
                <a:latin typeface="Arial"/>
              </a:rPr>
              <a:t>7. How are you collecting data on race, ethnicity, and other key data that addresses the "why"?</a:t>
            </a:r>
          </a:p>
          <a:p>
            <a:pPr>
              <a:lnSpc>
                <a:spcPct val="90000"/>
              </a:lnSpc>
              <a:spcBef>
                <a:spcPts val="1001"/>
              </a:spcBef>
            </a:pPr>
            <a:r>
              <a:rPr lang="en-US" sz="2800" b="0" strike="noStrike" spc="-1">
                <a:solidFill>
                  <a:srgbClr val="404040"/>
                </a:solidFill>
                <a:latin typeface="Arial"/>
              </a:rPr>
              <a:t>8. What is the commitment to professional learning for equity? What resources are you allocating for training in culturally responsive instruction and services?</a:t>
            </a:r>
          </a:p>
          <a:p>
            <a:pPr>
              <a:lnSpc>
                <a:spcPct val="90000"/>
              </a:lnSpc>
              <a:spcBef>
                <a:spcPts val="1001"/>
              </a:spcBef>
            </a:pPr>
            <a:endParaRPr lang="en-US" sz="2800" b="0" strike="noStrike" spc="-1">
              <a:solidFill>
                <a:srgbClr val="404040"/>
              </a:solidFill>
              <a:latin typeface="Arial"/>
            </a:endParaRPr>
          </a:p>
        </p:txBody>
      </p:sp>
      <p:sp>
        <p:nvSpPr>
          <p:cNvPr id="184" name="TextShape 3"/>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370E451B-CA2C-477F-B60A-4AADF1352805}" type="slidenum">
              <a:rPr lang="en-US" sz="1000" b="0" strike="noStrike" spc="-1">
                <a:solidFill>
                  <a:srgbClr val="888888"/>
                </a:solidFill>
                <a:latin typeface="Arial"/>
              </a:rPr>
              <a:t>7</a:t>
            </a:fld>
            <a:endParaRPr lang="en-US" sz="10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1066680" y="2500200"/>
            <a:ext cx="10058040" cy="3855600"/>
          </a:xfrm>
          <a:prstGeom prst="rect">
            <a:avLst/>
          </a:prstGeom>
          <a:noFill/>
          <a:ln>
            <a:noFill/>
          </a:ln>
        </p:spPr>
        <p:txBody>
          <a:bodyPr>
            <a:normAutofit/>
          </a:bodyPr>
          <a:lstStyle/>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A budget reflects the priorities of the institution.</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Priorities are set based on the Educational Master Plan or Strategic Plan and broad goals established by the local board of trustees.</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Collegial consultation is the process for the effective participation of faculty.</a:t>
            </a:r>
          </a:p>
          <a:p>
            <a:pPr marL="457200" indent="-456840">
              <a:lnSpc>
                <a:spcPct val="90000"/>
              </a:lnSpc>
              <a:spcBef>
                <a:spcPts val="1001"/>
              </a:spcBef>
              <a:buClr>
                <a:srgbClr val="404040"/>
              </a:buClr>
              <a:buFont typeface="Arial"/>
              <a:buChar char="•"/>
            </a:pPr>
            <a:r>
              <a:rPr lang="en-US" sz="2800" b="0" strike="noStrike" spc="-1">
                <a:solidFill>
                  <a:srgbClr val="404040"/>
                </a:solidFill>
                <a:latin typeface="Arial"/>
              </a:rPr>
              <a:t>These priorities must be aligned to the Vision for Success Goals. </a:t>
            </a:r>
          </a:p>
        </p:txBody>
      </p:sp>
      <p:sp>
        <p:nvSpPr>
          <p:cNvPr id="186" name="TextShape 2"/>
          <p:cNvSpPr txBox="1"/>
          <p:nvPr/>
        </p:nvSpPr>
        <p:spPr>
          <a:xfrm>
            <a:off x="8381880" y="6356520"/>
            <a:ext cx="2742840" cy="364680"/>
          </a:xfrm>
          <a:prstGeom prst="rect">
            <a:avLst/>
          </a:prstGeom>
          <a:noFill/>
          <a:ln>
            <a:noFill/>
          </a:ln>
        </p:spPr>
        <p:txBody>
          <a:bodyPr rIns="0" anchor="ctr">
            <a:noAutofit/>
          </a:bodyPr>
          <a:lstStyle/>
          <a:p>
            <a:pPr algn="r">
              <a:lnSpc>
                <a:spcPct val="100000"/>
              </a:lnSpc>
            </a:pPr>
            <a:fld id="{F0C1D275-C2BD-4105-86D4-C170282C43CC}" type="slidenum">
              <a:rPr lang="en-US" sz="1000" b="0" strike="noStrike" spc="-1">
                <a:solidFill>
                  <a:srgbClr val="888888"/>
                </a:solidFill>
                <a:latin typeface="Arial"/>
              </a:rPr>
              <a:t>8</a:t>
            </a:fld>
            <a:endParaRPr lang="en-US" sz="1000" b="0" strike="noStrike" spc="-1">
              <a:latin typeface="Times New Roman"/>
            </a:endParaRPr>
          </a:p>
        </p:txBody>
      </p:sp>
      <p:sp>
        <p:nvSpPr>
          <p:cNvPr id="187" name="TextShape 3"/>
          <p:cNvSpPr txBox="1"/>
          <p:nvPr/>
        </p:nvSpPr>
        <p:spPr>
          <a:xfrm>
            <a:off x="1066680" y="403560"/>
            <a:ext cx="10058040" cy="1685520"/>
          </a:xfrm>
          <a:prstGeom prst="rect">
            <a:avLst/>
          </a:prstGeom>
          <a:noFill/>
          <a:ln>
            <a:noFill/>
          </a:ln>
        </p:spPr>
        <p:txBody>
          <a:bodyPr anchor="b">
            <a:noAutofit/>
          </a:bodyPr>
          <a:lstStyle/>
          <a:p>
            <a:pPr algn="ctr">
              <a:lnSpc>
                <a:spcPct val="90000"/>
              </a:lnSpc>
            </a:pPr>
            <a:r>
              <a:rPr lang="en-US" sz="3600" b="0" strike="noStrike" spc="-1">
                <a:solidFill>
                  <a:srgbClr val="FFFFFF"/>
                </a:solidFill>
                <a:latin typeface="Palatino"/>
                <a:ea typeface="Palatino"/>
              </a:rPr>
              <a:t>About the College Budget</a:t>
            </a:r>
            <a:endParaRPr lang="en-US" sz="3600" b="0" strike="noStrike" spc="-1">
              <a:solidFill>
                <a:srgbClr val="E02826"/>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8610480" y="6356520"/>
            <a:ext cx="2742840" cy="364680"/>
          </a:xfrm>
          <a:prstGeom prst="rect">
            <a:avLst/>
          </a:prstGeom>
          <a:noFill/>
          <a:ln>
            <a:noFill/>
          </a:ln>
        </p:spPr>
        <p:txBody>
          <a:bodyPr rIns="0" anchor="ctr">
            <a:noAutofit/>
          </a:bodyPr>
          <a:lstStyle/>
          <a:p>
            <a:pPr algn="r">
              <a:lnSpc>
                <a:spcPct val="100000"/>
              </a:lnSpc>
            </a:pPr>
            <a:fld id="{5A829050-C06F-41B4-AB02-711B364FD79B}" type="slidenum">
              <a:rPr lang="en-US" sz="1000" b="0" strike="noStrike" spc="-1">
                <a:solidFill>
                  <a:srgbClr val="888888"/>
                </a:solidFill>
                <a:latin typeface="Arial"/>
              </a:rPr>
              <a:t>9</a:t>
            </a:fld>
            <a:endParaRPr lang="en-US" sz="1000" b="0" strike="noStrike" spc="-1">
              <a:latin typeface="Times New Roman"/>
            </a:endParaRPr>
          </a:p>
        </p:txBody>
      </p:sp>
      <p:pic>
        <p:nvPicPr>
          <p:cNvPr id="189" name="Picture 2"/>
          <p:cNvPicPr/>
          <p:nvPr/>
        </p:nvPicPr>
        <p:blipFill>
          <a:blip r:embed="rId2"/>
          <a:stretch/>
        </p:blipFill>
        <p:spPr>
          <a:xfrm>
            <a:off x="799560" y="388080"/>
            <a:ext cx="10592280" cy="6469560"/>
          </a:xfrm>
          <a:prstGeom prst="rect">
            <a:avLst/>
          </a:prstGeom>
          <a:ln>
            <a:noFill/>
          </a:ln>
        </p:spPr>
      </p:pic>
      <p:sp>
        <p:nvSpPr>
          <p:cNvPr id="190" name="CustomShape 2"/>
          <p:cNvSpPr/>
          <p:nvPr/>
        </p:nvSpPr>
        <p:spPr>
          <a:xfrm>
            <a:off x="3129120" y="399960"/>
            <a:ext cx="4414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a:solidFill>
                  <a:srgbClr val="000000"/>
                </a:solidFill>
                <a:latin typeface="Arial"/>
              </a:rPr>
              <a:t>Budget Process</a:t>
            </a:r>
            <a:endParaRPr lang="en-US" sz="2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1770</Words>
  <Application>Microsoft Macintosh PowerPoint</Application>
  <PresentationFormat>Widescreen</PresentationFormat>
  <Paragraphs>164</Paragraphs>
  <Slides>28</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Palatino</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Calls for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and State Budgets and the Future Mayra Cruz , ASCCC Treasurer  Mario Rodriguez, Los Rios Community College District, Vice Chancelor of Finance and Administation </dc:title>
  <dc:subject/>
  <dc:creator>Mayra Cruz</dc:creator>
  <dc:description/>
  <cp:lastModifiedBy>Mayra Cruz</cp:lastModifiedBy>
  <cp:revision>6</cp:revision>
  <dcterms:created xsi:type="dcterms:W3CDTF">2020-06-10T22:17:20Z</dcterms:created>
  <dcterms:modified xsi:type="dcterms:W3CDTF">2020-06-17T19:38:47Z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28</vt:i4>
  </property>
</Properties>
</file>