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2"/>
  </p:notesMasterIdLst>
  <p:handoutMasterIdLst>
    <p:handoutMasterId r:id="rId33"/>
  </p:handoutMasterIdLst>
  <p:sldIdLst>
    <p:sldId id="256" r:id="rId2"/>
    <p:sldId id="257" r:id="rId3"/>
    <p:sldId id="313" r:id="rId4"/>
    <p:sldId id="278" r:id="rId5"/>
    <p:sldId id="288" r:id="rId6"/>
    <p:sldId id="301" r:id="rId7"/>
    <p:sldId id="295" r:id="rId8"/>
    <p:sldId id="296" r:id="rId9"/>
    <p:sldId id="297" r:id="rId10"/>
    <p:sldId id="298" r:id="rId11"/>
    <p:sldId id="299" r:id="rId12"/>
    <p:sldId id="304" r:id="rId13"/>
    <p:sldId id="302" r:id="rId14"/>
    <p:sldId id="303" r:id="rId15"/>
    <p:sldId id="315" r:id="rId16"/>
    <p:sldId id="316" r:id="rId17"/>
    <p:sldId id="317" r:id="rId18"/>
    <p:sldId id="300" r:id="rId19"/>
    <p:sldId id="305" r:id="rId20"/>
    <p:sldId id="320" r:id="rId21"/>
    <p:sldId id="306" r:id="rId22"/>
    <p:sldId id="307" r:id="rId23"/>
    <p:sldId id="308" r:id="rId24"/>
    <p:sldId id="309" r:id="rId25"/>
    <p:sldId id="311" r:id="rId26"/>
    <p:sldId id="312" r:id="rId27"/>
    <p:sldId id="293" r:id="rId28"/>
    <p:sldId id="310" r:id="rId29"/>
    <p:sldId id="319" r:id="rId30"/>
    <p:sldId id="31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B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48" d="100"/>
          <a:sy n="48" d="100"/>
        </p:scale>
        <p:origin x="120"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6/9/2018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6/9/2018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a:t>
            </a:r>
            <a:r>
              <a:rPr lang="en-US" baseline="0" dirty="0" smtClean="0"/>
              <a:t> Linger . . .</a:t>
            </a:r>
            <a:endParaRPr lang="en-US"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20316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in Title is not a full-text search .</a:t>
            </a:r>
            <a:r>
              <a:rPr lang="en-US" baseline="0" dirty="0" smtClean="0"/>
              <a:t> . . </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3524314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Saturday, June 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Saturday, June 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Saturday, June 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Saturday, June 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Saturday, June 9,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Saturday, June 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Saturday, June 9,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Saturday, June 9,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Saturday, June 9,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Saturday, June 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Saturday, June 9,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Saturday, June 9,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file:///C:\Users\gdyer\Downloads\ResolutionHandbookFinalFA17_1.pdf"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s://www.asccc.org/papers/resolution-handboo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esolutions@asccc.or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resolutions@asccc.org"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sccc.org/sites/default/files/local_senates_handbook2015-web.pdf" TargetMode="External"/><Relationship Id="rId2" Type="http://schemas.openxmlformats.org/officeDocument/2006/relationships/hyperlink" Target="https://www.asccc.org/sites/default/files/ResolutionHandbookFinalFA17_1.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ld Parchment Paper | Download texture: Old paper, scroll, download photo, texture ..."/>
          <p:cNvPicPr>
            <a:picLocks noChangeAspect="1" noChangeArrowheads="1"/>
          </p:cNvPicPr>
          <p:nvPr/>
        </p:nvPicPr>
        <p:blipFill rotWithShape="1">
          <a:blip r:embed="rId3">
            <a:extLst>
              <a:ext uri="{28A0092B-C50C-407E-A947-70E740481C1C}">
                <a14:useLocalDpi xmlns:a14="http://schemas.microsoft.com/office/drawing/2010/main" val="0"/>
              </a:ext>
            </a:extLst>
          </a:blip>
          <a:srcRect l="597" t="3087" r="2695" b="2818"/>
          <a:stretch/>
        </p:blipFill>
        <p:spPr bwMode="auto">
          <a:xfrm>
            <a:off x="160020" y="982980"/>
            <a:ext cx="8831579" cy="5792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85900" y="1724424"/>
            <a:ext cx="7048500" cy="1433344"/>
          </a:xfrm>
        </p:spPr>
        <p:txBody>
          <a:bodyPr/>
          <a:lstStyle/>
          <a:p>
            <a:r>
              <a:rPr lang="en-US" sz="4000" cap="none" dirty="0" smtClean="0">
                <a:latin typeface="Tw Cen MT Condensed" panose="020B0606020104020203" pitchFamily="34" charset="0"/>
                <a:cs typeface="Times New Roman"/>
              </a:rPr>
              <a:t>Resolution</a:t>
            </a:r>
            <a:r>
              <a:rPr lang="en-US" sz="4000" cap="none" dirty="0" smtClean="0">
                <a:latin typeface="Times New Roman"/>
                <a:cs typeface="Times New Roman"/>
              </a:rPr>
              <a:t> </a:t>
            </a:r>
            <a:r>
              <a:rPr lang="en-US" sz="4000" cap="none" dirty="0" smtClean="0">
                <a:latin typeface="Tw Cen MT Condensed" panose="020B0606020104020203" pitchFamily="34" charset="0"/>
                <a:cs typeface="Times New Roman"/>
              </a:rPr>
              <a:t>Writing 102:  </a:t>
            </a:r>
            <a:br>
              <a:rPr lang="en-US" sz="4000" cap="none" dirty="0" smtClean="0">
                <a:latin typeface="Tw Cen MT Condensed" panose="020B0606020104020203" pitchFamily="34" charset="0"/>
                <a:cs typeface="Times New Roman"/>
              </a:rPr>
            </a:br>
            <a:r>
              <a:rPr lang="en-US" sz="4000" cap="none" dirty="0" smtClean="0">
                <a:latin typeface="Tw Cen MT Condensed" panose="020B0606020104020203" pitchFamily="34" charset="0"/>
                <a:cs typeface="Times New Roman"/>
              </a:rPr>
              <a:t>Master Class in Resolution Writing</a:t>
            </a:r>
            <a:endParaRPr lang="en-US" sz="4000" cap="none" dirty="0">
              <a:latin typeface="Tw Cen MT Condensed" panose="020B0606020104020203" pitchFamily="34" charset="0"/>
              <a:cs typeface="Times New Roman"/>
            </a:endParaRPr>
          </a:p>
        </p:txBody>
      </p:sp>
      <p:sp>
        <p:nvSpPr>
          <p:cNvPr id="3" name="Subtitle 2"/>
          <p:cNvSpPr>
            <a:spLocks noGrp="1"/>
          </p:cNvSpPr>
          <p:nvPr>
            <p:ph type="subTitle" idx="1"/>
          </p:nvPr>
        </p:nvSpPr>
        <p:spPr>
          <a:xfrm>
            <a:off x="1030014" y="3839848"/>
            <a:ext cx="6827682" cy="2628027"/>
          </a:xfrm>
        </p:spPr>
        <p:txBody>
          <a:bodyPr>
            <a:normAutofit fontScale="92500" lnSpcReduction="10000"/>
          </a:bodyPr>
          <a:lstStyle/>
          <a:p>
            <a:pPr algn="r">
              <a:lnSpc>
                <a:spcPct val="110000"/>
              </a:lnSpc>
            </a:pPr>
            <a:r>
              <a:rPr lang="en-US" b="1" dirty="0" smtClean="0">
                <a:latin typeface="Centaur" panose="02030504050205020304" pitchFamily="18" charset="0"/>
                <a:cs typeface="Times New Roman"/>
              </a:rPr>
              <a:t>ASCCC Resolutions Committee Members:  </a:t>
            </a:r>
          </a:p>
          <a:p>
            <a:pPr algn="r">
              <a:lnSpc>
                <a:spcPct val="110000"/>
              </a:lnSpc>
            </a:pPr>
            <a:r>
              <a:rPr lang="en-US" b="1" dirty="0" smtClean="0">
                <a:latin typeface="Centaur" panose="02030504050205020304" pitchFamily="18" charset="0"/>
                <a:cs typeface="Times New Roman"/>
              </a:rPr>
              <a:t>Geoffrey Dyer, Area A </a:t>
            </a:r>
            <a:r>
              <a:rPr lang="en-US" b="1" dirty="0" smtClean="0">
                <a:latin typeface="Centaur" panose="02030504050205020304" pitchFamily="18" charset="0"/>
                <a:cs typeface="Times New Roman"/>
              </a:rPr>
              <a:t>Representative</a:t>
            </a:r>
            <a:br>
              <a:rPr lang="en-US" b="1" dirty="0" smtClean="0">
                <a:latin typeface="Centaur" panose="02030504050205020304" pitchFamily="18" charset="0"/>
                <a:cs typeface="Times New Roman"/>
              </a:rPr>
            </a:br>
            <a:r>
              <a:rPr lang="en-US" b="1" dirty="0" smtClean="0">
                <a:latin typeface="Centaur" panose="02030504050205020304" pitchFamily="18" charset="0"/>
                <a:cs typeface="Times New Roman"/>
              </a:rPr>
              <a:t>Conan </a:t>
            </a:r>
            <a:r>
              <a:rPr lang="en-US" b="1" dirty="0" smtClean="0">
                <a:latin typeface="Centaur" panose="02030504050205020304" pitchFamily="18" charset="0"/>
                <a:cs typeface="Times New Roman"/>
              </a:rPr>
              <a:t>McKay, Area B Representative</a:t>
            </a:r>
            <a:br>
              <a:rPr lang="en-US" b="1" dirty="0" smtClean="0">
                <a:latin typeface="Centaur" panose="02030504050205020304" pitchFamily="18" charset="0"/>
                <a:cs typeface="Times New Roman"/>
              </a:rPr>
            </a:br>
            <a:r>
              <a:rPr lang="en-US" b="1" dirty="0" smtClean="0">
                <a:latin typeface="Centaur" panose="02030504050205020304" pitchFamily="18" charset="0"/>
                <a:cs typeface="Times New Roman"/>
              </a:rPr>
              <a:t>Sam Foster, Area D Representative </a:t>
            </a:r>
          </a:p>
          <a:p>
            <a:pPr algn="ctr"/>
            <a:endParaRPr lang="en-US" b="1" dirty="0" smtClean="0">
              <a:solidFill>
                <a:schemeClr val="tx1"/>
              </a:solidFill>
              <a:latin typeface="Times New Roman"/>
              <a:cs typeface="Times New Roman"/>
            </a:endParaRPr>
          </a:p>
          <a:p>
            <a:endParaRPr lang="en-US" dirty="0">
              <a:latin typeface="Times New Roman"/>
              <a:cs typeface="Times New Roman"/>
            </a:endParaRPr>
          </a:p>
          <a:p>
            <a:pPr algn="ctr"/>
            <a:r>
              <a:rPr lang="en-US" sz="1800" dirty="0" smtClean="0">
                <a:solidFill>
                  <a:schemeClr val="tx1">
                    <a:lumMod val="95000"/>
                    <a:lumOff val="5000"/>
                  </a:schemeClr>
                </a:solidFill>
                <a:latin typeface="Centaur" panose="02030504050205020304" pitchFamily="18" charset="0"/>
                <a:cs typeface="Times New Roman"/>
              </a:rPr>
              <a:t>Faculty Leadership Institute, June 14, 2018, Sheraton San Diego Hotel and Marina</a:t>
            </a:r>
            <a:endParaRPr lang="en-US" sz="1800" dirty="0">
              <a:solidFill>
                <a:schemeClr val="tx1">
                  <a:lumMod val="95000"/>
                  <a:lumOff val="5000"/>
                </a:schemeClr>
              </a:solidFill>
              <a:latin typeface="Centaur" panose="02030504050205020304" pitchFamily="18" charset="0"/>
              <a:cs typeface="Times New Roman"/>
            </a:endParaRPr>
          </a:p>
        </p:txBody>
      </p:sp>
      <p:pic>
        <p:nvPicPr>
          <p:cNvPr id="5" name="Picture 4" descr="ASCCC_Logo"/>
          <p:cNvPicPr/>
          <p:nvPr/>
        </p:nvPicPr>
        <p:blipFill>
          <a:blip r:embed="rId4"/>
          <a:srcRect/>
          <a:stretch>
            <a:fillRect/>
          </a:stretch>
        </p:blipFill>
        <p:spPr bwMode="auto">
          <a:xfrm>
            <a:off x="2632710" y="367975"/>
            <a:ext cx="4093217" cy="674369"/>
          </a:xfrm>
          <a:prstGeom prst="rect">
            <a:avLst/>
          </a:prstGeom>
          <a:noFill/>
          <a:ln w="9525">
            <a:noFill/>
            <a:miter lim="800000"/>
            <a:headEnd/>
            <a:tailEnd/>
          </a:ln>
        </p:spPr>
      </p:pic>
    </p:spTree>
    <p:extLst>
      <p:ext uri="{BB962C8B-B14F-4D97-AF65-F5344CB8AC3E}">
        <p14:creationId xmlns:p14="http://schemas.microsoft.com/office/powerpoint/2010/main" val="2571385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wcm0741r5ad1d1r7j17fvxq-wpengine.netdna-ssl.com/wp-content/uploads/2018/05/fine-tuning-1600x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808" y="0"/>
            <a:ext cx="16192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61241" y="738353"/>
            <a:ext cx="5423337" cy="2921875"/>
          </a:xfrm>
        </p:spPr>
        <p:txBody>
          <a:bodyPr>
            <a:normAutofit/>
          </a:bodyPr>
          <a:lstStyle/>
          <a:p>
            <a:r>
              <a:rPr lang="en-US" sz="7200" cap="all" dirty="0" smtClean="0">
                <a:solidFill>
                  <a:schemeClr val="bg1"/>
                </a:solidFill>
                <a:effectLst>
                  <a:outerShdw blurRad="38100" dist="38100" dir="2700000" algn="tl">
                    <a:srgbClr val="000000">
                      <a:alpha val="43137"/>
                    </a:srgbClr>
                  </a:outerShdw>
                </a:effectLst>
                <a:latin typeface="Bahnschrift Condensed" panose="020B0502040204020203" pitchFamily="34" charset="0"/>
              </a:rPr>
              <a:t>Fine-Tuning Your Resolution </a:t>
            </a:r>
            <a:endParaRPr lang="en-US" sz="7200" cap="all" dirty="0">
              <a:solidFill>
                <a:schemeClr val="bg1"/>
              </a:solidFill>
              <a:effectLst>
                <a:outerShdw blurRad="38100" dist="38100" dir="2700000" algn="tl">
                  <a:srgbClr val="000000">
                    <a:alpha val="43137"/>
                  </a:srgbClr>
                </a:outerShdw>
              </a:effectLst>
              <a:latin typeface="Bahnschrift Condensed" panose="020B0502040204020203" pitchFamily="34" charset="0"/>
            </a:endParaRPr>
          </a:p>
        </p:txBody>
      </p:sp>
    </p:spTree>
    <p:extLst>
      <p:ext uri="{BB962C8B-B14F-4D97-AF65-F5344CB8AC3E}">
        <p14:creationId xmlns:p14="http://schemas.microsoft.com/office/powerpoint/2010/main" val="328276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11" y="609600"/>
            <a:ext cx="8229600" cy="990600"/>
          </a:xfrm>
        </p:spPr>
        <p:txBody>
          <a:bodyPr>
            <a:normAutofit/>
          </a:bodyPr>
          <a:lstStyle/>
          <a:p>
            <a:r>
              <a:rPr lang="en-US" sz="4800" dirty="0" smtClean="0">
                <a:latin typeface="Tw Cen MT Condensed" panose="020B0606020104020203" pitchFamily="34" charset="0"/>
              </a:rPr>
              <a:t>Mock Resolution from Last Session</a:t>
            </a:r>
            <a:endParaRPr lang="en-US" sz="4800" dirty="0">
              <a:latin typeface="Tw Cen MT Condensed" panose="020B0606020104020203" pitchFamily="34" charset="0"/>
            </a:endParaRPr>
          </a:p>
        </p:txBody>
      </p:sp>
      <p:sp>
        <p:nvSpPr>
          <p:cNvPr id="3" name="Content Placeholder 2"/>
          <p:cNvSpPr>
            <a:spLocks noGrp="1"/>
          </p:cNvSpPr>
          <p:nvPr>
            <p:ph idx="1"/>
          </p:nvPr>
        </p:nvSpPr>
        <p:spPr>
          <a:xfrm>
            <a:off x="457200" y="1600200"/>
            <a:ext cx="8229600" cy="3815862"/>
          </a:xfrm>
        </p:spPr>
        <p:txBody>
          <a:bodyPr>
            <a:normAutofit/>
          </a:bodyPr>
          <a:lstStyle/>
          <a:p>
            <a:r>
              <a:rPr lang="en-US" sz="3600" dirty="0" smtClean="0">
                <a:latin typeface="Centaur" panose="02030504050205020304" pitchFamily="18" charset="0"/>
              </a:rPr>
              <a:t>Is the draft complete? </a:t>
            </a:r>
          </a:p>
          <a:p>
            <a:r>
              <a:rPr lang="en-US" sz="3600" dirty="0" smtClean="0">
                <a:latin typeface="Centaur" panose="02030504050205020304" pitchFamily="18" charset="0"/>
              </a:rPr>
              <a:t>Does it have at least one Whereas statement, and at least on Resolved statement? </a:t>
            </a:r>
          </a:p>
          <a:p>
            <a:r>
              <a:rPr lang="en-US" sz="3600" dirty="0" smtClean="0">
                <a:latin typeface="Centaur" panose="02030504050205020304" pitchFamily="18" charset="0"/>
              </a:rPr>
              <a:t>Four is the limit. </a:t>
            </a:r>
          </a:p>
          <a:p>
            <a:r>
              <a:rPr lang="en-US" sz="3600" dirty="0" smtClean="0">
                <a:latin typeface="Centaur" panose="02030504050205020304" pitchFamily="18" charset="0"/>
              </a:rPr>
              <a:t>Let’s check it against some of the guidelines in the </a:t>
            </a:r>
            <a:r>
              <a:rPr lang="en-US" sz="3600" i="1" dirty="0" smtClean="0">
                <a:latin typeface="Centaur" panose="02030504050205020304" pitchFamily="18" charset="0"/>
              </a:rPr>
              <a:t>Resolutions Handbook</a:t>
            </a:r>
            <a:endParaRPr lang="en-US" sz="3600" i="1" dirty="0">
              <a:latin typeface="Centaur" panose="02030504050205020304" pitchFamily="18" charset="0"/>
            </a:endParaRPr>
          </a:p>
        </p:txBody>
      </p:sp>
      <p:sp>
        <p:nvSpPr>
          <p:cNvPr id="4" name="TextBox 3"/>
          <p:cNvSpPr txBox="1"/>
          <p:nvPr/>
        </p:nvSpPr>
        <p:spPr>
          <a:xfrm rot="20954158">
            <a:off x="3563472" y="5092896"/>
            <a:ext cx="8229600" cy="646331"/>
          </a:xfrm>
          <a:prstGeom prst="rect">
            <a:avLst/>
          </a:prstGeom>
          <a:noFill/>
        </p:spPr>
        <p:txBody>
          <a:bodyPr wrap="square" rtlCol="0">
            <a:spAutoFit/>
          </a:bodyPr>
          <a:lstStyle/>
          <a:p>
            <a:r>
              <a:rPr lang="en-US" sz="3600" dirty="0" smtClean="0">
                <a:latin typeface="Centaur" panose="02030504050205020304" pitchFamily="18" charset="0"/>
              </a:rPr>
              <a:t>Feel free to edit as we go!</a:t>
            </a:r>
            <a:endParaRPr lang="en-US" sz="3600" dirty="0"/>
          </a:p>
        </p:txBody>
      </p:sp>
    </p:spTree>
    <p:extLst>
      <p:ext uri="{BB962C8B-B14F-4D97-AF65-F5344CB8AC3E}">
        <p14:creationId xmlns:p14="http://schemas.microsoft.com/office/powerpoint/2010/main" val="10743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accent1">
                <a:shade val="45000"/>
                <a:satMod val="135000"/>
              </a:schemeClr>
              <a:prstClr val="white"/>
            </a:duotone>
          </a:blip>
          <a:stretch>
            <a:fillRect/>
          </a:stretch>
        </p:blipFill>
        <p:spPr>
          <a:xfrm rot="19358489">
            <a:off x="6048429" y="3876952"/>
            <a:ext cx="2476500" cy="276225"/>
          </a:xfrm>
          <a:prstGeom prst="rect">
            <a:avLst/>
          </a:prstGeom>
        </p:spPr>
      </p:pic>
      <p:pic>
        <p:nvPicPr>
          <p:cNvPr id="8" name="Picture 7"/>
          <p:cNvPicPr>
            <a:picLocks noChangeAspect="1"/>
          </p:cNvPicPr>
          <p:nvPr/>
        </p:nvPicPr>
        <p:blipFill>
          <a:blip r:embed="rId3">
            <a:duotone>
              <a:schemeClr val="accent1">
                <a:shade val="45000"/>
                <a:satMod val="135000"/>
              </a:schemeClr>
              <a:prstClr val="white"/>
            </a:duotone>
          </a:blip>
          <a:stretch>
            <a:fillRect/>
          </a:stretch>
        </p:blipFill>
        <p:spPr>
          <a:xfrm rot="19405149">
            <a:off x="5769582" y="3248957"/>
            <a:ext cx="3695700" cy="285750"/>
          </a:xfrm>
          <a:prstGeom prst="rect">
            <a:avLst/>
          </a:prstGeom>
        </p:spPr>
      </p:pic>
      <p:pic>
        <p:nvPicPr>
          <p:cNvPr id="4" name="Content Placeholder 3"/>
          <p:cNvPicPr>
            <a:picLocks noGrp="1" noChangeAspect="1"/>
          </p:cNvPicPr>
          <p:nvPr>
            <p:ph idx="1"/>
          </p:nvPr>
        </p:nvPicPr>
        <p:blipFill rotWithShape="1">
          <a:blip r:embed="rId4"/>
          <a:srcRect l="15906" t="402" r="18315" b="10633"/>
          <a:stretch/>
        </p:blipFill>
        <p:spPr>
          <a:xfrm rot="19316659">
            <a:off x="6259351" y="1259801"/>
            <a:ext cx="5769298" cy="4876800"/>
          </a:xfrm>
          <a:prstGeom prst="rect">
            <a:avLst/>
          </a:prstGeom>
        </p:spPr>
      </p:pic>
      <p:sp>
        <p:nvSpPr>
          <p:cNvPr id="2" name="Title 1"/>
          <p:cNvSpPr>
            <a:spLocks noGrp="1"/>
          </p:cNvSpPr>
          <p:nvPr>
            <p:ph type="title"/>
          </p:nvPr>
        </p:nvSpPr>
        <p:spPr/>
        <p:txBody>
          <a:bodyPr>
            <a:normAutofit/>
          </a:bodyPr>
          <a:lstStyle/>
          <a:p>
            <a:r>
              <a:rPr lang="en-US" dirty="0" smtClean="0">
                <a:latin typeface="Bahnschrift Condensed" panose="020B0502040204020203" pitchFamily="34" charset="0"/>
              </a:rPr>
              <a:t>From </a:t>
            </a:r>
            <a:r>
              <a:rPr lang="en-US" i="1" dirty="0" smtClean="0">
                <a:latin typeface="Bahnschrift Condensed" panose="020B0502040204020203" pitchFamily="34" charset="0"/>
              </a:rPr>
              <a:t>ASCCC </a:t>
            </a:r>
            <a:r>
              <a:rPr lang="en-US" i="1" dirty="0">
                <a:latin typeface="Bahnschrift Condensed" panose="020B0502040204020203" pitchFamily="34" charset="0"/>
              </a:rPr>
              <a:t>R</a:t>
            </a:r>
            <a:r>
              <a:rPr lang="en-US" i="1" dirty="0" smtClean="0">
                <a:latin typeface="Bahnschrift Condensed" panose="020B0502040204020203" pitchFamily="34" charset="0"/>
              </a:rPr>
              <a:t>esolutions Handbook:</a:t>
            </a:r>
            <a:endParaRPr lang="en-US" i="1" dirty="0">
              <a:latin typeface="Bahnschrift Condensed" panose="020B0502040204020203" pitchFamily="34" charset="0"/>
            </a:endParaRPr>
          </a:p>
        </p:txBody>
      </p:sp>
      <p:sp>
        <p:nvSpPr>
          <p:cNvPr id="5" name="TextBox 4"/>
          <p:cNvSpPr txBox="1"/>
          <p:nvPr/>
        </p:nvSpPr>
        <p:spPr>
          <a:xfrm>
            <a:off x="457200" y="1804737"/>
            <a:ext cx="6870032" cy="3108543"/>
          </a:xfrm>
          <a:prstGeom prst="rect">
            <a:avLst/>
          </a:prstGeom>
          <a:noFill/>
        </p:spPr>
        <p:txBody>
          <a:bodyPr wrap="square" rtlCol="0">
            <a:spAutoFit/>
          </a:bodyPr>
          <a:lstStyle/>
          <a:p>
            <a:r>
              <a:rPr lang="en-US" sz="2800" dirty="0" smtClean="0">
                <a:latin typeface="Centaur" panose="02030504050205020304" pitchFamily="18" charset="0"/>
              </a:rPr>
              <a:t>“</a:t>
            </a:r>
            <a:r>
              <a:rPr lang="en-US" sz="2800" b="1" dirty="0" smtClean="0">
                <a:latin typeface="Centaur" panose="02030504050205020304" pitchFamily="18" charset="0"/>
              </a:rPr>
              <a:t>Homework</a:t>
            </a:r>
            <a:r>
              <a:rPr lang="en-US" sz="2800" dirty="0" smtClean="0">
                <a:latin typeface="Centaur" panose="02030504050205020304" pitchFamily="18" charset="0"/>
              </a:rPr>
              <a:t>: The Academic Senate has hundreds</a:t>
            </a:r>
            <a:br>
              <a:rPr lang="en-US" sz="2800" dirty="0" smtClean="0">
                <a:latin typeface="Centaur" panose="02030504050205020304" pitchFamily="18" charset="0"/>
              </a:rPr>
            </a:br>
            <a:r>
              <a:rPr lang="en-US" sz="2800" dirty="0" smtClean="0">
                <a:latin typeface="Centaur" panose="02030504050205020304" pitchFamily="18" charset="0"/>
              </a:rPr>
              <a:t>of resolutions, and they are accessible for</a:t>
            </a:r>
            <a:br>
              <a:rPr lang="en-US" sz="2800" dirty="0" smtClean="0">
                <a:latin typeface="Centaur" panose="02030504050205020304" pitchFamily="18" charset="0"/>
              </a:rPr>
            </a:br>
            <a:r>
              <a:rPr lang="en-US" sz="2800" dirty="0" smtClean="0">
                <a:latin typeface="Centaur" panose="02030504050205020304" pitchFamily="18" charset="0"/>
              </a:rPr>
              <a:t>review on its website, </a:t>
            </a:r>
            <a:r>
              <a:rPr lang="en-US" sz="2800" dirty="0" smtClean="0">
                <a:latin typeface="Centaur" panose="02030504050205020304" pitchFamily="18" charset="0"/>
                <a:hlinkClick r:id="rId5" action="ppaction://hlinkfile"/>
              </a:rPr>
              <a:t>asccc.org</a:t>
            </a:r>
            <a:r>
              <a:rPr lang="en-US" sz="2800" dirty="0" smtClean="0">
                <a:latin typeface="Centaur" panose="02030504050205020304" pitchFamily="18" charset="0"/>
              </a:rPr>
              <a:t>. It is </a:t>
            </a:r>
            <a:br>
              <a:rPr lang="en-US" sz="2800" dirty="0" smtClean="0">
                <a:latin typeface="Centaur" panose="02030504050205020304" pitchFamily="18" charset="0"/>
              </a:rPr>
            </a:br>
            <a:r>
              <a:rPr lang="en-US" sz="2800" dirty="0" smtClean="0">
                <a:latin typeface="Centaur" panose="02030504050205020304" pitchFamily="18" charset="0"/>
              </a:rPr>
              <a:t>possible that a resolution already</a:t>
            </a:r>
            <a:br>
              <a:rPr lang="en-US" sz="2800" dirty="0" smtClean="0">
                <a:latin typeface="Centaur" panose="02030504050205020304" pitchFamily="18" charset="0"/>
              </a:rPr>
            </a:br>
            <a:r>
              <a:rPr lang="en-US" sz="2800" dirty="0" smtClean="0">
                <a:latin typeface="Centaur" panose="02030504050205020304" pitchFamily="18" charset="0"/>
              </a:rPr>
              <a:t>exists for the position you wish to </a:t>
            </a:r>
            <a:br>
              <a:rPr lang="en-US" sz="2800" dirty="0" smtClean="0">
                <a:latin typeface="Centaur" panose="02030504050205020304" pitchFamily="18" charset="0"/>
              </a:rPr>
            </a:br>
            <a:r>
              <a:rPr lang="en-US" sz="2800" dirty="0" smtClean="0">
                <a:latin typeface="Centaur" panose="02030504050205020304" pitchFamily="18" charset="0"/>
              </a:rPr>
              <a:t>take. Please review the existing resolutions</a:t>
            </a:r>
            <a:br>
              <a:rPr lang="en-US" sz="2800" dirty="0" smtClean="0">
                <a:latin typeface="Centaur" panose="02030504050205020304" pitchFamily="18" charset="0"/>
              </a:rPr>
            </a:br>
            <a:r>
              <a:rPr lang="en-US" sz="2800" dirty="0" smtClean="0">
                <a:latin typeface="Centaur" panose="02030504050205020304" pitchFamily="18" charset="0"/>
              </a:rPr>
              <a:t>first so that duplication can be avoided.”</a:t>
            </a:r>
            <a:endParaRPr lang="en-US" sz="2800" dirty="0">
              <a:latin typeface="Centaur" panose="02030504050205020304" pitchFamily="18" charset="0"/>
            </a:endParaRPr>
          </a:p>
        </p:txBody>
      </p:sp>
      <p:sp>
        <p:nvSpPr>
          <p:cNvPr id="6" name="TextBox 5"/>
          <p:cNvSpPr txBox="1"/>
          <p:nvPr/>
        </p:nvSpPr>
        <p:spPr>
          <a:xfrm>
            <a:off x="457200" y="5450305"/>
            <a:ext cx="6280484" cy="1200329"/>
          </a:xfrm>
          <a:prstGeom prst="rect">
            <a:avLst/>
          </a:prstGeom>
          <a:noFill/>
        </p:spPr>
        <p:txBody>
          <a:bodyPr wrap="square" rtlCol="0">
            <a:spAutoFit/>
          </a:bodyPr>
          <a:lstStyle/>
          <a:p>
            <a:r>
              <a:rPr lang="en-US" sz="2400" b="1" dirty="0" smtClean="0">
                <a:latin typeface="Centaur" panose="02030504050205020304" pitchFamily="18" charset="0"/>
              </a:rPr>
              <a:t>“It is strongly advised not to introduce resolutions to reaffirm existing positions because of the confusion that may ensure if such resolutions fail.”</a:t>
            </a:r>
            <a:endParaRPr lang="en-US" sz="2400" b="1" dirty="0">
              <a:latin typeface="Centaur" panose="02030504050205020304" pitchFamily="18" charset="0"/>
            </a:endParaRPr>
          </a:p>
        </p:txBody>
      </p:sp>
    </p:spTree>
    <p:extLst>
      <p:ext uri="{BB962C8B-B14F-4D97-AF65-F5344CB8AC3E}">
        <p14:creationId xmlns:p14="http://schemas.microsoft.com/office/powerpoint/2010/main" val="378156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65" y="-233856"/>
            <a:ext cx="8229600" cy="990600"/>
          </a:xfrm>
        </p:spPr>
        <p:txBody>
          <a:bodyPr/>
          <a:lstStyle/>
          <a:p>
            <a:r>
              <a:rPr lang="en-US" dirty="0" smtClean="0">
                <a:effectLst>
                  <a:outerShdw blurRad="38100" dist="38100" dir="2700000" algn="tl">
                    <a:srgbClr val="000000">
                      <a:alpha val="43137"/>
                    </a:srgbClr>
                  </a:outerShdw>
                </a:effectLst>
                <a:latin typeface="Tw Cen MT Condensed" panose="020B0606020104020203" pitchFamily="34" charset="0"/>
              </a:rPr>
              <a:t>Check Previous ASCCC Resolutions </a:t>
            </a:r>
            <a:endParaRPr lang="en-US" dirty="0">
              <a:effectLst>
                <a:outerShdw blurRad="38100" dist="38100" dir="2700000" algn="tl">
                  <a:srgbClr val="000000">
                    <a:alpha val="43137"/>
                  </a:srgbClr>
                </a:outerShdw>
              </a:effectLst>
              <a:latin typeface="Tw Cen MT Condensed" panose="020B0606020104020203" pitchFamily="34" charset="0"/>
            </a:endParaRP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0496" t="4283" r="13567" b="1506"/>
          <a:stretch/>
        </p:blipFill>
        <p:spPr>
          <a:xfrm>
            <a:off x="-114300" y="628650"/>
            <a:ext cx="9258300" cy="6819900"/>
          </a:xfrm>
          <a:prstGeom prst="rect">
            <a:avLst/>
          </a:prstGeom>
        </p:spPr>
      </p:pic>
      <p:sp>
        <p:nvSpPr>
          <p:cNvPr id="5" name="Oval 4"/>
          <p:cNvSpPr/>
          <p:nvPr/>
        </p:nvSpPr>
        <p:spPr>
          <a:xfrm>
            <a:off x="7573108" y="1933242"/>
            <a:ext cx="1113692"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54317" y="4723945"/>
            <a:ext cx="2520156"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tretch>
            <a:fillRect/>
          </a:stretch>
        </p:blipFill>
        <p:spPr>
          <a:xfrm rot="19444429">
            <a:off x="2977614" y="3590469"/>
            <a:ext cx="4210050" cy="323850"/>
          </a:xfrm>
          <a:prstGeom prst="rect">
            <a:avLst/>
          </a:prstGeom>
          <a:effectLst>
            <a:glow rad="228600">
              <a:schemeClr val="accent1">
                <a:satMod val="175000"/>
                <a:alpha val="40000"/>
              </a:schemeClr>
            </a:glow>
          </a:effectLst>
        </p:spPr>
      </p:pic>
      <p:pic>
        <p:nvPicPr>
          <p:cNvPr id="8" name="Picture 7"/>
          <p:cNvPicPr>
            <a:picLocks noChangeAspect="1"/>
          </p:cNvPicPr>
          <p:nvPr/>
        </p:nvPicPr>
        <p:blipFill>
          <a:blip r:embed="rId6">
            <a:duotone>
              <a:schemeClr val="accent1">
                <a:shade val="45000"/>
                <a:satMod val="135000"/>
              </a:schemeClr>
              <a:prstClr val="white"/>
            </a:duotone>
          </a:blip>
          <a:stretch>
            <a:fillRect/>
          </a:stretch>
        </p:blipFill>
        <p:spPr>
          <a:xfrm rot="19458285">
            <a:off x="4876226" y="4056253"/>
            <a:ext cx="3048164" cy="539206"/>
          </a:xfrm>
          <a:prstGeom prst="rect">
            <a:avLst/>
          </a:prstGeom>
          <a:effectLst>
            <a:glow rad="139700">
              <a:schemeClr val="accent1">
                <a:satMod val="175000"/>
                <a:alpha val="40000"/>
              </a:schemeClr>
            </a:glow>
          </a:effectLst>
        </p:spPr>
      </p:pic>
    </p:spTree>
    <p:extLst>
      <p:ext uri="{BB962C8B-B14F-4D97-AF65-F5344CB8AC3E}">
        <p14:creationId xmlns:p14="http://schemas.microsoft.com/office/powerpoint/2010/main" val="274906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00" t="3439" r="12682" b="5804"/>
          <a:stretch/>
        </p:blipFill>
        <p:spPr>
          <a:xfrm>
            <a:off x="22302" y="243469"/>
            <a:ext cx="9121698" cy="6915615"/>
          </a:xfrm>
          <a:prstGeom prst="rect">
            <a:avLst/>
          </a:prstGeom>
        </p:spPr>
      </p:pic>
    </p:spTree>
    <p:extLst>
      <p:ext uri="{BB962C8B-B14F-4D97-AF65-F5344CB8AC3E}">
        <p14:creationId xmlns:p14="http://schemas.microsoft.com/office/powerpoint/2010/main" val="884331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235227"/>
            <a:ext cx="8229600" cy="990600"/>
          </a:xfrm>
        </p:spPr>
        <p:txBody>
          <a:bodyPr/>
          <a:lstStyle/>
          <a:p>
            <a:r>
              <a:rPr lang="en-US" dirty="0" smtClean="0">
                <a:latin typeface="Bahnschrift Condensed" panose="020B0502040204020203" pitchFamily="34" charset="0"/>
              </a:rPr>
              <a:t>Use Advanced Search for Comprehensive Results </a:t>
            </a:r>
            <a:endParaRPr lang="en-US" dirty="0">
              <a:latin typeface="Bahnschrift Condensed" panose="020B0502040204020203" pitchFamily="34" charset="0"/>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71409" y="1037145"/>
            <a:ext cx="7801182" cy="5620830"/>
          </a:xfrm>
          <a:prstGeom prst="rect">
            <a:avLst/>
          </a:prstGeom>
        </p:spPr>
      </p:pic>
      <p:sp>
        <p:nvSpPr>
          <p:cNvPr id="5" name="Oval 4"/>
          <p:cNvSpPr/>
          <p:nvPr/>
        </p:nvSpPr>
        <p:spPr>
          <a:xfrm>
            <a:off x="5684673" y="1669473"/>
            <a:ext cx="1113692" cy="52753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35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66713" y="-171202"/>
            <a:ext cx="8320087" cy="7029202"/>
          </a:xfrm>
          <a:prstGeom prst="rect">
            <a:avLst/>
          </a:prstGeom>
        </p:spPr>
      </p:pic>
      <p:sp>
        <p:nvSpPr>
          <p:cNvPr id="5" name="Oval 4"/>
          <p:cNvSpPr/>
          <p:nvPr/>
        </p:nvSpPr>
        <p:spPr>
          <a:xfrm flipV="1">
            <a:off x="676376" y="3686455"/>
            <a:ext cx="1112667" cy="44679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62" y="-47625"/>
            <a:ext cx="9134475" cy="6953250"/>
          </a:xfrm>
          <a:prstGeom prst="rect">
            <a:avLst/>
          </a:prstGeom>
        </p:spPr>
      </p:pic>
      <p:sp>
        <p:nvSpPr>
          <p:cNvPr id="5" name="Oval 4"/>
          <p:cNvSpPr/>
          <p:nvPr/>
        </p:nvSpPr>
        <p:spPr>
          <a:xfrm flipV="1">
            <a:off x="1948584" y="5097811"/>
            <a:ext cx="1630017" cy="446798"/>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6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Condensed" panose="020B0606020104020203" pitchFamily="34" charset="0"/>
              </a:rPr>
              <a:t>ASCCC Resolutions Do </a:t>
            </a:r>
            <a:r>
              <a:rPr lang="en-US" dirty="0" smtClean="0">
                <a:latin typeface="Tw Cen MT Condensed" panose="020B0606020104020203" pitchFamily="34" charset="0"/>
              </a:rPr>
              <a:t>Not/Should Not </a:t>
            </a:r>
            <a:r>
              <a:rPr lang="en-US" dirty="0" smtClean="0">
                <a:latin typeface="Tw Cen MT Condensed" panose="020B0606020104020203" pitchFamily="34" charset="0"/>
              </a:rPr>
              <a:t>. . . </a:t>
            </a:r>
            <a:endParaRPr lang="en-US" dirty="0">
              <a:latin typeface="Tw Cen MT Condensed" panose="020B0606020104020203" pitchFamily="34" charset="0"/>
            </a:endParaRPr>
          </a:p>
        </p:txBody>
      </p:sp>
      <p:sp>
        <p:nvSpPr>
          <p:cNvPr id="3" name="Content Placeholder 2"/>
          <p:cNvSpPr>
            <a:spLocks noGrp="1"/>
          </p:cNvSpPr>
          <p:nvPr>
            <p:ph idx="1"/>
          </p:nvPr>
        </p:nvSpPr>
        <p:spPr/>
        <p:txBody>
          <a:bodyPr/>
          <a:lstStyle/>
          <a:p>
            <a:r>
              <a:rPr lang="en-US" sz="3200" dirty="0">
                <a:latin typeface="Centaur" panose="02030504050205020304" pitchFamily="18" charset="0"/>
              </a:rPr>
              <a:t>Typically reaffirm existing positions (because of the conflict that can ensue if they fail) </a:t>
            </a:r>
            <a:endParaRPr lang="en-US" sz="3200" dirty="0" smtClean="0">
              <a:latin typeface="Centaur" panose="02030504050205020304" pitchFamily="18" charset="0"/>
            </a:endParaRPr>
          </a:p>
          <a:p>
            <a:r>
              <a:rPr lang="en-US" sz="3200" dirty="0" smtClean="0">
                <a:latin typeface="Centaur" panose="02030504050205020304" pitchFamily="18" charset="0"/>
              </a:rPr>
              <a:t>Recommend </a:t>
            </a:r>
            <a:r>
              <a:rPr lang="en-US" sz="3200" dirty="0">
                <a:latin typeface="Centaur" panose="02030504050205020304" pitchFamily="18" charset="0"/>
              </a:rPr>
              <a:t>action </a:t>
            </a:r>
            <a:r>
              <a:rPr lang="en-US" sz="3200" dirty="0" smtClean="0">
                <a:latin typeface="Centaur" panose="02030504050205020304" pitchFamily="18" charset="0"/>
              </a:rPr>
              <a:t>outside the </a:t>
            </a:r>
            <a:r>
              <a:rPr lang="en-US" sz="3200" dirty="0">
                <a:latin typeface="Centaur" panose="02030504050205020304" pitchFamily="18" charset="0"/>
              </a:rPr>
              <a:t>10 + 1</a:t>
            </a:r>
          </a:p>
          <a:p>
            <a:r>
              <a:rPr lang="en-US" sz="3200" dirty="0" smtClean="0">
                <a:latin typeface="Centaur" panose="02030504050205020304" pitchFamily="18" charset="0"/>
              </a:rPr>
              <a:t>Deal </a:t>
            </a:r>
            <a:r>
              <a:rPr lang="en-US" sz="3200" dirty="0" smtClean="0">
                <a:latin typeface="Centaur" panose="02030504050205020304" pitchFamily="18" charset="0"/>
              </a:rPr>
              <a:t>with strictly local concerns </a:t>
            </a:r>
            <a:r>
              <a:rPr lang="en-US" sz="3200" dirty="0" smtClean="0">
                <a:latin typeface="Centaur" panose="02030504050205020304" pitchFamily="18" charset="0"/>
              </a:rPr>
              <a:t> </a:t>
            </a:r>
          </a:p>
          <a:p>
            <a:r>
              <a:rPr lang="en-US" sz="3200" dirty="0" smtClean="0">
                <a:latin typeface="Centaur" panose="02030504050205020304" pitchFamily="18" charset="0"/>
              </a:rPr>
              <a:t>Contain more than four Whereas or Resolved statements </a:t>
            </a:r>
          </a:p>
          <a:p>
            <a:r>
              <a:rPr lang="en-US" sz="3200" dirty="0" smtClean="0">
                <a:latin typeface="Centaur" panose="02030504050205020304" pitchFamily="18" charset="0"/>
              </a:rPr>
              <a:t>Use inflammatory tone or contain personal insults or language that may be perceived as such </a:t>
            </a:r>
            <a:endParaRPr lang="en-US" sz="3200" dirty="0" smtClean="0">
              <a:latin typeface="Centaur" panose="02030504050205020304" pitchFamily="18" charset="0"/>
            </a:endParaRPr>
          </a:p>
          <a:p>
            <a:endParaRPr lang="en-US" dirty="0">
              <a:latin typeface="Centaur" panose="02030504050205020304" pitchFamily="18" charset="0"/>
            </a:endParaRPr>
          </a:p>
        </p:txBody>
      </p:sp>
    </p:spTree>
    <p:extLst>
      <p:ext uri="{BB962C8B-B14F-4D97-AF65-F5344CB8AC3E}">
        <p14:creationId xmlns:p14="http://schemas.microsoft.com/office/powerpoint/2010/main" val="2020381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ames BG 0001 - Flames-BG-0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2060" y="998621"/>
            <a:ext cx="11023635" cy="69129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0316" y="124327"/>
            <a:ext cx="8229600" cy="990600"/>
          </a:xfrm>
        </p:spPr>
        <p:txBody>
          <a:bodyPr/>
          <a:lstStyle/>
          <a:p>
            <a:r>
              <a:rPr lang="en-US" dirty="0" smtClean="0">
                <a:effectLst>
                  <a:outerShdw blurRad="38100" dist="38100" dir="2700000" algn="tl">
                    <a:srgbClr val="000000">
                      <a:alpha val="43137"/>
                    </a:srgbClr>
                  </a:outerShdw>
                </a:effectLst>
                <a:latin typeface="Bahnschrift Condensed" panose="020B0502040204020203" pitchFamily="34" charset="0"/>
              </a:rPr>
              <a:t>Professionalism Preferred </a:t>
            </a:r>
            <a:endParaRPr lang="en-US"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348916" y="998621"/>
            <a:ext cx="8229600" cy="4876800"/>
          </a:xfrm>
        </p:spPr>
        <p:txBody>
          <a:bodyPr>
            <a:normAutofit/>
          </a:bodyPr>
          <a:lstStyle/>
          <a:p>
            <a:pPr marL="0" indent="0">
              <a:buNone/>
            </a:pPr>
            <a:r>
              <a:rPr lang="en-US" sz="2800" dirty="0" smtClean="0">
                <a:solidFill>
                  <a:schemeClr val="bg1"/>
                </a:solidFill>
                <a:latin typeface="Centaur" panose="02030504050205020304" pitchFamily="18" charset="0"/>
              </a:rPr>
              <a:t>“Avoid personal attacks or insults of any person or group, even subtle ones. No matter how justified the statement or how offensive the target, such attacks will almost inevitably draw opposition from some members of the voting body.” </a:t>
            </a:r>
            <a:endParaRPr lang="en-US" sz="2800" dirty="0">
              <a:solidFill>
                <a:schemeClr val="bg1"/>
              </a:solidFill>
              <a:latin typeface="Centaur" panose="02030504050205020304" pitchFamily="18" charset="0"/>
            </a:endParaRPr>
          </a:p>
        </p:txBody>
      </p:sp>
    </p:spTree>
    <p:extLst>
      <p:ext uri="{BB962C8B-B14F-4D97-AF65-F5344CB8AC3E}">
        <p14:creationId xmlns:p14="http://schemas.microsoft.com/office/powerpoint/2010/main" val="2453705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w Cen MT Condensed" panose="020B0606020104020203" pitchFamily="34" charset="0"/>
                <a:cs typeface="Times New Roman"/>
              </a:rPr>
              <a:t>Session Outcomes </a:t>
            </a:r>
            <a:endParaRPr lang="en-US" dirty="0">
              <a:latin typeface="Tw Cen MT Condensed" panose="020B0606020104020203" pitchFamily="34" charset="0"/>
              <a:cs typeface="Times New Roman"/>
            </a:endParaRPr>
          </a:p>
        </p:txBody>
      </p:sp>
      <p:sp>
        <p:nvSpPr>
          <p:cNvPr id="3" name="Content Placeholder 2"/>
          <p:cNvSpPr>
            <a:spLocks noGrp="1"/>
          </p:cNvSpPr>
          <p:nvPr>
            <p:ph idx="1"/>
          </p:nvPr>
        </p:nvSpPr>
        <p:spPr>
          <a:xfrm>
            <a:off x="457200" y="1600200"/>
            <a:ext cx="8149590" cy="4876800"/>
          </a:xfrm>
        </p:spPr>
        <p:txBody>
          <a:bodyPr>
            <a:normAutofit/>
          </a:bodyPr>
          <a:lstStyle/>
          <a:p>
            <a:endParaRPr lang="en-US" sz="2500" dirty="0" smtClean="0">
              <a:latin typeface="Times New Roman"/>
              <a:cs typeface="Times New Roman"/>
            </a:endParaRPr>
          </a:p>
          <a:p>
            <a:r>
              <a:rPr lang="en-US" sz="2500" dirty="0" smtClean="0">
                <a:latin typeface="Centaur" panose="02030504050205020304" pitchFamily="18" charset="0"/>
                <a:cs typeface="Times New Roman"/>
              </a:rPr>
              <a:t>Consider </a:t>
            </a:r>
            <a:r>
              <a:rPr lang="en-US" sz="2500" dirty="0" smtClean="0">
                <a:latin typeface="Centaur" panose="02030504050205020304" pitchFamily="18" charset="0"/>
                <a:cs typeface="Times New Roman"/>
              </a:rPr>
              <a:t>and discuss how local resolutions processes vary</a:t>
            </a:r>
          </a:p>
          <a:p>
            <a:r>
              <a:rPr lang="en-US" sz="2500" dirty="0" smtClean="0">
                <a:latin typeface="Centaur" panose="02030504050205020304" pitchFamily="18" charset="0"/>
                <a:cs typeface="Times New Roman"/>
              </a:rPr>
              <a:t>Brainstorm ways to foster greater faculty engagement in resolutions processes </a:t>
            </a:r>
          </a:p>
          <a:p>
            <a:r>
              <a:rPr lang="en-US" sz="2500" dirty="0" smtClean="0">
                <a:latin typeface="Centaur" panose="02030504050205020304" pitchFamily="18" charset="0"/>
                <a:cs typeface="Times New Roman"/>
              </a:rPr>
              <a:t>Use Resolutions Page on ASCCC Website to check already adopted resolutions </a:t>
            </a:r>
            <a:endParaRPr lang="en-US" sz="2500" dirty="0">
              <a:latin typeface="Centaur" panose="02030504050205020304" pitchFamily="18" charset="0"/>
              <a:cs typeface="Times New Roman"/>
            </a:endParaRPr>
          </a:p>
          <a:p>
            <a:r>
              <a:rPr lang="en-US" sz="2500" dirty="0" smtClean="0">
                <a:latin typeface="Centaur" panose="02030504050205020304" pitchFamily="18" charset="0"/>
                <a:cs typeface="Times New Roman"/>
              </a:rPr>
              <a:t>Review specific passages of </a:t>
            </a:r>
            <a:r>
              <a:rPr lang="en-US" sz="2500" i="1" dirty="0" smtClean="0">
                <a:latin typeface="Centaur" panose="02030504050205020304" pitchFamily="18" charset="0"/>
                <a:cs typeface="Times New Roman"/>
              </a:rPr>
              <a:t>Resolutions </a:t>
            </a:r>
            <a:r>
              <a:rPr lang="en-US" sz="2500" i="1" dirty="0">
                <a:latin typeface="Centaur" panose="02030504050205020304" pitchFamily="18" charset="0"/>
                <a:cs typeface="Times New Roman"/>
              </a:rPr>
              <a:t>H</a:t>
            </a:r>
            <a:r>
              <a:rPr lang="en-US" sz="2500" i="1" dirty="0" smtClean="0">
                <a:latin typeface="Centaur" panose="02030504050205020304" pitchFamily="18" charset="0"/>
                <a:cs typeface="Times New Roman"/>
              </a:rPr>
              <a:t>andbook</a:t>
            </a:r>
          </a:p>
          <a:p>
            <a:r>
              <a:rPr lang="en-US" sz="2500" dirty="0">
                <a:latin typeface="Centaur" panose="02030504050205020304" pitchFamily="18" charset="0"/>
                <a:cs typeface="Times New Roman"/>
              </a:rPr>
              <a:t>Develop/Fine-tune Resolutions for Saturday’s Mock Plenary </a:t>
            </a:r>
          </a:p>
          <a:p>
            <a:pPr marL="0" indent="0">
              <a:buNone/>
            </a:pPr>
            <a:endParaRPr lang="en-US" sz="2500" dirty="0" smtClean="0">
              <a:latin typeface="Centaur" panose="02030504050205020304" pitchFamily="18" charset="0"/>
              <a:cs typeface="Times New Roman"/>
            </a:endParaRPr>
          </a:p>
          <a:p>
            <a:endParaRPr lang="en-US" sz="2500" dirty="0">
              <a:latin typeface="Times New Roman"/>
              <a:cs typeface="Times New Roman"/>
            </a:endParaRPr>
          </a:p>
          <a:p>
            <a:pPr marL="0" indent="0">
              <a:buNone/>
            </a:pPr>
            <a:endParaRPr lang="en-US" sz="2500" dirty="0" smtClean="0">
              <a:latin typeface="Times New Roman"/>
              <a:cs typeface="Times New Roman"/>
            </a:endParaRPr>
          </a:p>
          <a:p>
            <a:pPr marL="0" indent="0">
              <a:buNone/>
            </a:pPr>
            <a:endParaRPr lang="en-US" sz="2500" i="1" dirty="0" smtClean="0">
              <a:latin typeface="Times New Roman"/>
              <a:cs typeface="Times New Roman"/>
            </a:endParaRPr>
          </a:p>
          <a:p>
            <a:pPr marL="0" indent="0">
              <a:buNone/>
            </a:pPr>
            <a:endParaRPr lang="en-US" sz="2500" dirty="0" smtClean="0">
              <a:latin typeface="Times New Roman"/>
              <a:cs typeface="Times New Roman"/>
            </a:endParaRPr>
          </a:p>
          <a:p>
            <a:endParaRPr lang="en-US" sz="2500" dirty="0">
              <a:latin typeface="Times New Roman"/>
              <a:cs typeface="Times New Roman"/>
            </a:endParaRPr>
          </a:p>
        </p:txBody>
      </p:sp>
    </p:spTree>
    <p:extLst>
      <p:ext uri="{BB962C8B-B14F-4D97-AF65-F5344CB8AC3E}">
        <p14:creationId xmlns:p14="http://schemas.microsoft.com/office/powerpoint/2010/main" val="2762427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38100"/>
            <a:ext cx="8229600" cy="990600"/>
          </a:xfrm>
        </p:spPr>
        <p:txBody>
          <a:bodyPr/>
          <a:lstStyle/>
          <a:p>
            <a:r>
              <a:rPr lang="en-US" dirty="0">
                <a:effectLst>
                  <a:outerShdw blurRad="38100" dist="38100" dir="2700000" algn="tl">
                    <a:srgbClr val="000000">
                      <a:alpha val="43137"/>
                    </a:srgbClr>
                  </a:outerShdw>
                </a:effectLst>
                <a:latin typeface="Bahnschrift Condensed" panose="020B0502040204020203" pitchFamily="34" charset="0"/>
              </a:rPr>
              <a:t>Professionalism Preferred </a:t>
            </a:r>
            <a:endParaRPr lang="en-US" dirty="0"/>
          </a:p>
        </p:txBody>
      </p:sp>
      <p:sp>
        <p:nvSpPr>
          <p:cNvPr id="3" name="Content Placeholder 2"/>
          <p:cNvSpPr>
            <a:spLocks noGrp="1"/>
          </p:cNvSpPr>
          <p:nvPr>
            <p:ph idx="1"/>
          </p:nvPr>
        </p:nvSpPr>
        <p:spPr/>
        <p:txBody>
          <a:bodyPr/>
          <a:lstStyle/>
          <a:p>
            <a:endParaRPr lang="en-US"/>
          </a:p>
        </p:txBody>
      </p:sp>
      <p:pic>
        <p:nvPicPr>
          <p:cNvPr id="4" name="Picture 4" descr="http://www.artsbrookfield.com/wp-content/uploads/02-13-I-Heart-Ice-Sculpt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37" y="940009"/>
            <a:ext cx="12148141" cy="591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56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246529"/>
            <a:ext cx="8229600" cy="990600"/>
          </a:xfrm>
        </p:spPr>
        <p:txBody>
          <a:bodyPr/>
          <a:lstStyle/>
          <a:p>
            <a:r>
              <a:rPr lang="en-US" dirty="0" smtClean="0">
                <a:effectLst>
                  <a:outerShdw blurRad="38100" dist="38100" dir="2700000" algn="tl">
                    <a:srgbClr val="000000">
                      <a:alpha val="43137"/>
                    </a:srgbClr>
                  </a:outerShdw>
                </a:effectLst>
                <a:latin typeface="Bahnschrift Condensed" panose="020B0502040204020203" pitchFamily="34" charset="0"/>
              </a:rPr>
              <a:t>ASCCC Resolutions Do/Should</a:t>
            </a:r>
            <a:endParaRPr lang="en-US"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712694" y="1237129"/>
            <a:ext cx="8229600" cy="5777753"/>
          </a:xfrm>
        </p:spPr>
        <p:txBody>
          <a:bodyPr/>
          <a:lstStyle/>
          <a:p>
            <a:r>
              <a:rPr lang="en-US" dirty="0">
                <a:latin typeface="Centaur" panose="02030504050205020304" pitchFamily="18" charset="0"/>
              </a:rPr>
              <a:t>b</a:t>
            </a:r>
            <a:r>
              <a:rPr lang="en-US" dirty="0" smtClean="0">
                <a:latin typeface="Centaur" panose="02030504050205020304" pitchFamily="18" charset="0"/>
              </a:rPr>
              <a:t>e direct &amp; clear</a:t>
            </a:r>
          </a:p>
          <a:p>
            <a:r>
              <a:rPr lang="en-US" dirty="0">
                <a:latin typeface="Centaur" panose="02030504050205020304" pitchFamily="18" charset="0"/>
              </a:rPr>
              <a:t>c</a:t>
            </a:r>
            <a:r>
              <a:rPr lang="en-US" dirty="0" smtClean="0">
                <a:latin typeface="Centaur" panose="02030504050205020304" pitchFamily="18" charset="0"/>
              </a:rPr>
              <a:t>ontain factual Whereas statements</a:t>
            </a:r>
          </a:p>
          <a:p>
            <a:r>
              <a:rPr lang="en-US" dirty="0">
                <a:latin typeface="Centaur" panose="02030504050205020304" pitchFamily="18" charset="0"/>
              </a:rPr>
              <a:t>i</a:t>
            </a:r>
            <a:r>
              <a:rPr lang="en-US" dirty="0" smtClean="0">
                <a:latin typeface="Centaur" panose="02030504050205020304" pitchFamily="18" charset="0"/>
              </a:rPr>
              <a:t>nclude references </a:t>
            </a:r>
          </a:p>
          <a:p>
            <a:r>
              <a:rPr lang="en-US" dirty="0">
                <a:latin typeface="Centaur" panose="02030504050205020304" pitchFamily="18" charset="0"/>
              </a:rPr>
              <a:t>w</a:t>
            </a:r>
            <a:r>
              <a:rPr lang="en-US" dirty="0" smtClean="0">
                <a:latin typeface="Centaur" panose="02030504050205020304" pitchFamily="18" charset="0"/>
              </a:rPr>
              <a:t>rite out full names of groups/organizations in first use</a:t>
            </a:r>
          </a:p>
          <a:p>
            <a:r>
              <a:rPr lang="en-US" dirty="0">
                <a:latin typeface="Centaur" panose="02030504050205020304" pitchFamily="18" charset="0"/>
              </a:rPr>
              <a:t>a</a:t>
            </a:r>
            <a:r>
              <a:rPr lang="en-US" dirty="0" smtClean="0">
                <a:latin typeface="Centaur" panose="02030504050205020304" pitchFamily="18" charset="0"/>
              </a:rPr>
              <a:t>void lumping (one reason per Whereas) </a:t>
            </a:r>
          </a:p>
          <a:p>
            <a:r>
              <a:rPr lang="en-US" dirty="0">
                <a:latin typeface="Centaur" panose="02030504050205020304" pitchFamily="18" charset="0"/>
              </a:rPr>
              <a:t>o</a:t>
            </a:r>
            <a:r>
              <a:rPr lang="en-US" dirty="0" smtClean="0">
                <a:latin typeface="Centaur" panose="02030504050205020304" pitchFamily="18" charset="0"/>
              </a:rPr>
              <a:t>nly direct the academic senate to act (we can request to or recommend of other entities)</a:t>
            </a:r>
          </a:p>
          <a:p>
            <a:r>
              <a:rPr lang="en-US" dirty="0">
                <a:latin typeface="Centaur" panose="02030504050205020304" pitchFamily="18" charset="0"/>
              </a:rPr>
              <a:t>i</a:t>
            </a:r>
            <a:r>
              <a:rPr lang="en-US" dirty="0" smtClean="0">
                <a:latin typeface="Centaur" panose="02030504050205020304" pitchFamily="18" charset="0"/>
              </a:rPr>
              <a:t>nclude title </a:t>
            </a:r>
          </a:p>
          <a:p>
            <a:r>
              <a:rPr lang="en-US" dirty="0">
                <a:latin typeface="Centaur" panose="02030504050205020304" pitchFamily="18" charset="0"/>
              </a:rPr>
              <a:t>b</a:t>
            </a:r>
            <a:r>
              <a:rPr lang="en-US" dirty="0" smtClean="0">
                <a:latin typeface="Centaur" panose="02030504050205020304" pitchFamily="18" charset="0"/>
              </a:rPr>
              <a:t>e actionable: </a:t>
            </a:r>
          </a:p>
          <a:p>
            <a:pPr lvl="1">
              <a:buFont typeface="Courier New" panose="02070309020205020404" pitchFamily="49" charset="0"/>
              <a:buChar char="o"/>
            </a:pPr>
            <a:r>
              <a:rPr lang="en-US" sz="2400" dirty="0" smtClean="0">
                <a:latin typeface="Centaur" panose="02030504050205020304" pitchFamily="18" charset="0"/>
              </a:rPr>
              <a:t>“work with [other body] to ensure” vs. “ensure”</a:t>
            </a:r>
          </a:p>
          <a:p>
            <a:pPr lvl="1">
              <a:buFont typeface="Courier New" panose="02070309020205020404" pitchFamily="49" charset="0"/>
              <a:buChar char="o"/>
            </a:pPr>
            <a:r>
              <a:rPr lang="en-US" sz="2400" dirty="0" smtClean="0">
                <a:latin typeface="Centaur" panose="02030504050205020304" pitchFamily="18" charset="0"/>
              </a:rPr>
              <a:t>“oppose” vs. “prevent” </a:t>
            </a:r>
          </a:p>
          <a:p>
            <a:pPr marL="27432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105644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318247"/>
            <a:ext cx="8229600" cy="990600"/>
          </a:xfrm>
        </p:spPr>
        <p:txBody>
          <a:bodyPr>
            <a:normAutofit/>
          </a:bodyPr>
          <a:lstStyle/>
          <a:p>
            <a:r>
              <a:rPr lang="en-US" sz="4800" dirty="0" smtClean="0">
                <a:latin typeface="Bahnschrift Condensed" panose="020B0502040204020203" pitchFamily="34" charset="0"/>
              </a:rPr>
              <a:t>First Whereas</a:t>
            </a:r>
            <a:endParaRPr lang="en-US" sz="48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3600" dirty="0" smtClean="0">
                <a:latin typeface="Centaur" panose="02030504050205020304" pitchFamily="18" charset="0"/>
              </a:rPr>
              <a:t>“Consider using the first ‘whereas’ as an introduction, outlining the situation in general or providing background and indicating the people or groups involved before justifying your resolutions in the other ‘whereas’ statements” </a:t>
            </a:r>
            <a:endParaRPr lang="en-US" sz="3600" dirty="0">
              <a:latin typeface="Centaur" panose="020305040502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78466" y="410755"/>
            <a:ext cx="869952" cy="813888"/>
          </a:xfrm>
          <a:prstGeom prst="rect">
            <a:avLst/>
          </a:prstGeom>
        </p:spPr>
      </p:pic>
    </p:spTree>
    <p:extLst>
      <p:ext uri="{BB962C8B-B14F-4D97-AF65-F5344CB8AC3E}">
        <p14:creationId xmlns:p14="http://schemas.microsoft.com/office/powerpoint/2010/main" val="37122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864"/>
            <a:ext cx="8229600" cy="990600"/>
          </a:xfrm>
        </p:spPr>
        <p:txBody>
          <a:bodyPr>
            <a:normAutofit/>
          </a:bodyPr>
          <a:lstStyle/>
          <a:p>
            <a:r>
              <a:rPr lang="en-US" sz="4400" dirty="0" smtClean="0">
                <a:latin typeface="Bahnschrift Condensed" panose="020B0502040204020203" pitchFamily="34" charset="0"/>
              </a:rPr>
              <a:t>Citing Legislation </a:t>
            </a:r>
            <a:endParaRPr lang="en-US" sz="4400" dirty="0">
              <a:latin typeface="Bahnschrift Condensed" panose="020B0502040204020203" pitchFamily="34" charset="0"/>
            </a:endParaRPr>
          </a:p>
        </p:txBody>
      </p:sp>
      <p:sp>
        <p:nvSpPr>
          <p:cNvPr id="3" name="Content Placeholder 2"/>
          <p:cNvSpPr>
            <a:spLocks noGrp="1"/>
          </p:cNvSpPr>
          <p:nvPr>
            <p:ph idx="1"/>
          </p:nvPr>
        </p:nvSpPr>
        <p:spPr/>
        <p:txBody>
          <a:bodyPr>
            <a:normAutofit/>
          </a:bodyPr>
          <a:lstStyle/>
          <a:p>
            <a:r>
              <a:rPr lang="en-US" sz="3000" dirty="0" smtClean="0">
                <a:latin typeface="Centaur" panose="02030504050205020304" pitchFamily="18" charset="0"/>
              </a:rPr>
              <a:t>Cite last name of author and year passed or date of most recent proposed legislation or regulations included in legislation.</a:t>
            </a:r>
          </a:p>
          <a:p>
            <a:r>
              <a:rPr lang="en-US" sz="3000" dirty="0" smtClean="0">
                <a:latin typeface="Centaur" panose="02030504050205020304" pitchFamily="18" charset="0"/>
              </a:rPr>
              <a:t>For example, AB 1725 (</a:t>
            </a:r>
            <a:r>
              <a:rPr lang="en-US" sz="3000" dirty="0" err="1" smtClean="0">
                <a:latin typeface="Centaur" panose="02030504050205020304" pitchFamily="18" charset="0"/>
              </a:rPr>
              <a:t>Vasconcellos</a:t>
            </a:r>
            <a:r>
              <a:rPr lang="en-US" sz="3000" dirty="0" smtClean="0">
                <a:latin typeface="Centaur" panose="02030504050205020304" pitchFamily="18" charset="0"/>
              </a:rPr>
              <a:t>, 1988), AB 705 (Irwin, 2017), AB 1805 (Irwin, as of May 29, 2018)</a:t>
            </a:r>
          </a:p>
          <a:p>
            <a:r>
              <a:rPr lang="en-US" sz="3000" dirty="0" smtClean="0">
                <a:latin typeface="Centaur" panose="02030504050205020304" pitchFamily="18" charset="0"/>
              </a:rPr>
              <a:t>Include hyperlink in footnote</a:t>
            </a:r>
            <a:r>
              <a:rPr lang="en-US" sz="3000" baseline="30000" dirty="0" smtClean="0">
                <a:latin typeface="Centaur" panose="02030504050205020304" pitchFamily="18" charset="0"/>
              </a:rPr>
              <a:t>1</a:t>
            </a:r>
            <a:endParaRPr lang="en-US" baseline="30000" dirty="0" smtClean="0"/>
          </a:p>
          <a:p>
            <a:pPr marL="0" indent="0">
              <a:buNone/>
            </a:pPr>
            <a:endParaRPr lang="en-US" baseline="30000" dirty="0"/>
          </a:p>
          <a:p>
            <a:pPr marL="0" indent="0">
              <a:buNone/>
            </a:pPr>
            <a:endParaRPr lang="en-US" baseline="30000" dirty="0"/>
          </a:p>
          <a:p>
            <a:endParaRPr lang="en-US" sz="1600" baseline="30000" dirty="0" smtClean="0"/>
          </a:p>
          <a:p>
            <a:pPr marL="0" indent="0">
              <a:buNone/>
            </a:pPr>
            <a:r>
              <a:rPr lang="en-US" sz="1600" baseline="30000" dirty="0"/>
              <a:t>1</a:t>
            </a:r>
            <a:r>
              <a:rPr lang="en-US" sz="1600" dirty="0">
                <a:hlinkClick r:id="rId2"/>
              </a:rPr>
              <a:t>https://www.asccc.org/papers/resolution-handbook</a:t>
            </a:r>
            <a:endParaRPr lang="en-US" sz="1600" dirty="0"/>
          </a:p>
          <a:p>
            <a:pPr marL="0" indent="0">
              <a:buNone/>
            </a:pPr>
            <a:endParaRPr lang="en-US" baseline="300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2048" y="390305"/>
            <a:ext cx="869952" cy="813888"/>
          </a:xfrm>
          <a:prstGeom prst="rect">
            <a:avLst/>
          </a:prstGeom>
        </p:spPr>
      </p:pic>
    </p:spTree>
    <p:extLst>
      <p:ext uri="{BB962C8B-B14F-4D97-AF65-F5344CB8AC3E}">
        <p14:creationId xmlns:p14="http://schemas.microsoft.com/office/powerpoint/2010/main" val="118356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88"/>
            <a:ext cx="8229600" cy="990600"/>
          </a:xfrm>
        </p:spPr>
        <p:txBody>
          <a:bodyPr>
            <a:normAutofit/>
          </a:bodyPr>
          <a:lstStyle/>
          <a:p>
            <a:r>
              <a:rPr lang="en-US" sz="4400" dirty="0" smtClean="0">
                <a:latin typeface="Bahnschrift Condensed" panose="020B0502040204020203" pitchFamily="34" charset="0"/>
              </a:rPr>
              <a:t>Full Names of Organizations /Acronyms </a:t>
            </a:r>
            <a:endParaRPr lang="en-US" sz="4400" dirty="0">
              <a:latin typeface="Bahnschrift Condensed" panose="020B0502040204020203" pitchFamily="34" charset="0"/>
            </a:endParaRPr>
          </a:p>
        </p:txBody>
      </p:sp>
      <p:sp>
        <p:nvSpPr>
          <p:cNvPr id="3" name="Content Placeholder 2"/>
          <p:cNvSpPr>
            <a:spLocks noGrp="1"/>
          </p:cNvSpPr>
          <p:nvPr>
            <p:ph idx="1"/>
          </p:nvPr>
        </p:nvSpPr>
        <p:spPr/>
        <p:txBody>
          <a:bodyPr/>
          <a:lstStyle/>
          <a:p>
            <a:endParaRPr lang="en-US" dirty="0" smtClean="0">
              <a:latin typeface="Centaur" panose="02030504050205020304" pitchFamily="18" charset="0"/>
            </a:endParaRPr>
          </a:p>
          <a:p>
            <a:r>
              <a:rPr lang="en-US" dirty="0" smtClean="0">
                <a:latin typeface="Centaur" panose="02030504050205020304" pitchFamily="18" charset="0"/>
              </a:rPr>
              <a:t>Write out the names of groups or organizations in your first reference to the within your resolution. The name may be followed by a parenthetical abbreviation, which may then be used for future references. It is unnecessary to note an acronym if the group or organization is not referenced again in the resolution. </a:t>
            </a:r>
          </a:p>
          <a:p>
            <a:r>
              <a:rPr lang="en-US" dirty="0" smtClean="0">
                <a:latin typeface="Centaur" panose="02030504050205020304" pitchFamily="18" charset="0"/>
              </a:rPr>
              <a:t>Ex: California Community Colleges Chancellor’s Office (instead of “Chancellor’s Office”)</a:t>
            </a:r>
            <a:endParaRPr lang="en-US" dirty="0">
              <a:latin typeface="Centaur" panose="020305040502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3095" y="446944"/>
            <a:ext cx="869952" cy="813888"/>
          </a:xfrm>
          <a:prstGeom prst="rect">
            <a:avLst/>
          </a:prstGeom>
        </p:spPr>
      </p:pic>
    </p:spTree>
    <p:extLst>
      <p:ext uri="{BB962C8B-B14F-4D97-AF65-F5344CB8AC3E}">
        <p14:creationId xmlns:p14="http://schemas.microsoft.com/office/powerpoint/2010/main" val="12943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221876"/>
            <a:ext cx="8229600" cy="990600"/>
          </a:xfrm>
        </p:spPr>
        <p:txBody>
          <a:bodyPr>
            <a:normAutofit/>
          </a:bodyPr>
          <a:lstStyle/>
          <a:p>
            <a:r>
              <a:rPr lang="en-US" sz="4800" dirty="0" smtClean="0">
                <a:latin typeface="Bahnschrift Condensed" panose="020B0502040204020203" pitchFamily="34" charset="0"/>
              </a:rPr>
              <a:t>Actionable Language</a:t>
            </a:r>
            <a:endParaRPr lang="en-US" sz="4800" dirty="0">
              <a:latin typeface="Bahnschrift Condensed" panose="020B0502040204020203" pitchFamily="34" charset="0"/>
            </a:endParaRPr>
          </a:p>
        </p:txBody>
      </p:sp>
      <p:sp>
        <p:nvSpPr>
          <p:cNvPr id="3" name="Content Placeholder 2"/>
          <p:cNvSpPr>
            <a:spLocks noGrp="1"/>
          </p:cNvSpPr>
          <p:nvPr>
            <p:ph idx="1"/>
          </p:nvPr>
        </p:nvSpPr>
        <p:spPr>
          <a:xfrm>
            <a:off x="1048871" y="1429870"/>
            <a:ext cx="8229600" cy="4876800"/>
          </a:xfrm>
        </p:spPr>
        <p:txBody>
          <a:bodyPr numCol="2">
            <a:normAutofit lnSpcReduction="10000"/>
          </a:bodyPr>
          <a:lstStyle/>
          <a:p>
            <a:r>
              <a:rPr lang="en-US" sz="3200" dirty="0" smtClean="0">
                <a:latin typeface="Centaur" panose="02030504050205020304" pitchFamily="18" charset="0"/>
              </a:rPr>
              <a:t>Urge</a:t>
            </a:r>
          </a:p>
          <a:p>
            <a:r>
              <a:rPr lang="en-US" sz="3200" dirty="0" smtClean="0">
                <a:latin typeface="Centaur" panose="02030504050205020304" pitchFamily="18" charset="0"/>
              </a:rPr>
              <a:t>Research</a:t>
            </a:r>
          </a:p>
          <a:p>
            <a:r>
              <a:rPr lang="en-US" sz="3200" dirty="0" smtClean="0">
                <a:latin typeface="Centaur" panose="02030504050205020304" pitchFamily="18" charset="0"/>
              </a:rPr>
              <a:t>Develop (a position, materials, a paper, etc.)</a:t>
            </a:r>
          </a:p>
          <a:p>
            <a:r>
              <a:rPr lang="en-US" sz="3200" dirty="0" smtClean="0">
                <a:latin typeface="Centaur" panose="02030504050205020304" pitchFamily="18" charset="0"/>
              </a:rPr>
              <a:t>Distribute</a:t>
            </a:r>
          </a:p>
          <a:p>
            <a:r>
              <a:rPr lang="en-US" sz="3200" dirty="0" smtClean="0">
                <a:latin typeface="Centaur" panose="02030504050205020304" pitchFamily="18" charset="0"/>
              </a:rPr>
              <a:t>Oppose</a:t>
            </a:r>
          </a:p>
          <a:p>
            <a:r>
              <a:rPr lang="en-US" sz="3200" dirty="0" smtClean="0">
                <a:latin typeface="Centaur" panose="02030504050205020304" pitchFamily="18" charset="0"/>
              </a:rPr>
              <a:t>Publish</a:t>
            </a:r>
          </a:p>
          <a:p>
            <a:r>
              <a:rPr lang="en-US" sz="3200" dirty="0" smtClean="0">
                <a:latin typeface="Centaur" panose="02030504050205020304" pitchFamily="18" charset="0"/>
              </a:rPr>
              <a:t>Survey</a:t>
            </a:r>
          </a:p>
          <a:p>
            <a:r>
              <a:rPr lang="en-US" sz="3200" dirty="0" smtClean="0">
                <a:latin typeface="Centaur" panose="02030504050205020304" pitchFamily="18" charset="0"/>
              </a:rPr>
              <a:t>Encourage </a:t>
            </a:r>
          </a:p>
          <a:p>
            <a:r>
              <a:rPr lang="en-US" sz="3200" dirty="0" smtClean="0">
                <a:latin typeface="Centaur" panose="02030504050205020304" pitchFamily="18" charset="0"/>
              </a:rPr>
              <a:t>Conclude </a:t>
            </a:r>
          </a:p>
          <a:p>
            <a:r>
              <a:rPr lang="en-US" sz="3200" dirty="0" smtClean="0">
                <a:latin typeface="Centaur" panose="02030504050205020304" pitchFamily="18" charset="0"/>
              </a:rPr>
              <a:t>Adopt</a:t>
            </a:r>
          </a:p>
          <a:p>
            <a:r>
              <a:rPr lang="en-US" sz="3200" dirty="0" smtClean="0">
                <a:latin typeface="Centaur" panose="02030504050205020304" pitchFamily="18" charset="0"/>
              </a:rPr>
              <a:t>Request</a:t>
            </a:r>
          </a:p>
          <a:p>
            <a:r>
              <a:rPr lang="en-US" sz="3200" dirty="0" smtClean="0">
                <a:latin typeface="Centaur" panose="02030504050205020304" pitchFamily="18" charset="0"/>
              </a:rPr>
              <a:t>Express</a:t>
            </a:r>
          </a:p>
          <a:p>
            <a:r>
              <a:rPr lang="en-US" sz="3200" dirty="0" smtClean="0">
                <a:latin typeface="Centaur" panose="02030504050205020304" pitchFamily="18" charset="0"/>
              </a:rPr>
              <a:t>Form </a:t>
            </a:r>
          </a:p>
          <a:p>
            <a:r>
              <a:rPr lang="en-US" sz="3200" dirty="0" smtClean="0">
                <a:latin typeface="Centaur" panose="02030504050205020304" pitchFamily="18" charset="0"/>
              </a:rPr>
              <a:t>Collect</a:t>
            </a:r>
          </a:p>
          <a:p>
            <a:r>
              <a:rPr lang="en-US" sz="3200" dirty="0" smtClean="0">
                <a:latin typeface="Centaur" panose="02030504050205020304" pitchFamily="18" charset="0"/>
              </a:rPr>
              <a:t>Communicate</a:t>
            </a:r>
          </a:p>
          <a:p>
            <a:r>
              <a:rPr lang="en-US" sz="3200" dirty="0" smtClean="0">
                <a:latin typeface="Centaur" panose="02030504050205020304" pitchFamily="18" charset="0"/>
              </a:rPr>
              <a:t>Recognize</a:t>
            </a:r>
            <a:endParaRPr lang="en-US" sz="3200" dirty="0">
              <a:latin typeface="Centaur" panose="020305040502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69572" y="487455"/>
            <a:ext cx="594099" cy="555812"/>
          </a:xfrm>
          <a:prstGeom prst="rect">
            <a:avLst/>
          </a:prstGeom>
        </p:spPr>
      </p:pic>
    </p:spTree>
    <p:extLst>
      <p:ext uri="{BB962C8B-B14F-4D97-AF65-F5344CB8AC3E}">
        <p14:creationId xmlns:p14="http://schemas.microsoft.com/office/powerpoint/2010/main" val="147660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107576"/>
            <a:ext cx="8229600" cy="990600"/>
          </a:xfrm>
        </p:spPr>
        <p:txBody>
          <a:bodyPr>
            <a:normAutofit/>
          </a:bodyPr>
          <a:lstStyle/>
          <a:p>
            <a:r>
              <a:rPr lang="en-US" sz="4400" dirty="0" smtClean="0">
                <a:latin typeface="Bahnschrift Condensed" panose="020B0502040204020203" pitchFamily="34" charset="0"/>
              </a:rPr>
              <a:t>Advice on Wording  </a:t>
            </a:r>
            <a:endParaRPr lang="en-US" sz="4400" dirty="0">
              <a:latin typeface="Bahnschrift Condensed" panose="020B0502040204020203" pitchFamily="34" charset="0"/>
            </a:endParaRPr>
          </a:p>
        </p:txBody>
      </p:sp>
      <p:sp>
        <p:nvSpPr>
          <p:cNvPr id="3" name="Content Placeholder 2"/>
          <p:cNvSpPr>
            <a:spLocks noGrp="1"/>
          </p:cNvSpPr>
          <p:nvPr>
            <p:ph idx="1"/>
          </p:nvPr>
        </p:nvSpPr>
        <p:spPr>
          <a:xfrm>
            <a:off x="363070" y="1223369"/>
            <a:ext cx="8229600" cy="4876800"/>
          </a:xfrm>
        </p:spPr>
        <p:txBody>
          <a:bodyPr>
            <a:noAutofit/>
          </a:bodyPr>
          <a:lstStyle/>
          <a:p>
            <a:r>
              <a:rPr lang="en-US" sz="3200" b="1" dirty="0" smtClean="0">
                <a:latin typeface="Centaur" panose="02030504050205020304" pitchFamily="18" charset="0"/>
              </a:rPr>
              <a:t>Recommend</a:t>
            </a:r>
            <a:r>
              <a:rPr lang="en-US" sz="3200" dirty="0" smtClean="0">
                <a:latin typeface="Centaur" panose="02030504050205020304" pitchFamily="18" charset="0"/>
              </a:rPr>
              <a:t>: Directed to a body with specific authority over issue in question? Within ASCCC purview to recommend? </a:t>
            </a:r>
          </a:p>
          <a:p>
            <a:r>
              <a:rPr lang="en-US" sz="3200" b="1" dirty="0" smtClean="0">
                <a:latin typeface="Centaur" panose="02030504050205020304" pitchFamily="18" charset="0"/>
              </a:rPr>
              <a:t>Ensure: </a:t>
            </a:r>
            <a:r>
              <a:rPr lang="en-US" sz="3200" dirty="0" smtClean="0">
                <a:latin typeface="Centaur" panose="02030504050205020304" pitchFamily="18" charset="0"/>
              </a:rPr>
              <a:t>Does ASCCC have power to fulfil goal? If not, consider “work with”</a:t>
            </a:r>
          </a:p>
          <a:p>
            <a:r>
              <a:rPr lang="en-US" sz="3200" b="1" dirty="0" smtClean="0">
                <a:latin typeface="Centaur" panose="02030504050205020304" pitchFamily="18" charset="0"/>
              </a:rPr>
              <a:t>Assert or Affirm: </a:t>
            </a:r>
            <a:r>
              <a:rPr lang="en-US" sz="3200" dirty="0" smtClean="0">
                <a:latin typeface="Centaur" panose="02030504050205020304" pitchFamily="18" charset="0"/>
              </a:rPr>
              <a:t>Have ASCCC already researched and developed position on issue? No? Consider using “explore” so field can discuss to build foundation.</a:t>
            </a:r>
          </a:p>
          <a:p>
            <a:r>
              <a:rPr lang="en-US" sz="3200" b="1" dirty="0" smtClean="0">
                <a:latin typeface="Centaur" panose="02030504050205020304" pitchFamily="18" charset="0"/>
              </a:rPr>
              <a:t>Work with: </a:t>
            </a:r>
            <a:r>
              <a:rPr lang="en-US" sz="3200" dirty="0" smtClean="0">
                <a:latin typeface="Centaur" panose="02030504050205020304" pitchFamily="18" charset="0"/>
              </a:rPr>
              <a:t>Often followed by another direction to accomplish something </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4492" y="388702"/>
            <a:ext cx="591671" cy="553541"/>
          </a:xfrm>
          <a:prstGeom prst="rect">
            <a:avLst/>
          </a:prstGeom>
        </p:spPr>
      </p:pic>
    </p:spTree>
    <p:extLst>
      <p:ext uri="{BB962C8B-B14F-4D97-AF65-F5344CB8AC3E}">
        <p14:creationId xmlns:p14="http://schemas.microsoft.com/office/powerpoint/2010/main" val="217167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63" t="41062"/>
          <a:stretch/>
        </p:blipFill>
        <p:spPr>
          <a:xfrm>
            <a:off x="248287" y="2107611"/>
            <a:ext cx="9029925" cy="4369389"/>
          </a:xfrm>
          <a:prstGeom prst="rect">
            <a:avLst/>
          </a:prstGeom>
        </p:spPr>
      </p:pic>
      <p:pic>
        <p:nvPicPr>
          <p:cNvPr id="4" name="Picture 3"/>
          <p:cNvPicPr>
            <a:picLocks noChangeAspect="1"/>
          </p:cNvPicPr>
          <p:nvPr/>
        </p:nvPicPr>
        <p:blipFill rotWithShape="1">
          <a:blip r:embed="rId2"/>
          <a:srcRect r="-63" b="80470"/>
          <a:stretch/>
        </p:blipFill>
        <p:spPr>
          <a:xfrm>
            <a:off x="248287" y="579957"/>
            <a:ext cx="8895713" cy="1426368"/>
          </a:xfrm>
          <a:prstGeom prst="rect">
            <a:avLst/>
          </a:prstGeom>
        </p:spPr>
      </p:pic>
      <p:sp>
        <p:nvSpPr>
          <p:cNvPr id="2" name="Title 1"/>
          <p:cNvSpPr>
            <a:spLocks noGrp="1"/>
          </p:cNvSpPr>
          <p:nvPr>
            <p:ph type="title"/>
          </p:nvPr>
        </p:nvSpPr>
        <p:spPr>
          <a:xfrm>
            <a:off x="0" y="-110490"/>
            <a:ext cx="8229600" cy="990600"/>
          </a:xfrm>
        </p:spPr>
        <p:txBody>
          <a:bodyPr>
            <a:normAutofit/>
          </a:bodyPr>
          <a:lstStyle/>
          <a:p>
            <a:r>
              <a:rPr lang="en-US" sz="3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Sample Resolution</a:t>
            </a:r>
            <a:endParaRPr lang="en-US" sz="37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6" name="TextBox 5"/>
          <p:cNvSpPr txBox="1"/>
          <p:nvPr/>
        </p:nvSpPr>
        <p:spPr>
          <a:xfrm rot="19828689">
            <a:off x="5372206" y="1032100"/>
            <a:ext cx="4028603" cy="1323439"/>
          </a:xfrm>
          <a:prstGeom prst="rect">
            <a:avLst/>
          </a:prstGeom>
          <a:noFill/>
        </p:spPr>
        <p:txBody>
          <a:bodyPr wrap="square" rtlCol="0">
            <a:spAutoFit/>
          </a:bodyPr>
          <a:lstStyle/>
          <a:p>
            <a:r>
              <a:rPr lang="en-US" sz="4000" b="1" dirty="0" smtClean="0">
                <a:solidFill>
                  <a:srgbClr val="00B0F0"/>
                </a:solidFill>
                <a:effectLst>
                  <a:outerShdw blurRad="38100" dist="38100" dir="2700000" algn="tl">
                    <a:srgbClr val="000000">
                      <a:alpha val="43137"/>
                    </a:srgbClr>
                  </a:outerShdw>
                </a:effectLst>
                <a:latin typeface="Bahnschrift Condensed" panose="020B0502040204020203" pitchFamily="34" charset="0"/>
              </a:rPr>
              <a:t>What do you notice about the resolution?</a:t>
            </a:r>
            <a:endParaRPr lang="en-US" sz="4000" b="1" dirty="0">
              <a:solidFill>
                <a:srgbClr val="00B0F0"/>
              </a:solidFill>
              <a:effectLst>
                <a:outerShdw blurRad="38100" dist="38100" dir="2700000" algn="tl">
                  <a:srgbClr val="000000">
                    <a:alpha val="43137"/>
                  </a:srgbClr>
                </a:outerShdw>
              </a:effectLst>
              <a:latin typeface="Bahnschrift Condensed" panose="020B0502040204020203" pitchFamily="34" charset="0"/>
            </a:endParaRPr>
          </a:p>
        </p:txBody>
      </p:sp>
    </p:spTree>
    <p:extLst>
      <p:ext uri="{BB962C8B-B14F-4D97-AF65-F5344CB8AC3E}">
        <p14:creationId xmlns:p14="http://schemas.microsoft.com/office/powerpoint/2010/main" val="25653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385482"/>
            <a:ext cx="8229600" cy="990600"/>
          </a:xfrm>
        </p:spPr>
        <p:txBody>
          <a:bodyPr>
            <a:normAutofit fontScale="90000"/>
          </a:bodyPr>
          <a:lstStyle/>
          <a:p>
            <a:r>
              <a:rPr lang="en-US" sz="7300" dirty="0" smtClean="0">
                <a:effectLst>
                  <a:outerShdw blurRad="38100" dist="38100" dir="2700000" algn="tl">
                    <a:srgbClr val="000000">
                      <a:alpha val="43137"/>
                    </a:srgbClr>
                  </a:outerShdw>
                </a:effectLst>
                <a:latin typeface="Bahnschrift Condensed" panose="020B0502040204020203" pitchFamily="34" charset="0"/>
              </a:rPr>
              <a:t>Activity</a:t>
            </a:r>
            <a:r>
              <a:rPr lang="en-US" dirty="0" smtClean="0"/>
              <a:t> </a:t>
            </a:r>
            <a:endParaRPr lang="en-US" dirty="0"/>
          </a:p>
        </p:txBody>
      </p:sp>
      <p:sp>
        <p:nvSpPr>
          <p:cNvPr id="3" name="Content Placeholder 2"/>
          <p:cNvSpPr>
            <a:spLocks noGrp="1"/>
          </p:cNvSpPr>
          <p:nvPr>
            <p:ph idx="1"/>
          </p:nvPr>
        </p:nvSpPr>
        <p:spPr>
          <a:xfrm>
            <a:off x="389965" y="1380564"/>
            <a:ext cx="8552329" cy="5100918"/>
          </a:xfrm>
        </p:spPr>
        <p:txBody>
          <a:bodyPr>
            <a:noAutofit/>
          </a:bodyPr>
          <a:lstStyle/>
          <a:p>
            <a:r>
              <a:rPr lang="en-US" sz="2950" dirty="0" smtClean="0">
                <a:latin typeface="Centaur" panose="02030504050205020304" pitchFamily="18" charset="0"/>
              </a:rPr>
              <a:t>Swap resolutions with someone, without telling them what your resolution addresses or speaking to them. </a:t>
            </a:r>
          </a:p>
          <a:p>
            <a:r>
              <a:rPr lang="en-US" sz="2950" dirty="0" smtClean="0">
                <a:latin typeface="Centaur" panose="02030504050205020304" pitchFamily="18" charset="0"/>
              </a:rPr>
              <a:t>Read your colleague’s mock resolution, without asking them questions or speaking to them. </a:t>
            </a:r>
          </a:p>
          <a:p>
            <a:r>
              <a:rPr lang="en-US" sz="2950" dirty="0" smtClean="0">
                <a:latin typeface="Centaur" panose="02030504050205020304" pitchFamily="18" charset="0"/>
              </a:rPr>
              <a:t>Take turns summarizing what you read to its author, without looking at it.</a:t>
            </a:r>
          </a:p>
          <a:p>
            <a:r>
              <a:rPr lang="en-US" sz="2950" dirty="0" smtClean="0">
                <a:latin typeface="Centaur" panose="02030504050205020304" pitchFamily="18" charset="0"/>
              </a:rPr>
              <a:t>Authors: Did your reader tell you what you thought you wrote? Does this let you know if you’ve communicated successfully? </a:t>
            </a:r>
          </a:p>
          <a:p>
            <a:r>
              <a:rPr lang="en-US" sz="2950" dirty="0" smtClean="0">
                <a:latin typeface="Centaur" panose="02030504050205020304" pitchFamily="18" charset="0"/>
              </a:rPr>
              <a:t>Readers: Do you have advice for your authors, based on what we’ve discussed today? </a:t>
            </a:r>
            <a:endParaRPr lang="en-US" sz="2950" dirty="0">
              <a:latin typeface="Centaur" panose="02030504050205020304" pitchFamily="18" charset="0"/>
            </a:endParaRPr>
          </a:p>
        </p:txBody>
      </p:sp>
    </p:spTree>
    <p:extLst>
      <p:ext uri="{BB962C8B-B14F-4D97-AF65-F5344CB8AC3E}">
        <p14:creationId xmlns:p14="http://schemas.microsoft.com/office/powerpoint/2010/main" val="26884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91353"/>
            <a:ext cx="8229600" cy="990600"/>
          </a:xfrm>
        </p:spPr>
        <p:txBody>
          <a:bodyPr>
            <a:normAutofit/>
          </a:bodyPr>
          <a:lstStyle/>
          <a:p>
            <a:r>
              <a:rPr lang="en-US" sz="4800" dirty="0" smtClean="0">
                <a:effectLst>
                  <a:outerShdw blurRad="38100" dist="38100" dir="2700000" algn="tl">
                    <a:srgbClr val="000000">
                      <a:alpha val="43137"/>
                    </a:srgbClr>
                  </a:outerShdw>
                </a:effectLst>
                <a:latin typeface="Bahnschrift Condensed" panose="020B0502040204020203" pitchFamily="34" charset="0"/>
              </a:rPr>
              <a:t>By 6:00pm Tonight </a:t>
            </a:r>
            <a:endParaRPr lang="en-US" sz="4800"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457200" y="1411941"/>
            <a:ext cx="8229600" cy="5065059"/>
          </a:xfrm>
        </p:spPr>
        <p:txBody>
          <a:bodyPr>
            <a:noAutofit/>
          </a:bodyPr>
          <a:lstStyle/>
          <a:p>
            <a:r>
              <a:rPr lang="en-US" sz="2800" dirty="0" smtClean="0">
                <a:latin typeface="Centaur" panose="02030504050205020304" pitchFamily="18" charset="0"/>
              </a:rPr>
              <a:t>email your mock resolution to </a:t>
            </a:r>
            <a:r>
              <a:rPr lang="en-US" sz="2800" dirty="0" smtClean="0">
                <a:latin typeface="Centaur" panose="02030504050205020304" pitchFamily="18" charset="0"/>
                <a:hlinkClick r:id="rId2"/>
              </a:rPr>
              <a:t>resolutions@asccc.org</a:t>
            </a:r>
            <a:endParaRPr lang="en-US" sz="2800" dirty="0" smtClean="0">
              <a:latin typeface="Centaur" panose="02030504050205020304" pitchFamily="18" charset="0"/>
            </a:endParaRPr>
          </a:p>
          <a:p>
            <a:r>
              <a:rPr lang="en-US" sz="2800" dirty="0">
                <a:latin typeface="Centaur" panose="02030504050205020304" pitchFamily="18" charset="0"/>
              </a:rPr>
              <a:t>s</a:t>
            </a:r>
            <a:r>
              <a:rPr lang="en-US" sz="2800" dirty="0" smtClean="0">
                <a:latin typeface="Centaur" panose="02030504050205020304" pitchFamily="18" charset="0"/>
              </a:rPr>
              <a:t>ecure the signature of four conference attendees as seconders on the resolution form and submit to any member of the Resolutions Committee</a:t>
            </a:r>
            <a:br>
              <a:rPr lang="en-US" sz="2800" dirty="0" smtClean="0">
                <a:latin typeface="Centaur" panose="02030504050205020304" pitchFamily="18" charset="0"/>
              </a:rPr>
            </a:br>
            <a:r>
              <a:rPr lang="en-US" dirty="0" smtClean="0">
                <a:latin typeface="Centaur" panose="02030504050205020304" pitchFamily="18" charset="0"/>
              </a:rPr>
              <a:t> (Geoffrey Dyer, Rebecca </a:t>
            </a:r>
            <a:r>
              <a:rPr lang="en-US" dirty="0" err="1" smtClean="0">
                <a:latin typeface="Centaur" panose="02030504050205020304" pitchFamily="18" charset="0"/>
              </a:rPr>
              <a:t>Eikey</a:t>
            </a:r>
            <a:r>
              <a:rPr lang="en-US" dirty="0" smtClean="0">
                <a:latin typeface="Centaur" panose="02030504050205020304" pitchFamily="18" charset="0"/>
              </a:rPr>
              <a:t>, Sam Foster, or Conan McKay) </a:t>
            </a:r>
          </a:p>
          <a:p>
            <a:endParaRPr lang="en-US" sz="2800" dirty="0">
              <a:latin typeface="Centaur" panose="02030504050205020304" pitchFamily="18" charset="0"/>
            </a:endParaRPr>
          </a:p>
          <a:p>
            <a:endParaRPr lang="en-US" sz="2800" dirty="0" smtClean="0">
              <a:latin typeface="Centaur" panose="02030504050205020304" pitchFamily="18" charset="0"/>
            </a:endParaRPr>
          </a:p>
          <a:p>
            <a:pPr marL="0" indent="0">
              <a:buNone/>
            </a:pPr>
            <a:endParaRPr lang="en-US" sz="2800" dirty="0" smtClean="0">
              <a:latin typeface="Centaur" panose="02030504050205020304" pitchFamily="18" charset="0"/>
            </a:endParaRPr>
          </a:p>
          <a:p>
            <a:r>
              <a:rPr lang="en-US" sz="2800" b="1" dirty="0" smtClean="0">
                <a:latin typeface="Centaur" panose="02030504050205020304" pitchFamily="18" charset="0"/>
              </a:rPr>
              <a:t>IF</a:t>
            </a:r>
            <a:r>
              <a:rPr lang="en-US" sz="2800" dirty="0" smtClean="0">
                <a:latin typeface="Centaur" panose="02030504050205020304" pitchFamily="18" charset="0"/>
              </a:rPr>
              <a:t> you want your Mock Resolution to be debated in Mock Plenary</a:t>
            </a:r>
            <a:endParaRPr lang="en-US" sz="2800" dirty="0">
              <a:latin typeface="Centaur" panose="02030504050205020304" pitchFamily="18" charset="0"/>
            </a:endParaRPr>
          </a:p>
        </p:txBody>
      </p:sp>
      <p:pic>
        <p:nvPicPr>
          <p:cNvPr id="4098" name="Picture 2" descr="https://www.asccc.org/sites/default/files/styles/thumbnail/public/Geoffrey_Dyer.jpeg?itok=gepBP7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958" y="3730437"/>
            <a:ext cx="965612" cy="13794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asccc.org/sites/default/files/styles/thumbnail/public/Rebecca%20Eikey_0.JPG?itok=78mBySM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962" y="3713066"/>
            <a:ext cx="965612" cy="13794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asccc.org/sites/default/files/styles/thumbnail/public/Sam.jpg?itok=Lqv_Axy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966" y="3730436"/>
            <a:ext cx="965612" cy="13794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asccc.org/sites/default/files/styles/thumbnail/public/Conan.jpg?itok=22vlus_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970" y="3762933"/>
            <a:ext cx="939524" cy="134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00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291353"/>
            <a:ext cx="8229600" cy="990600"/>
          </a:xfrm>
        </p:spPr>
        <p:txBody>
          <a:bodyPr>
            <a:normAutofit/>
          </a:bodyPr>
          <a:lstStyle/>
          <a:p>
            <a:r>
              <a:rPr lang="en-US" sz="4800" dirty="0" smtClean="0">
                <a:effectLst>
                  <a:outerShdw blurRad="38100" dist="38100" dir="2700000" algn="tl">
                    <a:srgbClr val="000000">
                      <a:alpha val="43137"/>
                    </a:srgbClr>
                  </a:outerShdw>
                </a:effectLst>
                <a:latin typeface="Bahnschrift Condensed" panose="020B0502040204020203" pitchFamily="34" charset="0"/>
              </a:rPr>
              <a:t>By 6:00pm Tonight </a:t>
            </a:r>
            <a:endParaRPr lang="en-US" sz="4800" dirty="0">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a:xfrm>
            <a:off x="457200" y="1411941"/>
            <a:ext cx="8229600" cy="5065059"/>
          </a:xfrm>
        </p:spPr>
        <p:txBody>
          <a:bodyPr>
            <a:noAutofit/>
          </a:bodyPr>
          <a:lstStyle/>
          <a:p>
            <a:r>
              <a:rPr lang="en-US" sz="2800" dirty="0" smtClean="0">
                <a:latin typeface="Centaur" panose="02030504050205020304" pitchFamily="18" charset="0"/>
              </a:rPr>
              <a:t>email your mock resolution to </a:t>
            </a:r>
            <a:r>
              <a:rPr lang="en-US" sz="2800" dirty="0" smtClean="0">
                <a:latin typeface="Centaur" panose="02030504050205020304" pitchFamily="18" charset="0"/>
                <a:hlinkClick r:id="rId2"/>
              </a:rPr>
              <a:t>resolutions@asccc.org</a:t>
            </a:r>
            <a:endParaRPr lang="en-US" sz="2800" dirty="0" smtClean="0">
              <a:latin typeface="Centaur" panose="02030504050205020304" pitchFamily="18" charset="0"/>
            </a:endParaRPr>
          </a:p>
          <a:p>
            <a:r>
              <a:rPr lang="en-US" sz="2800" dirty="0">
                <a:latin typeface="Centaur" panose="02030504050205020304" pitchFamily="18" charset="0"/>
              </a:rPr>
              <a:t>s</a:t>
            </a:r>
            <a:r>
              <a:rPr lang="en-US" sz="2800" dirty="0" smtClean="0">
                <a:latin typeface="Centaur" panose="02030504050205020304" pitchFamily="18" charset="0"/>
              </a:rPr>
              <a:t>ecure the signature of four conference attendees as seconders on the resolution form and submit to any member of the Resolutions Committee</a:t>
            </a:r>
            <a:br>
              <a:rPr lang="en-US" sz="2800" dirty="0" smtClean="0">
                <a:latin typeface="Centaur" panose="02030504050205020304" pitchFamily="18" charset="0"/>
              </a:rPr>
            </a:br>
            <a:r>
              <a:rPr lang="en-US" dirty="0" smtClean="0">
                <a:latin typeface="Centaur" panose="02030504050205020304" pitchFamily="18" charset="0"/>
              </a:rPr>
              <a:t> (Geoffrey Dyer, Rebecca </a:t>
            </a:r>
            <a:r>
              <a:rPr lang="en-US" dirty="0" err="1" smtClean="0">
                <a:latin typeface="Centaur" panose="02030504050205020304" pitchFamily="18" charset="0"/>
              </a:rPr>
              <a:t>Eikey</a:t>
            </a:r>
            <a:r>
              <a:rPr lang="en-US" dirty="0" smtClean="0">
                <a:latin typeface="Centaur" panose="02030504050205020304" pitchFamily="18" charset="0"/>
              </a:rPr>
              <a:t>, Sam Foster, or Conan McKay) </a:t>
            </a:r>
          </a:p>
          <a:p>
            <a:endParaRPr lang="en-US" sz="2800" dirty="0">
              <a:latin typeface="Centaur" panose="02030504050205020304" pitchFamily="18" charset="0"/>
            </a:endParaRPr>
          </a:p>
          <a:p>
            <a:endParaRPr lang="en-US" sz="2800" dirty="0" smtClean="0">
              <a:latin typeface="Centaur" panose="02030504050205020304" pitchFamily="18" charset="0"/>
            </a:endParaRPr>
          </a:p>
          <a:p>
            <a:pPr marL="0" indent="0">
              <a:buNone/>
            </a:pPr>
            <a:endParaRPr lang="en-US" sz="2800" dirty="0" smtClean="0">
              <a:latin typeface="Centaur" panose="02030504050205020304" pitchFamily="18" charset="0"/>
            </a:endParaRPr>
          </a:p>
          <a:p>
            <a:r>
              <a:rPr lang="en-US" sz="2800" b="1" dirty="0" smtClean="0">
                <a:latin typeface="Centaur" panose="02030504050205020304" pitchFamily="18" charset="0"/>
              </a:rPr>
              <a:t>IF</a:t>
            </a:r>
            <a:r>
              <a:rPr lang="en-US" sz="2800" dirty="0" smtClean="0">
                <a:latin typeface="Centaur" panose="02030504050205020304" pitchFamily="18" charset="0"/>
              </a:rPr>
              <a:t> you want your Mock Resolution to be debated in Mock Plenary</a:t>
            </a:r>
            <a:endParaRPr lang="en-US" sz="2800" dirty="0">
              <a:latin typeface="Centaur" panose="02030504050205020304" pitchFamily="18" charset="0"/>
            </a:endParaRPr>
          </a:p>
        </p:txBody>
      </p:sp>
      <p:pic>
        <p:nvPicPr>
          <p:cNvPr id="4098" name="Picture 2" descr="https://www.asccc.org/sites/default/files/styles/thumbnail/public/Geoffrey_Dyer.jpeg?itok=gepBP7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958" y="3730437"/>
            <a:ext cx="965612" cy="13794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asccc.org/sites/default/files/styles/thumbnail/public/Rebecca%20Eikey_0.JPG?itok=78mBySM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962" y="3713066"/>
            <a:ext cx="965612" cy="13794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www.asccc.org/sites/default/files/styles/thumbnail/public/Sam.jpg?itok=Lqv_Axy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966" y="3730436"/>
            <a:ext cx="965612" cy="13794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asccc.org/sites/default/files/styles/thumbnail/public/Conan.jpg?itok=22vlus_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970" y="3762933"/>
            <a:ext cx="939524" cy="134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71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el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4313" y="38100"/>
            <a:ext cx="8229600" cy="990600"/>
          </a:xfrm>
        </p:spPr>
        <p:txBody>
          <a:bodyPr>
            <a:noAutofit/>
          </a:bodyPr>
          <a:lstStyle/>
          <a:p>
            <a:r>
              <a:rPr lang="en-US" sz="6600" dirty="0" smtClean="0">
                <a:solidFill>
                  <a:schemeClr val="bg1"/>
                </a:solidFill>
                <a:effectLst>
                  <a:outerShdw blurRad="38100" dist="38100" dir="2700000" algn="tl">
                    <a:srgbClr val="000000">
                      <a:alpha val="43137"/>
                    </a:srgbClr>
                  </a:outerShdw>
                </a:effectLst>
                <a:latin typeface="Bahnschrift Condensed" panose="020B0502040204020203" pitchFamily="34" charset="0"/>
              </a:rPr>
              <a:t>How Can We Help?</a:t>
            </a:r>
            <a:endParaRPr lang="en-US" sz="6600" dirty="0">
              <a:solidFill>
                <a:schemeClr val="bg1"/>
              </a:solidFill>
              <a:effectLst>
                <a:outerShdw blurRad="38100" dist="38100" dir="2700000" algn="tl">
                  <a:srgbClr val="000000">
                    <a:alpha val="43137"/>
                  </a:srgbClr>
                </a:outerShdw>
              </a:effectLst>
              <a:latin typeface="Bahnschrift Condensed" panose="020B0502040204020203" pitchFamily="34" charset="0"/>
            </a:endParaRPr>
          </a:p>
        </p:txBody>
      </p:sp>
      <p:sp>
        <p:nvSpPr>
          <p:cNvPr id="3" name="Content Placeholder 2"/>
          <p:cNvSpPr>
            <a:spLocks noGrp="1"/>
          </p:cNvSpPr>
          <p:nvPr>
            <p:ph idx="1"/>
          </p:nvPr>
        </p:nvSpPr>
        <p:spPr/>
        <p:txBody>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pPr marL="0" indent="0">
              <a:buNone/>
            </a:pPr>
            <a:r>
              <a:rPr lang="en-US" dirty="0" smtClean="0">
                <a:solidFill>
                  <a:schemeClr val="bg1"/>
                </a:solidFill>
              </a:rPr>
              <a:t>gdyer@taftcollege.edu</a:t>
            </a:r>
          </a:p>
          <a:p>
            <a:pPr marL="0" indent="0">
              <a:buNone/>
            </a:pPr>
            <a:r>
              <a:rPr lang="en-US" dirty="0" smtClean="0">
                <a:solidFill>
                  <a:schemeClr val="bg1"/>
                </a:solidFill>
              </a:rPr>
              <a:t>sfoster@fullcoll.edu</a:t>
            </a:r>
          </a:p>
          <a:p>
            <a:pPr marL="0" indent="0">
              <a:buNone/>
            </a:pPr>
            <a:r>
              <a:rPr lang="en-US" dirty="0" smtClean="0">
                <a:solidFill>
                  <a:schemeClr val="bg1"/>
                </a:solidFill>
              </a:rPr>
              <a:t>cmckay@mendocino.edu</a:t>
            </a:r>
          </a:p>
          <a:p>
            <a:endParaRPr lang="en-US" dirty="0"/>
          </a:p>
        </p:txBody>
      </p:sp>
    </p:spTree>
    <p:extLst>
      <p:ext uri="{BB962C8B-B14F-4D97-AF65-F5344CB8AC3E}">
        <p14:creationId xmlns:p14="http://schemas.microsoft.com/office/powerpoint/2010/main" val="295900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06"/>
            <a:ext cx="8229600" cy="990600"/>
          </a:xfrm>
        </p:spPr>
        <p:txBody>
          <a:bodyPr/>
          <a:lstStyle/>
          <a:p>
            <a:pPr algn="ctr"/>
            <a:r>
              <a:rPr lang="en-US" dirty="0" smtClean="0">
                <a:effectLst>
                  <a:outerShdw blurRad="38100" dist="38100" dir="2700000" algn="tl">
                    <a:srgbClr val="000000">
                      <a:alpha val="43137"/>
                    </a:srgbClr>
                  </a:outerShdw>
                </a:effectLst>
                <a:latin typeface="Tw Cen MT Condensed" panose="020B0606020104020203" pitchFamily="34" charset="0"/>
                <a:cs typeface="Times New Roman"/>
              </a:rPr>
              <a:t>Introductions</a:t>
            </a:r>
            <a:endParaRPr lang="en-US" dirty="0">
              <a:effectLst>
                <a:outerShdw blurRad="38100" dist="38100" dir="2700000" algn="tl">
                  <a:srgbClr val="000000">
                    <a:alpha val="43137"/>
                  </a:srgbClr>
                </a:outerShdw>
              </a:effectLst>
              <a:latin typeface="Tw Cen MT Condensed" panose="020B0606020104020203" pitchFamily="34" charset="0"/>
              <a:cs typeface="Times New Roman"/>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Times New Roman"/>
              <a:cs typeface="Times New Roman"/>
            </a:endParaRPr>
          </a:p>
        </p:txBody>
      </p:sp>
      <p:pic>
        <p:nvPicPr>
          <p:cNvPr id="2050" name="Picture 2" descr="Image result for My Name I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524000"/>
            <a:ext cx="8229600" cy="44296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a:srcRect l="1005" t="12458" r="-1" b="30971"/>
          <a:stretch/>
        </p:blipFill>
        <p:spPr>
          <a:xfrm>
            <a:off x="640079" y="3463290"/>
            <a:ext cx="4318611" cy="377190"/>
          </a:xfrm>
          <a:prstGeom prst="rect">
            <a:avLst/>
          </a:prstGeom>
        </p:spPr>
      </p:pic>
      <p:pic>
        <p:nvPicPr>
          <p:cNvPr id="6" name="Picture 5"/>
          <p:cNvPicPr>
            <a:picLocks noChangeAspect="1"/>
          </p:cNvPicPr>
          <p:nvPr/>
        </p:nvPicPr>
        <p:blipFill>
          <a:blip r:embed="rId4"/>
          <a:stretch>
            <a:fillRect/>
          </a:stretch>
        </p:blipFill>
        <p:spPr>
          <a:xfrm>
            <a:off x="4958691" y="3437681"/>
            <a:ext cx="3228975" cy="457200"/>
          </a:xfrm>
          <a:prstGeom prst="rect">
            <a:avLst/>
          </a:prstGeom>
        </p:spPr>
      </p:pic>
      <p:pic>
        <p:nvPicPr>
          <p:cNvPr id="7" name="Picture 6"/>
          <p:cNvPicPr>
            <a:picLocks noChangeAspect="1"/>
          </p:cNvPicPr>
          <p:nvPr/>
        </p:nvPicPr>
        <p:blipFill>
          <a:blip r:embed="rId5"/>
          <a:stretch>
            <a:fillRect/>
          </a:stretch>
        </p:blipFill>
        <p:spPr>
          <a:xfrm>
            <a:off x="596241" y="3909168"/>
            <a:ext cx="4343400" cy="390525"/>
          </a:xfrm>
          <a:prstGeom prst="rect">
            <a:avLst/>
          </a:prstGeom>
        </p:spPr>
      </p:pic>
      <p:pic>
        <p:nvPicPr>
          <p:cNvPr id="8" name="Picture 7"/>
          <p:cNvPicPr>
            <a:picLocks noChangeAspect="1"/>
          </p:cNvPicPr>
          <p:nvPr/>
        </p:nvPicPr>
        <p:blipFill>
          <a:blip r:embed="rId6"/>
          <a:stretch>
            <a:fillRect/>
          </a:stretch>
        </p:blipFill>
        <p:spPr>
          <a:xfrm>
            <a:off x="4933950" y="3903562"/>
            <a:ext cx="3752850" cy="381000"/>
          </a:xfrm>
          <a:prstGeom prst="rect">
            <a:avLst/>
          </a:prstGeom>
        </p:spPr>
      </p:pic>
      <p:pic>
        <p:nvPicPr>
          <p:cNvPr id="9" name="Picture 8"/>
          <p:cNvPicPr>
            <a:picLocks noChangeAspect="1"/>
          </p:cNvPicPr>
          <p:nvPr/>
        </p:nvPicPr>
        <p:blipFill>
          <a:blip r:embed="rId7"/>
          <a:stretch>
            <a:fillRect/>
          </a:stretch>
        </p:blipFill>
        <p:spPr>
          <a:xfrm>
            <a:off x="577191" y="4284562"/>
            <a:ext cx="4324350" cy="457200"/>
          </a:xfrm>
          <a:prstGeom prst="rect">
            <a:avLst/>
          </a:prstGeom>
        </p:spPr>
      </p:pic>
      <p:pic>
        <p:nvPicPr>
          <p:cNvPr id="10" name="Picture 9"/>
          <p:cNvPicPr>
            <a:picLocks noChangeAspect="1"/>
          </p:cNvPicPr>
          <p:nvPr/>
        </p:nvPicPr>
        <p:blipFill>
          <a:blip r:embed="rId8"/>
          <a:stretch>
            <a:fillRect/>
          </a:stretch>
        </p:blipFill>
        <p:spPr>
          <a:xfrm>
            <a:off x="4993861" y="4304673"/>
            <a:ext cx="2581275" cy="419100"/>
          </a:xfrm>
          <a:prstGeom prst="rect">
            <a:avLst/>
          </a:prstGeom>
        </p:spPr>
      </p:pic>
      <p:pic>
        <p:nvPicPr>
          <p:cNvPr id="12" name="Picture 11"/>
          <p:cNvPicPr>
            <a:picLocks noChangeAspect="1"/>
          </p:cNvPicPr>
          <p:nvPr/>
        </p:nvPicPr>
        <p:blipFill>
          <a:blip r:embed="rId9"/>
          <a:stretch>
            <a:fillRect/>
          </a:stretch>
        </p:blipFill>
        <p:spPr>
          <a:xfrm>
            <a:off x="596241" y="4675087"/>
            <a:ext cx="3286125" cy="457200"/>
          </a:xfrm>
          <a:prstGeom prst="rect">
            <a:avLst/>
          </a:prstGeom>
        </p:spPr>
      </p:pic>
    </p:spTree>
    <p:extLst>
      <p:ext uri="{BB962C8B-B14F-4D97-AF65-F5344CB8AC3E}">
        <p14:creationId xmlns:p14="http://schemas.microsoft.com/office/powerpoint/2010/main" val="294736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w Cen MT Condensed" panose="020B0606020104020203" pitchFamily="34" charset="0"/>
                <a:cs typeface="Times New Roman"/>
              </a:rPr>
              <a:t>Why Use Resolutions? </a:t>
            </a:r>
            <a:endParaRPr lang="en-US" dirty="0">
              <a:latin typeface="Tw Cen MT Condensed" panose="020B0606020104020203" pitchFamily="34" charset="0"/>
              <a:cs typeface="Times New Roman"/>
            </a:endParaRPr>
          </a:p>
        </p:txBody>
      </p:sp>
      <p:sp>
        <p:nvSpPr>
          <p:cNvPr id="3" name="Content Placeholder 2"/>
          <p:cNvSpPr>
            <a:spLocks noGrp="1"/>
          </p:cNvSpPr>
          <p:nvPr>
            <p:ph idx="1"/>
          </p:nvPr>
        </p:nvSpPr>
        <p:spPr/>
        <p:txBody>
          <a:bodyPr>
            <a:normAutofit/>
          </a:bodyPr>
          <a:lstStyle/>
          <a:p>
            <a:pPr lvl="1"/>
            <a:r>
              <a:rPr lang="en-US" sz="4000" dirty="0" smtClean="0">
                <a:latin typeface="Centaur" panose="02030504050205020304" pitchFamily="18" charset="0"/>
                <a:cs typeface="Times New Roman"/>
              </a:rPr>
              <a:t>Why use them at statewide level?</a:t>
            </a:r>
          </a:p>
          <a:p>
            <a:pPr lvl="1"/>
            <a:r>
              <a:rPr lang="en-US" sz="4000" dirty="0" smtClean="0">
                <a:latin typeface="Centaur" panose="02030504050205020304" pitchFamily="18" charset="0"/>
                <a:cs typeface="Times New Roman"/>
              </a:rPr>
              <a:t>Why use them locally? </a:t>
            </a:r>
            <a:endParaRPr lang="en-US" sz="4000" dirty="0">
              <a:latin typeface="Centaur" panose="02030504050205020304" pitchFamily="18" charset="0"/>
              <a:cs typeface="Times New Roman"/>
            </a:endParaRPr>
          </a:p>
        </p:txBody>
      </p:sp>
    </p:spTree>
    <p:extLst>
      <p:ext uri="{BB962C8B-B14F-4D97-AF65-F5344CB8AC3E}">
        <p14:creationId xmlns:p14="http://schemas.microsoft.com/office/powerpoint/2010/main" val="36538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ap of California Community Colleges Campus Location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727" t="599" r="217" b="14572"/>
          <a:stretch/>
        </p:blipFill>
        <p:spPr bwMode="auto">
          <a:xfrm>
            <a:off x="42040" y="367862"/>
            <a:ext cx="5728139" cy="6495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84332" y="1096911"/>
            <a:ext cx="5312978" cy="1400504"/>
          </a:xfrm>
        </p:spPr>
        <p:txBody>
          <a:bodyPr>
            <a:normAutofit fontScale="90000"/>
          </a:bodyPr>
          <a:lstStyle/>
          <a:p>
            <a:r>
              <a:rPr lang="en-US" sz="7300" dirty="0" smtClean="0">
                <a:solidFill>
                  <a:srgbClr val="E93B29"/>
                </a:solidFill>
                <a:effectLst>
                  <a:outerShdw blurRad="38100" dist="38100" dir="2700000" algn="tl">
                    <a:srgbClr val="000000">
                      <a:alpha val="43137"/>
                    </a:srgbClr>
                  </a:outerShdw>
                </a:effectLst>
                <a:latin typeface="Bahnschrift Condensed" panose="020B0502040204020203" pitchFamily="34" charset="0"/>
              </a:rPr>
              <a:t>LOCAL SENATES</a:t>
            </a:r>
            <a:r>
              <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rPr>
              <a:t/>
            </a:r>
            <a:br>
              <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rPr>
            </a:br>
            <a:endParaRPr lang="en-US" sz="6600" dirty="0">
              <a:solidFill>
                <a:schemeClr val="accent6">
                  <a:lumMod val="60000"/>
                  <a:lumOff val="40000"/>
                </a:schemeClr>
              </a:solidFill>
              <a:effectLst>
                <a:outerShdw blurRad="38100" dist="38100" dir="2700000" algn="tl">
                  <a:srgbClr val="000000">
                    <a:alpha val="43137"/>
                  </a:srgbClr>
                </a:outerShdw>
              </a:effectLst>
              <a:latin typeface="Bahnschrift Condensed" panose="020B0502040204020203" pitchFamily="34" charset="0"/>
            </a:endParaRPr>
          </a:p>
        </p:txBody>
      </p:sp>
      <p:sp>
        <p:nvSpPr>
          <p:cNvPr id="3" name="TextBox 2"/>
          <p:cNvSpPr txBox="1"/>
          <p:nvPr/>
        </p:nvSpPr>
        <p:spPr>
          <a:xfrm>
            <a:off x="4414348" y="1967302"/>
            <a:ext cx="4188372" cy="2123658"/>
          </a:xfrm>
          <a:prstGeom prst="rect">
            <a:avLst/>
          </a:prstGeom>
          <a:noFill/>
        </p:spPr>
        <p:txBody>
          <a:bodyPr wrap="square" rtlCol="0">
            <a:spAutoFit/>
          </a:bodyPr>
          <a:lstStyle/>
          <a:p>
            <a:r>
              <a:rPr lang="en-US" sz="6600" dirty="0" smtClean="0">
                <a:solidFill>
                  <a:srgbClr val="E93B29"/>
                </a:solidFill>
                <a:effectLst>
                  <a:outerShdw blurRad="38100" dist="38100" dir="2700000" algn="tl">
                    <a:srgbClr val="000000">
                      <a:alpha val="43137"/>
                    </a:srgbClr>
                  </a:outerShdw>
                </a:effectLst>
                <a:latin typeface="Bahnschrift Condensed" panose="020B0502040204020203" pitchFamily="34" charset="0"/>
              </a:rPr>
              <a:t>RESOLUTIONS</a:t>
            </a:r>
            <a:endPar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endParaRPr>
          </a:p>
          <a:p>
            <a:endParaRPr lang="en-US" sz="6600" dirty="0">
              <a:solidFill>
                <a:schemeClr val="accent6">
                  <a:lumMod val="60000"/>
                  <a:lumOff val="40000"/>
                </a:schemeClr>
              </a:solidFill>
              <a:effectLst>
                <a:outerShdw blurRad="38100" dist="38100" dir="2700000" algn="tl">
                  <a:srgbClr val="000000">
                    <a:alpha val="43137"/>
                  </a:srgbClr>
                </a:outerShdw>
              </a:effectLst>
              <a:latin typeface="Bahnschrift Condensed" panose="020B0502040204020203" pitchFamily="34" charset="0"/>
            </a:endParaRPr>
          </a:p>
        </p:txBody>
      </p:sp>
      <p:sp>
        <p:nvSpPr>
          <p:cNvPr id="4" name="TextBox 3"/>
          <p:cNvSpPr txBox="1"/>
          <p:nvPr/>
        </p:nvSpPr>
        <p:spPr>
          <a:xfrm>
            <a:off x="5339256" y="3153103"/>
            <a:ext cx="4141076" cy="1107996"/>
          </a:xfrm>
          <a:prstGeom prst="rect">
            <a:avLst/>
          </a:prstGeom>
          <a:noFill/>
        </p:spPr>
        <p:txBody>
          <a:bodyPr wrap="square" rtlCol="0">
            <a:spAutoFit/>
          </a:bodyPr>
          <a:lstStyle/>
          <a:p>
            <a:r>
              <a:rPr lang="en-US" sz="6600" dirty="0" smtClean="0">
                <a:solidFill>
                  <a:srgbClr val="E93B29"/>
                </a:solidFill>
                <a:effectLst>
                  <a:outerShdw blurRad="38100" dist="38100" dir="2700000" algn="tl">
                    <a:srgbClr val="000000">
                      <a:alpha val="43137"/>
                    </a:srgbClr>
                  </a:outerShdw>
                </a:effectLst>
                <a:latin typeface="Bahnschrift Condensed" panose="020B0502040204020203" pitchFamily="34" charset="0"/>
              </a:rPr>
              <a:t>PROCESSES</a:t>
            </a:r>
            <a:endParaRPr lang="en-US" sz="6600" dirty="0">
              <a:solidFill>
                <a:srgbClr val="E93B29"/>
              </a:solidFill>
              <a:effectLst>
                <a:outerShdw blurRad="38100" dist="38100" dir="2700000" algn="tl">
                  <a:srgbClr val="000000">
                    <a:alpha val="43137"/>
                  </a:srgbClr>
                </a:outerShdw>
              </a:effectLst>
              <a:latin typeface="Bahnschrift Condensed" panose="020B0502040204020203" pitchFamily="34" charset="0"/>
            </a:endParaRPr>
          </a:p>
        </p:txBody>
      </p:sp>
      <p:pic>
        <p:nvPicPr>
          <p:cNvPr id="6" name="Picture 5" descr="ASCCC_Logo"/>
          <p:cNvPicPr/>
          <p:nvPr/>
        </p:nvPicPr>
        <p:blipFill rotWithShape="1">
          <a:blip r:embed="rId3"/>
          <a:srcRect r="71273" b="21285"/>
          <a:stretch/>
        </p:blipFill>
        <p:spPr bwMode="auto">
          <a:xfrm>
            <a:off x="7521472" y="5544667"/>
            <a:ext cx="1175838" cy="810438"/>
          </a:xfrm>
          <a:prstGeom prst="rect">
            <a:avLst/>
          </a:prstGeom>
          <a:noFill/>
          <a:ln w="9525">
            <a:noFill/>
            <a:miter lim="800000"/>
            <a:headEnd/>
            <a:tailEnd/>
          </a:ln>
        </p:spPr>
      </p:pic>
    </p:spTree>
    <p:extLst>
      <p:ext uri="{BB962C8B-B14F-4D97-AF65-F5344CB8AC3E}">
        <p14:creationId xmlns:p14="http://schemas.microsoft.com/office/powerpoint/2010/main" val="39889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566" y="228600"/>
            <a:ext cx="8229600" cy="990600"/>
          </a:xfrm>
        </p:spPr>
        <p:txBody>
          <a:bodyPr>
            <a:normAutofit/>
          </a:bodyPr>
          <a:lstStyle/>
          <a:p>
            <a:r>
              <a:rPr lang="en-US" dirty="0" smtClean="0">
                <a:latin typeface="Tw Cen MT Condensed" panose="020B0606020104020203" pitchFamily="34" charset="0"/>
                <a:cs typeface="Times New Roman" panose="02020603050405020304" pitchFamily="18" charset="0"/>
              </a:rPr>
              <a:t>Resolutions Processes of Local Academic Senates</a:t>
            </a:r>
            <a:endParaRPr lang="en-US" dirty="0">
              <a:latin typeface="Tw Cen MT Condensed" panose="020B0606020104020203" pitchFamily="34" charset="0"/>
              <a:cs typeface="Times New Roman" panose="02020603050405020304" pitchFamily="18" charset="0"/>
            </a:endParaRPr>
          </a:p>
        </p:txBody>
      </p:sp>
      <p:sp>
        <p:nvSpPr>
          <p:cNvPr id="3" name="Content Placeholder 2"/>
          <p:cNvSpPr>
            <a:spLocks noGrp="1"/>
          </p:cNvSpPr>
          <p:nvPr>
            <p:ph idx="1"/>
          </p:nvPr>
        </p:nvSpPr>
        <p:spPr>
          <a:xfrm>
            <a:off x="457200" y="1376855"/>
            <a:ext cx="8229600" cy="5100145"/>
          </a:xfrm>
        </p:spPr>
        <p:txBody>
          <a:bodyPr>
            <a:normAutofit lnSpcReduction="10000"/>
          </a:bodyPr>
          <a:lstStyle/>
          <a:p>
            <a:r>
              <a:rPr lang="en-US" sz="2800" dirty="0" smtClean="0">
                <a:latin typeface="Centaur" panose="02030504050205020304" pitchFamily="18" charset="0"/>
                <a:cs typeface="Times New Roman" panose="02020603050405020304" pitchFamily="18" charset="0"/>
              </a:rPr>
              <a:t>Does your local senate have a clearly documented, broadly understood local resolutions process? </a:t>
            </a:r>
          </a:p>
          <a:p>
            <a:r>
              <a:rPr lang="en-US" sz="2800" dirty="0" smtClean="0">
                <a:latin typeface="Centaur" panose="02030504050205020304" pitchFamily="18" charset="0"/>
                <a:cs typeface="Times New Roman" panose="02020603050405020304" pitchFamily="18" charset="0"/>
              </a:rPr>
              <a:t>Can any faculty member write a resolution and submit it to your academic senate?</a:t>
            </a:r>
          </a:p>
          <a:p>
            <a:r>
              <a:rPr lang="en-US" sz="2800" dirty="0" smtClean="0">
                <a:latin typeface="Centaur" panose="02030504050205020304" pitchFamily="18" charset="0"/>
                <a:cs typeface="Times New Roman" panose="02020603050405020304" pitchFamily="18" charset="0"/>
              </a:rPr>
              <a:t>Does the resolution need to adhere to certain guidelines (seconders, formatting, review by officers, etc.) to advance to the senate for a vote? </a:t>
            </a:r>
          </a:p>
          <a:p>
            <a:r>
              <a:rPr lang="en-US" sz="2800" dirty="0" smtClean="0">
                <a:latin typeface="Centaur" panose="02030504050205020304" pitchFamily="18" charset="0"/>
                <a:cs typeface="Times New Roman" panose="02020603050405020304" pitchFamily="18" charset="0"/>
              </a:rPr>
              <a:t>Does your local AS require multiple readings of resolutions? </a:t>
            </a:r>
          </a:p>
          <a:p>
            <a:r>
              <a:rPr lang="en-US" sz="2800" dirty="0" smtClean="0">
                <a:latin typeface="Centaur" panose="02030504050205020304" pitchFamily="18" charset="0"/>
                <a:cs typeface="Times New Roman" panose="02020603050405020304" pitchFamily="18" charset="0"/>
              </a:rPr>
              <a:t>Does your senate have a rule about the amount of votes required to adopt a resolution that reverses a previous position? </a:t>
            </a:r>
          </a:p>
          <a:p>
            <a:pPr marL="0" indent="0">
              <a:buNone/>
            </a:pPr>
            <a:endParaRPr lang="en-US" dirty="0"/>
          </a:p>
        </p:txBody>
      </p:sp>
    </p:spTree>
    <p:extLst>
      <p:ext uri="{BB962C8B-B14F-4D97-AF65-F5344CB8AC3E}">
        <p14:creationId xmlns:p14="http://schemas.microsoft.com/office/powerpoint/2010/main" val="133221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6" y="291662"/>
            <a:ext cx="8466083" cy="990600"/>
          </a:xfrm>
        </p:spPr>
        <p:txBody>
          <a:bodyPr>
            <a:noAutofit/>
          </a:bodyPr>
          <a:lstStyle/>
          <a:p>
            <a:r>
              <a:rPr lang="en-US" sz="4400" dirty="0" smtClean="0">
                <a:latin typeface="Tw Cen MT Condensed" panose="020B0606020104020203" pitchFamily="34" charset="0"/>
                <a:cs typeface="Times New Roman" panose="02020603050405020304" pitchFamily="18" charset="0"/>
              </a:rPr>
              <a:t>The </a:t>
            </a:r>
            <a:r>
              <a:rPr lang="en-US" sz="4400" i="1" dirty="0" smtClean="0">
                <a:latin typeface="Tw Cen MT Condensed" panose="020B0606020104020203" pitchFamily="34" charset="0"/>
                <a:cs typeface="Times New Roman" panose="02020603050405020304" pitchFamily="18" charset="0"/>
              </a:rPr>
              <a:t>ASCCC Local Senates Handbook</a:t>
            </a:r>
            <a:r>
              <a:rPr lang="en-US" sz="4400" dirty="0" smtClean="0">
                <a:latin typeface="Tw Cen MT Condensed" panose="020B0606020104020203" pitchFamily="34" charset="0"/>
                <a:cs typeface="Times New Roman" panose="02020603050405020304" pitchFamily="18" charset="0"/>
              </a:rPr>
              <a:t> Recommends . . . </a:t>
            </a:r>
            <a:endParaRPr lang="en-US" sz="4400" dirty="0">
              <a:latin typeface="Tw Cen MT Condensed" panose="020B0606020104020203" pitchFamily="34" charset="0"/>
              <a:cs typeface="Times New Roman" panose="02020603050405020304" pitchFamily="18" charset="0"/>
            </a:endParaRPr>
          </a:p>
        </p:txBody>
      </p:sp>
      <p:sp>
        <p:nvSpPr>
          <p:cNvPr id="3" name="Content Placeholder 2"/>
          <p:cNvSpPr>
            <a:spLocks noGrp="1"/>
          </p:cNvSpPr>
          <p:nvPr>
            <p:ph idx="1"/>
          </p:nvPr>
        </p:nvSpPr>
        <p:spPr>
          <a:xfrm>
            <a:off x="294290" y="1600200"/>
            <a:ext cx="8392510" cy="4876800"/>
          </a:xfrm>
        </p:spPr>
        <p:txBody>
          <a:bodyPr>
            <a:normAutofit/>
          </a:bodyPr>
          <a:lstStyle/>
          <a:p>
            <a:r>
              <a:rPr lang="en-US" sz="3200" dirty="0" smtClean="0">
                <a:latin typeface="Centaur" panose="02030504050205020304" pitchFamily="18" charset="0"/>
              </a:rPr>
              <a:t>“The Academic Senate for California Community Colleges conducts its business using the resolutions process (see the </a:t>
            </a:r>
            <a:r>
              <a:rPr lang="en-US" sz="3200" i="1" dirty="0" smtClean="0">
                <a:latin typeface="Centaur" panose="02030504050205020304" pitchFamily="18" charset="0"/>
                <a:hlinkClick r:id="rId2"/>
              </a:rPr>
              <a:t>ASCCC Resolutions Handbook</a:t>
            </a:r>
            <a:r>
              <a:rPr lang="en-US" sz="3200" dirty="0" smtClean="0">
                <a:latin typeface="Centaur" panose="02030504050205020304" pitchFamily="18" charset="0"/>
              </a:rPr>
              <a:t>) and recommends that local senates do likewise; many senates, however, reserve resolutions only for the most urgent of their statements and recommendations.” (</a:t>
            </a:r>
            <a:r>
              <a:rPr lang="en-US" sz="3200" i="1" dirty="0" smtClean="0">
                <a:latin typeface="Centaur" panose="02030504050205020304" pitchFamily="18" charset="0"/>
                <a:hlinkClick r:id="rId3"/>
              </a:rPr>
              <a:t>ASCCC Local Senates Handbook</a:t>
            </a:r>
            <a:r>
              <a:rPr lang="en-US" sz="3200" dirty="0" smtClean="0">
                <a:latin typeface="Centaur" panose="02030504050205020304" pitchFamily="18" charset="0"/>
              </a:rPr>
              <a:t>)</a:t>
            </a:r>
            <a:endParaRPr lang="en-US" sz="3200" dirty="0" smtClean="0">
              <a:latin typeface="Centaur" panose="02030504050205020304" pitchFamily="18" charset="0"/>
            </a:endParaRPr>
          </a:p>
          <a:p>
            <a:r>
              <a:rPr lang="en-US" sz="3200" dirty="0" smtClean="0">
                <a:latin typeface="Centaur" panose="02030504050205020304" pitchFamily="18" charset="0"/>
              </a:rPr>
              <a:t>How are the processes different?  </a:t>
            </a:r>
            <a:endParaRPr lang="en-US" sz="3200" dirty="0">
              <a:latin typeface="Centaur" panose="02030504050205020304" pitchFamily="18" charset="0"/>
            </a:endParaRPr>
          </a:p>
        </p:txBody>
      </p:sp>
    </p:spTree>
    <p:extLst>
      <p:ext uri="{BB962C8B-B14F-4D97-AF65-F5344CB8AC3E}">
        <p14:creationId xmlns:p14="http://schemas.microsoft.com/office/powerpoint/2010/main" val="101526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72" y="333703"/>
            <a:ext cx="8229600" cy="990600"/>
          </a:xfrm>
        </p:spPr>
        <p:txBody>
          <a:bodyPr>
            <a:normAutofit/>
          </a:bodyPr>
          <a:lstStyle/>
          <a:p>
            <a:r>
              <a:rPr lang="en-US" sz="4400" dirty="0" smtClean="0">
                <a:latin typeface="Tw Cen MT Condensed" panose="020B0606020104020203" pitchFamily="34" charset="0"/>
                <a:cs typeface="Times New Roman" panose="02020603050405020304" pitchFamily="18" charset="0"/>
              </a:rPr>
              <a:t>Faculty Involvement in Resolutions </a:t>
            </a:r>
            <a:endParaRPr lang="en-US" sz="4400" dirty="0">
              <a:latin typeface="Tw Cen MT Condensed" panose="020B0606020104020203" pitchFamily="34"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3200" dirty="0" smtClean="0">
                <a:latin typeface="Centaur" panose="02030504050205020304" pitchFamily="18" charset="0"/>
                <a:cs typeface="Times New Roman" panose="02020603050405020304" pitchFamily="18" charset="0"/>
              </a:rPr>
              <a:t>How involved are the faculty on your campus in writing, discussing, and voting on local resolutions?</a:t>
            </a:r>
          </a:p>
          <a:p>
            <a:r>
              <a:rPr lang="en-US" sz="3200" dirty="0" smtClean="0">
                <a:latin typeface="Centaur" panose="02030504050205020304" pitchFamily="18" charset="0"/>
                <a:cs typeface="Times New Roman" panose="02020603050405020304" pitchFamily="18" charset="0"/>
              </a:rPr>
              <a:t>On ASCCC resolutions? </a:t>
            </a:r>
          </a:p>
          <a:p>
            <a:pPr marL="0" indent="0">
              <a:buNone/>
            </a:pPr>
            <a:r>
              <a:rPr lang="en-US" sz="4400" dirty="0" smtClean="0">
                <a:latin typeface="Centaur" panose="02030504050205020304" pitchFamily="18" charset="0"/>
                <a:cs typeface="Times New Roman" panose="02020603050405020304" pitchFamily="18" charset="0"/>
              </a:rPr>
              <a:t>WHO’S GOT SOMETHING THAT WORKS? </a:t>
            </a:r>
          </a:p>
          <a:p>
            <a:pPr marL="0" indent="0">
              <a:buNone/>
            </a:pPr>
            <a:endParaRPr lang="en-US" dirty="0"/>
          </a:p>
        </p:txBody>
      </p:sp>
    </p:spTree>
    <p:extLst>
      <p:ext uri="{BB962C8B-B14F-4D97-AF65-F5344CB8AC3E}">
        <p14:creationId xmlns:p14="http://schemas.microsoft.com/office/powerpoint/2010/main" val="33868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8">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12D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9790</TotalTime>
  <Words>1037</Words>
  <Application>Microsoft Office PowerPoint</Application>
  <PresentationFormat>On-screen Show (4:3)</PresentationFormat>
  <Paragraphs>145</Paragraphs>
  <Slides>30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Bahnschrift Condensed</vt:lpstr>
      <vt:lpstr>Calibri</vt:lpstr>
      <vt:lpstr>Centaur</vt:lpstr>
      <vt:lpstr>Courier New</vt:lpstr>
      <vt:lpstr>Times New Roman</vt:lpstr>
      <vt:lpstr>Tw Cen MT Condensed</vt:lpstr>
      <vt:lpstr>Clarity</vt:lpstr>
      <vt:lpstr>Resolution Writing 102:   Master Class in Resolution Writing</vt:lpstr>
      <vt:lpstr>Session Outcomes </vt:lpstr>
      <vt:lpstr>By 6:00pm Tonight </vt:lpstr>
      <vt:lpstr>Introductions</vt:lpstr>
      <vt:lpstr>Why Use Resolutions? </vt:lpstr>
      <vt:lpstr>LOCAL SENATES </vt:lpstr>
      <vt:lpstr>Resolutions Processes of Local Academic Senates</vt:lpstr>
      <vt:lpstr>The ASCCC Local Senates Handbook Recommends . . . </vt:lpstr>
      <vt:lpstr>Faculty Involvement in Resolutions </vt:lpstr>
      <vt:lpstr>Fine-Tuning Your Resolution </vt:lpstr>
      <vt:lpstr>Mock Resolution from Last Session</vt:lpstr>
      <vt:lpstr>From ASCCC Resolutions Handbook:</vt:lpstr>
      <vt:lpstr>Check Previous ASCCC Resolutions </vt:lpstr>
      <vt:lpstr>PowerPoint Presentation</vt:lpstr>
      <vt:lpstr>Use Advanced Search for Comprehensive Results </vt:lpstr>
      <vt:lpstr>PowerPoint Presentation</vt:lpstr>
      <vt:lpstr>PowerPoint Presentation</vt:lpstr>
      <vt:lpstr>ASCCC Resolutions Do Not/Should Not . . . </vt:lpstr>
      <vt:lpstr>Professionalism Preferred </vt:lpstr>
      <vt:lpstr>Professionalism Preferred </vt:lpstr>
      <vt:lpstr>ASCCC Resolutions Do/Should</vt:lpstr>
      <vt:lpstr>First Whereas</vt:lpstr>
      <vt:lpstr>Citing Legislation </vt:lpstr>
      <vt:lpstr>Full Names of Organizations /Acronyms </vt:lpstr>
      <vt:lpstr>Actionable Language</vt:lpstr>
      <vt:lpstr>Advice on Wording  </vt:lpstr>
      <vt:lpstr>Sample Resolution</vt:lpstr>
      <vt:lpstr>Activity </vt:lpstr>
      <vt:lpstr>By 6:00pm Tonight </vt:lpstr>
      <vt:lpstr>How Can We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Geoffrey Dyer</cp:lastModifiedBy>
  <cp:revision>207</cp:revision>
  <dcterms:created xsi:type="dcterms:W3CDTF">2015-10-21T19:14:41Z</dcterms:created>
  <dcterms:modified xsi:type="dcterms:W3CDTF">2018-06-14T03:52:05Z</dcterms:modified>
</cp:coreProperties>
</file>