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2" r:id="rId4"/>
    <p:sldId id="293" r:id="rId5"/>
    <p:sldId id="291" r:id="rId6"/>
    <p:sldId id="284" r:id="rId7"/>
    <p:sldId id="285" r:id="rId8"/>
    <p:sldId id="294" r:id="rId9"/>
    <p:sldId id="295" r:id="rId10"/>
    <p:sldId id="289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7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June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June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June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June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June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June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June 10,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June 10,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June 10,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June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June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June 10,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resolutions@ascc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esolutions@asccc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resolutions@asccc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4424"/>
            <a:ext cx="7848600" cy="1433344"/>
          </a:xfrm>
        </p:spPr>
        <p:txBody>
          <a:bodyPr/>
          <a:lstStyle/>
          <a:p>
            <a:pPr algn="ctr"/>
            <a:r>
              <a:rPr lang="en-US" sz="4000" cap="none" dirty="0" smtClean="0">
                <a:latin typeface="Bahnschrift Condensed" panose="020B0502040204020203" pitchFamily="34" charset="0"/>
                <a:cs typeface="Times New Roman"/>
              </a:rPr>
              <a:t>Resolution Amendment Writing </a:t>
            </a:r>
            <a:br>
              <a:rPr lang="en-US" sz="4000" cap="none" dirty="0" smtClean="0">
                <a:latin typeface="Bahnschrift Condensed" panose="020B0502040204020203" pitchFamily="34" charset="0"/>
                <a:cs typeface="Times New Roman"/>
              </a:rPr>
            </a:br>
            <a:endParaRPr lang="en-US" sz="4000" cap="none" dirty="0">
              <a:latin typeface="Bahnschrift Condensed" panose="020B0502040204020203" pitchFamily="34" charset="0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318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Geoffrey Dyer,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Area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A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Representative</a:t>
            </a: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Sam Foster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,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Area </a:t>
            </a:r>
            <a:r>
              <a:rPr lang="en-US" dirty="0">
                <a:latin typeface="Centaur" panose="02030504050205020304" pitchFamily="18" charset="0"/>
                <a:cs typeface="Times New Roman"/>
              </a:rPr>
              <a:t>D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Representative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solidFill>
                <a:schemeClr val="tx1"/>
              </a:solidFill>
              <a:latin typeface="Centaur" panose="02030504050205020304" pitchFamily="18" charset="0"/>
              <a:cs typeface="Times New Roman"/>
            </a:endParaRPr>
          </a:p>
          <a:p>
            <a:endParaRPr lang="en-US" dirty="0">
              <a:solidFill>
                <a:schemeClr val="tx1"/>
              </a:solidFill>
              <a:latin typeface="Centaur" panose="02030504050205020304" pitchFamily="18" charset="0"/>
              <a:cs typeface="Times New Roman"/>
            </a:endParaRP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Centaur" panose="02030504050205020304" pitchFamily="18" charset="0"/>
                <a:cs typeface="Times New Roman"/>
              </a:rPr>
              <a:t>Faculty Leadership Institute, June </a:t>
            </a:r>
            <a:r>
              <a:rPr lang="en-US" sz="1800" dirty="0" smtClean="0">
                <a:solidFill>
                  <a:schemeClr val="tx1"/>
                </a:solidFill>
                <a:latin typeface="Centaur" panose="02030504050205020304" pitchFamily="18" charset="0"/>
                <a:cs typeface="Times New Roman"/>
              </a:rPr>
              <a:t>15, 2018,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entaur" panose="02030504050205020304" pitchFamily="18" charset="0"/>
                <a:cs typeface="Times New Roman"/>
              </a:rPr>
              <a:t>Sheraton San Diego Hotel and Marina</a:t>
            </a:r>
          </a:p>
          <a:p>
            <a:pPr algn="ctr"/>
            <a:endParaRPr lang="en-US" sz="1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9507" y="40005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 result for amendmen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967" y="3695672"/>
            <a:ext cx="3187433" cy="23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hnschrift SemiBold Condensed" panose="020B0502040204020203" pitchFamily="34" charset="0"/>
                <a:cs typeface="Times New Roman"/>
              </a:rPr>
              <a:t>Nuts and Bolts</a:t>
            </a:r>
            <a:endParaRPr lang="en-US" dirty="0">
              <a:latin typeface="Bahnschrift SemiBold Condensed" panose="020B0502040204020203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entaur" panose="02030504050205020304" pitchFamily="18" charset="0"/>
                <a:cs typeface="Times New Roman"/>
              </a:rPr>
              <a:t>Must check the following:</a:t>
            </a: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Duplication of Position</a:t>
            </a: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Reversal of Position</a:t>
            </a:r>
            <a:endParaRPr lang="en-US" dirty="0">
              <a:latin typeface="Centaur" panose="02030504050205020304" pitchFamily="18" charset="0"/>
              <a:cs typeface="Times New Roman"/>
            </a:endParaRP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Clarity, Readability, Understanding, Intent</a:t>
            </a: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Senate Purview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999" y="4115272"/>
            <a:ext cx="34544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hnschrift SemiBold Condensed" panose="020B0502040204020203" pitchFamily="34" charset="0"/>
                <a:cs typeface="Times New Roman"/>
              </a:rPr>
              <a:t>Your Turn</a:t>
            </a:r>
            <a:r>
              <a:rPr lang="mr-IN" dirty="0" smtClean="0">
                <a:latin typeface="Bahnschrift SemiBold Condensed" panose="020B0502040204020203" pitchFamily="34" charset="0"/>
                <a:cs typeface="Times New Roman"/>
              </a:rPr>
              <a:t>…</a:t>
            </a:r>
            <a:endParaRPr lang="en-US" dirty="0">
              <a:latin typeface="Bahnschrift SemiBold Condensed" panose="020B0502040204020203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000"/>
            <a:ext cx="8229601" cy="185064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sz="2500" dirty="0" smtClean="0">
                <a:latin typeface="Centaur" panose="02030504050205020304" pitchFamily="18" charset="0"/>
                <a:cs typeface="Times New Roman"/>
              </a:rPr>
              <a:t>Write an Amendment with </a:t>
            </a:r>
            <a:r>
              <a:rPr lang="en-US" sz="2500" dirty="0" smtClean="0">
                <a:latin typeface="Centaur" panose="02030504050205020304" pitchFamily="18" charset="0"/>
                <a:cs typeface="Times New Roman"/>
              </a:rPr>
              <a:t>colleagues to any of the mock resolutions in today’s packet</a:t>
            </a:r>
            <a:r>
              <a:rPr lang="mr-IN" sz="2500" dirty="0" smtClean="0">
                <a:latin typeface="Centaur" panose="02030504050205020304" pitchFamily="18" charset="0"/>
                <a:cs typeface="Times New Roman"/>
              </a:rPr>
              <a:t>…</a:t>
            </a:r>
            <a:endParaRPr lang="en-US" sz="2500" dirty="0" smtClean="0">
              <a:latin typeface="Centaur" panose="02030504050205020304" pitchFamily="18" charset="0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Centaur" panose="02030504050205020304" pitchFamily="18" charset="0"/>
                <a:cs typeface="Times New Roman"/>
              </a:rPr>
              <a:t>Amendments are due: Today, June </a:t>
            </a:r>
            <a:r>
              <a:rPr lang="en-US" sz="2500" dirty="0" smtClean="0">
                <a:latin typeface="Centaur" panose="02030504050205020304" pitchFamily="18" charset="0"/>
                <a:cs typeface="Times New Roman"/>
              </a:rPr>
              <a:t>15, 6:00 </a:t>
            </a:r>
            <a:r>
              <a:rPr lang="en-US" sz="2500" dirty="0" smtClean="0">
                <a:latin typeface="Centaur" panose="02030504050205020304" pitchFamily="18" charset="0"/>
                <a:cs typeface="Times New Roman"/>
              </a:rPr>
              <a:t>pm!</a:t>
            </a:r>
          </a:p>
          <a:p>
            <a:pPr>
              <a:spcAft>
                <a:spcPts val="600"/>
              </a:spcAft>
            </a:pPr>
            <a:r>
              <a:rPr lang="en-US" sz="2500" dirty="0" smtClean="0">
                <a:latin typeface="Centaur" panose="02030504050205020304" pitchFamily="18" charset="0"/>
                <a:cs typeface="Times New Roman"/>
              </a:rPr>
              <a:t>Mock Plenary Session: Saturday, June </a:t>
            </a:r>
            <a:r>
              <a:rPr lang="en-US" sz="2500" dirty="0" smtClean="0">
                <a:latin typeface="Centaur" panose="02030504050205020304" pitchFamily="18" charset="0"/>
                <a:cs typeface="Times New Roman"/>
              </a:rPr>
              <a:t>16, 10:15 </a:t>
            </a:r>
            <a:r>
              <a:rPr lang="en-US" sz="2500" dirty="0" smtClean="0">
                <a:latin typeface="Centaur" panose="02030504050205020304" pitchFamily="18" charset="0"/>
                <a:cs typeface="Times New Roman"/>
              </a:rPr>
              <a:t>am!</a:t>
            </a:r>
          </a:p>
          <a:p>
            <a:pPr>
              <a:spcAft>
                <a:spcPts val="600"/>
              </a:spcAft>
            </a:pPr>
            <a:r>
              <a:rPr lang="en-US" sz="2500" b="1" dirty="0" smtClean="0">
                <a:solidFill>
                  <a:srgbClr val="C00000"/>
                </a:solidFill>
                <a:latin typeface="Centaur" panose="02030504050205020304" pitchFamily="18" charset="0"/>
                <a:cs typeface="Times New Roman"/>
              </a:rPr>
              <a:t>Email Amendments </a:t>
            </a:r>
            <a:r>
              <a:rPr lang="en-US" sz="2500" b="1" dirty="0" smtClean="0">
                <a:latin typeface="Centaur" panose="02030504050205020304" pitchFamily="18" charset="0"/>
                <a:cs typeface="Times New Roman"/>
              </a:rPr>
              <a:t>to </a:t>
            </a:r>
            <a:r>
              <a:rPr lang="en-US" sz="2500" b="1" dirty="0" smtClean="0">
                <a:latin typeface="Centaur" panose="02030504050205020304" pitchFamily="18" charset="0"/>
                <a:cs typeface="Times New Roman"/>
                <a:hlinkClick r:id="rId2"/>
              </a:rPr>
              <a:t>resolutions@asccc.org</a:t>
            </a:r>
            <a:endParaRPr lang="en-US" sz="2500" b="1" dirty="0">
              <a:latin typeface="Centaur" panose="02030504050205020304" pitchFamily="18" charset="0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500" b="1" dirty="0" smtClean="0">
                <a:solidFill>
                  <a:srgbClr val="C00000"/>
                </a:solidFill>
                <a:latin typeface="Centaur" panose="02030504050205020304" pitchFamily="18" charset="0"/>
                <a:cs typeface="Times New Roman"/>
              </a:rPr>
              <a:t>Submit Amendment signature page </a:t>
            </a:r>
            <a:r>
              <a:rPr lang="en-US" sz="2500" dirty="0" smtClean="0">
                <a:latin typeface="Centaur" panose="02030504050205020304" pitchFamily="18" charset="0"/>
                <a:cs typeface="Times New Roman"/>
              </a:rPr>
              <a:t>with signatures of four attendees to Resolutions Chair</a:t>
            </a:r>
            <a:endParaRPr lang="en-US" sz="2500" dirty="0" smtClean="0">
              <a:latin typeface="Centaur" panose="02030504050205020304" pitchFamily="18" charset="0"/>
              <a:cs typeface="Times New Roman"/>
            </a:endParaRPr>
          </a:p>
          <a:p>
            <a:pPr>
              <a:spcAft>
                <a:spcPts val="600"/>
              </a:spcAft>
            </a:pPr>
            <a:endParaRPr lang="en-US" sz="2500" dirty="0" smtClean="0">
              <a:latin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endParaRPr lang="en-US" sz="2500" dirty="0" smtClean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960" y="3634740"/>
            <a:ext cx="7406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WiFi</a:t>
            </a:r>
            <a:r>
              <a:rPr lang="en-US" sz="4400" dirty="0" smtClean="0"/>
              <a:t> info: Sheraton-Meeting</a:t>
            </a:r>
            <a:br>
              <a:rPr lang="en-US" sz="4400" dirty="0" smtClean="0"/>
            </a:br>
            <a:r>
              <a:rPr lang="en-US" sz="4400" dirty="0" smtClean="0"/>
              <a:t>code:	   asccc2018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85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hnschrift Condensed" panose="020B0502040204020203" pitchFamily="34" charset="0"/>
                <a:cs typeface="Times New Roman"/>
              </a:rPr>
              <a:t>Overview</a:t>
            </a:r>
            <a:endParaRPr lang="en-US" dirty="0">
              <a:latin typeface="Bahnschrift Condensed" panose="020B0502040204020203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Amendments in the Resolutions Process </a:t>
            </a: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Nuts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and Bolts</a:t>
            </a:r>
            <a:endParaRPr lang="en-US" dirty="0">
              <a:latin typeface="Centaur" panose="02030504050205020304" pitchFamily="18" charset="0"/>
              <a:cs typeface="Times New Roman"/>
            </a:endParaRP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Your Turn</a:t>
            </a:r>
            <a:r>
              <a:rPr lang="mr-IN" dirty="0" smtClean="0">
                <a:latin typeface="Centaur" panose="02030504050205020304" pitchFamily="18" charset="0"/>
                <a:cs typeface="Times New Roman"/>
              </a:rPr>
              <a:t>…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Write an Amendment!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24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hnschrift Condensed" panose="020B0502040204020203" pitchFamily="34" charset="0"/>
              </a:rPr>
              <a:t>Amendments Timeline &amp; Process 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Centaur" panose="02030504050205020304" pitchFamily="18" charset="0"/>
              </a:rPr>
              <a:t>For plenaries, amendments can be submitted at pre-session area meetings and up until posted deadline on second day of plenary. </a:t>
            </a:r>
          </a:p>
          <a:p>
            <a:r>
              <a:rPr lang="en-US" sz="3200" dirty="0" smtClean="0">
                <a:latin typeface="Centaur" panose="02030504050205020304" pitchFamily="18" charset="0"/>
              </a:rPr>
              <a:t>Today, mock amendments must be submitted electronically by 6:00pm to </a:t>
            </a:r>
            <a:r>
              <a:rPr lang="en-US" sz="3200" dirty="0" smtClean="0">
                <a:latin typeface="Centaur" panose="02030504050205020304" pitchFamily="18" charset="0"/>
                <a:hlinkClick r:id="rId2"/>
              </a:rPr>
              <a:t>resolutions@asccc.org</a:t>
            </a:r>
            <a:r>
              <a:rPr lang="en-US" sz="3200" dirty="0" smtClean="0">
                <a:latin typeface="Centaur" panose="02030504050205020304" pitchFamily="18" charset="0"/>
              </a:rPr>
              <a:t>. </a:t>
            </a:r>
          </a:p>
          <a:p>
            <a:r>
              <a:rPr lang="en-US" sz="3200" dirty="0" smtClean="0">
                <a:latin typeface="Centaur" panose="02030504050205020304" pitchFamily="18" charset="0"/>
              </a:rPr>
              <a:t>Amendment signature page with four signatures required. </a:t>
            </a:r>
          </a:p>
          <a:p>
            <a:r>
              <a:rPr lang="en-US" sz="3200" dirty="0" smtClean="0">
                <a:latin typeface="Centaur" panose="02030504050205020304" pitchFamily="18" charset="0"/>
              </a:rPr>
              <a:t>We will work during this session on mock amendments, and you can also submit them during your area meeting subsequent. </a:t>
            </a:r>
            <a:endParaRPr lang="en-US" sz="3200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24" y="1028700"/>
            <a:ext cx="7785112" cy="52349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38100"/>
            <a:ext cx="9006840" cy="990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Resolutions &amp; Amendments Timeline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5673" y="2308860"/>
            <a:ext cx="1733207" cy="54864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4958" y="3143250"/>
            <a:ext cx="1554480" cy="284607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74870" y="2994660"/>
            <a:ext cx="1863090" cy="318897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"/>
            <a:ext cx="8229600" cy="990600"/>
          </a:xfrm>
        </p:spPr>
        <p:txBody>
          <a:bodyPr/>
          <a:lstStyle/>
          <a:p>
            <a:pPr algn="ctr"/>
            <a:r>
              <a:rPr lang="en-US" dirty="0" smtClean="0">
                <a:latin typeface="Bahnschrift Condensed" panose="020B0502040204020203" pitchFamily="34" charset="0"/>
                <a:cs typeface="Times New Roman"/>
              </a:rPr>
              <a:t>Nuts and Bolts</a:t>
            </a:r>
            <a:endParaRPr lang="en-US" dirty="0">
              <a:latin typeface="Bahnschrift Condensed" panose="020B0502040204020203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52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AD0101"/>
                </a:solidFill>
                <a:latin typeface="Centaur" panose="02030504050205020304" pitchFamily="18" charset="0"/>
                <a:cs typeface="Times New Roman"/>
              </a:rPr>
              <a:t>Amendments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:</a:t>
            </a:r>
          </a:p>
          <a:p>
            <a:r>
              <a:rPr lang="en-US" dirty="0">
                <a:latin typeface="Centaur" panose="02030504050205020304" pitchFamily="18" charset="0"/>
                <a:cs typeface="Times New Roman"/>
              </a:rPr>
              <a:t>Added to help clarify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intent and/or expand </a:t>
            </a:r>
            <a:r>
              <a:rPr lang="en-US" dirty="0">
                <a:latin typeface="Centaur" panose="02030504050205020304" pitchFamily="18" charset="0"/>
                <a:cs typeface="Times New Roman"/>
              </a:rPr>
              <a:t>scope</a:t>
            </a: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Use underscores </a:t>
            </a:r>
            <a:r>
              <a:rPr lang="en-US" dirty="0">
                <a:latin typeface="Centaur" panose="02030504050205020304" pitchFamily="18" charset="0"/>
                <a:cs typeface="Times New Roman"/>
              </a:rPr>
              <a:t>and strikethroughs, not track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changes</a:t>
            </a:r>
            <a:endParaRPr lang="en-US" dirty="0">
              <a:latin typeface="Centaur" panose="02030504050205020304" pitchFamily="18" charset="0"/>
              <a:cs typeface="Times New Roman"/>
            </a:endParaRPr>
          </a:p>
          <a:p>
            <a:r>
              <a:rPr lang="en-US" dirty="0">
                <a:latin typeface="Centaur" panose="02030504050205020304" pitchFamily="18" charset="0"/>
                <a:cs typeface="Times New Roman"/>
              </a:rPr>
              <a:t>Review the title after adding an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amendment, and amend </a:t>
            </a:r>
            <a:r>
              <a:rPr lang="en-US" dirty="0">
                <a:latin typeface="Centaur" panose="02030504050205020304" pitchFamily="18" charset="0"/>
                <a:cs typeface="Times New Roman"/>
              </a:rPr>
              <a:t>if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necessar</a:t>
            </a:r>
            <a:r>
              <a:rPr lang="en-US" dirty="0">
                <a:latin typeface="Centaur" panose="02030504050205020304" pitchFamily="18" charset="0"/>
                <a:cs typeface="Times New Roman"/>
              </a:rPr>
              <a:t>y</a:t>
            </a:r>
          </a:p>
          <a:p>
            <a:r>
              <a:rPr lang="en-US" dirty="0">
                <a:latin typeface="Centaur" panose="02030504050205020304" pitchFamily="18" charset="0"/>
                <a:cs typeface="Times New Roman"/>
              </a:rPr>
              <a:t>Make sure amendments don’t result in inconsistencies within a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resolution</a:t>
            </a:r>
            <a:r>
              <a:rPr lang="en-US" dirty="0">
                <a:latin typeface="Centaur" panose="02030504050205020304" pitchFamily="18" charset="0"/>
                <a:cs typeface="Times New Roman"/>
              </a:rPr>
              <a:t>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or reverse the intent of the resolution (better to vote the resolution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down if it </a:t>
            </a:r>
            <a:r>
              <a:rPr lang="en-US" b="1" dirty="0" smtClean="0">
                <a:latin typeface="Centaur" panose="02030504050205020304" pitchFamily="18" charset="0"/>
                <a:cs typeface="Times New Roman"/>
              </a:rPr>
              <a:t>reverses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 intent)</a:t>
            </a: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If an amendment to a Resolved </a:t>
            </a:r>
            <a:r>
              <a:rPr lang="en-US" b="1" dirty="0" smtClean="0">
                <a:latin typeface="Centaur" panose="02030504050205020304" pitchFamily="18" charset="0"/>
                <a:cs typeface="Times New Roman"/>
              </a:rPr>
              <a:t>changes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 </a:t>
            </a:r>
            <a:br>
              <a:rPr lang="en-US" dirty="0" smtClean="0">
                <a:latin typeface="Centaur" panose="02030504050205020304" pitchFamily="18" charset="0"/>
                <a:cs typeface="Times New Roman"/>
              </a:rPr>
            </a:br>
            <a:r>
              <a:rPr lang="en-US" dirty="0" smtClean="0">
                <a:latin typeface="Centaur" panose="02030504050205020304" pitchFamily="18" charset="0"/>
                <a:cs typeface="Times New Roman"/>
              </a:rPr>
              <a:t>the intent, changes to Whereas statements </a:t>
            </a:r>
            <a:br>
              <a:rPr lang="en-US" dirty="0" smtClean="0">
                <a:latin typeface="Centaur" panose="02030504050205020304" pitchFamily="18" charset="0"/>
                <a:cs typeface="Times New Roman"/>
              </a:rPr>
            </a:br>
            <a:r>
              <a:rPr lang="en-US" dirty="0" smtClean="0">
                <a:latin typeface="Centaur" panose="02030504050205020304" pitchFamily="18" charset="0"/>
                <a:cs typeface="Times New Roman"/>
              </a:rPr>
              <a:t>may be needed. </a:t>
            </a:r>
            <a:endParaRPr lang="en-US" dirty="0">
              <a:latin typeface="Centaur" panose="02030504050205020304" pitchFamily="18" charset="0"/>
              <a:cs typeface="Times New Roman"/>
            </a:endParaRPr>
          </a:p>
          <a:p>
            <a:r>
              <a:rPr lang="en-US" dirty="0">
                <a:latin typeface="Centaur" panose="02030504050205020304" pitchFamily="18" charset="0"/>
                <a:cs typeface="Times New Roman"/>
              </a:rPr>
              <a:t>Include contacts for each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amendment </a:t>
            </a:r>
            <a:endParaRPr lang="en-US" dirty="0">
              <a:latin typeface="Centaur" panose="02030504050205020304" pitchFamily="18" charset="0"/>
              <a:cs typeface="Times New Roman"/>
            </a:endParaRPr>
          </a:p>
        </p:txBody>
      </p:sp>
      <p:pic>
        <p:nvPicPr>
          <p:cNvPr id="2050" name="Picture 2" descr="Image result for nuts and bolt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96" y="4583429"/>
            <a:ext cx="3258778" cy="217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4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hnschrift SemiBold Condensed" panose="020B0502040204020203" pitchFamily="34" charset="0"/>
                <a:cs typeface="Times New Roman"/>
              </a:rPr>
              <a:t>Nuts and Bolts</a:t>
            </a:r>
            <a:endParaRPr lang="en-US" dirty="0">
              <a:latin typeface="Bahnschrift SemiBold Condensed" panose="020B0502040204020203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You can:</a:t>
            </a:r>
          </a:p>
          <a:p>
            <a:pPr lvl="1"/>
            <a:r>
              <a:rPr lang="en-US" dirty="0" smtClean="0">
                <a:latin typeface="Centaur" panose="02030504050205020304" pitchFamily="18" charset="0"/>
                <a:cs typeface="Times New Roman"/>
              </a:rPr>
              <a:t>Amend a resolved or whereas</a:t>
            </a:r>
          </a:p>
          <a:p>
            <a:pPr lvl="1"/>
            <a:r>
              <a:rPr lang="en-US" dirty="0" smtClean="0">
                <a:latin typeface="Centaur" panose="02030504050205020304" pitchFamily="18" charset="0"/>
                <a:cs typeface="Times New Roman"/>
              </a:rPr>
              <a:t>Add a resolved or whereas</a:t>
            </a:r>
          </a:p>
          <a:p>
            <a:pPr lvl="1"/>
            <a:r>
              <a:rPr lang="en-US" dirty="0" smtClean="0">
                <a:latin typeface="Centaur" panose="02030504050205020304" pitchFamily="18" charset="0"/>
                <a:cs typeface="Times New Roman"/>
              </a:rPr>
              <a:t>Strike a resolved or whereas</a:t>
            </a:r>
          </a:p>
          <a:p>
            <a:pPr lvl="1"/>
            <a:r>
              <a:rPr lang="en-US" dirty="0" smtClean="0">
                <a:latin typeface="Centaur" panose="02030504050205020304" pitchFamily="18" charset="0"/>
                <a:cs typeface="Times New Roman"/>
              </a:rPr>
              <a:t>More</a:t>
            </a:r>
            <a:r>
              <a:rPr lang="mr-IN" dirty="0" smtClean="0">
                <a:latin typeface="Centaur" panose="02030504050205020304" pitchFamily="18" charset="0"/>
                <a:cs typeface="Times New Roman"/>
              </a:rPr>
              <a:t>…</a:t>
            </a:r>
            <a:endParaRPr lang="en-US" dirty="0" smtClean="0">
              <a:latin typeface="Centaur" panose="02030504050205020304" pitchFamily="18" charset="0"/>
              <a:cs typeface="Times New Roman"/>
            </a:endParaRPr>
          </a:p>
          <a:p>
            <a:endParaRPr lang="en-US" dirty="0" smtClean="0">
              <a:latin typeface="Centaur" panose="02030504050205020304" pitchFamily="18" charset="0"/>
              <a:cs typeface="Times New Roman"/>
            </a:endParaRP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All resolutions and amendments are to be submitted electronically to </a:t>
            </a:r>
            <a:r>
              <a:rPr lang="en-US" dirty="0" smtClean="0">
                <a:latin typeface="Centaur" panose="02030504050205020304" pitchFamily="18" charset="0"/>
                <a:cs typeface="Times New Roman"/>
                <a:hlinkClick r:id="rId2"/>
              </a:rPr>
              <a:t>resolutions@asccc.org</a:t>
            </a:r>
            <a:endParaRPr lang="en-US" dirty="0" smtClean="0">
              <a:latin typeface="Centaur" panose="02030504050205020304" pitchFamily="18" charset="0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Centaur" panose="02030504050205020304" pitchFamily="18" charset="0"/>
              <a:cs typeface="Times New Roman"/>
            </a:endParaRP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Signature pages are to be submitted during session to the Resolutions Committee Chair</a:t>
            </a:r>
            <a:endParaRPr lang="en-US" dirty="0">
              <a:latin typeface="Centaur" panose="02030504050205020304" pitchFamily="18" charset="0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300" y="1524000"/>
            <a:ext cx="3365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hnschrift SemiBold Condensed" panose="020B0502040204020203" pitchFamily="34" charset="0"/>
                <a:cs typeface="Times New Roman"/>
              </a:rPr>
              <a:t>Nuts and Bolts</a:t>
            </a:r>
            <a:endParaRPr lang="en-US" dirty="0">
              <a:latin typeface="Bahnschrift SemiBold Condensed" panose="020B0502040204020203" pitchFamily="34" charset="0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AD0101"/>
                </a:solidFill>
                <a:latin typeface="Centaur" panose="02030504050205020304" pitchFamily="18" charset="0"/>
                <a:cs typeface="Times New Roman"/>
              </a:rPr>
              <a:t>Format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:</a:t>
            </a:r>
          </a:p>
          <a:p>
            <a:r>
              <a:rPr lang="en-US" dirty="0" smtClean="0">
                <a:latin typeface="Centaur" panose="02030504050205020304" pitchFamily="18" charset="0"/>
                <a:cs typeface="Times New Roman"/>
              </a:rPr>
              <a:t>No more than four “whereas” and four “resolved” statements:</a:t>
            </a:r>
            <a:endParaRPr lang="en-US" u="sng" dirty="0" smtClean="0">
              <a:latin typeface="Centaur" panose="02030504050205020304" pitchFamily="18" charset="0"/>
              <a:cs typeface="Times New Roman"/>
            </a:endParaRPr>
          </a:p>
          <a:p>
            <a:pPr marL="0" indent="0" algn="ctr">
              <a:buNone/>
            </a:pPr>
            <a:r>
              <a:rPr lang="en-US" u="sng" dirty="0" smtClean="0">
                <a:latin typeface="Centaur" panose="02030504050205020304" pitchFamily="18" charset="0"/>
                <a:cs typeface="Times New Roman"/>
              </a:rPr>
              <a:t>Sample</a:t>
            </a:r>
          </a:p>
          <a:p>
            <a:pPr marL="0" indent="0">
              <a:buNone/>
            </a:pPr>
            <a:r>
              <a:rPr lang="en-US" b="1" dirty="0" smtClean="0">
                <a:latin typeface="Centaur" panose="02030504050205020304" pitchFamily="18" charset="0"/>
                <a:cs typeface="Times New Roman"/>
              </a:rPr>
              <a:t>Amend Resolution 3.14</a:t>
            </a:r>
          </a:p>
          <a:p>
            <a:pPr marL="0" indent="0">
              <a:buNone/>
            </a:pPr>
            <a:r>
              <a:rPr lang="en-US" dirty="0" smtClean="0">
                <a:latin typeface="Centaur" panose="02030504050205020304" pitchFamily="18" charset="0"/>
                <a:cs typeface="Times New Roman"/>
              </a:rPr>
              <a:t>Amend the first whereas:</a:t>
            </a:r>
            <a:endParaRPr lang="en-US" dirty="0">
              <a:latin typeface="Centaur" panose="02030504050205020304" pitchFamily="18" charset="0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Centaur" panose="02030504050205020304" pitchFamily="18" charset="0"/>
                <a:cs typeface="Times New Roman"/>
              </a:rPr>
              <a:t>	Whereas, Blah, blah de </a:t>
            </a:r>
            <a:r>
              <a:rPr lang="en-US" strike="sngStrike" dirty="0" smtClean="0">
                <a:latin typeface="Centaur" panose="02030504050205020304" pitchFamily="18" charset="0"/>
                <a:cs typeface="Times New Roman"/>
              </a:rPr>
              <a:t>dah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 </a:t>
            </a:r>
            <a:r>
              <a:rPr lang="en-US" u="sng" dirty="0" smtClean="0">
                <a:latin typeface="Centaur" panose="02030504050205020304" pitchFamily="18" charset="0"/>
                <a:cs typeface="Times New Roman"/>
              </a:rPr>
              <a:t>blip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; and </a:t>
            </a:r>
          </a:p>
          <a:p>
            <a:pPr marL="0" indent="0">
              <a:buNone/>
            </a:pPr>
            <a:endParaRPr lang="en-US" dirty="0">
              <a:latin typeface="Centaur" panose="02030504050205020304" pitchFamily="18" charset="0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Centaur" panose="02030504050205020304" pitchFamily="18" charset="0"/>
                <a:cs typeface="Times New Roman"/>
              </a:rPr>
              <a:t>Add a second resolved:</a:t>
            </a:r>
          </a:p>
          <a:p>
            <a:pPr marL="0" indent="0">
              <a:buNone/>
            </a:pPr>
            <a:r>
              <a:rPr lang="en-US" dirty="0" smtClean="0">
                <a:latin typeface="Centaur" panose="02030504050205020304" pitchFamily="18" charset="0"/>
                <a:cs typeface="Times New Roman"/>
              </a:rPr>
              <a:t>	</a:t>
            </a:r>
            <a:r>
              <a:rPr lang="en-US" u="sng" dirty="0" smtClean="0">
                <a:latin typeface="Centaur" panose="02030504050205020304" pitchFamily="18" charset="0"/>
                <a:cs typeface="Times New Roman"/>
              </a:rPr>
              <a:t>Resolved, that the Academic Senate for California 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	</a:t>
            </a:r>
            <a:r>
              <a:rPr lang="en-US" u="sng" dirty="0" smtClean="0">
                <a:latin typeface="Centaur" panose="02030504050205020304" pitchFamily="18" charset="0"/>
                <a:cs typeface="Times New Roman"/>
              </a:rPr>
              <a:t>Community Colleges</a:t>
            </a:r>
            <a:r>
              <a:rPr lang="mr-IN" u="sng" dirty="0" smtClean="0">
                <a:latin typeface="Centaur" panose="02030504050205020304" pitchFamily="18" charset="0"/>
                <a:cs typeface="Times New Roman"/>
              </a:rPr>
              <a:t>…</a:t>
            </a:r>
            <a:r>
              <a:rPr lang="en-US" u="sng" dirty="0" smtClean="0">
                <a:latin typeface="Centaur" panose="02030504050205020304" pitchFamily="18" charset="0"/>
                <a:cs typeface="Times New Roman"/>
              </a:rPr>
              <a:t> </a:t>
            </a:r>
            <a:endParaRPr lang="en-US" u="sng" dirty="0">
              <a:latin typeface="Centaur" panose="02030504050205020304" pitchFamily="18" charset="0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Centaur" panose="02030504050205020304" pitchFamily="18" charset="0"/>
                <a:cs typeface="Times New Roman"/>
              </a:rPr>
              <a:t>	Contact: Qwerty </a:t>
            </a:r>
            <a:r>
              <a:rPr lang="en-US" dirty="0" err="1" smtClean="0">
                <a:latin typeface="Centaur" panose="02030504050205020304" pitchFamily="18" charset="0"/>
                <a:cs typeface="Times New Roman"/>
              </a:rPr>
              <a:t>Tipe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,  </a:t>
            </a:r>
            <a:r>
              <a:rPr lang="en-US" dirty="0" err="1" smtClean="0">
                <a:latin typeface="Centaur" panose="02030504050205020304" pitchFamily="18" charset="0"/>
                <a:cs typeface="Times New Roman"/>
              </a:rPr>
              <a:t>Kee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 </a:t>
            </a:r>
            <a:r>
              <a:rPr lang="en-US" dirty="0" err="1" smtClean="0">
                <a:latin typeface="Centaur" panose="02030504050205020304" pitchFamily="18" charset="0"/>
                <a:cs typeface="Times New Roman"/>
              </a:rPr>
              <a:t>Bord</a:t>
            </a:r>
            <a:r>
              <a:rPr lang="en-US" dirty="0" smtClean="0">
                <a:latin typeface="Centaur" panose="02030504050205020304" pitchFamily="18" charset="0"/>
                <a:cs typeface="Times New Roman"/>
              </a:rPr>
              <a:t> College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03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hnschrift Condensed" panose="020B0502040204020203" pitchFamily="34" charset="0"/>
              </a:rPr>
              <a:t>A Real Example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" y="2248550"/>
            <a:ext cx="8937170" cy="292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1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hnschrift Condensed" panose="020B0502040204020203" pitchFamily="34" charset="0"/>
              </a:rPr>
              <a:t>Add a Resolved or Whereas . . . </a:t>
            </a:r>
            <a:endParaRPr lang="en-US" dirty="0">
              <a:latin typeface="Bahnschrift Condense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1" y="2080261"/>
            <a:ext cx="8945879" cy="2688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0510" y="4768581"/>
            <a:ext cx="8572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entaur" panose="02030504050205020304" pitchFamily="18" charset="0"/>
              </a:rPr>
              <a:t>“</a:t>
            </a:r>
            <a:r>
              <a:rPr lang="en-US" sz="2800" b="1" dirty="0" err="1" smtClean="0">
                <a:solidFill>
                  <a:srgbClr val="FF0000"/>
                </a:solidFill>
                <a:latin typeface="Centaur" panose="02030504050205020304" pitchFamily="18" charset="0"/>
              </a:rPr>
              <a:t>Resolved”s</a:t>
            </a:r>
            <a:r>
              <a:rPr lang="en-US" sz="2800" b="1" dirty="0" smtClean="0">
                <a:solidFill>
                  <a:srgbClr val="FF0000"/>
                </a:solidFill>
                <a:latin typeface="Centaur" panose="02030504050205020304" pitchFamily="18" charset="0"/>
              </a:rPr>
              <a:t> need to be able to stand on their own, to ensure the resolution will be effective in the event that “</a:t>
            </a:r>
            <a:r>
              <a:rPr lang="en-US" sz="2800" b="1" dirty="0" err="1" smtClean="0">
                <a:solidFill>
                  <a:srgbClr val="FF0000"/>
                </a:solidFill>
                <a:latin typeface="Centaur" panose="02030504050205020304" pitchFamily="18" charset="0"/>
              </a:rPr>
              <a:t>Resolved”s</a:t>
            </a:r>
            <a:r>
              <a:rPr lang="en-US" sz="2800" b="1" dirty="0" smtClean="0">
                <a:solidFill>
                  <a:srgbClr val="FF0000"/>
                </a:solidFill>
                <a:latin typeface="Centaur" panose="02030504050205020304" pitchFamily="18" charset="0"/>
              </a:rPr>
              <a:t> are divided from floor and one or more voted down</a:t>
            </a:r>
            <a:endParaRPr lang="en-US" sz="2800" b="1" dirty="0">
              <a:solidFill>
                <a:srgbClr val="FF0000"/>
              </a:solidFill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8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12DD4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8870</TotalTime>
  <Words>395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Bahnschrift Condensed</vt:lpstr>
      <vt:lpstr>Bahnschrift SemiBold Condensed</vt:lpstr>
      <vt:lpstr>Calibri</vt:lpstr>
      <vt:lpstr>Centaur</vt:lpstr>
      <vt:lpstr>Times New Roman</vt:lpstr>
      <vt:lpstr>Clarity</vt:lpstr>
      <vt:lpstr>Resolution Amendment Writing  </vt:lpstr>
      <vt:lpstr>Overview</vt:lpstr>
      <vt:lpstr>Amendments Timeline &amp; Process </vt:lpstr>
      <vt:lpstr>Resolutions &amp; Amendments Timeline </vt:lpstr>
      <vt:lpstr>Nuts and Bolts</vt:lpstr>
      <vt:lpstr>Nuts and Bolts</vt:lpstr>
      <vt:lpstr>Nuts and Bolts</vt:lpstr>
      <vt:lpstr>A Real Example</vt:lpstr>
      <vt:lpstr>Add a Resolved or Whereas . . . </vt:lpstr>
      <vt:lpstr>Nuts and Bolts</vt:lpstr>
      <vt:lpstr>Your Turn…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Geoffrey Dyer</cp:lastModifiedBy>
  <cp:revision>162</cp:revision>
  <dcterms:created xsi:type="dcterms:W3CDTF">2015-10-21T19:14:41Z</dcterms:created>
  <dcterms:modified xsi:type="dcterms:W3CDTF">2018-06-15T19:05:55Z</dcterms:modified>
</cp:coreProperties>
</file>