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1" r:id="rId4"/>
    <p:sldId id="284" r:id="rId5"/>
    <p:sldId id="285" r:id="rId6"/>
    <p:sldId id="28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51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June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June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esolutions@asccc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resolutions@ascc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4424"/>
            <a:ext cx="7848600" cy="1433344"/>
          </a:xfrm>
        </p:spPr>
        <p:txBody>
          <a:bodyPr/>
          <a:lstStyle/>
          <a:p>
            <a:pPr algn="ctr"/>
            <a:r>
              <a:rPr lang="en-US" sz="4000" cap="none" dirty="0" smtClean="0">
                <a:latin typeface="Times New Roman"/>
                <a:cs typeface="Times New Roman"/>
              </a:rPr>
              <a:t>Resolution Amendment Writing </a:t>
            </a:r>
            <a:br>
              <a:rPr lang="en-US" sz="4000" cap="none" dirty="0" smtClean="0">
                <a:latin typeface="Times New Roman"/>
                <a:cs typeface="Times New Roman"/>
              </a:rPr>
            </a:br>
            <a:endParaRPr lang="en-US" sz="4000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318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Rebecca </a:t>
            </a:r>
            <a:r>
              <a:rPr lang="en-US" dirty="0" err="1" smtClean="0">
                <a:latin typeface="Times New Roman"/>
                <a:cs typeface="Times New Roman"/>
              </a:rPr>
              <a:t>Eikey</a:t>
            </a:r>
            <a:r>
              <a:rPr lang="en-US" dirty="0" smtClean="0">
                <a:latin typeface="Times New Roman"/>
                <a:cs typeface="Times New Roman"/>
              </a:rPr>
              <a:t>, Area C Representative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Ginni</a:t>
            </a:r>
            <a:r>
              <a:rPr lang="en-US" dirty="0" smtClean="0">
                <a:latin typeface="Times New Roman"/>
                <a:cs typeface="Times New Roman"/>
              </a:rPr>
              <a:t> May, Area A Representative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Faculty Leadership Institute, June 16, 2017, Sacramento Sheraton</a:t>
            </a:r>
            <a:endParaRPr lang="en-US" sz="1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9168" y="4453134"/>
            <a:ext cx="2994527" cy="164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Overview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Your Turn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r>
              <a:rPr lang="en-US" dirty="0" smtClean="0">
                <a:latin typeface="Times New Roman"/>
                <a:cs typeface="Times New Roman"/>
              </a:rPr>
              <a:t>Write an </a:t>
            </a:r>
            <a:r>
              <a:rPr lang="en-US" dirty="0" smtClean="0">
                <a:latin typeface="Times New Roman"/>
                <a:cs typeface="Times New Roman"/>
              </a:rPr>
              <a:t>Amendment</a:t>
            </a:r>
            <a:r>
              <a:rPr lang="en-US" dirty="0" smtClean="0">
                <a:latin typeface="Times New Roman"/>
                <a:cs typeface="Times New Roman"/>
              </a:rPr>
              <a:t>!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373" y="3355103"/>
            <a:ext cx="4395423" cy="279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AD0101"/>
                </a:solidFill>
                <a:latin typeface="Times New Roman"/>
                <a:cs typeface="Times New Roman"/>
              </a:rPr>
              <a:t>Amendments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r>
              <a:rPr lang="en-US" dirty="0">
                <a:latin typeface="Times New Roman"/>
                <a:cs typeface="Times New Roman"/>
              </a:rPr>
              <a:t>Added to help clarify </a:t>
            </a:r>
            <a:r>
              <a:rPr lang="en-US" dirty="0" smtClean="0">
                <a:latin typeface="Times New Roman"/>
                <a:cs typeface="Times New Roman"/>
              </a:rPr>
              <a:t>intent and/or expand </a:t>
            </a:r>
            <a:r>
              <a:rPr lang="en-US" dirty="0">
                <a:latin typeface="Times New Roman"/>
                <a:cs typeface="Times New Roman"/>
              </a:rPr>
              <a:t>scope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Use underscores </a:t>
            </a:r>
            <a:r>
              <a:rPr lang="en-US" dirty="0">
                <a:latin typeface="Times New Roman"/>
                <a:cs typeface="Times New Roman"/>
              </a:rPr>
              <a:t>and strikethroughs, not track </a:t>
            </a:r>
            <a:r>
              <a:rPr lang="en-US" dirty="0" smtClean="0">
                <a:latin typeface="Times New Roman"/>
                <a:cs typeface="Times New Roman"/>
              </a:rPr>
              <a:t>changes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Review the title after adding an </a:t>
            </a:r>
            <a:r>
              <a:rPr lang="en-US" dirty="0" smtClean="0">
                <a:latin typeface="Times New Roman"/>
                <a:cs typeface="Times New Roman"/>
              </a:rPr>
              <a:t>amendment, and amend </a:t>
            </a:r>
            <a:r>
              <a:rPr lang="en-US" dirty="0">
                <a:latin typeface="Times New Roman"/>
                <a:cs typeface="Times New Roman"/>
              </a:rPr>
              <a:t>if </a:t>
            </a:r>
            <a:r>
              <a:rPr lang="en-US" dirty="0" smtClean="0">
                <a:latin typeface="Times New Roman"/>
                <a:cs typeface="Times New Roman"/>
              </a:rPr>
              <a:t>necessar</a:t>
            </a:r>
            <a:r>
              <a:rPr lang="en-US" dirty="0">
                <a:latin typeface="Times New Roman"/>
                <a:cs typeface="Times New Roman"/>
              </a:rPr>
              <a:t>y</a:t>
            </a:r>
          </a:p>
          <a:p>
            <a:r>
              <a:rPr lang="en-US" dirty="0">
                <a:latin typeface="Times New Roman"/>
                <a:cs typeface="Times New Roman"/>
              </a:rPr>
              <a:t>Make sure amendments don’t result in inconsistencies within a </a:t>
            </a:r>
            <a:r>
              <a:rPr lang="en-US" dirty="0" smtClean="0">
                <a:latin typeface="Times New Roman"/>
                <a:cs typeface="Times New Roman"/>
              </a:rPr>
              <a:t>resolution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or reverse the intent of the resolution (better to vote the resolution down)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Include contacts for each </a:t>
            </a:r>
            <a:r>
              <a:rPr lang="en-US" dirty="0" smtClean="0">
                <a:latin typeface="Times New Roman"/>
                <a:cs typeface="Times New Roman"/>
              </a:rPr>
              <a:t>amendment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44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You can: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Amend a resolved or whereas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Add a resolved or whereas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Strike a resolved or whereas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More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All resolutions and amendments are to be submitted electronically to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resolutions@asccc.org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Signature pages are to be submitted during session to the Resolutions Committee Chair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300" y="1524000"/>
            <a:ext cx="336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AD0101"/>
                </a:solidFill>
                <a:latin typeface="Times New Roman"/>
                <a:cs typeface="Times New Roman"/>
              </a:rPr>
              <a:t>Format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No more than four “whereas” and four “resolved” statements:</a:t>
            </a:r>
            <a:endParaRPr lang="en-US" u="sng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u="sng" dirty="0" smtClean="0">
                <a:latin typeface="Times New Roman"/>
                <a:cs typeface="Times New Roman"/>
              </a:rPr>
              <a:t>Sample</a:t>
            </a: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Amend Resolution 3.14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Amend the first whereas: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Whereas, Blah, blah de </a:t>
            </a:r>
            <a:r>
              <a:rPr lang="en-US" strike="sngStrike" dirty="0" smtClean="0">
                <a:latin typeface="Times New Roman"/>
                <a:cs typeface="Times New Roman"/>
              </a:rPr>
              <a:t>dah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u="sng" dirty="0" smtClean="0">
                <a:latin typeface="Times New Roman"/>
                <a:cs typeface="Times New Roman"/>
              </a:rPr>
              <a:t>blip</a:t>
            </a:r>
            <a:r>
              <a:rPr lang="en-US" dirty="0" smtClean="0">
                <a:latin typeface="Times New Roman"/>
                <a:cs typeface="Times New Roman"/>
              </a:rPr>
              <a:t>; and 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Add a second resolved: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u="sng" dirty="0" smtClean="0">
                <a:latin typeface="Times New Roman"/>
                <a:cs typeface="Times New Roman"/>
              </a:rPr>
              <a:t>Resolved, that the Academic Senate for California </a:t>
            </a:r>
            <a:r>
              <a:rPr lang="en-US" dirty="0" smtClean="0">
                <a:latin typeface="Times New Roman"/>
                <a:cs typeface="Times New Roman"/>
              </a:rPr>
              <a:t>	</a:t>
            </a:r>
            <a:r>
              <a:rPr lang="en-US" u="sng" dirty="0" smtClean="0">
                <a:latin typeface="Times New Roman"/>
                <a:cs typeface="Times New Roman"/>
              </a:rPr>
              <a:t>Community Colleges</a:t>
            </a:r>
            <a:r>
              <a:rPr lang="mr-IN" u="sng" dirty="0" smtClean="0">
                <a:latin typeface="Times New Roman"/>
                <a:cs typeface="Times New Roman"/>
              </a:rPr>
              <a:t>…</a:t>
            </a:r>
            <a:r>
              <a:rPr lang="en-US" u="sng" dirty="0" smtClean="0">
                <a:latin typeface="Times New Roman"/>
                <a:cs typeface="Times New Roman"/>
              </a:rPr>
              <a:t> </a:t>
            </a:r>
            <a:endParaRPr lang="en-US" u="sng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Contact: Qwerty </a:t>
            </a:r>
            <a:r>
              <a:rPr lang="en-US" dirty="0" err="1" smtClean="0">
                <a:latin typeface="Times New Roman"/>
                <a:cs typeface="Times New Roman"/>
              </a:rPr>
              <a:t>Tipe</a:t>
            </a:r>
            <a:r>
              <a:rPr lang="en-US" dirty="0" smtClean="0">
                <a:latin typeface="Times New Roman"/>
                <a:cs typeface="Times New Roman"/>
              </a:rPr>
              <a:t>,  </a:t>
            </a:r>
            <a:r>
              <a:rPr lang="en-US" dirty="0" err="1" smtClean="0">
                <a:latin typeface="Times New Roman"/>
                <a:cs typeface="Times New Roman"/>
              </a:rPr>
              <a:t>Kee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Bord</a:t>
            </a:r>
            <a:r>
              <a:rPr lang="en-US" dirty="0" smtClean="0">
                <a:latin typeface="Times New Roman"/>
                <a:cs typeface="Times New Roman"/>
              </a:rPr>
              <a:t> College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03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Nuts and Bolts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Must check the following: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Duplication of Position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Reversal of Position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Clarity, Readability, Understanding, Intent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Senate Purview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999" y="4115272"/>
            <a:ext cx="3454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Your Turn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29601" cy="185064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Write an Amendment with colleagues</a:t>
            </a:r>
            <a:r>
              <a:rPr lang="mr-IN" sz="2500" dirty="0" smtClean="0">
                <a:latin typeface="Times New Roman"/>
                <a:cs typeface="Times New Roman"/>
              </a:rPr>
              <a:t>…</a:t>
            </a:r>
            <a:endParaRPr lang="en-US" sz="2500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Amendments are due: Today, June 16, 5:30 pm!</a:t>
            </a: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Times New Roman"/>
                <a:cs typeface="Times New Roman"/>
              </a:rPr>
              <a:t>Mock Plenary Session: Saturday, June 17, 10:00 am!</a:t>
            </a:r>
          </a:p>
          <a:p>
            <a:pPr>
              <a:spcAft>
                <a:spcPts val="600"/>
              </a:spcAft>
            </a:pPr>
            <a:r>
              <a:rPr lang="en-US" sz="25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Email Amendments </a:t>
            </a:r>
            <a:r>
              <a:rPr lang="en-US" sz="2500" b="1" dirty="0" smtClean="0">
                <a:latin typeface="Times New Roman"/>
                <a:cs typeface="Times New Roman"/>
              </a:rPr>
              <a:t>to </a:t>
            </a:r>
            <a:r>
              <a:rPr lang="en-US" sz="2500" b="1" dirty="0" smtClean="0">
                <a:latin typeface="Times New Roman"/>
                <a:cs typeface="Times New Roman"/>
                <a:hlinkClick r:id="rId2"/>
              </a:rPr>
              <a:t>resolutions@asccc.org</a:t>
            </a:r>
            <a:endParaRPr lang="en-US" sz="2500" b="1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500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500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520" y="3624814"/>
            <a:ext cx="3548117" cy="279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12DD4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1553</TotalTime>
  <Words>236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Clarity</vt:lpstr>
      <vt:lpstr>Resolution Amendment Writing  </vt:lpstr>
      <vt:lpstr>Overview</vt:lpstr>
      <vt:lpstr>Nuts and Bolts</vt:lpstr>
      <vt:lpstr>Nuts and Bolts</vt:lpstr>
      <vt:lpstr>Nuts and Bolts</vt:lpstr>
      <vt:lpstr>Nuts and Bolts</vt:lpstr>
      <vt:lpstr>Your Turn…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Eikey, Rebecca</cp:lastModifiedBy>
  <cp:revision>147</cp:revision>
  <dcterms:created xsi:type="dcterms:W3CDTF">2015-10-21T19:14:41Z</dcterms:created>
  <dcterms:modified xsi:type="dcterms:W3CDTF">2017-06-15T04:38:25Z</dcterms:modified>
</cp:coreProperties>
</file>