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8" r:id="rId4"/>
    <p:sldId id="288" r:id="rId5"/>
    <p:sldId id="293" r:id="rId6"/>
    <p:sldId id="294" r:id="rId7"/>
    <p:sldId id="277" r:id="rId8"/>
    <p:sldId id="292" r:id="rId9"/>
    <p:sldId id="298" r:id="rId10"/>
    <p:sldId id="279" r:id="rId11"/>
    <p:sldId id="296" r:id="rId12"/>
    <p:sldId id="284" r:id="rId13"/>
    <p:sldId id="297" r:id="rId14"/>
    <p:sldId id="287" r:id="rId15"/>
    <p:sldId id="281" r:id="rId16"/>
    <p:sldId id="289" r:id="rId17"/>
    <p:sldId id="285" r:id="rId18"/>
    <p:sldId id="290" r:id="rId19"/>
    <p:sldId id="291" r:id="rId20"/>
    <p:sldId id="286" r:id="rId21"/>
    <p:sldId id="265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116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audience to point out features of 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5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Geoffrey/Oleg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FAEA-7E1F-440C-8FA8-F12418B3F0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0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4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Saturday, June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Saturday, June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Saturday, June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Saturday, June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Saturday, June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Saturday, June 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Saturday, June 9,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Saturday, June 9,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Saturday, June 9,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Saturday, June 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Saturday, June 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June 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esolutions@asccc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resolutions@asccc.or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dyer@taftcollege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hyperlink" Target="mailto:rebecca.eikey@canyons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resolutions/faculty-involvement-financial-recovery-plan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4424"/>
            <a:ext cx="7848600" cy="1433344"/>
          </a:xfrm>
        </p:spPr>
        <p:txBody>
          <a:bodyPr/>
          <a:lstStyle/>
          <a:p>
            <a:pPr algn="ctr"/>
            <a:r>
              <a:rPr lang="en-US" sz="4000" cap="none" dirty="0" smtClean="0">
                <a:latin typeface="Bahnschrift SemiBold Condensed" panose="020B0502040204020203" pitchFamily="34" charset="0"/>
                <a:cs typeface="Times New Roman"/>
              </a:rPr>
              <a:t>Resolution Writing</a:t>
            </a:r>
            <a:r>
              <a:rPr lang="en-US" sz="4000" cap="none" dirty="0" smtClean="0">
                <a:latin typeface="Bahnschrift SemiBold Condensed" panose="020B0502040204020203" pitchFamily="34" charset="0"/>
                <a:cs typeface="Times New Roman"/>
              </a:rPr>
              <a:t>: 101 </a:t>
            </a:r>
            <a:r>
              <a:rPr lang="en-US" sz="4000" cap="none" dirty="0" smtClean="0">
                <a:latin typeface="Bahnschrift SemiBold Condensed" panose="020B0502040204020203" pitchFamily="34" charset="0"/>
                <a:cs typeface="Times New Roman"/>
              </a:rPr>
              <a:t/>
            </a:r>
            <a:br>
              <a:rPr lang="en-US" sz="4000" cap="none" dirty="0" smtClean="0">
                <a:latin typeface="Bahnschrift SemiBold Condensed" panose="020B0502040204020203" pitchFamily="34" charset="0"/>
                <a:cs typeface="Times New Roman"/>
              </a:rPr>
            </a:br>
            <a:r>
              <a:rPr lang="en-US" sz="4000" cap="none" dirty="0" smtClean="0">
                <a:latin typeface="Bahnschrift SemiBold Condensed" panose="020B0502040204020203" pitchFamily="34" charset="0"/>
                <a:cs typeface="Times New Roman"/>
              </a:rPr>
              <a:t>Resolution Writing Made Easy</a:t>
            </a:r>
            <a:endParaRPr lang="en-US" sz="4000" cap="none" dirty="0">
              <a:latin typeface="Bahnschrift SemiBold Condensed" panose="020B0502040204020203" pitchFamily="34" charset="0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7848600" cy="318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Geoffrey Dyer, Area A Representative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Rebecca </a:t>
            </a:r>
            <a:r>
              <a:rPr lang="en-US" dirty="0" err="1" smtClean="0">
                <a:latin typeface="Centaur" panose="02030504050205020304" pitchFamily="18" charset="0"/>
                <a:cs typeface="Times New Roman"/>
              </a:rPr>
              <a:t>Eikey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, Area C Representative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algn="ctr"/>
            <a:r>
              <a:rPr lang="en-US" b="1" i="1" dirty="0">
                <a:solidFill>
                  <a:srgbClr val="C00000"/>
                </a:solidFill>
                <a:latin typeface="Centaur" panose="02030504050205020304" pitchFamily="18" charset="0"/>
                <a:cs typeface="Times New Roman"/>
              </a:rPr>
              <a:t>The ASCCC expresses its official position on issues, legislation, and ideas through the resolution process. </a:t>
            </a:r>
            <a:endParaRPr lang="en-US" b="1" dirty="0" smtClean="0">
              <a:solidFill>
                <a:srgbClr val="C00000"/>
              </a:solidFill>
              <a:latin typeface="Centaur" panose="02030504050205020304" pitchFamily="18" charset="0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entaur" panose="02030504050205020304" pitchFamily="18" charset="0"/>
                <a:cs typeface="Times New Roman"/>
              </a:rPr>
              <a:t>Faculty Leadership Institute, June 14, 2018, Sheraton San Diego Hotel and Marina</a:t>
            </a:r>
            <a:endParaRPr lang="en-US" sz="1800" dirty="0">
              <a:solidFill>
                <a:schemeClr val="tx1"/>
              </a:solidFill>
              <a:latin typeface="Centaur" panose="02030504050205020304" pitchFamily="18" charset="0"/>
              <a:cs typeface="Times New Roman"/>
            </a:endParaRP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507" y="400050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Process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Resolution: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Pre-plenary review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Executive </a:t>
            </a:r>
            <a:r>
              <a:rPr lang="en-US" sz="2800" dirty="0">
                <a:latin typeface="Centaur" panose="02030504050205020304" pitchFamily="18" charset="0"/>
                <a:cs typeface="Times New Roman"/>
              </a:rPr>
              <a:t>Committee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Resolutions Committee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Area Meetings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Plenary Breakouts and Office Hours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New resolutions and amendments require four signatures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Debate </a:t>
            </a:r>
            <a:r>
              <a:rPr lang="en-US" sz="2800" dirty="0">
                <a:latin typeface="Centaur" panose="02030504050205020304" pitchFamily="18" charset="0"/>
                <a:cs typeface="Times New Roman"/>
              </a:rPr>
              <a:t>and 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Voting </a:t>
            </a:r>
            <a:r>
              <a:rPr lang="mr-IN" sz="2800" dirty="0" smtClean="0">
                <a:latin typeface="Centaur" panose="02030504050205020304" pitchFamily="18" charset="0"/>
                <a:cs typeface="Times New Roman"/>
              </a:rPr>
              <a:t>–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 Parliamentary Process</a:t>
            </a:r>
            <a:endParaRPr lang="en-US" sz="2800" dirty="0">
              <a:latin typeface="Centaur" panose="02030504050205020304" pitchFamily="18" charset="0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146" name="Picture 2" descr="Image result for Pro-mic con-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7339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38100"/>
            <a:ext cx="9006840" cy="99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Resolutions &amp; Amendments Timeline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242566"/>
            <a:ext cx="847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Resolutions can be pulled from consent until 8:20 on Saturday of Plenary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74" y="902110"/>
            <a:ext cx="8147372" cy="53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Required 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080"/>
            <a:ext cx="8229600" cy="48015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entaur" panose="02030504050205020304" pitchFamily="18" charset="0"/>
                <a:cs typeface="Times New Roman"/>
              </a:rPr>
              <a:t>All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 resolutions and amendments are to be submitted electronically to 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  <a:hlinkClick r:id="rId2"/>
              </a:rPr>
              <a:t>resolutions@asccc.org</a:t>
            </a:r>
            <a:endParaRPr lang="en-US" sz="3200" dirty="0" smtClean="0">
              <a:latin typeface="Centaur" panose="02030504050205020304" pitchFamily="18" charset="0"/>
              <a:cs typeface="Times New Roman"/>
            </a:endParaRPr>
          </a:p>
          <a:p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Signature 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pages are to be submitted during session to the Resolutions Committee Chair </a:t>
            </a:r>
            <a:r>
              <a:rPr lang="mr-IN" sz="3200" dirty="0" smtClean="0">
                <a:latin typeface="Centaur" panose="02030504050205020304" pitchFamily="18" charset="0"/>
                <a:cs typeface="Times New Roman"/>
              </a:rPr>
              <a:t>–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 with signatures from </a:t>
            </a:r>
            <a:r>
              <a:rPr lang="en-US" sz="3200" b="1" dirty="0" smtClean="0">
                <a:latin typeface="Centaur" panose="02030504050205020304" pitchFamily="18" charset="0"/>
                <a:cs typeface="Times New Roman"/>
              </a:rPr>
              <a:t>four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 (4) 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delegates</a:t>
            </a:r>
          </a:p>
          <a:p>
            <a:r>
              <a:rPr lang="en-US" sz="3200" dirty="0">
                <a:latin typeface="Centaur" panose="02030504050205020304" pitchFamily="18" charset="0"/>
                <a:cs typeface="Times New Roman"/>
              </a:rPr>
              <a:t>Contacts must attend afternoon sessions at plenary to address conflicts 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1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12328">
            <a:off x="5896935" y="2568728"/>
            <a:ext cx="5579729" cy="4720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hnschrift SemiBold Condensed" panose="020B0502040204020203" pitchFamily="34" charset="0"/>
              </a:rPr>
              <a:t>Consent Calendar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aur" panose="02030504050205020304" pitchFamily="18" charset="0"/>
              </a:rPr>
              <a:t>Resolutions are placed on consent calendar if: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i="1" dirty="0" smtClean="0">
                <a:latin typeface="Centaur" panose="02030504050205020304" pitchFamily="18" charset="0"/>
              </a:rPr>
              <a:t>Deemed non-controversial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i="1" dirty="0" smtClean="0">
                <a:latin typeface="Centaur" panose="02030504050205020304" pitchFamily="18" charset="0"/>
              </a:rPr>
              <a:t>Do not reverse a previous position 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i="1" dirty="0" smtClean="0">
                <a:latin typeface="Centaur" panose="02030504050205020304" pitchFamily="18" charset="0"/>
              </a:rPr>
              <a:t>Do not compete with another proposed resolution </a:t>
            </a:r>
          </a:p>
          <a:p>
            <a:r>
              <a:rPr lang="en-US" dirty="0" smtClean="0">
                <a:latin typeface="Centaur" panose="02030504050205020304" pitchFamily="18" charset="0"/>
              </a:rPr>
              <a:t>Items on consent will be voted on together</a:t>
            </a:r>
          </a:p>
          <a:p>
            <a:r>
              <a:rPr lang="en-US" dirty="0" smtClean="0">
                <a:latin typeface="Centaur" panose="02030504050205020304" pitchFamily="18" charset="0"/>
              </a:rPr>
              <a:t>Resolutions and amendments submitted </a:t>
            </a:r>
            <a:br>
              <a:rPr lang="en-US" dirty="0" smtClean="0">
                <a:latin typeface="Centaur" panose="02030504050205020304" pitchFamily="18" charset="0"/>
              </a:rPr>
            </a:br>
            <a:r>
              <a:rPr lang="en-US" dirty="0" smtClean="0">
                <a:latin typeface="Centaur" panose="02030504050205020304" pitchFamily="18" charset="0"/>
              </a:rPr>
              <a:t>last day of plenary will not be placed </a:t>
            </a:r>
            <a:br>
              <a:rPr lang="en-US" dirty="0" smtClean="0">
                <a:latin typeface="Centaur" panose="02030504050205020304" pitchFamily="18" charset="0"/>
              </a:rPr>
            </a:br>
            <a:r>
              <a:rPr lang="en-US" dirty="0" smtClean="0">
                <a:latin typeface="Centaur" panose="02030504050205020304" pitchFamily="18" charset="0"/>
              </a:rPr>
              <a:t>on consent calendar </a:t>
            </a:r>
          </a:p>
          <a:p>
            <a:r>
              <a:rPr lang="en-US" dirty="0" smtClean="0">
                <a:latin typeface="Centaur" panose="02030504050205020304" pitchFamily="18" charset="0"/>
              </a:rPr>
              <a:t>Marked in packets with an asterisk</a:t>
            </a:r>
            <a:endParaRPr lang="en-US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After Plenary Sessio</a:t>
            </a:r>
            <a:r>
              <a:rPr lang="en-US" dirty="0">
                <a:latin typeface="Bahnschrift Condensed" panose="020B0502040204020203" pitchFamily="34" charset="0"/>
                <a:cs typeface="Times New Roman"/>
              </a:rPr>
              <a:t>n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822" y="1524000"/>
            <a:ext cx="4125978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Resolutions </a:t>
            </a:r>
            <a:r>
              <a:rPr lang="en-US" sz="2800" dirty="0">
                <a:latin typeface="Centaur" panose="02030504050205020304" pitchFamily="18" charset="0"/>
                <a:cs typeface="Times New Roman"/>
              </a:rPr>
              <a:t>assigned to committee or individual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Resolutions tracked 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on </a:t>
            </a:r>
            <a:r>
              <a:rPr lang="en-US" sz="2800" dirty="0">
                <a:latin typeface="Centaur" panose="02030504050205020304" pitchFamily="18" charset="0"/>
                <a:cs typeface="Times New Roman"/>
              </a:rPr>
              <a:t>ASCCC website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Action included in annual reporting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074" name="Picture 2" descr="Image result for candle lighting rel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5" t="373"/>
          <a:stretch/>
        </p:blipFill>
        <p:spPr bwMode="auto">
          <a:xfrm>
            <a:off x="152594" y="1733265"/>
            <a:ext cx="4408228" cy="48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Using Resolutions Locally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aur" panose="02030504050205020304" pitchFamily="18" charset="0"/>
                <a:cs typeface="Times New Roman"/>
              </a:rPr>
              <a:t>ASCCC resolutions useful for supporting change at your local campus</a:t>
            </a: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Local senates may see a local issue that has statewide implications</a:t>
            </a: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Concerns and ideas often begin locally where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legislation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and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regulation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implementation rubber hits the road 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16" y="4406900"/>
            <a:ext cx="30226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Nuts and Bolts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Must check the following: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Duplication of Position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Reversal of Position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Clarity, Readability, Understanding, Intent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Senate Purview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Not a Strictly Local Concern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782" y="3906341"/>
            <a:ext cx="3035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SemiBold Condensed" panose="020B0502040204020203" pitchFamily="34" charset="0"/>
                <a:cs typeface="Times New Roman"/>
              </a:rPr>
              <a:t>Nuts and Bolts</a:t>
            </a:r>
            <a:endParaRPr lang="en-US" dirty="0">
              <a:latin typeface="Bahnschrift SemiBold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AD0101"/>
                </a:solidFill>
                <a:latin typeface="Centaur" panose="02030504050205020304" pitchFamily="18" charset="0"/>
                <a:cs typeface="Times New Roman"/>
              </a:rPr>
              <a:t>Format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: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No more than four “whereas” and four “resolved” statements:</a:t>
            </a:r>
            <a:endParaRPr lang="en-US" u="sng" dirty="0" smtClean="0">
              <a:latin typeface="Centaur" panose="02030504050205020304" pitchFamily="18" charset="0"/>
              <a:cs typeface="Times New Roman"/>
            </a:endParaRPr>
          </a:p>
          <a:p>
            <a:pPr marL="0" indent="0" algn="ctr">
              <a:buNone/>
            </a:pPr>
            <a:r>
              <a:rPr lang="en-US" u="sng" dirty="0" smtClean="0">
                <a:latin typeface="Centaur" panose="02030504050205020304" pitchFamily="18" charset="0"/>
                <a:cs typeface="Times New Roman"/>
              </a:rPr>
              <a:t>Sample</a:t>
            </a:r>
          </a:p>
          <a:p>
            <a:pPr marL="0" indent="0">
              <a:buNone/>
            </a:pPr>
            <a:endParaRPr lang="en-US" u="sng" dirty="0">
              <a:latin typeface="Centaur" panose="02030504050205020304" pitchFamily="18" charset="0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	Whereas, Blah, blah de dah; and </a:t>
            </a:r>
          </a:p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	Whereas, Ho may hum;</a:t>
            </a:r>
          </a:p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	Resolved, That the Academic Senate for California 	Community Colleges </a:t>
            </a:r>
            <a:r>
              <a:rPr lang="en-US" dirty="0" err="1" smtClean="0">
                <a:latin typeface="Centaur" panose="02030504050205020304" pitchFamily="18" charset="0"/>
                <a:cs typeface="Times New Roman"/>
              </a:rPr>
              <a:t>diddly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 to the </a:t>
            </a:r>
            <a:r>
              <a:rPr lang="en-US" dirty="0" err="1" smtClean="0">
                <a:latin typeface="Centaur" panose="02030504050205020304" pitchFamily="18" charset="0"/>
                <a:cs typeface="Times New Roman"/>
              </a:rPr>
              <a:t>doodly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 bop.</a:t>
            </a:r>
          </a:p>
          <a:p>
            <a:pPr marL="0" indent="0">
              <a:buNone/>
            </a:pPr>
            <a:endParaRPr lang="en-US" dirty="0">
              <a:latin typeface="Centaur" panose="02030504050205020304" pitchFamily="18" charset="0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	Contact: </a:t>
            </a:r>
            <a:r>
              <a:rPr lang="en-US" dirty="0" err="1" smtClean="0">
                <a:latin typeface="Centaur" panose="02030504050205020304" pitchFamily="18" charset="0"/>
                <a:cs typeface="Times New Roman"/>
              </a:rPr>
              <a:t>Elemeno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 Pea, ABC College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03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Nuts and Bolts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AD0101"/>
                </a:solidFill>
                <a:latin typeface="Centaur" panose="02030504050205020304" pitchFamily="18" charset="0"/>
                <a:cs typeface="Times New Roman"/>
              </a:rPr>
              <a:t>Format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: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No more than four “whereas” and four “resolved” statements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“Resolved” statements should “stand alone” in case divided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Consider using first “whereas” as an introduction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Write out names in first reference with acronym in parenthesis, then use acronym for subsequent reference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Be as direct as possible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Limit “whereas” statement to one reason in support or defense of the “resolved” statements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Be sure the title of the resolution accurately reflects the content and intent of the resolution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24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Nuts and Bolts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AD0101"/>
                </a:solidFill>
                <a:latin typeface="Centaur" panose="02030504050205020304" pitchFamily="18" charset="0"/>
                <a:cs typeface="Times New Roman"/>
              </a:rPr>
              <a:t>Amendments </a:t>
            </a:r>
            <a:r>
              <a:rPr lang="en-US" dirty="0" smtClean="0">
                <a:solidFill>
                  <a:srgbClr val="AD0101"/>
                </a:solidFill>
                <a:latin typeface="Centaur" panose="02030504050205020304" pitchFamily="18" charset="0"/>
                <a:cs typeface="Times New Roman"/>
              </a:rPr>
              <a:t>(tomorrow afternoon)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:</a:t>
            </a: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Added to help clarify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intent and/or expand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scope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Use underscores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and strikethroughs, not track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changes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Review the title after adding an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amendment, and amend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if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necessar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y</a:t>
            </a: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Make sure amendments don’t result in inconsistencies within a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resolution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or reverse the intent of the resolution (better to vote the resolution down)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Include contacts for each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amendment 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4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right, bulb, concep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960" y="0"/>
            <a:ext cx="10330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ahnschrift Condensed" panose="020B0502040204020203" pitchFamily="34" charset="0"/>
                <a:cs typeface="Times New Roman"/>
              </a:rPr>
              <a:t>Overview</a:t>
            </a:r>
            <a:endParaRPr lang="en-US" sz="5400" dirty="0">
              <a:solidFill>
                <a:schemeClr val="bg1"/>
              </a:solidFill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8" y="1423916"/>
            <a:ext cx="5793475" cy="4876800"/>
          </a:xfrm>
        </p:spPr>
        <p:txBody>
          <a:bodyPr>
            <a:normAutofit/>
          </a:bodyPr>
          <a:lstStyle/>
          <a:p>
            <a:pPr lvl="1"/>
            <a:endParaRPr lang="en-US" sz="24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Introduction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Resolutions Handbook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Process</a:t>
            </a:r>
            <a:endParaRPr lang="en-US" sz="2800" b="1" dirty="0">
              <a:solidFill>
                <a:schemeClr val="bg1"/>
              </a:solidFill>
              <a:latin typeface="Centaur" panose="02030504050205020304" pitchFamily="18" charset="0"/>
              <a:cs typeface="Times New Roman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Using Resolutions Locally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Nuts and Bolts</a:t>
            </a:r>
            <a:endParaRPr lang="en-US" sz="2800" b="1" dirty="0">
              <a:solidFill>
                <a:schemeClr val="bg1"/>
              </a:solidFill>
              <a:latin typeface="Centaur" panose="02030504050205020304" pitchFamily="18" charset="0"/>
              <a:cs typeface="Times New Roman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Your Turn</a:t>
            </a:r>
            <a:r>
              <a:rPr lang="mr-IN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…</a:t>
            </a:r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Write a Resolution!</a:t>
            </a:r>
          </a:p>
          <a:p>
            <a:endParaRPr lang="en-US" sz="25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5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500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500" dirty="0" smtClean="0">
              <a:latin typeface="Times New Roman"/>
              <a:cs typeface="Times New Roman"/>
            </a:endParaRPr>
          </a:p>
          <a:p>
            <a:endParaRPr lang="en-US" sz="2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24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Nuts and Bolts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Carefully Consider: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Word Choice </a:t>
            </a:r>
            <a:r>
              <a:rPr lang="mr-IN" sz="2800" dirty="0" smtClean="0">
                <a:latin typeface="Centaur" panose="02030504050205020304" pitchFamily="18" charset="0"/>
                <a:cs typeface="Times New Roman"/>
              </a:rPr>
              <a:t>–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 Use qualifiers such as any, every, all, never, none, etc. very carefully.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“Recommend” </a:t>
            </a:r>
            <a:r>
              <a:rPr lang="mr-IN" sz="2800" dirty="0" smtClean="0">
                <a:latin typeface="Centaur" panose="02030504050205020304" pitchFamily="18" charset="0"/>
                <a:cs typeface="Times New Roman"/>
              </a:rPr>
              <a:t>–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 Be clear about what is being recommended.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“Ensure” or “Require” (Is it within ASCCC power?)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“Assert” or “Affirm” implies a position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“Support” (but not the $$ kind)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“Work with” (collaborate with system partners)</a:t>
            </a:r>
            <a:endParaRPr lang="en-US" sz="2800" dirty="0">
              <a:latin typeface="Centaur" panose="020305040502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8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854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Your Turn</a:t>
            </a:r>
            <a:r>
              <a:rPr lang="mr-IN" dirty="0" smtClean="0">
                <a:latin typeface="Bahnschrift Condensed" panose="020B0502040204020203" pitchFamily="34" charset="0"/>
                <a:cs typeface="Times New Roman"/>
              </a:rPr>
              <a:t>…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805"/>
            <a:ext cx="4446648" cy="5434119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500" dirty="0" smtClean="0">
                <a:latin typeface="Centaur" panose="02030504050205020304" pitchFamily="18" charset="0"/>
                <a:cs typeface="Times New Roman"/>
              </a:rPr>
              <a:t>Write a Resolution with colleagues</a:t>
            </a:r>
            <a:r>
              <a:rPr lang="mr-IN" sz="2500" dirty="0" smtClean="0">
                <a:latin typeface="Centaur" panose="02030504050205020304" pitchFamily="18" charset="0"/>
                <a:cs typeface="Times New Roman"/>
              </a:rPr>
              <a:t>…</a:t>
            </a:r>
            <a:endParaRPr lang="en-US" sz="2500" dirty="0" smtClean="0">
              <a:latin typeface="Centaur" panose="02030504050205020304" pitchFamily="18" charset="0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sz="2500" dirty="0" smtClean="0">
                <a:latin typeface="Centaur" panose="02030504050205020304" pitchFamily="18" charset="0"/>
                <a:cs typeface="Times New Roman"/>
              </a:rPr>
              <a:t>Resolutions are due: Thursday, June 14, 6:00 pm!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entaur" panose="02030504050205020304" pitchFamily="18" charset="0"/>
                <a:cs typeface="Times New Roman"/>
              </a:rPr>
              <a:t>All resolutions and amendments are to be submitted electronically to </a:t>
            </a:r>
            <a:r>
              <a:rPr lang="en-US" dirty="0">
                <a:latin typeface="Centaur" panose="02030504050205020304" pitchFamily="18" charset="0"/>
                <a:cs typeface="Times New Roman"/>
                <a:hlinkClick r:id="rId2"/>
              </a:rPr>
              <a:t>resolutions@</a:t>
            </a:r>
            <a:r>
              <a:rPr lang="en-US" dirty="0" smtClean="0">
                <a:latin typeface="Centaur" panose="02030504050205020304" pitchFamily="18" charset="0"/>
                <a:cs typeface="Times New Roman"/>
                <a:hlinkClick r:id="rId2"/>
              </a:rPr>
              <a:t>asccc.org</a:t>
            </a:r>
            <a:endParaRPr lang="en-US" dirty="0" smtClean="0">
              <a:latin typeface="Centaur" panose="02030504050205020304" pitchFamily="18" charset="0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sz="2500" dirty="0" smtClean="0">
                <a:latin typeface="Centaur" panose="02030504050205020304" pitchFamily="18" charset="0"/>
                <a:cs typeface="Times New Roman"/>
              </a:rPr>
              <a:t>Resolutions will be printed and ready for you on Friday.</a:t>
            </a:r>
          </a:p>
          <a:p>
            <a:pPr>
              <a:spcAft>
                <a:spcPts val="600"/>
              </a:spcAft>
            </a:pPr>
            <a:r>
              <a:rPr lang="en-US" sz="2500" dirty="0" smtClean="0">
                <a:latin typeface="Centaur" panose="02030504050205020304" pitchFamily="18" charset="0"/>
                <a:cs typeface="Times New Roman"/>
              </a:rPr>
              <a:t>Amendments are due: Friday, June 15, 6:00 pm!</a:t>
            </a:r>
          </a:p>
          <a:p>
            <a:pPr>
              <a:spcAft>
                <a:spcPts val="600"/>
              </a:spcAft>
            </a:pPr>
            <a:r>
              <a:rPr lang="en-US" sz="2500" dirty="0" smtClean="0">
                <a:latin typeface="Centaur" panose="02030504050205020304" pitchFamily="18" charset="0"/>
                <a:cs typeface="Times New Roman"/>
              </a:rPr>
              <a:t>Mock Plenary Session: Saturday, June 16, 10:15 am!</a:t>
            </a:r>
          </a:p>
          <a:p>
            <a:pPr>
              <a:spcAft>
                <a:spcPts val="600"/>
              </a:spcAft>
            </a:pPr>
            <a:endParaRPr lang="en-US" sz="2500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 descr="success-ki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61" y="2390264"/>
            <a:ext cx="3904999" cy="2595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3717" y="3379981"/>
            <a:ext cx="774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</a:t>
            </a:r>
          </a:p>
          <a:p>
            <a:pPr algn="ctr"/>
            <a:r>
              <a:rPr lang="en-US" dirty="0" smtClean="0"/>
              <a:t>GOT</a:t>
            </a:r>
          </a:p>
          <a:p>
            <a:pPr algn="ctr"/>
            <a:r>
              <a:rPr lang="en-US" dirty="0" smtClean="0"/>
              <a:t>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14685"/>
            <a:ext cx="7772400" cy="2200275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Questions and Comments</a:t>
            </a:r>
            <a:endParaRPr lang="en-US" cap="none" dirty="0">
              <a:solidFill>
                <a:srgbClr val="404040"/>
              </a:solidFill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10188"/>
            <a:ext cx="7772400" cy="14168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Contact:</a:t>
            </a:r>
          </a:p>
          <a:p>
            <a:r>
              <a:rPr lang="en-US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Geoffrey Dyer: </a:t>
            </a:r>
            <a:r>
              <a:rPr lang="en-US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  <a:hlinkClick r:id="rId3"/>
              </a:rPr>
              <a:t>gdyer@taftcollege.edu</a:t>
            </a:r>
            <a:endParaRPr lang="en-US" dirty="0" smtClean="0">
              <a:solidFill>
                <a:srgbClr val="404040"/>
              </a:solidFill>
              <a:latin typeface="Bahnschrift Condensed" panose="020B0502040204020203" pitchFamily="34" charset="0"/>
              <a:cs typeface="Times New Roman"/>
            </a:endParaRPr>
          </a:p>
          <a:p>
            <a:r>
              <a:rPr lang="en-US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Rebecca </a:t>
            </a:r>
            <a:r>
              <a:rPr lang="en-US" dirty="0" err="1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Eikey</a:t>
            </a:r>
            <a:r>
              <a:rPr lang="en-US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  <a:hlinkClick r:id="rId4"/>
              </a:rPr>
              <a:t>rebecca.eikey@canyons.edu</a:t>
            </a:r>
            <a:endParaRPr lang="en-US" dirty="0" smtClean="0">
              <a:solidFill>
                <a:srgbClr val="404040"/>
              </a:solidFill>
              <a:latin typeface="Bahnschrift Condensed" panose="020B0502040204020203" pitchFamily="34" charset="0"/>
              <a:cs typeface="Times New Roman"/>
            </a:endParaRPr>
          </a:p>
          <a:p>
            <a:endParaRPr lang="en-US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pic>
        <p:nvPicPr>
          <p:cNvPr id="5122" name="Picture 2" descr="Image result for lightbulb question mar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23" y="984431"/>
            <a:ext cx="1845380" cy="24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SemiBold Condensed" panose="020B0502040204020203" pitchFamily="34" charset="0"/>
                <a:cs typeface="Times New Roman"/>
              </a:rPr>
              <a:t>Introduction</a:t>
            </a:r>
            <a:endParaRPr lang="en-US" dirty="0">
              <a:latin typeface="Bahnschrift SemiBold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Resolutions</a:t>
            </a:r>
            <a:r>
              <a:rPr lang="mr-IN" dirty="0" smtClean="0">
                <a:latin typeface="Centaur" panose="02030504050205020304" pitchFamily="18" charset="0"/>
                <a:cs typeface="Times New Roman"/>
              </a:rPr>
              <a:t>…</a:t>
            </a:r>
            <a:endParaRPr lang="en-US" dirty="0" smtClean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Identify and record the will of the academic senates of the California community colleges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Set direction for the ASCCC as a whole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Direct members of the Executive Committee and ASCCC Committees to take action in response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borne out of issues important to faculty and often identified by: 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the ASCCC Executive Committee 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ASCCC Committees/Taskforces </a:t>
            </a:r>
          </a:p>
          <a:p>
            <a:pPr lvl="1"/>
            <a:r>
              <a:rPr lang="en-US" dirty="0">
                <a:latin typeface="Centaur" panose="02030504050205020304" pitchFamily="18" charset="0"/>
                <a:cs typeface="Times New Roman"/>
              </a:rPr>
              <a:t>L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ocal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S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enates </a:t>
            </a:r>
          </a:p>
          <a:p>
            <a:pPr lvl="1"/>
            <a:r>
              <a:rPr lang="en-US" dirty="0">
                <a:latin typeface="Centaur" panose="02030504050205020304" pitchFamily="18" charset="0"/>
                <a:cs typeface="Times New Roman"/>
              </a:rPr>
              <a:t>I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ndividuals</a:t>
            </a:r>
          </a:p>
        </p:txBody>
      </p:sp>
    </p:spTree>
    <p:extLst>
      <p:ext uri="{BB962C8B-B14F-4D97-AF65-F5344CB8AC3E}">
        <p14:creationId xmlns:p14="http://schemas.microsoft.com/office/powerpoint/2010/main" val="29473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Introduction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Resolutions</a:t>
            </a:r>
            <a:r>
              <a:rPr lang="mr-IN" dirty="0" smtClean="0">
                <a:latin typeface="Centaur" panose="02030504050205020304" pitchFamily="18" charset="0"/>
                <a:cs typeface="Times New Roman"/>
              </a:rPr>
              <a:t>…</a:t>
            </a:r>
            <a:endParaRPr lang="en-US" dirty="0" smtClean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debated by the body at the fall and spring plenary sessions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voted on by the delegates of the local senates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bottom up, grass roots democracy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used for: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Adopting Papers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Disciplines List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Positions on Pending Legislation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Affect Change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Address Conflict</a:t>
            </a:r>
          </a:p>
          <a:p>
            <a:pPr lvl="1"/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646986"/>
            <a:ext cx="3886201" cy="29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490"/>
            <a:ext cx="8229600" cy="990600"/>
          </a:xfrm>
        </p:spPr>
        <p:txBody>
          <a:bodyPr>
            <a:normAutofit/>
          </a:bodyPr>
          <a:lstStyle/>
          <a:p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Times New Roman" panose="02020603050405020304" pitchFamily="18" charset="0"/>
              </a:rPr>
              <a:t>Sample Resolution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4" y="754380"/>
            <a:ext cx="8689332" cy="5991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828689">
            <a:off x="5580451" y="1038672"/>
            <a:ext cx="352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aur" panose="02030504050205020304" pitchFamily="18" charset="0"/>
              </a:rPr>
              <a:t>What do you notice about the resolution</a:t>
            </a:r>
            <a:r>
              <a:rPr lang="en-US" sz="28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Centaur" panose="020305040502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0" y="2983230"/>
            <a:ext cx="4411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entaur" panose="02030504050205020304" pitchFamily="18" charset="0"/>
              </a:rPr>
              <a:t>“Whereas” statements are factual</a:t>
            </a:r>
            <a:endParaRPr lang="en-US" sz="2000" b="1" dirty="0">
              <a:solidFill>
                <a:srgbClr val="FF0000"/>
              </a:solidFill>
              <a:latin typeface="Centaur" panose="020305040502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1870" y="4650224"/>
            <a:ext cx="442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entaur" panose="02030504050205020304" pitchFamily="18" charset="0"/>
              </a:rPr>
              <a:t>“</a:t>
            </a:r>
            <a:r>
              <a:rPr lang="en-US" sz="2000" b="1" dirty="0" err="1" smtClean="0">
                <a:solidFill>
                  <a:srgbClr val="FF0000"/>
                </a:solidFill>
                <a:latin typeface="Centaur" panose="02030504050205020304" pitchFamily="18" charset="0"/>
              </a:rPr>
              <a:t>Resolved”s</a:t>
            </a:r>
            <a:r>
              <a:rPr lang="en-US" sz="2000" b="1" dirty="0" smtClean="0">
                <a:solidFill>
                  <a:srgbClr val="FF0000"/>
                </a:solidFill>
                <a:latin typeface="Centaur" panose="02030504050205020304" pitchFamily="18" charset="0"/>
              </a:rPr>
              <a:t> are actionable</a:t>
            </a:r>
            <a:endParaRPr lang="en-US" sz="2000" b="1" dirty="0">
              <a:solidFill>
                <a:srgbClr val="FF0000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1" y="198438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Think, Pair, Share: Idea for a Mock Resolution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Image result for Lightbulb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Anthropomorphic Cartoon Light Bulb by GDJ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55" y="2114550"/>
            <a:ext cx="2277925" cy="254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" y="1359423"/>
            <a:ext cx="5292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a couple of minutes to consider statewide issues in education that are important to you, or something silly that you think other Leadership Institute attendees might appreciate.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(Silly resolutions can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directed at the ASCCC President!)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some Mock Plenary resolutions have evolved into the basis for resolutions submitted to actual Plenary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13.03 F17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—Robert L Stewart), others have been nonsensical or even directed a past ASCCC President to take his hair out of a ponytail.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brainstorming privately, share your idea with people at your table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229" b="9860"/>
          <a:stretch/>
        </p:blipFill>
        <p:spPr>
          <a:xfrm>
            <a:off x="662941" y="5760628"/>
            <a:ext cx="8023859" cy="8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Resolutions Handbook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Adopted in Fall 2014</a:t>
            </a:r>
          </a:p>
          <a:p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Updated Fall 2016/Spring 2017</a:t>
            </a:r>
          </a:p>
          <a:p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Details Process and Procedures</a:t>
            </a:r>
          </a:p>
          <a:p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Defines the roles of the Executive Committee and the Resolutions Committee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https://cardology.org/wp-content/uploads/2014/09/Fotolia_20274255_M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24119"/>
            <a:ext cx="4360862" cy="28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8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123092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Resolutions Handbook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06" t="402" r="18315" b="10633"/>
          <a:stretch/>
        </p:blipFill>
        <p:spPr>
          <a:xfrm>
            <a:off x="351692" y="937845"/>
            <a:ext cx="8591246" cy="55450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00093" y="2016370"/>
            <a:ext cx="1113692" cy="527538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67046" y="2790091"/>
            <a:ext cx="309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Publications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Papers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4277" y="6134072"/>
            <a:ext cx="246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olidFill>
                  <a:srgbClr val="FF0000"/>
                </a:solidFill>
              </a:rPr>
              <a:t>Use most current!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ght art light fixture lighting light bulb lamp lighting accessory incandescent light bulb chandelier darkness night lampshade dec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94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94" y="-9526"/>
            <a:ext cx="97536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08" y="352283"/>
            <a:ext cx="8857396" cy="3413305"/>
          </a:xfrm>
        </p:spPr>
        <p:txBody>
          <a:bodyPr>
            <a:normAutofit/>
          </a:bodyPr>
          <a:lstStyle/>
          <a:p>
            <a:pPr algn="r"/>
            <a:r>
              <a:rPr lang="en-US" sz="7200" dirty="0" smtClean="0">
                <a:solidFill>
                  <a:schemeClr val="tx1"/>
                </a:solidFill>
                <a:latin typeface="Impact" panose="020B0806030902050204" pitchFamily="34" charset="0"/>
              </a:rPr>
              <a:t>RESOLUTIONS PROCESS</a:t>
            </a:r>
            <a:br>
              <a:rPr lang="en-US" sz="72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7200" dirty="0" smtClean="0">
                <a:solidFill>
                  <a:schemeClr val="tx1"/>
                </a:solidFill>
                <a:latin typeface="Impact" panose="020B0806030902050204" pitchFamily="34" charset="0"/>
              </a:rPr>
              <a:t> OVERVIEW</a:t>
            </a:r>
            <a:endParaRPr lang="en-US" sz="7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8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12DD4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6679</TotalTime>
  <Words>914</Words>
  <Application>Microsoft Office PowerPoint</Application>
  <PresentationFormat>On-screen Show (4:3)</PresentationFormat>
  <Paragraphs>148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Bahnschrift Condensed</vt:lpstr>
      <vt:lpstr>Bahnschrift SemiBold Condensed</vt:lpstr>
      <vt:lpstr>Calibri</vt:lpstr>
      <vt:lpstr>Centaur</vt:lpstr>
      <vt:lpstr>Impact</vt:lpstr>
      <vt:lpstr>Times New Roman</vt:lpstr>
      <vt:lpstr>Wingdings</vt:lpstr>
      <vt:lpstr>Clarity</vt:lpstr>
      <vt:lpstr>Resolution Writing: 101  Resolution Writing Made Easy</vt:lpstr>
      <vt:lpstr>Overview</vt:lpstr>
      <vt:lpstr>Introduction</vt:lpstr>
      <vt:lpstr>Introduction</vt:lpstr>
      <vt:lpstr>Sample Resolution</vt:lpstr>
      <vt:lpstr>Think, Pair, Share: Idea for a Mock Resolution </vt:lpstr>
      <vt:lpstr>Resolutions Handbook</vt:lpstr>
      <vt:lpstr>Resolutions Handbook</vt:lpstr>
      <vt:lpstr>RESOLUTIONS PROCESS  OVERVIEW</vt:lpstr>
      <vt:lpstr>Process</vt:lpstr>
      <vt:lpstr>Resolutions &amp; Amendments Timeline </vt:lpstr>
      <vt:lpstr>Required </vt:lpstr>
      <vt:lpstr>Consent Calendar</vt:lpstr>
      <vt:lpstr>After Plenary Session</vt:lpstr>
      <vt:lpstr>Using Resolutions Locally</vt:lpstr>
      <vt:lpstr>Nuts and Bolts</vt:lpstr>
      <vt:lpstr>Nuts and Bolts</vt:lpstr>
      <vt:lpstr>Nuts and Bolts</vt:lpstr>
      <vt:lpstr>Nuts and Bolts</vt:lpstr>
      <vt:lpstr>Nuts and Bolts</vt:lpstr>
      <vt:lpstr>Your Turn…</vt:lpstr>
      <vt:lpstr>Questions and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Geoffrey Dyer</cp:lastModifiedBy>
  <cp:revision>168</cp:revision>
  <dcterms:created xsi:type="dcterms:W3CDTF">2015-10-21T19:14:41Z</dcterms:created>
  <dcterms:modified xsi:type="dcterms:W3CDTF">2018-06-13T16:49:05Z</dcterms:modified>
</cp:coreProperties>
</file>