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8" r:id="rId4"/>
    <p:sldId id="288" r:id="rId5"/>
    <p:sldId id="277" r:id="rId6"/>
    <p:sldId id="283" r:id="rId7"/>
    <p:sldId id="279" r:id="rId8"/>
    <p:sldId id="287" r:id="rId9"/>
    <p:sldId id="281" r:id="rId10"/>
    <p:sldId id="284" r:id="rId11"/>
    <p:sldId id="289" r:id="rId12"/>
    <p:sldId id="285" r:id="rId13"/>
    <p:sldId id="290" r:id="rId14"/>
    <p:sldId id="291" r:id="rId15"/>
    <p:sldId id="286" r:id="rId16"/>
    <p:sldId id="265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0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9C9EC-5296-D44A-A7E3-9D50F2CBDD28}" type="datetimeFigureOut">
              <a:rPr lang="en-US" smtClean="0"/>
              <a:t>6/15/17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E1346-2993-0F4D-AEB3-7C0F53CD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79D6-1503-7C47-8D3D-9B8B046E9A19}" type="datetimeFigureOut">
              <a:rPr lang="en-US" smtClean="0"/>
              <a:t>6/15/17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8C551-7708-9B49-90E3-D153F408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75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43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June 15,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June 15,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June 15,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June 15,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June 15,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June 15,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June 15, 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June 15, 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June 15, 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June 15,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June 15,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June 15, 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esolutions@asccc.or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esolutions@asccc.org" TargetMode="External"/><Relationship Id="rId3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rebecca.eikey@canyons.edu" TargetMode="External"/><Relationship Id="rId4" Type="http://schemas.openxmlformats.org/officeDocument/2006/relationships/hyperlink" Target="mailto:mayv@scc.losrios.edu" TargetMode="External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24424"/>
            <a:ext cx="7848600" cy="1433344"/>
          </a:xfrm>
        </p:spPr>
        <p:txBody>
          <a:bodyPr/>
          <a:lstStyle/>
          <a:p>
            <a:pPr algn="ctr"/>
            <a:r>
              <a:rPr lang="en-US" sz="4000" cap="none" dirty="0" smtClean="0">
                <a:latin typeface="Times New Roman"/>
                <a:cs typeface="Times New Roman"/>
              </a:rPr>
              <a:t>Resolution Writing: </a:t>
            </a:r>
            <a:br>
              <a:rPr lang="en-US" sz="4000" cap="none" dirty="0" smtClean="0">
                <a:latin typeface="Times New Roman"/>
                <a:cs typeface="Times New Roman"/>
              </a:rPr>
            </a:br>
            <a:r>
              <a:rPr lang="en-US" sz="4000" cap="none" dirty="0" smtClean="0">
                <a:latin typeface="Times New Roman"/>
                <a:cs typeface="Times New Roman"/>
              </a:rPr>
              <a:t>From Idea to Acclamation! </a:t>
            </a:r>
            <a:br>
              <a:rPr lang="en-US" sz="4000" cap="none" dirty="0" smtClean="0">
                <a:latin typeface="Times New Roman"/>
                <a:cs typeface="Times New Roman"/>
              </a:rPr>
            </a:br>
            <a:r>
              <a:rPr lang="en-US" sz="4000" cap="none" dirty="0" smtClean="0">
                <a:latin typeface="Times New Roman"/>
                <a:cs typeface="Times New Roman"/>
              </a:rPr>
              <a:t>Resolution Writing Made Easy</a:t>
            </a:r>
            <a:endParaRPr lang="en-US" sz="4000" cap="none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199"/>
            <a:ext cx="7848600" cy="3180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Rebecca </a:t>
            </a:r>
            <a:r>
              <a:rPr lang="en-US" dirty="0" err="1" smtClean="0">
                <a:latin typeface="Times New Roman"/>
                <a:cs typeface="Times New Roman"/>
              </a:rPr>
              <a:t>Eikey</a:t>
            </a:r>
            <a:r>
              <a:rPr lang="en-US" dirty="0" smtClean="0">
                <a:latin typeface="Times New Roman"/>
                <a:cs typeface="Times New Roman"/>
              </a:rPr>
              <a:t>, Area C Representative</a:t>
            </a:r>
          </a:p>
          <a:p>
            <a:r>
              <a:rPr lang="en-US" dirty="0" err="1" smtClean="0">
                <a:latin typeface="Times New Roman"/>
                <a:cs typeface="Times New Roman"/>
              </a:rPr>
              <a:t>Ginni</a:t>
            </a:r>
            <a:r>
              <a:rPr lang="en-US" dirty="0" smtClean="0">
                <a:latin typeface="Times New Roman"/>
                <a:cs typeface="Times New Roman"/>
              </a:rPr>
              <a:t> May, Area A Representative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pPr algn="ctr"/>
            <a:r>
              <a:rPr lang="en-US" b="1" i="1" dirty="0">
                <a:solidFill>
                  <a:schemeClr val="tx1"/>
                </a:solidFill>
                <a:latin typeface="Times New Roman"/>
                <a:cs typeface="Times New Roman"/>
              </a:rPr>
              <a:t>The ASCCC expresses its official position on issues, legislation, and ideas through the resolution process. </a:t>
            </a:r>
            <a:endParaRPr lang="en-US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algn="ctr"/>
            <a:r>
              <a:rPr lang="en-US" sz="1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Faculty Leadership Institute, June 15, 2017, Sacramento Sheraton</a:t>
            </a:r>
            <a:endParaRPr lang="en-US" sz="18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5" name="Picture 4" descr="ASCCC_Log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49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1385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Nuts and Bolts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1280"/>
            <a:ext cx="8229600" cy="411571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/>
                <a:cs typeface="Times New Roman"/>
              </a:rPr>
              <a:t>All</a:t>
            </a:r>
            <a:r>
              <a:rPr lang="en-US" dirty="0" smtClean="0">
                <a:latin typeface="Times New Roman"/>
                <a:cs typeface="Times New Roman"/>
              </a:rPr>
              <a:t> resolutions and amendments are to be submitted electronically to </a:t>
            </a:r>
            <a:r>
              <a:rPr lang="en-US" dirty="0" smtClean="0">
                <a:latin typeface="Times New Roman"/>
                <a:cs typeface="Times New Roman"/>
                <a:hlinkClick r:id="rId2"/>
              </a:rPr>
              <a:t>resolutions@asccc.org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Signature pages are to be submitted during session to the Resolutions Committee Chair </a:t>
            </a:r>
            <a:r>
              <a:rPr lang="mr-IN" dirty="0" smtClean="0">
                <a:latin typeface="Times New Roman"/>
                <a:cs typeface="Times New Roman"/>
              </a:rPr>
              <a:t>–</a:t>
            </a:r>
            <a:r>
              <a:rPr lang="en-US" dirty="0" smtClean="0">
                <a:latin typeface="Times New Roman"/>
                <a:cs typeface="Times New Roman"/>
              </a:rPr>
              <a:t> with signatures from </a:t>
            </a:r>
            <a:r>
              <a:rPr lang="en-US" b="1" dirty="0" smtClean="0">
                <a:latin typeface="Times New Roman"/>
                <a:cs typeface="Times New Roman"/>
              </a:rPr>
              <a:t>four</a:t>
            </a:r>
            <a:r>
              <a:rPr lang="en-US" dirty="0" smtClean="0">
                <a:latin typeface="Times New Roman"/>
                <a:cs typeface="Times New Roman"/>
              </a:rPr>
              <a:t> (4) delegates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3142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Nuts and Bolts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Must check the following: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Duplication of Position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Reversal of Position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Clarity, Readability, Understanding, Intent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Senate Purview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6782" y="3906341"/>
            <a:ext cx="30353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389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Nuts and Bolts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AD0101"/>
                </a:solidFill>
                <a:latin typeface="Times New Roman"/>
                <a:cs typeface="Times New Roman"/>
              </a:rPr>
              <a:t>Format</a:t>
            </a:r>
            <a:r>
              <a:rPr lang="en-US" dirty="0" smtClean="0">
                <a:latin typeface="Times New Roman"/>
                <a:cs typeface="Times New Roman"/>
              </a:rPr>
              <a:t>: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No more than four “whereas” and four “resolved” statements:</a:t>
            </a:r>
            <a:endParaRPr lang="en-US" u="sng" dirty="0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u="sng" dirty="0" smtClean="0">
                <a:latin typeface="Times New Roman"/>
                <a:cs typeface="Times New Roman"/>
              </a:rPr>
              <a:t>Sample</a:t>
            </a:r>
          </a:p>
          <a:p>
            <a:pPr marL="0" indent="0">
              <a:buNone/>
            </a:pPr>
            <a:endParaRPr lang="en-US" u="sng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	Whereas, Blah, blah de dah; and </a:t>
            </a: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	Whereas, Ho may hum;</a:t>
            </a: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	Resolved, That the Academic Senate for California 	Community Colleges </a:t>
            </a:r>
            <a:r>
              <a:rPr lang="en-US" dirty="0" err="1" smtClean="0">
                <a:latin typeface="Times New Roman"/>
                <a:cs typeface="Times New Roman"/>
              </a:rPr>
              <a:t>diddly</a:t>
            </a:r>
            <a:r>
              <a:rPr lang="en-US" dirty="0" smtClean="0">
                <a:latin typeface="Times New Roman"/>
                <a:cs typeface="Times New Roman"/>
              </a:rPr>
              <a:t> to the </a:t>
            </a:r>
            <a:r>
              <a:rPr lang="en-US" dirty="0" err="1" smtClean="0">
                <a:latin typeface="Times New Roman"/>
                <a:cs typeface="Times New Roman"/>
              </a:rPr>
              <a:t>doodly</a:t>
            </a:r>
            <a:r>
              <a:rPr lang="en-US" dirty="0" smtClean="0">
                <a:latin typeface="Times New Roman"/>
                <a:cs typeface="Times New Roman"/>
              </a:rPr>
              <a:t> bop.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	Contact: </a:t>
            </a:r>
            <a:r>
              <a:rPr lang="en-US" dirty="0" err="1" smtClean="0">
                <a:latin typeface="Times New Roman"/>
                <a:cs typeface="Times New Roman"/>
              </a:rPr>
              <a:t>Elemeno</a:t>
            </a:r>
            <a:r>
              <a:rPr lang="en-US" dirty="0" smtClean="0">
                <a:latin typeface="Times New Roman"/>
                <a:cs typeface="Times New Roman"/>
              </a:rPr>
              <a:t> Pea, ABC College</a:t>
            </a: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10374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Nuts and Bolts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AD0101"/>
                </a:solidFill>
                <a:latin typeface="Times New Roman"/>
                <a:cs typeface="Times New Roman"/>
              </a:rPr>
              <a:t>Format</a:t>
            </a:r>
            <a:r>
              <a:rPr lang="en-US" dirty="0" smtClean="0">
                <a:latin typeface="Times New Roman"/>
                <a:cs typeface="Times New Roman"/>
              </a:rPr>
              <a:t>: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No more than four “whereas” and four “resolved” statements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“Resolved” statements should “stand alone” in case divided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Consider using first “whereas” as an introduction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Write out names in first reference with acronym in parenthesis, then use acronym for subsequent reference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Be as direct as possible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Limit “whereas” statement to one reason in support or defense of the “resolved” statements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Be sure the title of the resolution accurately reflects the content and intent of the resolution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2459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Nuts and Bolts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AD0101"/>
                </a:solidFill>
                <a:latin typeface="Times New Roman"/>
                <a:cs typeface="Times New Roman"/>
              </a:rPr>
              <a:t>Amendments </a:t>
            </a:r>
            <a:r>
              <a:rPr lang="en-US" dirty="0" smtClean="0">
                <a:solidFill>
                  <a:srgbClr val="AD0101"/>
                </a:solidFill>
                <a:latin typeface="Times New Roman"/>
                <a:cs typeface="Times New Roman"/>
              </a:rPr>
              <a:t>(tomorrow afternoon)</a:t>
            </a:r>
            <a:r>
              <a:rPr lang="en-US" dirty="0" smtClean="0">
                <a:latin typeface="Times New Roman"/>
                <a:cs typeface="Times New Roman"/>
              </a:rPr>
              <a:t>:</a:t>
            </a:r>
          </a:p>
          <a:p>
            <a:r>
              <a:rPr lang="en-US" dirty="0">
                <a:latin typeface="Times New Roman"/>
                <a:cs typeface="Times New Roman"/>
              </a:rPr>
              <a:t>Added to help clarify </a:t>
            </a:r>
            <a:r>
              <a:rPr lang="en-US" dirty="0" smtClean="0">
                <a:latin typeface="Times New Roman"/>
                <a:cs typeface="Times New Roman"/>
              </a:rPr>
              <a:t>intent and/or expand </a:t>
            </a:r>
            <a:r>
              <a:rPr lang="en-US" dirty="0">
                <a:latin typeface="Times New Roman"/>
                <a:cs typeface="Times New Roman"/>
              </a:rPr>
              <a:t>scope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Use underscores </a:t>
            </a:r>
            <a:r>
              <a:rPr lang="en-US" dirty="0">
                <a:latin typeface="Times New Roman"/>
                <a:cs typeface="Times New Roman"/>
              </a:rPr>
              <a:t>and strikethroughs, not track </a:t>
            </a:r>
            <a:r>
              <a:rPr lang="en-US" dirty="0" smtClean="0">
                <a:latin typeface="Times New Roman"/>
                <a:cs typeface="Times New Roman"/>
              </a:rPr>
              <a:t>changes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Review the title after adding an </a:t>
            </a:r>
            <a:r>
              <a:rPr lang="en-US" dirty="0" smtClean="0">
                <a:latin typeface="Times New Roman"/>
                <a:cs typeface="Times New Roman"/>
              </a:rPr>
              <a:t>amendment, and amend </a:t>
            </a:r>
            <a:r>
              <a:rPr lang="en-US" dirty="0">
                <a:latin typeface="Times New Roman"/>
                <a:cs typeface="Times New Roman"/>
              </a:rPr>
              <a:t>if </a:t>
            </a:r>
            <a:r>
              <a:rPr lang="en-US" dirty="0" smtClean="0">
                <a:latin typeface="Times New Roman"/>
                <a:cs typeface="Times New Roman"/>
              </a:rPr>
              <a:t>necessar</a:t>
            </a:r>
            <a:r>
              <a:rPr lang="en-US" dirty="0">
                <a:latin typeface="Times New Roman"/>
                <a:cs typeface="Times New Roman"/>
              </a:rPr>
              <a:t>y</a:t>
            </a:r>
          </a:p>
          <a:p>
            <a:r>
              <a:rPr lang="en-US" dirty="0">
                <a:latin typeface="Times New Roman"/>
                <a:cs typeface="Times New Roman"/>
              </a:rPr>
              <a:t>Make sure amendments don’t result in inconsistencies within a </a:t>
            </a:r>
            <a:r>
              <a:rPr lang="en-US" dirty="0" smtClean="0">
                <a:latin typeface="Times New Roman"/>
                <a:cs typeface="Times New Roman"/>
              </a:rPr>
              <a:t>resolution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or reverse the intent of the resolution (better to vote the resolution down)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Include contacts for each </a:t>
            </a:r>
            <a:r>
              <a:rPr lang="en-US" dirty="0" smtClean="0">
                <a:latin typeface="Times New Roman"/>
                <a:cs typeface="Times New Roman"/>
              </a:rPr>
              <a:t>amendment 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4404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Nuts and Bolts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dirty="0" smtClean="0">
                <a:latin typeface="Times New Roman"/>
                <a:cs typeface="Times New Roman"/>
              </a:rPr>
              <a:t>Carefully Consider: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Word Choice </a:t>
            </a:r>
            <a:r>
              <a:rPr lang="mr-IN" dirty="0" smtClean="0">
                <a:latin typeface="Times New Roman"/>
                <a:cs typeface="Times New Roman"/>
              </a:rPr>
              <a:t>–</a:t>
            </a:r>
            <a:r>
              <a:rPr lang="en-US" dirty="0" smtClean="0">
                <a:latin typeface="Times New Roman"/>
                <a:cs typeface="Times New Roman"/>
              </a:rPr>
              <a:t> Use qualifiers such as any, every, all, never, none, etc. very carefully.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“Recommend” </a:t>
            </a:r>
            <a:r>
              <a:rPr lang="mr-IN" dirty="0" smtClean="0">
                <a:latin typeface="Times New Roman"/>
                <a:cs typeface="Times New Roman"/>
              </a:rPr>
              <a:t>–</a:t>
            </a:r>
            <a:r>
              <a:rPr lang="en-US" dirty="0" smtClean="0">
                <a:latin typeface="Times New Roman"/>
                <a:cs typeface="Times New Roman"/>
              </a:rPr>
              <a:t> Be clear about what is being recommended.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“Ensure” or “Require” (Is it within ASCCC power?)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“Assert” or “Affirm” implies a position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“Support” (but not the $$ kind)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“Work with” (collaborate with system partners)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1853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Your Turn</a:t>
            </a:r>
            <a:r>
              <a:rPr lang="mr-IN" dirty="0" smtClean="0">
                <a:latin typeface="Times New Roman"/>
                <a:cs typeface="Times New Roman"/>
              </a:rPr>
              <a:t>…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4446648" cy="514259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sz="2500" dirty="0" smtClean="0">
                <a:latin typeface="Times New Roman"/>
                <a:cs typeface="Times New Roman"/>
              </a:rPr>
              <a:t>Write a Resolution with colleagues</a:t>
            </a:r>
            <a:r>
              <a:rPr lang="mr-IN" sz="2500" dirty="0" smtClean="0">
                <a:latin typeface="Times New Roman"/>
                <a:cs typeface="Times New Roman"/>
              </a:rPr>
              <a:t>…</a:t>
            </a:r>
            <a:endParaRPr lang="en-US" sz="2500" dirty="0" smtClean="0">
              <a:latin typeface="Times New Roman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500" dirty="0" smtClean="0">
                <a:latin typeface="Times New Roman"/>
                <a:cs typeface="Times New Roman"/>
              </a:rPr>
              <a:t>Resolutions are due: Thursday, June 15, 5:45 pm!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Times New Roman"/>
                <a:cs typeface="Times New Roman"/>
              </a:rPr>
              <a:t>All resolutions and amendments are to be submitted electronically to </a:t>
            </a:r>
            <a:r>
              <a:rPr lang="en-US" dirty="0">
                <a:latin typeface="Times New Roman"/>
                <a:cs typeface="Times New Roman"/>
                <a:hlinkClick r:id="rId2"/>
              </a:rPr>
              <a:t>resolutions@</a:t>
            </a:r>
            <a:r>
              <a:rPr lang="en-US" dirty="0" smtClean="0">
                <a:latin typeface="Times New Roman"/>
                <a:cs typeface="Times New Roman"/>
                <a:hlinkClick r:id="rId2"/>
              </a:rPr>
              <a:t>asccc.org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500" dirty="0" smtClean="0">
                <a:latin typeface="Times New Roman"/>
                <a:cs typeface="Times New Roman"/>
              </a:rPr>
              <a:t>Resolutions will be online and ready for you on Friday.</a:t>
            </a:r>
          </a:p>
          <a:p>
            <a:pPr>
              <a:spcAft>
                <a:spcPts val="600"/>
              </a:spcAft>
            </a:pPr>
            <a:r>
              <a:rPr lang="en-US" sz="2500" dirty="0" smtClean="0">
                <a:latin typeface="Times New Roman"/>
                <a:cs typeface="Times New Roman"/>
              </a:rPr>
              <a:t>Amendments are due: Friday, June 16, 5:30 pm!</a:t>
            </a:r>
          </a:p>
          <a:p>
            <a:pPr>
              <a:spcAft>
                <a:spcPts val="600"/>
              </a:spcAft>
            </a:pPr>
            <a:r>
              <a:rPr lang="en-US" sz="2500" dirty="0" smtClean="0">
                <a:latin typeface="Times New Roman"/>
                <a:cs typeface="Times New Roman"/>
              </a:rPr>
              <a:t>Mock Plenary Session: Saturday, June 17, 10:00 am!</a:t>
            </a:r>
          </a:p>
          <a:p>
            <a:pPr>
              <a:spcAft>
                <a:spcPts val="600"/>
              </a:spcAft>
            </a:pPr>
            <a:endParaRPr lang="en-US" sz="2500" dirty="0" smtClean="0">
              <a:latin typeface="Times New Roman"/>
              <a:cs typeface="Times New Roman"/>
            </a:endParaRPr>
          </a:p>
        </p:txBody>
      </p:sp>
      <p:pic>
        <p:nvPicPr>
          <p:cNvPr id="5" name="Picture 4" descr="success-kid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661" y="2390264"/>
            <a:ext cx="3904999" cy="25956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43717" y="3379981"/>
            <a:ext cx="7745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WE</a:t>
            </a:r>
          </a:p>
          <a:p>
            <a:pPr algn="ctr"/>
            <a:r>
              <a:rPr lang="en-US" dirty="0" smtClean="0"/>
              <a:t>GOT</a:t>
            </a:r>
          </a:p>
          <a:p>
            <a:pPr algn="ctr"/>
            <a:r>
              <a:rPr lang="en-US" dirty="0" smtClean="0"/>
              <a:t>THIS!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512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214685"/>
            <a:ext cx="7772400" cy="2200275"/>
          </a:xfrm>
        </p:spPr>
        <p:txBody>
          <a:bodyPr>
            <a:normAutofit/>
          </a:bodyPr>
          <a:lstStyle/>
          <a:p>
            <a:pPr algn="ctr"/>
            <a:r>
              <a:rPr lang="en-US" cap="none" dirty="0" smtClean="0">
                <a:solidFill>
                  <a:srgbClr val="404040"/>
                </a:solidFill>
                <a:latin typeface="Times New Roman"/>
                <a:cs typeface="Times New Roman"/>
              </a:rPr>
              <a:t>Questions and Comments</a:t>
            </a:r>
            <a:endParaRPr lang="en-US" cap="none" dirty="0">
              <a:solidFill>
                <a:srgbClr val="404040"/>
              </a:solidFill>
              <a:latin typeface="Times New Roman"/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710188"/>
            <a:ext cx="7772400" cy="1416863"/>
          </a:xfrm>
        </p:spPr>
        <p:txBody>
          <a:bodyPr/>
          <a:lstStyle/>
          <a:p>
            <a:r>
              <a:rPr lang="en-US" b="1" dirty="0" smtClean="0">
                <a:solidFill>
                  <a:srgbClr val="404040"/>
                </a:solidFill>
                <a:latin typeface="Times New Roman"/>
                <a:cs typeface="Times New Roman"/>
              </a:rPr>
              <a:t>Contact:</a:t>
            </a:r>
          </a:p>
          <a:p>
            <a:r>
              <a:rPr lang="en-US" dirty="0" smtClean="0">
                <a:solidFill>
                  <a:srgbClr val="404040"/>
                </a:solidFill>
                <a:latin typeface="Times New Roman"/>
                <a:cs typeface="Times New Roman"/>
              </a:rPr>
              <a:t>Rebecca </a:t>
            </a:r>
            <a:r>
              <a:rPr lang="en-US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Eikey</a:t>
            </a:r>
            <a:r>
              <a:rPr lang="en-US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404040"/>
                </a:solidFill>
                <a:latin typeface="Times New Roman"/>
                <a:cs typeface="Times New Roman"/>
                <a:hlinkClick r:id="rId3"/>
              </a:rPr>
              <a:t>rebecca.eikey@canyons.edu</a:t>
            </a:r>
            <a:endParaRPr lang="en-US" dirty="0" smtClean="0">
              <a:solidFill>
                <a:srgbClr val="404040"/>
              </a:solidFill>
              <a:latin typeface="Times New Roman"/>
              <a:cs typeface="Times New Roman"/>
            </a:endParaRPr>
          </a:p>
          <a:p>
            <a:r>
              <a:rPr lang="en-US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Ginni</a:t>
            </a:r>
            <a:r>
              <a:rPr lang="en-US" dirty="0" smtClean="0">
                <a:solidFill>
                  <a:srgbClr val="404040"/>
                </a:solidFill>
                <a:latin typeface="Times New Roman"/>
                <a:cs typeface="Times New Roman"/>
              </a:rPr>
              <a:t> May </a:t>
            </a:r>
            <a:r>
              <a:rPr lang="en-US" dirty="0" smtClean="0">
                <a:solidFill>
                  <a:srgbClr val="404040"/>
                </a:solidFill>
                <a:latin typeface="Times New Roman"/>
                <a:cs typeface="Times New Roman"/>
                <a:hlinkClick r:id="rId4"/>
              </a:rPr>
              <a:t>mayv@scc.losrios.edu</a:t>
            </a:r>
            <a:endParaRPr lang="en-US" dirty="0" smtClean="0">
              <a:solidFill>
                <a:srgbClr val="404040"/>
              </a:solidFill>
              <a:latin typeface="Times New Roman"/>
              <a:cs typeface="Times New Roman"/>
            </a:endParaRPr>
          </a:p>
          <a:p>
            <a:endParaRPr lang="en-US" dirty="0">
              <a:solidFill>
                <a:srgbClr val="404040"/>
              </a:solidFill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6182" y="793359"/>
            <a:ext cx="1900336" cy="284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010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Overview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78086" cy="4876800"/>
          </a:xfrm>
        </p:spPr>
        <p:txBody>
          <a:bodyPr>
            <a:normAutofit/>
          </a:bodyPr>
          <a:lstStyle/>
          <a:p>
            <a:endParaRPr lang="en-US" sz="2500" dirty="0" smtClean="0">
              <a:latin typeface="Times New Roman"/>
              <a:cs typeface="Times New Roman"/>
            </a:endParaRPr>
          </a:p>
          <a:p>
            <a:r>
              <a:rPr lang="en-US" sz="2500" dirty="0" smtClean="0">
                <a:latin typeface="Times New Roman"/>
                <a:cs typeface="Times New Roman"/>
              </a:rPr>
              <a:t>Introduction</a:t>
            </a:r>
          </a:p>
          <a:p>
            <a:r>
              <a:rPr lang="en-US" sz="2500" dirty="0" smtClean="0">
                <a:latin typeface="Times New Roman"/>
                <a:cs typeface="Times New Roman"/>
              </a:rPr>
              <a:t>Resolutions Handbook</a:t>
            </a:r>
          </a:p>
          <a:p>
            <a:r>
              <a:rPr lang="en-US" sz="2500" dirty="0" smtClean="0">
                <a:latin typeface="Times New Roman"/>
                <a:cs typeface="Times New Roman"/>
              </a:rPr>
              <a:t>Process</a:t>
            </a:r>
            <a:endParaRPr lang="en-US" sz="2500" dirty="0">
              <a:latin typeface="Times New Roman"/>
              <a:cs typeface="Times New Roman"/>
            </a:endParaRPr>
          </a:p>
          <a:p>
            <a:r>
              <a:rPr lang="en-US" sz="2500" dirty="0" smtClean="0">
                <a:latin typeface="Times New Roman"/>
                <a:cs typeface="Times New Roman"/>
              </a:rPr>
              <a:t>Using Resolutions Locally</a:t>
            </a:r>
          </a:p>
          <a:p>
            <a:r>
              <a:rPr lang="en-US" sz="2500" dirty="0" smtClean="0">
                <a:latin typeface="Times New Roman"/>
                <a:cs typeface="Times New Roman"/>
              </a:rPr>
              <a:t>Nuts and Bolts</a:t>
            </a:r>
            <a:endParaRPr lang="en-US" sz="2500" dirty="0">
              <a:latin typeface="Times New Roman"/>
              <a:cs typeface="Times New Roman"/>
            </a:endParaRPr>
          </a:p>
          <a:p>
            <a:r>
              <a:rPr lang="en-US" sz="2500" dirty="0" smtClean="0">
                <a:latin typeface="Times New Roman"/>
                <a:cs typeface="Times New Roman"/>
              </a:rPr>
              <a:t>Your Turn</a:t>
            </a:r>
            <a:r>
              <a:rPr lang="mr-IN" sz="2500" dirty="0" smtClean="0">
                <a:latin typeface="Times New Roman"/>
                <a:cs typeface="Times New Roman"/>
              </a:rPr>
              <a:t>…</a:t>
            </a:r>
            <a:r>
              <a:rPr lang="en-US" sz="2500" dirty="0" smtClean="0">
                <a:latin typeface="Times New Roman"/>
                <a:cs typeface="Times New Roman"/>
              </a:rPr>
              <a:t>Write a Resolution!</a:t>
            </a:r>
          </a:p>
          <a:p>
            <a:endParaRPr lang="en-US" sz="25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5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500" i="1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500" dirty="0" smtClean="0">
              <a:latin typeface="Times New Roman"/>
              <a:cs typeface="Times New Roman"/>
            </a:endParaRPr>
          </a:p>
          <a:p>
            <a:endParaRPr lang="en-US" sz="2500" dirty="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9328" y="2273300"/>
            <a:ext cx="3424962" cy="2770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427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Introduction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Resolutions</a:t>
            </a:r>
            <a:r>
              <a:rPr lang="mr-IN" dirty="0" smtClean="0">
                <a:latin typeface="Times New Roman"/>
                <a:cs typeface="Times New Roman"/>
              </a:rPr>
              <a:t>…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Identify and record the will of the academic senates of the California community colleges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Set direction for the ASCCC as a whole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Direct members of the Executive Committee and ASCCC Committees to take action in response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Are borne out of issues important to faculty and often identified by: 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the ASCCC Executive Committee 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ASCCC Committees/Taskforces 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L</a:t>
            </a:r>
            <a:r>
              <a:rPr lang="en-US" dirty="0" smtClean="0">
                <a:latin typeface="Times New Roman"/>
                <a:cs typeface="Times New Roman"/>
              </a:rPr>
              <a:t>ocal 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enates 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ndividuals</a:t>
            </a:r>
          </a:p>
        </p:txBody>
      </p:sp>
    </p:spTree>
    <p:extLst>
      <p:ext uri="{BB962C8B-B14F-4D97-AF65-F5344CB8AC3E}">
        <p14:creationId xmlns:p14="http://schemas.microsoft.com/office/powerpoint/2010/main" val="2947364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Introduction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Resolutions</a:t>
            </a:r>
            <a:r>
              <a:rPr lang="mr-IN" dirty="0" smtClean="0">
                <a:latin typeface="Times New Roman"/>
                <a:cs typeface="Times New Roman"/>
              </a:rPr>
              <a:t>…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Are debated by the body at the fall and spring plenary sessions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Are voted on by the delegates of the local senates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Are bottom up, grass roots democracy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Are used for: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Adopting Papers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Disciplines List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Positions on Pending Legislation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Affect Change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Address Conflict</a:t>
            </a:r>
          </a:p>
          <a:p>
            <a:pPr lvl="1"/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0" y="3712956"/>
            <a:ext cx="3543300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890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Resolutions Handbook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Adopted in Fall 2014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Updated Fall 2016/Spring 2017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Details Process and Procedures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Defines the roles of the Executive Committee and the Resolutions Committee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Submission Forms</a:t>
            </a:r>
          </a:p>
          <a:p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2546" y="4445000"/>
            <a:ext cx="4025900" cy="20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884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What’s New? Sort of</a:t>
            </a:r>
            <a:r>
              <a:rPr lang="mr-IN" dirty="0" smtClean="0">
                <a:latin typeface="Times New Roman"/>
                <a:cs typeface="Times New Roman"/>
              </a:rPr>
              <a:t>…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Revisions to handbook emphasize existing practice with greater enforcement</a:t>
            </a:r>
          </a:p>
          <a:p>
            <a:r>
              <a:rPr lang="en-US" dirty="0">
                <a:latin typeface="Times New Roman"/>
                <a:cs typeface="Times New Roman"/>
              </a:rPr>
              <a:t>Update to Resolutions Committee membership and duties of the chair</a:t>
            </a:r>
          </a:p>
          <a:p>
            <a:r>
              <a:rPr lang="en-US" dirty="0">
                <a:latin typeface="Times New Roman"/>
                <a:cs typeface="Times New Roman"/>
              </a:rPr>
              <a:t>Resolutions and amendments are submitted electronically</a:t>
            </a:r>
          </a:p>
          <a:p>
            <a:r>
              <a:rPr lang="en-US" dirty="0">
                <a:latin typeface="Times New Roman"/>
                <a:cs typeface="Times New Roman"/>
              </a:rPr>
              <a:t>A paper signature form with four delegate signatures must be included with a resolution or amendment </a:t>
            </a:r>
          </a:p>
          <a:p>
            <a:r>
              <a:rPr lang="en-US" dirty="0">
                <a:latin typeface="Times New Roman"/>
                <a:cs typeface="Times New Roman"/>
              </a:rPr>
              <a:t>Contacts must attend afternoon sessions at plenary to address conflicts </a:t>
            </a:r>
          </a:p>
          <a:p>
            <a:r>
              <a:rPr lang="en-US" dirty="0">
                <a:latin typeface="Times New Roman"/>
                <a:cs typeface="Times New Roman"/>
              </a:rPr>
              <a:t>Revisions to resolutions categories</a:t>
            </a:r>
          </a:p>
          <a:p>
            <a:r>
              <a:rPr lang="en-US" dirty="0">
                <a:latin typeface="Times New Roman"/>
                <a:cs typeface="Times New Roman"/>
              </a:rPr>
              <a:t>Other clarifying language</a:t>
            </a: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619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Process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Resolution:</a:t>
            </a:r>
          </a:p>
          <a:p>
            <a:r>
              <a:rPr lang="en-US" dirty="0">
                <a:latin typeface="Times New Roman"/>
                <a:cs typeface="Times New Roman"/>
              </a:rPr>
              <a:t>Pre-plenary review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Executive </a:t>
            </a:r>
            <a:r>
              <a:rPr lang="en-US" dirty="0">
                <a:latin typeface="Times New Roman"/>
                <a:cs typeface="Times New Roman"/>
              </a:rPr>
              <a:t>Committee</a:t>
            </a:r>
          </a:p>
          <a:p>
            <a:r>
              <a:rPr lang="en-US" dirty="0">
                <a:latin typeface="Times New Roman"/>
                <a:cs typeface="Times New Roman"/>
              </a:rPr>
              <a:t>Resolutions Committee</a:t>
            </a:r>
          </a:p>
          <a:p>
            <a:r>
              <a:rPr lang="en-US" dirty="0">
                <a:latin typeface="Times New Roman"/>
                <a:cs typeface="Times New Roman"/>
              </a:rPr>
              <a:t>Area Meetings</a:t>
            </a:r>
          </a:p>
          <a:p>
            <a:r>
              <a:rPr lang="en-US" dirty="0">
                <a:latin typeface="Times New Roman"/>
                <a:cs typeface="Times New Roman"/>
              </a:rPr>
              <a:t>Plenary Breakouts and Office Hours</a:t>
            </a:r>
          </a:p>
          <a:p>
            <a:r>
              <a:rPr lang="en-US" dirty="0">
                <a:latin typeface="Times New Roman"/>
                <a:cs typeface="Times New Roman"/>
              </a:rPr>
              <a:t>New resolutions and amendments require four signatures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Debate </a:t>
            </a:r>
            <a:r>
              <a:rPr lang="en-US" dirty="0">
                <a:latin typeface="Times New Roman"/>
                <a:cs typeface="Times New Roman"/>
              </a:rPr>
              <a:t>and </a:t>
            </a:r>
            <a:r>
              <a:rPr lang="en-US" dirty="0" smtClean="0">
                <a:latin typeface="Times New Roman"/>
                <a:cs typeface="Times New Roman"/>
              </a:rPr>
              <a:t>Voting </a:t>
            </a:r>
            <a:r>
              <a:rPr lang="mr-IN" dirty="0" smtClean="0">
                <a:latin typeface="Times New Roman"/>
                <a:cs typeface="Times New Roman"/>
              </a:rPr>
              <a:t>–</a:t>
            </a:r>
            <a:r>
              <a:rPr lang="en-US" dirty="0" smtClean="0">
                <a:latin typeface="Times New Roman"/>
                <a:cs typeface="Times New Roman"/>
              </a:rPr>
              <a:t> Parliamentary Process</a:t>
            </a: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3742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Process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822" y="1524000"/>
            <a:ext cx="4125978" cy="4953000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After Plenary Session: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latin typeface="Times New Roman"/>
                <a:cs typeface="Times New Roman"/>
              </a:rPr>
              <a:t>Resolutions assigned to committee or individual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latin typeface="Times New Roman"/>
                <a:cs typeface="Times New Roman"/>
              </a:rPr>
              <a:t>Resolutions tracked </a:t>
            </a:r>
            <a:r>
              <a:rPr lang="en-US" sz="2800" dirty="0" smtClean="0">
                <a:latin typeface="Times New Roman"/>
                <a:cs typeface="Times New Roman"/>
              </a:rPr>
              <a:t>on </a:t>
            </a:r>
            <a:r>
              <a:rPr lang="en-US" sz="2800" dirty="0">
                <a:latin typeface="Times New Roman"/>
                <a:cs typeface="Times New Roman"/>
              </a:rPr>
              <a:t>ASCCC website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latin typeface="Times New Roman"/>
                <a:cs typeface="Times New Roman"/>
              </a:rPr>
              <a:t>Action included in annual reporting</a:t>
            </a: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348" y="1801228"/>
            <a:ext cx="2462651" cy="4037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316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Using Resolutions Locally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latin typeface="Times New Roman"/>
                <a:cs typeface="Times New Roman"/>
              </a:rPr>
              <a:t>ASCCC resolutions useful for supporting change at your local campus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Times New Roman"/>
                <a:cs typeface="Times New Roman"/>
              </a:rPr>
              <a:t>Local senates may see a local issue that has statewide implications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Times New Roman"/>
                <a:cs typeface="Times New Roman"/>
              </a:rPr>
              <a:t>Concerns and ideas often begin locally where </a:t>
            </a:r>
            <a:r>
              <a:rPr lang="en-US" dirty="0" smtClean="0">
                <a:latin typeface="Times New Roman"/>
                <a:cs typeface="Times New Roman"/>
              </a:rPr>
              <a:t>legislation </a:t>
            </a:r>
            <a:r>
              <a:rPr lang="en-US" dirty="0">
                <a:latin typeface="Times New Roman"/>
                <a:cs typeface="Times New Roman"/>
              </a:rPr>
              <a:t>and </a:t>
            </a:r>
            <a:r>
              <a:rPr lang="en-US" dirty="0" smtClean="0">
                <a:latin typeface="Times New Roman"/>
                <a:cs typeface="Times New Roman"/>
              </a:rPr>
              <a:t>regulation </a:t>
            </a:r>
            <a:r>
              <a:rPr lang="en-US" dirty="0">
                <a:latin typeface="Times New Roman"/>
                <a:cs typeface="Times New Roman"/>
              </a:rPr>
              <a:t>implementation rubber hits the road </a:t>
            </a:r>
          </a:p>
          <a:p>
            <a:pPr>
              <a:spcAft>
                <a:spcPts val="600"/>
              </a:spcAft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spcAft>
                <a:spcPts val="600"/>
              </a:spcAft>
            </a:pP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7616" y="4406900"/>
            <a:ext cx="3022600" cy="19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669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8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112DD4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1538</TotalTime>
  <Words>784</Words>
  <Application>Microsoft Macintosh PowerPoint</Application>
  <PresentationFormat>On-screen Show (4:3)</PresentationFormat>
  <Paragraphs>131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Resolution Writing:  From Idea to Acclamation!  Resolution Writing Made Easy</vt:lpstr>
      <vt:lpstr>Overview</vt:lpstr>
      <vt:lpstr>Introduction</vt:lpstr>
      <vt:lpstr>Introduction</vt:lpstr>
      <vt:lpstr>Resolutions Handbook</vt:lpstr>
      <vt:lpstr>What’s New? Sort of…</vt:lpstr>
      <vt:lpstr>Process</vt:lpstr>
      <vt:lpstr>Process</vt:lpstr>
      <vt:lpstr>Using Resolutions Locally</vt:lpstr>
      <vt:lpstr>Nuts and Bolts</vt:lpstr>
      <vt:lpstr>Nuts and Bolts</vt:lpstr>
      <vt:lpstr>Nuts and Bolts</vt:lpstr>
      <vt:lpstr>Nuts and Bolts</vt:lpstr>
      <vt:lpstr>Nuts and Bolts</vt:lpstr>
      <vt:lpstr>Nuts and Bolts</vt:lpstr>
      <vt:lpstr>Your Turn…</vt:lpstr>
      <vt:lpstr>Questions and Comments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May</dc:creator>
  <cp:lastModifiedBy>Virginia May</cp:lastModifiedBy>
  <cp:revision>146</cp:revision>
  <dcterms:created xsi:type="dcterms:W3CDTF">2015-10-21T19:14:41Z</dcterms:created>
  <dcterms:modified xsi:type="dcterms:W3CDTF">2017-06-15T20:10:29Z</dcterms:modified>
</cp:coreProperties>
</file>