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sldIdLst>
    <p:sldId id="281" r:id="rId5"/>
    <p:sldId id="287" r:id="rId6"/>
    <p:sldId id="277" r:id="rId7"/>
    <p:sldId id="260" r:id="rId8"/>
    <p:sldId id="282" r:id="rId9"/>
    <p:sldId id="298" r:id="rId10"/>
    <p:sldId id="286" r:id="rId11"/>
    <p:sldId id="283" r:id="rId12"/>
    <p:sldId id="285" r:id="rId13"/>
    <p:sldId id="264" r:id="rId14"/>
    <p:sldId id="294"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D3047"/>
    <a:srgbClr val="0B2B41"/>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703" autoAdjust="0"/>
  </p:normalViewPr>
  <p:slideViewPr>
    <p:cSldViewPr snapToGrid="0">
      <p:cViewPr>
        <p:scale>
          <a:sx n="90" d="100"/>
          <a:sy n="90" d="100"/>
        </p:scale>
        <p:origin x="1308" y="594"/>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DFF8-3389-4390-A2BE-B2B778D91511}" type="datetimeFigureOut">
              <a:rPr lang="en-US" smtClean="0"/>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0D2F1-671B-45E9-A86D-A2056BDDA349}" type="slidenum">
              <a:rPr lang="en-US" smtClean="0"/>
              <a:t>‹#›</a:t>
            </a:fld>
            <a:endParaRPr lang="en-US"/>
          </a:p>
        </p:txBody>
      </p:sp>
    </p:spTree>
    <p:extLst>
      <p:ext uri="{BB962C8B-B14F-4D97-AF65-F5344CB8AC3E}">
        <p14:creationId xmlns:p14="http://schemas.microsoft.com/office/powerpoint/2010/main" val="118110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0D2F1-671B-45E9-A86D-A2056BDDA349}" type="slidenum">
              <a:rPr lang="en-US" smtClean="0"/>
              <a:t>1</a:t>
            </a:fld>
            <a:endParaRPr lang="en-US"/>
          </a:p>
        </p:txBody>
      </p:sp>
    </p:spTree>
    <p:extLst>
      <p:ext uri="{BB962C8B-B14F-4D97-AF65-F5344CB8AC3E}">
        <p14:creationId xmlns:p14="http://schemas.microsoft.com/office/powerpoint/2010/main" val="4116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hyperlink" Target="mailto:info@asccc.org" TargetMode="Externa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2.png"/><Relationship Id="rId10"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communitycolleges.cccco.edu/Portals/0/Reports/2016-EEO-and-Diversity-Handbook-ADA.pdf" TargetMode="External"/><Relationship Id="rId2" Type="http://schemas.openxmlformats.org/officeDocument/2006/relationships/hyperlink" Target="https://asccc.org/sites/default/files/publications/FacultyHiring_0.pdf" TargetMode="External"/><Relationship Id="rId1" Type="http://schemas.openxmlformats.org/officeDocument/2006/relationships/slideLayout" Target="../slideLayouts/slideLayout13.xml"/><Relationship Id="rId4" Type="http://schemas.openxmlformats.org/officeDocument/2006/relationships/hyperlink" Target="https://extranet.cccco.edu/Portals/1/Legal/EEO/2018-Longitudinal-Data-Guide.WEB.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093179" y="1320800"/>
            <a:ext cx="4592920" cy="3328852"/>
          </a:xfrm>
        </p:spPr>
        <p:txBody>
          <a:bodyPr/>
          <a:lstStyle/>
          <a:p>
            <a:r>
              <a:rPr lang="en-GB" dirty="0" smtClean="0"/>
              <a:t>Achieving Common Ground: Creating Common Understanding and Expectations</a:t>
            </a:r>
            <a:endParaRPr lang="en-GB" dirty="0"/>
          </a:p>
        </p:txBody>
      </p:sp>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7374728" y="5339559"/>
            <a:ext cx="4178808" cy="1360502"/>
          </a:xfrm>
        </p:spPr>
        <p:txBody>
          <a:bodyPr/>
          <a:lstStyle/>
          <a:p>
            <a:r>
              <a:rPr lang="en-GB" b="1" dirty="0" smtClean="0"/>
              <a:t>ASCCC FACULTY DIVERSITY REGIONALS:</a:t>
            </a:r>
          </a:p>
          <a:p>
            <a:r>
              <a:rPr lang="en-GB" b="1" dirty="0" smtClean="0"/>
              <a:t>FEBRUARY 21</a:t>
            </a:r>
            <a:r>
              <a:rPr lang="en-GB" b="1" baseline="30000" dirty="0" smtClean="0"/>
              <a:t>ST</a:t>
            </a:r>
            <a:r>
              <a:rPr lang="en-GB" b="1" dirty="0" smtClean="0"/>
              <a:t> BAKERSFIELD</a:t>
            </a:r>
          </a:p>
          <a:p>
            <a:r>
              <a:rPr lang="en-GB" b="1" dirty="0" smtClean="0"/>
              <a:t>FEBRUARY 25</a:t>
            </a:r>
            <a:r>
              <a:rPr lang="en-GB" b="1" baseline="30000" dirty="0" smtClean="0"/>
              <a:t>TH</a:t>
            </a:r>
            <a:r>
              <a:rPr lang="en-GB" b="1" dirty="0" smtClean="0"/>
              <a:t> YUBA COLLEGE</a:t>
            </a:r>
          </a:p>
          <a:p>
            <a:r>
              <a:rPr lang="en-GB" b="1" dirty="0" smtClean="0"/>
              <a:t>FEBRUARY 28</a:t>
            </a:r>
            <a:r>
              <a:rPr lang="en-GB" b="1" baseline="30000" dirty="0" smtClean="0"/>
              <a:t>TH</a:t>
            </a:r>
            <a:r>
              <a:rPr lang="en-GB" b="1" dirty="0" smtClean="0"/>
              <a:t> NORCO COLLEGE</a:t>
            </a:r>
          </a:p>
          <a:p>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p:cNvPicPr>
            <a:picLocks noChangeAspect="1"/>
          </p:cNvPicPr>
          <p:nvPr/>
        </p:nvPicPr>
        <p:blipFill>
          <a:blip r:embed="rId4"/>
          <a:stretch>
            <a:fillRect/>
          </a:stretch>
        </p:blipFill>
        <p:spPr>
          <a:xfrm>
            <a:off x="7274144" y="287367"/>
            <a:ext cx="4230991" cy="786452"/>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xmlns=""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a16="http://schemas.microsoft.com/office/drawing/2014/main" xmlns=""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a16="http://schemas.microsoft.com/office/drawing/2014/main" xmlns=""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lgn="ctr"/>
            <a:r>
              <a:rPr lang="en-US" sz="3200" dirty="0" smtClean="0">
                <a:solidFill>
                  <a:srgbClr val="FFC000"/>
                </a:solidFill>
              </a:rPr>
              <a:t>Achieving Common Ground Through Developing </a:t>
            </a:r>
            <a:r>
              <a:rPr lang="en-US" sz="3200" dirty="0">
                <a:solidFill>
                  <a:srgbClr val="FFC000"/>
                </a:solidFill>
              </a:rPr>
              <a:t>and Maintaining Institutional Commitment to </a:t>
            </a:r>
            <a:r>
              <a:rPr lang="en-US" sz="3200" dirty="0" smtClean="0">
                <a:solidFill>
                  <a:srgbClr val="FFC000"/>
                </a:solidFill>
              </a:rPr>
              <a:t>Faculty Diversity</a:t>
            </a:r>
            <a:endParaRPr lang="en-GB" sz="3200" dirty="0">
              <a:solidFill>
                <a:srgbClr val="FFC000"/>
              </a:solidFill>
            </a:endParaRPr>
          </a:p>
        </p:txBody>
      </p:sp>
      <p:pic>
        <p:nvPicPr>
          <p:cNvPr id="83" name="Content Placeholder 82" descr="Bell">
            <a:extLst>
              <a:ext uri="{FF2B5EF4-FFF2-40B4-BE49-F238E27FC236}">
                <a16:creationId xmlns:a16="http://schemas.microsoft.com/office/drawing/2014/main" xmlns="" id="{604095CF-E62F-46A4-A86C-5F465AE6E235}"/>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65503" y="2031775"/>
            <a:ext cx="548640" cy="548640"/>
          </a:xfrm>
        </p:spPr>
      </p:pic>
      <p:pic>
        <p:nvPicPr>
          <p:cNvPr id="95" name="Content Placeholder 94" descr="Microscope">
            <a:extLst>
              <a:ext uri="{FF2B5EF4-FFF2-40B4-BE49-F238E27FC236}">
                <a16:creationId xmlns:a16="http://schemas.microsoft.com/office/drawing/2014/main" xmlns=""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63051" y="1940726"/>
            <a:ext cx="547688" cy="547688"/>
          </a:xfrm>
        </p:spPr>
      </p:pic>
      <p:pic>
        <p:nvPicPr>
          <p:cNvPr id="97" name="Content Placeholder 96" descr="Pencil">
            <a:extLst>
              <a:ext uri="{FF2B5EF4-FFF2-40B4-BE49-F238E27FC236}">
                <a16:creationId xmlns:a16="http://schemas.microsoft.com/office/drawing/2014/main" xmlns=""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p:pic>
      <p:sp>
        <p:nvSpPr>
          <p:cNvPr id="88" name="Text Placeholder 87">
            <a:extLst>
              <a:ext uri="{FF2B5EF4-FFF2-40B4-BE49-F238E27FC236}">
                <a16:creationId xmlns:a16="http://schemas.microsoft.com/office/drawing/2014/main" xmlns="" id="{D01EBAE5-B81D-4150-B62C-F56241C55563}"/>
              </a:ext>
            </a:extLst>
          </p:cNvPr>
          <p:cNvSpPr>
            <a:spLocks noGrp="1"/>
          </p:cNvSpPr>
          <p:nvPr>
            <p:ph type="body" sz="quarter" idx="12"/>
          </p:nvPr>
        </p:nvSpPr>
        <p:spPr/>
        <p:txBody>
          <a:bodyPr/>
          <a:lstStyle/>
          <a:p>
            <a:pPr algn="ctr"/>
            <a:r>
              <a:rPr lang="en-GB" sz="2000" dirty="0" smtClean="0"/>
              <a:t> </a:t>
            </a:r>
            <a:r>
              <a:rPr lang="en-GB" sz="2000" b="1" dirty="0" smtClean="0">
                <a:solidFill>
                  <a:srgbClr val="FFC000"/>
                </a:solidFill>
              </a:rPr>
              <a:t>Bring Awareness</a:t>
            </a:r>
            <a:endParaRPr lang="en-GB" sz="2000" b="1" dirty="0">
              <a:solidFill>
                <a:srgbClr val="FFC000"/>
              </a:solidFill>
            </a:endParaRPr>
          </a:p>
          <a:p>
            <a:pPr algn="ctr"/>
            <a:r>
              <a:rPr lang="en-GB" sz="2000" dirty="0" smtClean="0"/>
              <a:t>Identify Potential Barriers</a:t>
            </a:r>
          </a:p>
          <a:p>
            <a:pPr algn="ctr"/>
            <a:r>
              <a:rPr lang="en-GB" sz="2000" dirty="0" smtClean="0"/>
              <a:t>Communicate Challenges</a:t>
            </a:r>
          </a:p>
          <a:p>
            <a:pPr algn="ctr"/>
            <a:r>
              <a:rPr lang="en-GB" sz="2000" dirty="0" smtClean="0"/>
              <a:t>Data Driven Decisions</a:t>
            </a:r>
          </a:p>
          <a:p>
            <a:pPr algn="ctr"/>
            <a:endParaRPr lang="en-GB" sz="2000" dirty="0"/>
          </a:p>
        </p:txBody>
      </p:sp>
      <p:sp>
        <p:nvSpPr>
          <p:cNvPr id="87" name="Text Placeholder 86">
            <a:extLst>
              <a:ext uri="{FF2B5EF4-FFF2-40B4-BE49-F238E27FC236}">
                <a16:creationId xmlns:a16="http://schemas.microsoft.com/office/drawing/2014/main" xmlns="" id="{1F4C9CA2-B224-40CD-8DB2-CAE478D23611}"/>
              </a:ext>
            </a:extLst>
          </p:cNvPr>
          <p:cNvSpPr>
            <a:spLocks noGrp="1"/>
          </p:cNvSpPr>
          <p:nvPr>
            <p:ph type="body" sz="quarter" idx="11"/>
          </p:nvPr>
        </p:nvSpPr>
        <p:spPr/>
        <p:txBody>
          <a:bodyPr/>
          <a:lstStyle/>
          <a:p>
            <a:pPr algn="ctr"/>
            <a:r>
              <a:rPr lang="en-GB" sz="2000" b="1" dirty="0" smtClean="0">
                <a:solidFill>
                  <a:srgbClr val="FFC000"/>
                </a:solidFill>
              </a:rPr>
              <a:t>Data Informed Decisions</a:t>
            </a:r>
            <a:endParaRPr lang="en-GB" sz="2000" b="1" dirty="0" smtClean="0">
              <a:solidFill>
                <a:srgbClr val="FFC000"/>
              </a:solidFill>
            </a:endParaRPr>
          </a:p>
          <a:p>
            <a:pPr algn="ctr"/>
            <a:r>
              <a:rPr lang="en-GB" sz="2000" dirty="0" smtClean="0"/>
              <a:t>Has your organization reviewed the current hiring processes?</a:t>
            </a:r>
            <a:endParaRPr lang="en-GB" sz="2000" dirty="0"/>
          </a:p>
          <a:p>
            <a:pPr algn="ctr"/>
            <a:r>
              <a:rPr lang="en-GB" sz="2000" dirty="0" smtClean="0"/>
              <a:t>Does your organization make available under-</a:t>
            </a:r>
            <a:r>
              <a:rPr lang="en-GB" sz="2000" dirty="0"/>
              <a:t>r</a:t>
            </a:r>
            <a:r>
              <a:rPr lang="en-GB" sz="2000" dirty="0" smtClean="0"/>
              <a:t>epresented </a:t>
            </a:r>
            <a:r>
              <a:rPr lang="en-GB" sz="2000" dirty="0"/>
              <a:t>s</a:t>
            </a:r>
            <a:r>
              <a:rPr lang="en-GB" sz="2000" dirty="0" smtClean="0"/>
              <a:t>tudents and </a:t>
            </a:r>
            <a:r>
              <a:rPr lang="en-GB" sz="2000" dirty="0"/>
              <a:t>e</a:t>
            </a:r>
            <a:r>
              <a:rPr lang="en-GB" sz="2000" dirty="0" smtClean="0"/>
              <a:t>mployees data?</a:t>
            </a:r>
          </a:p>
          <a:p>
            <a:endParaRPr lang="en-GB" dirty="0"/>
          </a:p>
          <a:p>
            <a:endParaRPr lang="en-GB" dirty="0" smtClean="0"/>
          </a:p>
          <a:p>
            <a:endParaRPr lang="en-GB" dirty="0"/>
          </a:p>
          <a:p>
            <a:endParaRPr lang="en-GB" dirty="0"/>
          </a:p>
        </p:txBody>
      </p:sp>
      <p:sp>
        <p:nvSpPr>
          <p:cNvPr id="90" name="Text Placeholder 89">
            <a:extLst>
              <a:ext uri="{FF2B5EF4-FFF2-40B4-BE49-F238E27FC236}">
                <a16:creationId xmlns:a16="http://schemas.microsoft.com/office/drawing/2014/main" xmlns="" id="{AC38A326-FA47-4BD6-B27D-DEB6A4485AB5}"/>
              </a:ext>
            </a:extLst>
          </p:cNvPr>
          <p:cNvSpPr>
            <a:spLocks noGrp="1"/>
          </p:cNvSpPr>
          <p:nvPr>
            <p:ph type="body" sz="quarter" idx="15"/>
          </p:nvPr>
        </p:nvSpPr>
        <p:spPr/>
        <p:txBody>
          <a:bodyPr/>
          <a:lstStyle/>
          <a:p>
            <a:pPr algn="ctr"/>
            <a:r>
              <a:rPr lang="en-GB" sz="2000" b="1" dirty="0" smtClean="0">
                <a:solidFill>
                  <a:srgbClr val="FFC000"/>
                </a:solidFill>
              </a:rPr>
              <a:t>Create an Achieving Common Ground Plan</a:t>
            </a:r>
          </a:p>
          <a:p>
            <a:pPr algn="ctr"/>
            <a:r>
              <a:rPr lang="en-GB" sz="2000" dirty="0" smtClean="0"/>
              <a:t>Develop a Metric</a:t>
            </a:r>
          </a:p>
          <a:p>
            <a:pPr algn="ctr"/>
            <a:r>
              <a:rPr lang="en-GB" sz="2000" dirty="0" smtClean="0"/>
              <a:t>Include the Faculty, Staff and Administrators in the Communication Plan</a:t>
            </a:r>
          </a:p>
          <a:p>
            <a:pPr algn="ctr"/>
            <a:r>
              <a:rPr lang="en-GB" sz="2000" dirty="0" smtClean="0"/>
              <a:t>Sustain Momentum</a:t>
            </a:r>
            <a:endParaRPr lang="en-GB" sz="2000" dirty="0"/>
          </a:p>
        </p:txBody>
      </p:sp>
      <p:pic>
        <p:nvPicPr>
          <p:cNvPr id="2" name="Picture 1"/>
          <p:cNvPicPr>
            <a:picLocks noChangeAspect="1"/>
          </p:cNvPicPr>
          <p:nvPr/>
        </p:nvPicPr>
        <p:blipFill>
          <a:blip r:embed="rId9"/>
          <a:stretch>
            <a:fillRect/>
          </a:stretch>
        </p:blipFill>
        <p:spPr>
          <a:xfrm>
            <a:off x="0" y="5974704"/>
            <a:ext cx="4230991" cy="786452"/>
          </a:xfrm>
          <a:prstGeom prst="rect">
            <a:avLst/>
          </a:prstGeom>
        </p:spPr>
      </p:pic>
    </p:spTree>
    <p:extLst>
      <p:ext uri="{BB962C8B-B14F-4D97-AF65-F5344CB8AC3E}">
        <p14:creationId xmlns:p14="http://schemas.microsoft.com/office/powerpoint/2010/main" val="319101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xmlns=""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xmlns=""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xmlns=""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a:xfrm>
            <a:off x="785586" y="4660900"/>
            <a:ext cx="5005614" cy="1152821"/>
          </a:xfrm>
        </p:spPr>
        <p:txBody>
          <a:bodyPr/>
          <a:lstStyle/>
          <a:p>
            <a:r>
              <a:rPr lang="en-US" sz="2000" dirty="0" smtClean="0">
                <a:solidFill>
                  <a:schemeClr val="bg1"/>
                </a:solidFill>
              </a:rPr>
              <a:t>Collaborative strategies </a:t>
            </a:r>
            <a:r>
              <a:rPr lang="en-US" sz="2000" dirty="0">
                <a:solidFill>
                  <a:schemeClr val="bg1"/>
                </a:solidFill>
              </a:rPr>
              <a:t>to increase diversity </a:t>
            </a:r>
            <a:r>
              <a:rPr lang="en-US" sz="2000" dirty="0" smtClean="0">
                <a:solidFill>
                  <a:schemeClr val="bg1"/>
                </a:solidFill>
              </a:rPr>
              <a:t>hiring to increase students’ success in California community colleges</a:t>
            </a:r>
            <a:endParaRPr lang="en-GB" sz="2000" dirty="0">
              <a:solidFill>
                <a:schemeClr val="bg1"/>
              </a:solidFill>
            </a:endParaRPr>
          </a:p>
        </p:txBody>
      </p:sp>
      <p:sp>
        <p:nvSpPr>
          <p:cNvPr id="33" name="Title 32">
            <a:extLst>
              <a:ext uri="{FF2B5EF4-FFF2-40B4-BE49-F238E27FC236}">
                <a16:creationId xmlns:a16="http://schemas.microsoft.com/office/drawing/2014/main" xmlns="" id="{18CDD97B-6E25-4FB4-B239-493E54AA0830}"/>
              </a:ext>
            </a:extLst>
          </p:cNvPr>
          <p:cNvSpPr>
            <a:spLocks noGrp="1"/>
          </p:cNvSpPr>
          <p:nvPr>
            <p:ph type="title"/>
          </p:nvPr>
        </p:nvSpPr>
        <p:spPr/>
        <p:txBody>
          <a:bodyPr/>
          <a:lstStyle/>
          <a:p>
            <a:pPr algn="ctr"/>
            <a:r>
              <a:rPr lang="en-GB" dirty="0" smtClean="0">
                <a:solidFill>
                  <a:schemeClr val="bg1"/>
                </a:solidFill>
              </a:rPr>
              <a:t>TAKEAWAY!</a:t>
            </a:r>
            <a:endParaRPr lang="en-GB" dirty="0">
              <a:solidFill>
                <a:schemeClr val="bg1"/>
              </a:solidFill>
            </a:endParaRPr>
          </a:p>
        </p:txBody>
      </p:sp>
      <p:sp>
        <p:nvSpPr>
          <p:cNvPr id="12" name="Slide Number Placeholder 5">
            <a:extLst>
              <a:ext uri="{FF2B5EF4-FFF2-40B4-BE49-F238E27FC236}">
                <a16:creationId xmlns:a16="http://schemas.microsoft.com/office/drawing/2014/main" xmlns=""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1" y="6008254"/>
            <a:ext cx="4230991" cy="786452"/>
          </a:xfrm>
          <a:prstGeom prst="rect">
            <a:avLst/>
          </a:prstGeom>
        </p:spPr>
      </p:pic>
    </p:spTree>
    <p:extLst>
      <p:ext uri="{BB962C8B-B14F-4D97-AF65-F5344CB8AC3E}">
        <p14:creationId xmlns:p14="http://schemas.microsoft.com/office/powerpoint/2010/main" val="202202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xmlns=""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xmlns="" id="{31664CF3-C0D1-4769-8E59-8694AF07951A}"/>
              </a:ext>
            </a:extLst>
          </p:cNvPr>
          <p:cNvSpPr/>
          <p:nvPr/>
        </p:nvSpPr>
        <p:spPr>
          <a:xfrm>
            <a:off x="-1285415" y="-8686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xmlns="" id="{72FCEAE4-FA74-4446-B2F5-9AFA2DA139A2}"/>
              </a:ext>
            </a:extLst>
          </p:cNvPr>
          <p:cNvSpPr>
            <a:spLocks noGrp="1"/>
          </p:cNvSpPr>
          <p:nvPr>
            <p:ph type="ctrTitle"/>
          </p:nvPr>
        </p:nvSpPr>
        <p:spPr>
          <a:xfrm>
            <a:off x="3274791" y="751637"/>
            <a:ext cx="5578995" cy="879928"/>
          </a:xfrm>
        </p:spPr>
        <p:txBody>
          <a:bodyPr/>
          <a:lstStyle/>
          <a:p>
            <a:pPr algn="ctr"/>
            <a:r>
              <a:rPr lang="en-US" b="0" dirty="0"/>
              <a:t>THANK YOU</a:t>
            </a:r>
            <a:endParaRPr lang="en-GB" b="0" dirty="0"/>
          </a:p>
        </p:txBody>
      </p:sp>
      <p:sp>
        <p:nvSpPr>
          <p:cNvPr id="80" name="Text Placeholder 79">
            <a:extLst>
              <a:ext uri="{FF2B5EF4-FFF2-40B4-BE49-F238E27FC236}">
                <a16:creationId xmlns:a16="http://schemas.microsoft.com/office/drawing/2014/main" xmlns="" id="{40F0AA8D-0756-4350-8005-9BCD0DDB3B92}"/>
              </a:ext>
            </a:extLst>
          </p:cNvPr>
          <p:cNvSpPr>
            <a:spLocks noGrp="1"/>
          </p:cNvSpPr>
          <p:nvPr>
            <p:ph type="body" sz="quarter" idx="15"/>
          </p:nvPr>
        </p:nvSpPr>
        <p:spPr>
          <a:xfrm>
            <a:off x="1277914" y="2076735"/>
            <a:ext cx="5359225" cy="356448"/>
          </a:xfrm>
        </p:spPr>
        <p:txBody>
          <a:bodyPr/>
          <a:lstStyle/>
          <a:p>
            <a:r>
              <a:rPr lang="en-US" sz="3600" dirty="0" smtClean="0">
                <a:solidFill>
                  <a:srgbClr val="FFC000"/>
                </a:solidFill>
              </a:rPr>
              <a:t>LaTonya Parker: latonya.parker@mvc.edu</a:t>
            </a:r>
            <a:endParaRPr lang="en-GB" sz="3600" dirty="0">
              <a:solidFill>
                <a:srgbClr val="FFC000"/>
              </a:solidFill>
            </a:endParaRPr>
          </a:p>
        </p:txBody>
      </p:sp>
      <p:sp>
        <p:nvSpPr>
          <p:cNvPr id="87" name="Text Placeholder 86">
            <a:extLst>
              <a:ext uri="{FF2B5EF4-FFF2-40B4-BE49-F238E27FC236}">
                <a16:creationId xmlns:a16="http://schemas.microsoft.com/office/drawing/2014/main" xmlns="" id="{DF3FE72B-F9BD-472F-A413-71BEEF95F43B}"/>
              </a:ext>
            </a:extLst>
          </p:cNvPr>
          <p:cNvSpPr>
            <a:spLocks noGrp="1"/>
          </p:cNvSpPr>
          <p:nvPr>
            <p:ph type="body" sz="quarter" idx="17"/>
          </p:nvPr>
        </p:nvSpPr>
        <p:spPr>
          <a:xfrm>
            <a:off x="1249074" y="4702338"/>
            <a:ext cx="3695206" cy="276999"/>
          </a:xfrm>
        </p:spPr>
        <p:txBody>
          <a:bodyPr/>
          <a:lstStyle/>
          <a:p>
            <a:r>
              <a:rPr lang="en-US" sz="3600" dirty="0" smtClean="0"/>
              <a:t>Email</a:t>
            </a:r>
            <a:endParaRPr lang="en-GB" sz="3600" dirty="0"/>
          </a:p>
        </p:txBody>
      </p:sp>
      <p:pic>
        <p:nvPicPr>
          <p:cNvPr id="98" name="Content Placeholder 97" descr="Envelope">
            <a:extLst>
              <a:ext uri="{FF2B5EF4-FFF2-40B4-BE49-F238E27FC236}">
                <a16:creationId xmlns:a16="http://schemas.microsoft.com/office/drawing/2014/main" xmlns="" id="{0B9C03E0-6367-44D9-A740-AA6436F075E8}"/>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7534" y="4598719"/>
            <a:ext cx="469813" cy="469812"/>
          </a:xfrm>
        </p:spPr>
      </p:pic>
      <p:pic>
        <p:nvPicPr>
          <p:cNvPr id="94" name="Content Placeholder 93" descr="User">
            <a:extLst>
              <a:ext uri="{FF2B5EF4-FFF2-40B4-BE49-F238E27FC236}">
                <a16:creationId xmlns:a16="http://schemas.microsoft.com/office/drawing/2014/main" xmlns="" id="{5AC6F288-703B-45A1-9B56-079BD755B2CB}"/>
              </a:ext>
            </a:extLst>
          </p:cNvPr>
          <p:cNvPicPr>
            <a:picLocks noGrp="1" noChangeAspect="1"/>
          </p:cNvPicPr>
          <p:nvPr>
            <p:ph sz="quarter" idx="22"/>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74673" y="1994900"/>
            <a:ext cx="469813" cy="469812"/>
          </a:xfrm>
        </p:spPr>
      </p:pic>
      <p:cxnSp>
        <p:nvCxnSpPr>
          <p:cNvPr id="131" name="Straight Connector 130" descr="decorative element">
            <a:extLst>
              <a:ext uri="{FF2B5EF4-FFF2-40B4-BE49-F238E27FC236}">
                <a16:creationId xmlns:a16="http://schemas.microsoft.com/office/drawing/2014/main" xmlns="" id="{8695A66A-1D9E-4D4E-9067-DC97380D3FDF}"/>
              </a:ext>
            </a:extLst>
          </p:cNvPr>
          <p:cNvCxnSpPr/>
          <p:nvPr/>
        </p:nvCxnSpPr>
        <p:spPr>
          <a:xfrm flipV="1">
            <a:off x="718172" y="2464712"/>
            <a:ext cx="6000128" cy="28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xmlns="" id="{529648F7-20E3-4312-823A-D8265A94AF23}"/>
              </a:ext>
            </a:extLst>
          </p:cNvPr>
          <p:cNvCxnSpPr/>
          <p:nvPr/>
        </p:nvCxnSpPr>
        <p:spPr>
          <a:xfrm>
            <a:off x="830339" y="2977593"/>
            <a:ext cx="62541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xmlns="" id="{8F841485-6093-48AB-9892-0FB58675C726}"/>
              </a:ext>
            </a:extLst>
          </p:cNvPr>
          <p:cNvCxnSpPr/>
          <p:nvPr/>
        </p:nvCxnSpPr>
        <p:spPr>
          <a:xfrm flipV="1">
            <a:off x="738813" y="3917283"/>
            <a:ext cx="6272973" cy="3358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xmlns="" id="{FF17C705-3351-4B11-BD28-D0CACC12D311}"/>
              </a:ext>
            </a:extLst>
          </p:cNvPr>
          <p:cNvGrpSpPr/>
          <p:nvPr/>
        </p:nvGrpSpPr>
        <p:grpSpPr>
          <a:xfrm>
            <a:off x="7615896" y="1225643"/>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xmlns=""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xmlns=""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xmlns=""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xmlns=""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11"/>
          <a:stretch>
            <a:fillRect/>
          </a:stretch>
        </p:blipFill>
        <p:spPr>
          <a:xfrm>
            <a:off x="0" y="5984687"/>
            <a:ext cx="4230991" cy="786452"/>
          </a:xfrm>
          <a:prstGeom prst="rect">
            <a:avLst/>
          </a:prstGeom>
        </p:spPr>
      </p:pic>
      <p:sp>
        <p:nvSpPr>
          <p:cNvPr id="3" name="Text Placeholder 2"/>
          <p:cNvSpPr>
            <a:spLocks noGrp="1"/>
          </p:cNvSpPr>
          <p:nvPr>
            <p:ph type="body" sz="quarter" idx="18"/>
          </p:nvPr>
        </p:nvSpPr>
        <p:spPr>
          <a:xfrm>
            <a:off x="1855862" y="5076767"/>
            <a:ext cx="6963323" cy="521159"/>
          </a:xfrm>
        </p:spPr>
        <p:txBody>
          <a:bodyPr/>
          <a:lstStyle/>
          <a:p>
            <a:r>
              <a:rPr lang="en-US" sz="3600" dirty="0" smtClean="0"/>
              <a:t>	Academic </a:t>
            </a:r>
            <a:r>
              <a:rPr lang="en-US" sz="3600" dirty="0" smtClean="0"/>
              <a:t>Senate for California </a:t>
            </a:r>
            <a:r>
              <a:rPr lang="en-US" sz="3600" dirty="0" smtClean="0"/>
              <a:t>	Community </a:t>
            </a:r>
            <a:r>
              <a:rPr lang="en-US" sz="3600" dirty="0" smtClean="0"/>
              <a:t>Colleges: submit </a:t>
            </a:r>
            <a:r>
              <a:rPr lang="en-US" sz="3600" dirty="0" smtClean="0"/>
              <a:t>I	inquiries </a:t>
            </a:r>
            <a:r>
              <a:rPr lang="en-US" sz="3600" dirty="0" smtClean="0"/>
              <a:t>to </a:t>
            </a:r>
            <a:r>
              <a:rPr lang="en-US" sz="3600" dirty="0" smtClean="0">
                <a:hlinkClick r:id="rId12"/>
              </a:rPr>
              <a:t>info@asccc.org</a:t>
            </a:r>
            <a:endParaRPr lang="en-US" sz="3600" dirty="0" smtClean="0"/>
          </a:p>
          <a:p>
            <a:endParaRPr lang="en-US" dirty="0" smtClean="0"/>
          </a:p>
          <a:p>
            <a:endParaRPr lang="en-US" dirty="0"/>
          </a:p>
        </p:txBody>
      </p:sp>
      <p:pic>
        <p:nvPicPr>
          <p:cNvPr id="19" name="Picture 18"/>
          <p:cNvPicPr>
            <a:picLocks noChangeAspect="1"/>
          </p:cNvPicPr>
          <p:nvPr/>
        </p:nvPicPr>
        <p:blipFill>
          <a:blip r:embed="rId13"/>
          <a:stretch>
            <a:fillRect/>
          </a:stretch>
        </p:blipFill>
        <p:spPr>
          <a:xfrm>
            <a:off x="687914" y="3261769"/>
            <a:ext cx="469433" cy="469433"/>
          </a:xfrm>
          <a:prstGeom prst="rect">
            <a:avLst/>
          </a:prstGeom>
        </p:spPr>
      </p:pic>
      <p:sp>
        <p:nvSpPr>
          <p:cNvPr id="4" name="Text Placeholder 3"/>
          <p:cNvSpPr>
            <a:spLocks noGrp="1"/>
          </p:cNvSpPr>
          <p:nvPr>
            <p:ph type="body" sz="quarter" idx="16"/>
          </p:nvPr>
        </p:nvSpPr>
        <p:spPr>
          <a:xfrm>
            <a:off x="1400082" y="3407259"/>
            <a:ext cx="5611704" cy="235072"/>
          </a:xfrm>
        </p:spPr>
        <p:txBody>
          <a:bodyPr/>
          <a:lstStyle/>
          <a:p>
            <a:r>
              <a:rPr lang="en-US" sz="3600" dirty="0" smtClean="0">
                <a:solidFill>
                  <a:srgbClr val="FFC000"/>
                </a:solidFill>
              </a:rPr>
              <a:t>Sandy </a:t>
            </a:r>
            <a:r>
              <a:rPr lang="en-US" sz="3600" dirty="0" err="1" smtClean="0">
                <a:solidFill>
                  <a:srgbClr val="FFC000"/>
                </a:solidFill>
              </a:rPr>
              <a:t>Somo</a:t>
            </a:r>
            <a:r>
              <a:rPr lang="en-US" sz="3600" dirty="0" smtClean="0">
                <a:solidFill>
                  <a:srgbClr val="FFC000"/>
                </a:solidFill>
              </a:rPr>
              <a:t>: </a:t>
            </a:r>
            <a:r>
              <a:rPr lang="en-US" sz="3600" dirty="0">
                <a:solidFill>
                  <a:srgbClr val="FFC000"/>
                </a:solidFill>
              </a:rPr>
              <a:t>ssomo@Glendale.edu</a:t>
            </a:r>
            <a:endParaRPr lang="en-US" sz="3600" dirty="0">
              <a:solidFill>
                <a:srgbClr val="FFC000"/>
              </a:solidFill>
            </a:endParaRPr>
          </a:p>
        </p:txBody>
      </p:sp>
    </p:spTree>
    <p:extLst>
      <p:ext uri="{BB962C8B-B14F-4D97-AF65-F5344CB8AC3E}">
        <p14:creationId xmlns:p14="http://schemas.microsoft.com/office/powerpoint/2010/main" val="267420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01700" y="1429266"/>
            <a:ext cx="10363200" cy="3385542"/>
          </a:xfrm>
          <a:prstGeom prst="rect">
            <a:avLst/>
          </a:prstGeom>
        </p:spPr>
        <p:txBody>
          <a:bodyPr wrap="square">
            <a:spAutoFit/>
          </a:bodyPr>
          <a:lstStyle/>
          <a:p>
            <a:r>
              <a:rPr lang="en-US" sz="2800" dirty="0">
                <a:solidFill>
                  <a:srgbClr val="002060"/>
                </a:solidFill>
                <a:hlinkClick r:id="rId2"/>
              </a:rPr>
              <a:t>https://</a:t>
            </a:r>
            <a:r>
              <a:rPr lang="en-US" sz="2800" dirty="0" smtClean="0">
                <a:solidFill>
                  <a:srgbClr val="002060"/>
                </a:solidFill>
                <a:hlinkClick r:id="rId2"/>
              </a:rPr>
              <a:t>asccc.org/sites/default/files/publications/FacultyHiring_0.pdf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3"/>
              </a:rPr>
              <a:t>https</a:t>
            </a:r>
            <a:r>
              <a:rPr lang="en-US" sz="2800" dirty="0" smtClean="0">
                <a:solidFill>
                  <a:srgbClr val="002060"/>
                </a:solidFill>
                <a:hlinkClick r:id="rId3"/>
              </a:rPr>
              <a:t>://</a:t>
            </a:r>
            <a:r>
              <a:rPr lang="en-US" sz="2800" dirty="0" smtClean="0">
                <a:solidFill>
                  <a:srgbClr val="002060"/>
                </a:solidFill>
                <a:hlinkClick r:id="rId3"/>
              </a:rPr>
              <a:t>californiacommunitycolleges.cccco.edu/Portals/0/Reports/2016-EEO-and-Diversity-Handbook-ADA.pdf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4"/>
              </a:rPr>
              <a:t>https://</a:t>
            </a:r>
            <a:r>
              <a:rPr lang="en-US" sz="2800" dirty="0" smtClean="0">
                <a:solidFill>
                  <a:srgbClr val="002060"/>
                </a:solidFill>
                <a:hlinkClick r:id="rId4"/>
              </a:rPr>
              <a:t>extranet.cccco.edu/Portals/1/Legal/EEO/2018-Longitudinal-Data-Guide.WEB.pdf</a:t>
            </a:r>
            <a:endParaRPr lang="en-US" sz="2800" dirty="0" smtClean="0">
              <a:solidFill>
                <a:srgbClr val="002060"/>
              </a:solidFill>
            </a:endParaRPr>
          </a:p>
          <a:p>
            <a:endParaRPr lang="en-US" dirty="0"/>
          </a:p>
        </p:txBody>
      </p:sp>
      <p:sp>
        <p:nvSpPr>
          <p:cNvPr id="15" name="Rectangle 14"/>
          <p:cNvSpPr/>
          <p:nvPr/>
        </p:nvSpPr>
        <p:spPr>
          <a:xfrm>
            <a:off x="901700" y="906046"/>
            <a:ext cx="2490086" cy="523220"/>
          </a:xfrm>
          <a:prstGeom prst="rect">
            <a:avLst/>
          </a:prstGeom>
        </p:spPr>
        <p:txBody>
          <a:bodyPr wrap="square">
            <a:spAutoFit/>
          </a:bodyPr>
          <a:lstStyle/>
          <a:p>
            <a:r>
              <a:rPr lang="en-US" sz="2800" dirty="0" smtClean="0"/>
              <a:t>Resources:</a:t>
            </a:r>
            <a:endParaRPr lang="en-US" sz="2800" dirty="0"/>
          </a:p>
        </p:txBody>
      </p:sp>
    </p:spTree>
    <p:extLst>
      <p:ext uri="{BB962C8B-B14F-4D97-AF65-F5344CB8AC3E}">
        <p14:creationId xmlns:p14="http://schemas.microsoft.com/office/powerpoint/2010/main" val="46935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288495" y="876353"/>
            <a:ext cx="4379976" cy="4776652"/>
          </a:xfrm>
        </p:spPr>
        <p:txBody>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t>The </a:t>
            </a:r>
            <a:r>
              <a:rPr lang="en-US" sz="1800" dirty="0"/>
              <a:t>Academic Senate for California Community Colleges is pleased to empower faculty at the local level with equitable practices to increase the diversity hiring of underrepresented minorities. This session </a:t>
            </a:r>
            <a:r>
              <a:rPr lang="en-US" sz="1800" dirty="0" smtClean="0"/>
              <a:t>will </a:t>
            </a:r>
            <a:r>
              <a:rPr lang="en-US" sz="1800" dirty="0"/>
              <a:t>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a:t>
            </a:r>
            <a:r>
              <a:rPr lang="en-US" dirty="0"/>
              <a:t/>
            </a:r>
            <a:br>
              <a:rPr lang="en-US" dirty="0"/>
            </a:br>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pic>
        <p:nvPicPr>
          <p:cNvPr id="3" name="Picture 2"/>
          <p:cNvPicPr>
            <a:picLocks noChangeAspect="1"/>
          </p:cNvPicPr>
          <p:nvPr/>
        </p:nvPicPr>
        <p:blipFill>
          <a:blip r:embed="rId3"/>
          <a:stretch>
            <a:fillRect/>
          </a:stretch>
        </p:blipFill>
        <p:spPr>
          <a:xfrm>
            <a:off x="7250284" y="112147"/>
            <a:ext cx="4230991" cy="786452"/>
          </a:xfrm>
          <a:prstGeom prst="rect">
            <a:avLst/>
          </a:prstGeom>
        </p:spPr>
      </p:pic>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1343879" y="1571868"/>
            <a:ext cx="4178808" cy="2365132"/>
          </a:xfrm>
        </p:spPr>
        <p:txBody>
          <a:bodyPr/>
          <a:lstStyle/>
          <a:p>
            <a:r>
              <a:rPr lang="en-GB" sz="2400" b="1" dirty="0" smtClean="0">
                <a:solidFill>
                  <a:srgbClr val="114263"/>
                </a:solidFill>
              </a:rPr>
              <a:t>Presenters:</a:t>
            </a:r>
          </a:p>
          <a:p>
            <a:r>
              <a:rPr lang="en-US" sz="2400" b="1" dirty="0" smtClean="0">
                <a:solidFill>
                  <a:srgbClr val="114263"/>
                </a:solidFill>
              </a:rPr>
              <a:t>LaTonya </a:t>
            </a:r>
            <a:r>
              <a:rPr lang="en-US" sz="2400" b="1" dirty="0">
                <a:solidFill>
                  <a:srgbClr val="114263"/>
                </a:solidFill>
              </a:rPr>
              <a:t>Parker, South Representative </a:t>
            </a:r>
            <a:r>
              <a:rPr lang="en-US" sz="2400" b="1" dirty="0" smtClean="0">
                <a:solidFill>
                  <a:srgbClr val="114263"/>
                </a:solidFill>
              </a:rPr>
              <a:t>ASCCC</a:t>
            </a:r>
            <a:endParaRPr lang="en-GB" sz="2400" b="1" dirty="0">
              <a:solidFill>
                <a:srgbClr val="114263"/>
              </a:solidFill>
            </a:endParaRPr>
          </a:p>
          <a:p>
            <a:r>
              <a:rPr lang="en-GB" sz="2400" b="1" dirty="0" smtClean="0">
                <a:solidFill>
                  <a:srgbClr val="114263"/>
                </a:solidFill>
              </a:rPr>
              <a:t>Sandy </a:t>
            </a:r>
            <a:r>
              <a:rPr lang="en-GB" sz="2400" b="1" dirty="0">
                <a:solidFill>
                  <a:srgbClr val="114263"/>
                </a:solidFill>
              </a:rPr>
              <a:t>Somo, Glendale College</a:t>
            </a:r>
          </a:p>
          <a:p>
            <a:endParaRPr lang="en-GB" dirty="0" smtClean="0"/>
          </a:p>
        </p:txBody>
      </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86326" y="482600"/>
            <a:ext cx="6181124" cy="4133748"/>
          </a:xfrm>
        </p:spPr>
        <p:txBody>
          <a:bodyPr/>
          <a:lstStyle/>
          <a:p>
            <a:pPr marL="457200" indent="-282575">
              <a:buFont typeface="Wingdings" panose="05000000000000000000" pitchFamily="2" charset="2"/>
              <a:buChar char="q"/>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TODAY’S AGENDA:</a:t>
            </a:r>
            <a:br>
              <a:rPr lang="en-GB" sz="3200" dirty="0" smtClean="0"/>
            </a:br>
            <a:r>
              <a:rPr lang="en-GB" sz="3200" dirty="0" smtClean="0"/>
              <a:t>-Welcome and Introductions</a:t>
            </a:r>
            <a:br>
              <a:rPr lang="en-GB" sz="3200" dirty="0" smtClean="0"/>
            </a:br>
            <a:r>
              <a:rPr lang="en-GB" sz="3200" dirty="0" smtClean="0"/>
              <a:t>-Workforce Diversity </a:t>
            </a:r>
            <a:r>
              <a:rPr lang="en-GB" sz="3200" dirty="0"/>
              <a:t>Defined</a:t>
            </a:r>
            <a:br>
              <a:rPr lang="en-GB" sz="3200" dirty="0"/>
            </a:br>
            <a:r>
              <a:rPr lang="en-GB" sz="3200" dirty="0" smtClean="0"/>
              <a:t>-Faculty </a:t>
            </a:r>
            <a:r>
              <a:rPr lang="en-GB" sz="3200" dirty="0"/>
              <a:t>Diversity (FD) Discussion </a:t>
            </a:r>
            <a:r>
              <a:rPr lang="en-GB" sz="3200" dirty="0" smtClean="0"/>
              <a:t/>
            </a:r>
            <a:br>
              <a:rPr lang="en-GB" sz="3200" dirty="0" smtClean="0"/>
            </a:br>
            <a:r>
              <a:rPr lang="en-GB" sz="3200" dirty="0" smtClean="0"/>
              <a:t>-FD Moving From an Organization                                                                                                                                                            Value to Practice Through Institutional Strategies</a:t>
            </a:r>
            <a:r>
              <a:rPr lang="en-GB" sz="1800" dirty="0" smtClean="0"/>
              <a:t/>
            </a:r>
            <a:br>
              <a:rPr lang="en-GB" sz="1800" dirty="0" smtClean="0"/>
            </a:br>
            <a:r>
              <a:rPr lang="en-GB" sz="1800" dirty="0" smtClean="0"/>
              <a:t/>
            </a:r>
            <a:br>
              <a:rPr lang="en-GB" sz="1800" dirty="0" smtClean="0"/>
            </a:br>
            <a:endParaRPr lang="en-GB" sz="1800"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312916" y="4553289"/>
            <a:ext cx="5362426" cy="971961"/>
          </a:xfrm>
        </p:spPr>
        <p:txBody>
          <a:bodyPr/>
          <a:lstStyle/>
          <a:p>
            <a:r>
              <a:rPr lang="en-GB" dirty="0" smtClean="0"/>
              <a:t>Equitable (Ethnic and Racial Diversity) </a:t>
            </a:r>
            <a:r>
              <a:rPr lang="en-GB" dirty="0"/>
              <a:t>A</a:t>
            </a:r>
            <a:r>
              <a:rPr lang="en-GB" dirty="0" smtClean="0"/>
              <a:t>pproaches to Increase Student Success</a:t>
            </a:r>
            <a:endParaRPr lang="en-GB" dirty="0"/>
          </a:p>
        </p:txBody>
      </p:sp>
      <p:pic>
        <p:nvPicPr>
          <p:cNvPr id="2" name="Picture 1"/>
          <p:cNvPicPr>
            <a:picLocks noChangeAspect="1"/>
          </p:cNvPicPr>
          <p:nvPr/>
        </p:nvPicPr>
        <p:blipFill>
          <a:blip r:embed="rId3"/>
          <a:stretch>
            <a:fillRect/>
          </a:stretch>
        </p:blipFill>
        <p:spPr>
          <a:xfrm>
            <a:off x="-2" y="5945565"/>
            <a:ext cx="4230991" cy="786452"/>
          </a:xfrm>
          <a:prstGeom prst="rect">
            <a:avLst/>
          </a:prstGeom>
        </p:spPr>
      </p:pic>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12192001" cy="6858000"/>
          </a:xfrm>
        </p:spPr>
      </p:pic>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912690"/>
            <a:ext cx="6592824" cy="3253479"/>
          </a:xfrm>
        </p:spPr>
        <p:txBody>
          <a:bodyPr/>
          <a:lstStyle/>
          <a:p>
            <a:r>
              <a:rPr lang="en-GB" sz="4400" dirty="0" smtClean="0"/>
              <a:t>“Workforce diversity means a workforce made up of people with different human qualities or who belong.”</a:t>
            </a:r>
            <a:endParaRPr lang="en-GB" sz="4400" dirty="0"/>
          </a:p>
        </p:txBody>
      </p:sp>
      <p:sp>
        <p:nvSpPr>
          <p:cNvPr id="35" name="Text Placeholder 34">
            <a:extLst>
              <a:ext uri="{FF2B5EF4-FFF2-40B4-BE49-F238E27FC236}">
                <a16:creationId xmlns:a16="http://schemas.microsoft.com/office/drawing/2014/main" xmlns="" id="{3F200E92-5A1F-40B7-AE02-46929BC459EA}"/>
              </a:ext>
            </a:extLst>
          </p:cNvPr>
          <p:cNvSpPr>
            <a:spLocks noGrp="1"/>
          </p:cNvSpPr>
          <p:nvPr>
            <p:ph type="body" idx="1"/>
          </p:nvPr>
        </p:nvSpPr>
        <p:spPr/>
        <p:txBody>
          <a:bodyPr/>
          <a:lstStyle/>
          <a:p>
            <a:r>
              <a:rPr lang="en-US" dirty="0" err="1"/>
              <a:t>Golembiewski</a:t>
            </a:r>
            <a:r>
              <a:rPr lang="en-US" dirty="0"/>
              <a:t>, R. T. (1995). Managing diversity in organizations. Tuscaloosa, Ala: University of Alabama Press. </a:t>
            </a:r>
            <a:endParaRPr lang="en-US" dirty="0" smtClean="0"/>
          </a:p>
          <a:p>
            <a:r>
              <a:rPr lang="en-US" dirty="0"/>
              <a:t>http://www.worldcat.org/oclc/44956061</a:t>
            </a:r>
          </a:p>
          <a:p>
            <a:endParaRPr lang="en-GB" dirty="0"/>
          </a:p>
        </p:txBody>
      </p:sp>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4"/>
          <a:stretch>
            <a:fillRect/>
          </a:stretch>
        </p:blipFill>
        <p:spPr>
          <a:xfrm>
            <a:off x="0" y="5921180"/>
            <a:ext cx="4230991" cy="786452"/>
          </a:xfrm>
          <a:prstGeom prst="rect">
            <a:avLst/>
          </a:prstGeom>
        </p:spPr>
      </p:pic>
      <p:pic>
        <p:nvPicPr>
          <p:cNvPr id="4" name="Picture 3"/>
          <p:cNvPicPr>
            <a:picLocks noChangeAspect="1"/>
          </p:cNvPicPr>
          <p:nvPr/>
        </p:nvPicPr>
        <p:blipFill>
          <a:blip r:embed="rId5"/>
          <a:stretch>
            <a:fillRect/>
          </a:stretch>
        </p:blipFill>
        <p:spPr>
          <a:xfrm>
            <a:off x="1219607" y="1545771"/>
            <a:ext cx="2504215" cy="2732613"/>
          </a:xfrm>
          <a:prstGeom prst="rect">
            <a:avLst/>
          </a:prstGeom>
        </p:spPr>
      </p:pic>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129857" y="87682"/>
            <a:ext cx="12192001" cy="6858000"/>
          </a:xfrm>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258349"/>
            <a:ext cx="6592824" cy="3589223"/>
          </a:xfrm>
        </p:spPr>
        <p:txBody>
          <a:bodyPr/>
          <a:lstStyle/>
          <a:p>
            <a:r>
              <a:rPr lang="en-GB" sz="4400" dirty="0" smtClean="0"/>
              <a:t>Why is it Important for Faculty and Administrators </a:t>
            </a:r>
            <a:r>
              <a:rPr lang="en-US" sz="4400" dirty="0" smtClean="0"/>
              <a:t>to </a:t>
            </a:r>
            <a:r>
              <a:rPr lang="en-US" sz="4400" dirty="0"/>
              <a:t>Dialogue and A</a:t>
            </a:r>
            <a:r>
              <a:rPr lang="en-US" sz="4400" dirty="0" smtClean="0"/>
              <a:t>lign Goals </a:t>
            </a:r>
            <a:r>
              <a:rPr lang="en-US" sz="4400" dirty="0"/>
              <a:t>to </a:t>
            </a:r>
            <a:r>
              <a:rPr lang="en-US" sz="4400" dirty="0" smtClean="0"/>
              <a:t>Hire </a:t>
            </a:r>
            <a:r>
              <a:rPr lang="en-US" sz="4400" dirty="0"/>
              <a:t>for D</a:t>
            </a:r>
            <a:r>
              <a:rPr lang="en-US" sz="4400" dirty="0" smtClean="0"/>
              <a:t>iversity</a:t>
            </a:r>
            <a:r>
              <a:rPr lang="en-US" sz="4400" dirty="0"/>
              <a:t>? </a:t>
            </a:r>
            <a:r>
              <a:rPr lang="en-GB" sz="4400" dirty="0" smtClean="0"/>
              <a:t>  </a:t>
            </a:r>
            <a:r>
              <a:rPr lang="en-GB" sz="3200" dirty="0" smtClean="0"/>
              <a:t/>
            </a:r>
            <a:br>
              <a:rPr lang="en-GB" sz="3200" dirty="0" smtClean="0"/>
            </a:br>
            <a:r>
              <a:rPr lang="en-GB" sz="3200" dirty="0"/>
              <a:t/>
            </a:r>
            <a:br>
              <a:rPr lang="en-GB" sz="3200" dirty="0"/>
            </a:br>
            <a:r>
              <a:rPr lang="en-GB" sz="3200" dirty="0" smtClean="0"/>
              <a:t>Pair &amp; Share Activity</a:t>
            </a:r>
            <a:endParaRPr lang="en-GB" sz="3200" dirty="0"/>
          </a:p>
        </p:txBody>
      </p:sp>
      <p:pic>
        <p:nvPicPr>
          <p:cNvPr id="2" name="Picture 1"/>
          <p:cNvPicPr>
            <a:picLocks noChangeAspect="1"/>
          </p:cNvPicPr>
          <p:nvPr/>
        </p:nvPicPr>
        <p:blipFill>
          <a:blip r:embed="rId4"/>
          <a:stretch>
            <a:fillRect/>
          </a:stretch>
        </p:blipFill>
        <p:spPr>
          <a:xfrm>
            <a:off x="-2" y="5920706"/>
            <a:ext cx="4230991" cy="786452"/>
          </a:xfrm>
          <a:prstGeom prst="rect">
            <a:avLst/>
          </a:prstGeom>
        </p:spPr>
      </p:pic>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3527049" y="65908"/>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889000" y="1405534"/>
            <a:ext cx="7979515" cy="4046932"/>
          </a:xfrm>
        </p:spPr>
        <p:txBody>
          <a:bodyPr/>
          <a:lstStyle/>
          <a:p>
            <a:r>
              <a:rPr lang="en-US" sz="2000" dirty="0" smtClean="0"/>
              <a:t>According to the California Community Colleges Chancellor’s Office 2016 Equal Opportunity Employment &amp; Diversity Best Practices Handbook there has been an increase in underrepresented students in California community colleges in recent years. </a:t>
            </a:r>
          </a:p>
          <a:p>
            <a:r>
              <a:rPr lang="en-US" sz="2000" dirty="0" smtClean="0"/>
              <a:t>Data shows that the student population in the community colleges has become increasingly more diverse, whereas all ranks of the workforce have not reflected this increase in diversity. According to data submitted by the districts, for the past 10 years, approximately 20 percent of full-time faculty members are from underrepresented communities. </a:t>
            </a:r>
          </a:p>
          <a:p>
            <a:r>
              <a:rPr lang="en-US" sz="2000" dirty="0" smtClean="0"/>
              <a:t>See chart in next slide:</a:t>
            </a:r>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a:t>Educational Benefits of </a:t>
            </a:r>
            <a:r>
              <a:rPr lang="en-GB" dirty="0" smtClean="0"/>
              <a:t>Faculty Diversity</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2529" y="5901001"/>
            <a:ext cx="4230991" cy="786452"/>
          </a:xfrm>
          <a:prstGeom prst="rect">
            <a:avLst/>
          </a:prstGeom>
        </p:spPr>
      </p:pic>
    </p:spTree>
    <p:extLst>
      <p:ext uri="{BB962C8B-B14F-4D97-AF65-F5344CB8AC3E}">
        <p14:creationId xmlns:p14="http://schemas.microsoft.com/office/powerpoint/2010/main" val="23885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263" y="1238327"/>
            <a:ext cx="7773074" cy="4633362"/>
          </a:xfrm>
          <a:prstGeom prst="rect">
            <a:avLst/>
          </a:prstGeom>
        </p:spPr>
      </p:pic>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smtClean="0"/>
              <a:t>Under-Represented Minority Percentages by Student and Employee Type</a:t>
            </a:r>
            <a:endParaRPr lang="en-GB" dirty="0"/>
          </a:p>
        </p:txBody>
      </p:sp>
      <p:pic>
        <p:nvPicPr>
          <p:cNvPr id="3" name="Picture 2"/>
          <p:cNvPicPr>
            <a:picLocks noChangeAspect="1"/>
          </p:cNvPicPr>
          <p:nvPr/>
        </p:nvPicPr>
        <p:blipFill>
          <a:blip r:embed="rId3"/>
          <a:stretch>
            <a:fillRect/>
          </a:stretch>
        </p:blipFill>
        <p:spPr>
          <a:xfrm>
            <a:off x="0" y="5954469"/>
            <a:ext cx="4230991" cy="786452"/>
          </a:xfrm>
          <a:prstGeom prst="rect">
            <a:avLst/>
          </a:prstGeom>
        </p:spPr>
      </p:pic>
    </p:spTree>
    <p:extLst>
      <p:ext uri="{BB962C8B-B14F-4D97-AF65-F5344CB8AC3E}">
        <p14:creationId xmlns:p14="http://schemas.microsoft.com/office/powerpoint/2010/main" val="4064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xmlns=""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a:xfrm>
            <a:off x="4552260" y="1052611"/>
            <a:ext cx="4470739" cy="4531627"/>
          </a:xfrm>
        </p:spPr>
        <p:txBody>
          <a:bodyPr/>
          <a:lstStyle/>
          <a:p>
            <a:pPr marL="457200" indent="-457200">
              <a:buFont typeface="Arial" panose="020B0604020202020204" pitchFamily="34" charset="0"/>
              <a:buChar char="•"/>
            </a:pPr>
            <a:r>
              <a:rPr lang="en-US" sz="2800" b="1" dirty="0" smtClean="0"/>
              <a:t>Improving </a:t>
            </a:r>
            <a:r>
              <a:rPr lang="en-US" sz="2800" b="1" dirty="0"/>
              <a:t>Faculty Diversity will Protect Districts Against </a:t>
            </a:r>
            <a:r>
              <a:rPr lang="en-US" sz="2800" b="1" dirty="0" smtClean="0"/>
              <a:t>Liability</a:t>
            </a:r>
            <a:endParaRPr lang="en-US" sz="2800" dirty="0"/>
          </a:p>
          <a:p>
            <a:r>
              <a:rPr lang="en-US" sz="2800" dirty="0"/>
              <a:t>Both the Civil Rights Act of 1964 and the California Fair Employment and Housing Act prohibit employers from discriminating against employees based on a number of protected characteristics, including race, gender, religion, sexual orientation and national </a:t>
            </a:r>
            <a:r>
              <a:rPr lang="en-US" sz="2800" dirty="0" smtClean="0"/>
              <a:t>origin.</a:t>
            </a:r>
            <a:endParaRPr lang="en-GB" sz="2800" dirty="0"/>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442489" y="1144781"/>
            <a:ext cx="3832533" cy="4439457"/>
          </a:xfrm>
        </p:spPr>
        <p:txBody>
          <a:bodyPr/>
          <a:lstStyle/>
          <a:p>
            <a:pPr marL="457200" indent="-457200">
              <a:buFont typeface="Arial" panose="020B0604020202020204" pitchFamily="34" charset="0"/>
              <a:buChar char="•"/>
            </a:pPr>
            <a:r>
              <a:rPr lang="en-US" sz="2800" b="1" dirty="0" smtClean="0"/>
              <a:t>Improving </a:t>
            </a:r>
            <a:r>
              <a:rPr lang="en-US" sz="2800" b="1" dirty="0"/>
              <a:t>Faculty Diversity Improves the Quality of </a:t>
            </a:r>
            <a:r>
              <a:rPr lang="en-US" sz="2800" b="1" dirty="0" smtClean="0"/>
              <a:t>Instruction</a:t>
            </a:r>
            <a:endParaRPr lang="en-US" sz="2800" dirty="0"/>
          </a:p>
          <a:p>
            <a:r>
              <a:rPr lang="en-US" sz="2800" dirty="0" smtClean="0"/>
              <a:t>Diversity </a:t>
            </a:r>
            <a:r>
              <a:rPr lang="en-US" sz="2800" dirty="0"/>
              <a:t>in the workplace adds to the diversity of ideas and attitudes within an organization.</a:t>
            </a:r>
            <a:endParaRPr lang="en-GB" sz="2800"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670264" y="323479"/>
            <a:ext cx="8882954" cy="654158"/>
          </a:xfrm>
        </p:spPr>
        <p:txBody>
          <a:bodyPr/>
          <a:lstStyle/>
          <a:p>
            <a:r>
              <a:rPr lang="en-US" sz="2800" b="1" dirty="0" smtClean="0"/>
              <a:t>Additional </a:t>
            </a:r>
            <a:r>
              <a:rPr lang="en-US" sz="2800" b="1" dirty="0"/>
              <a:t>Benefits of Faculty Diversity</a:t>
            </a:r>
            <a:r>
              <a:rPr lang="en-US" dirty="0"/>
              <a:t/>
            </a:r>
            <a:br>
              <a:rPr lang="en-US" dirty="0"/>
            </a:br>
            <a:endParaRPr lang="en-GB" dirty="0"/>
          </a:p>
        </p:txBody>
      </p:sp>
      <p:pic>
        <p:nvPicPr>
          <p:cNvPr id="2" name="Picture 1"/>
          <p:cNvPicPr>
            <a:picLocks noChangeAspect="1"/>
          </p:cNvPicPr>
          <p:nvPr/>
        </p:nvPicPr>
        <p:blipFill>
          <a:blip r:embed="rId3"/>
          <a:stretch>
            <a:fillRect/>
          </a:stretch>
        </p:blipFill>
        <p:spPr>
          <a:xfrm>
            <a:off x="168551" y="5827893"/>
            <a:ext cx="4230991" cy="786452"/>
          </a:xfrm>
          <a:prstGeom prst="rect">
            <a:avLst/>
          </a:prstGeom>
        </p:spPr>
      </p:pic>
    </p:spTree>
    <p:extLst>
      <p:ext uri="{BB962C8B-B14F-4D97-AF65-F5344CB8AC3E}">
        <p14:creationId xmlns:p14="http://schemas.microsoft.com/office/powerpoint/2010/main" val="211882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12192000" cy="6858000"/>
          </a:xfrm>
        </p:spPr>
      </p:pic>
      <p:sp>
        <p:nvSpPr>
          <p:cNvPr id="31" name="Text Placeholder 30">
            <a:extLst>
              <a:ext uri="{FF2B5EF4-FFF2-40B4-BE49-F238E27FC236}">
                <a16:creationId xmlns:a16="http://schemas.microsoft.com/office/drawing/2014/main" xmlns="" id="{A7DE1A1C-1BA0-439B-99B1-C80C5806DEFB}"/>
              </a:ext>
            </a:extLst>
          </p:cNvPr>
          <p:cNvSpPr>
            <a:spLocks noGrp="1"/>
          </p:cNvSpPr>
          <p:nvPr>
            <p:ph type="body" sz="quarter" idx="11"/>
          </p:nvPr>
        </p:nvSpPr>
        <p:spPr/>
        <p:txBody>
          <a:bodyPr/>
          <a:lstStyle/>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10206264" cy="1571986"/>
          </a:xfrm>
        </p:spPr>
        <p:txBody>
          <a:bodyPr/>
          <a:lstStyle/>
          <a:p>
            <a:r>
              <a:rPr lang="en-GB" sz="3600" dirty="0" smtClean="0"/>
              <a:t>What are Best </a:t>
            </a:r>
            <a:r>
              <a:rPr lang="en-GB" sz="3600" dirty="0" smtClean="0"/>
              <a:t>Collaborative </a:t>
            </a:r>
            <a:r>
              <a:rPr lang="en-GB" sz="3600" dirty="0"/>
              <a:t>P</a:t>
            </a:r>
            <a:r>
              <a:rPr lang="en-GB" sz="3600" dirty="0" smtClean="0"/>
              <a:t>ractices for Faculty and Administrators to Hire for Diversity?</a:t>
            </a:r>
            <a:endParaRPr lang="en-GB" sz="3600"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0" y="5865352"/>
            <a:ext cx="4230991" cy="786452"/>
          </a:xfrm>
          <a:prstGeom prst="rect">
            <a:avLst/>
          </a:prstGeom>
        </p:spPr>
      </p:pic>
      <p:sp>
        <p:nvSpPr>
          <p:cNvPr id="3" name="Rectangle 2"/>
          <p:cNvSpPr/>
          <p:nvPr/>
        </p:nvSpPr>
        <p:spPr>
          <a:xfrm>
            <a:off x="3048000" y="3105835"/>
            <a:ext cx="6096000" cy="369332"/>
          </a:xfrm>
          <a:prstGeom prst="rect">
            <a:avLst/>
          </a:prstGeom>
        </p:spPr>
        <p:txBody>
          <a:bodyPr>
            <a:spAutoFit/>
          </a:bodyPr>
          <a:lstStyle/>
          <a:p>
            <a:endParaRPr lang="en-US" dirty="0">
              <a:solidFill>
                <a:schemeClr val="bg1">
                  <a:lumMod val="95000"/>
                </a:schemeClr>
              </a:solidFill>
            </a:endParaRPr>
          </a:p>
        </p:txBody>
      </p:sp>
    </p:spTree>
    <p:extLst>
      <p:ext uri="{BB962C8B-B14F-4D97-AF65-F5344CB8AC3E}">
        <p14:creationId xmlns:p14="http://schemas.microsoft.com/office/powerpoint/2010/main" val="342267694"/>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9A191-EC8C-4AA6-9C64-D32B5F047436}">
  <ds:schemaRefs>
    <ds:schemaRef ds:uri="6dc4bcd6-49db-4c07-9060-8acfc67cef9f"/>
    <ds:schemaRef ds:uri="http://purl.org/dc/dcmitype/"/>
    <ds:schemaRef ds:uri="http://schemas.microsoft.com/office/infopath/2007/PartnerControls"/>
    <ds:schemaRef ds:uri="fb0879af-3eba-417a-a55a-ffe6dcd6ca77"/>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426</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Corbel</vt:lpstr>
      <vt:lpstr>Wingdings</vt:lpstr>
      <vt:lpstr>Office Theme</vt:lpstr>
      <vt:lpstr>Achieving Common Ground: Creating Common Understanding and Expectations</vt:lpstr>
      <vt:lpstr>         The Academic Senate for California Community Colleges is pleased to empower faculty at the local level with equitable practices to increase the diversity hiring of underrepresented minorities. This session will discuss achieving workplace diversity through relating job performance to skills and abilities of qualified candidates through intentional organizational practices. Join us for a session of deliberate dialogue of achieving common ground between faculty and administrators to align goals for diversification practical strategies with three practitioners dedicated to address potential institutional barriers to equal employment opportunities. </vt:lpstr>
      <vt:lpstr>     TODAY’S AGENDA: -Welcome and Introductions -Workforce Diversity Defined -Faculty Diversity (FD) Discussion  -FD Moving From an Organization                                                                                                                                                            Value to Practice Through Institutional Strategies  </vt:lpstr>
      <vt:lpstr>“Workforce diversity means a workforce made up of people with different human qualities or who belong.”</vt:lpstr>
      <vt:lpstr>Why is it Important for Faculty and Administrators to Dialogue and Align Goals to Hire for Diversity?     Pair &amp; Share Activity</vt:lpstr>
      <vt:lpstr>Educational Benefits of Faculty Diversity </vt:lpstr>
      <vt:lpstr>Under-Represented Minority Percentages by Student and Employee Type</vt:lpstr>
      <vt:lpstr>Additional Benefits of Faculty Diversity </vt:lpstr>
      <vt:lpstr>What are Best Collaborative Practices for Faculty and Administrators to Hire for Diversity?</vt:lpstr>
      <vt:lpstr>Achieving Common Ground Through Developing and Maintaining Institutional Commitment to Faculty Diversity</vt:lpstr>
      <vt:lpstr>TAKEAWAY!</vt:lpstr>
      <vt:lpstr>THANK YOU</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2019-01-30T18:48:20Z</dcterms:created>
  <dcterms:modified xsi:type="dcterms:W3CDTF">2019-02-20T05:02:37Z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