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 id="2147483689"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licker Script" panose="020B0604020202020204" charset="0"/>
      <p:regular r:id="rId42"/>
    </p:embeddedFont>
    <p:embeddedFont>
      <p:font typeface="Fjalla One" panose="020B0604020202020204" charset="0"/>
      <p:regular r:id="rId43"/>
    </p:embeddedFont>
    <p:embeddedFont>
      <p:font typeface="Lato" panose="020B0604020202020204" charset="0"/>
      <p:regular r:id="rId44"/>
      <p:bold r:id="rId45"/>
      <p:italic r:id="rId46"/>
      <p:boldItalic r:id="rId47"/>
    </p:embeddedFont>
    <p:embeddedFont>
      <p:font typeface="Montserrat" panose="020B0604020202020204" charset="0"/>
      <p:regular r:id="rId48"/>
      <p:bold r:id="rId49"/>
      <p:italic r:id="rId50"/>
      <p:boldItalic r:id="rId51"/>
    </p:embeddedFont>
    <p:embeddedFont>
      <p:font typeface="Open Sans" panose="020B0604020202020204" charset="0"/>
      <p:regular r:id="rId52"/>
      <p:bold r:id="rId53"/>
      <p:italic r:id="rId54"/>
      <p:boldItalic r:id="rId55"/>
    </p:embeddedFont>
    <p:embeddedFont>
      <p:font typeface="Patrick Hand" panose="020B0604020202020204" charset="0"/>
      <p:regular r:id="rId56"/>
    </p:embeddedFont>
    <p:embeddedFont>
      <p:font typeface="Vidaloka"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06" autoAdjust="0"/>
  </p:normalViewPr>
  <p:slideViewPr>
    <p:cSldViewPr snapToGrid="0">
      <p:cViewPr varScale="1">
        <p:scale>
          <a:sx n="146" d="100"/>
          <a:sy n="146" d="100"/>
        </p:scale>
        <p:origin x="2220" y="1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41621ceb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41621ceb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d58d3676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d58d3676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d58d3676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d58d3676a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9d58d3676a_0_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d58d3676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d58d3676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9d58d3676a_0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d58d3676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d58d3676a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9d58d3676a_0_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d58d3676a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d58d3676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d58d3676a_0_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9d58d3676a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d58d3676a_0_726: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6" name="Google Shape;306;g9d58d3676a_0_726:notes"/>
          <p:cNvSpPr txBox="1">
            <a:spLocks noGrp="1"/>
          </p:cNvSpPr>
          <p:nvPr>
            <p:ph type="body" idx="1"/>
          </p:nvPr>
        </p:nvSpPr>
        <p:spPr>
          <a:xfrm>
            <a:off x="685800" y="4343400"/>
            <a:ext cx="5457900" cy="408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eea87382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eea8738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9eea87382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9eea87382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9d58d3676a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9d58d3676a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65a9db5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65a9db5c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a65a9db5c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9d58d3676a_0_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9d58d3676a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9fb355bd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9fb355bd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9d58d3676a_0_5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9d58d3676a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9d58d3676a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9d58d3676a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9fb355bd2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9fb355bd2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a52abf432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a52abf432b_0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a52abf432b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a52abf432b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a52abf432b_0_3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a52abf432b_0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9d58d3676a_0_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9d58d3676a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9d58d3676a_0_8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9d58d3676a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d58d3676a_0_9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d58d3676a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2abf432b_0_199: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1" name="Google Shape;191;ga52abf432b_0_199:notes"/>
          <p:cNvSpPr txBox="1">
            <a:spLocks noGrp="1"/>
          </p:cNvSpPr>
          <p:nvPr>
            <p:ph type="body" idx="1"/>
          </p:nvPr>
        </p:nvSpPr>
        <p:spPr>
          <a:xfrm>
            <a:off x="685800" y="4343400"/>
            <a:ext cx="5457900" cy="408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a52abf432b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a52abf432b_0_2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a52abf432b_0_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52abf432b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52abf432b_0_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a52abf432b_0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a52abf432b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a52abf432b_0_1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6" name="Google Shape;456;ga52abf432b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52abf432b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52abf432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2abf432b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2abf432b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52abf432b_0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52abf432b_0_3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a52abf432b_0_3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52abf432b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52abf432b_0_3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a52abf432b_0_3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d58d367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d58d367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d58d367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d58d367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General Slide">
  <p:cSld name="4_General Slide">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2137800" y="1974050"/>
            <a:ext cx="4868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9600"/>
              <a:buFont typeface="Clicker Script"/>
              <a:buNone/>
              <a:defRPr sz="9600" b="1">
                <a:solidFill>
                  <a:schemeClr val="accent4"/>
                </a:solidFill>
                <a:latin typeface="Clicker Script"/>
                <a:ea typeface="Clicker Script"/>
                <a:cs typeface="Clicker Script"/>
                <a:sym typeface="Clicker Scrip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 name="Google Shape;53;p14"/>
          <p:cNvSpPr txBox="1">
            <a:spLocks noGrp="1"/>
          </p:cNvSpPr>
          <p:nvPr>
            <p:ph type="title" idx="2"/>
          </p:nvPr>
        </p:nvSpPr>
        <p:spPr>
          <a:xfrm>
            <a:off x="3258750" y="2797600"/>
            <a:ext cx="232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6000"/>
              <a:buNone/>
              <a:defRPr sz="6000" b="1">
                <a:solidFill>
                  <a:schemeClr val="accent5"/>
                </a:solidFill>
              </a:defRPr>
            </a:lvl1pPr>
            <a:lvl2pPr lvl="1" algn="r" rtl="0">
              <a:spcBef>
                <a:spcPts val="0"/>
              </a:spcBef>
              <a:spcAft>
                <a:spcPts val="0"/>
              </a:spcAft>
              <a:buSzPts val="6000"/>
              <a:buFont typeface="Patrick Hand"/>
              <a:buNone/>
              <a:defRPr sz="6000">
                <a:latin typeface="Patrick Hand"/>
                <a:ea typeface="Patrick Hand"/>
                <a:cs typeface="Patrick Hand"/>
                <a:sym typeface="Patrick Hand"/>
              </a:defRPr>
            </a:lvl2pPr>
            <a:lvl3pPr lvl="2" algn="r" rtl="0">
              <a:spcBef>
                <a:spcPts val="0"/>
              </a:spcBef>
              <a:spcAft>
                <a:spcPts val="0"/>
              </a:spcAft>
              <a:buSzPts val="6000"/>
              <a:buFont typeface="Patrick Hand"/>
              <a:buNone/>
              <a:defRPr sz="6000">
                <a:latin typeface="Patrick Hand"/>
                <a:ea typeface="Patrick Hand"/>
                <a:cs typeface="Patrick Hand"/>
                <a:sym typeface="Patrick Hand"/>
              </a:defRPr>
            </a:lvl3pPr>
            <a:lvl4pPr lvl="3" algn="r" rtl="0">
              <a:spcBef>
                <a:spcPts val="0"/>
              </a:spcBef>
              <a:spcAft>
                <a:spcPts val="0"/>
              </a:spcAft>
              <a:buSzPts val="6000"/>
              <a:buFont typeface="Patrick Hand"/>
              <a:buNone/>
              <a:defRPr sz="6000">
                <a:latin typeface="Patrick Hand"/>
                <a:ea typeface="Patrick Hand"/>
                <a:cs typeface="Patrick Hand"/>
                <a:sym typeface="Patrick Hand"/>
              </a:defRPr>
            </a:lvl4pPr>
            <a:lvl5pPr lvl="4" algn="r" rtl="0">
              <a:spcBef>
                <a:spcPts val="0"/>
              </a:spcBef>
              <a:spcAft>
                <a:spcPts val="0"/>
              </a:spcAft>
              <a:buSzPts val="6000"/>
              <a:buFont typeface="Patrick Hand"/>
              <a:buNone/>
              <a:defRPr sz="6000">
                <a:latin typeface="Patrick Hand"/>
                <a:ea typeface="Patrick Hand"/>
                <a:cs typeface="Patrick Hand"/>
                <a:sym typeface="Patrick Hand"/>
              </a:defRPr>
            </a:lvl5pPr>
            <a:lvl6pPr lvl="5" algn="r" rtl="0">
              <a:spcBef>
                <a:spcPts val="0"/>
              </a:spcBef>
              <a:spcAft>
                <a:spcPts val="0"/>
              </a:spcAft>
              <a:buSzPts val="6000"/>
              <a:buFont typeface="Patrick Hand"/>
              <a:buNone/>
              <a:defRPr sz="6000">
                <a:latin typeface="Patrick Hand"/>
                <a:ea typeface="Patrick Hand"/>
                <a:cs typeface="Patrick Hand"/>
                <a:sym typeface="Patrick Hand"/>
              </a:defRPr>
            </a:lvl6pPr>
            <a:lvl7pPr lvl="6" algn="r" rtl="0">
              <a:spcBef>
                <a:spcPts val="0"/>
              </a:spcBef>
              <a:spcAft>
                <a:spcPts val="0"/>
              </a:spcAft>
              <a:buSzPts val="6000"/>
              <a:buFont typeface="Patrick Hand"/>
              <a:buNone/>
              <a:defRPr sz="6000">
                <a:latin typeface="Patrick Hand"/>
                <a:ea typeface="Patrick Hand"/>
                <a:cs typeface="Patrick Hand"/>
                <a:sym typeface="Patrick Hand"/>
              </a:defRPr>
            </a:lvl7pPr>
            <a:lvl8pPr lvl="7" algn="r" rtl="0">
              <a:spcBef>
                <a:spcPts val="0"/>
              </a:spcBef>
              <a:spcAft>
                <a:spcPts val="0"/>
              </a:spcAft>
              <a:buSzPts val="6000"/>
              <a:buFont typeface="Patrick Hand"/>
              <a:buNone/>
              <a:defRPr sz="6000">
                <a:latin typeface="Patrick Hand"/>
                <a:ea typeface="Patrick Hand"/>
                <a:cs typeface="Patrick Hand"/>
                <a:sym typeface="Patrick Hand"/>
              </a:defRPr>
            </a:lvl8pPr>
            <a:lvl9pPr lvl="8" algn="r" rtl="0">
              <a:spcBef>
                <a:spcPts val="0"/>
              </a:spcBef>
              <a:spcAft>
                <a:spcPts val="0"/>
              </a:spcAft>
              <a:buSzPts val="6000"/>
              <a:buFont typeface="Patrick Hand"/>
              <a:buNone/>
              <a:defRPr sz="6000">
                <a:latin typeface="Patrick Hand"/>
                <a:ea typeface="Patrick Hand"/>
                <a:cs typeface="Patrick Hand"/>
                <a:sym typeface="Patrick Hand"/>
              </a:defRPr>
            </a:lvl9pPr>
          </a:lstStyle>
          <a:p>
            <a:endParaRPr/>
          </a:p>
        </p:txBody>
      </p:sp>
      <p:sp>
        <p:nvSpPr>
          <p:cNvPr id="54" name="Google Shape;54;p14"/>
          <p:cNvSpPr txBox="1">
            <a:spLocks noGrp="1"/>
          </p:cNvSpPr>
          <p:nvPr>
            <p:ph type="title" idx="3" hasCustomPrompt="1"/>
          </p:nvPr>
        </p:nvSpPr>
        <p:spPr>
          <a:xfrm>
            <a:off x="311700" y="1029925"/>
            <a:ext cx="8520600" cy="69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55" name="Google Shape;55;p14"/>
          <p:cNvSpPr txBox="1">
            <a:spLocks noGrp="1"/>
          </p:cNvSpPr>
          <p:nvPr>
            <p:ph type="subTitle" idx="1"/>
          </p:nvPr>
        </p:nvSpPr>
        <p:spPr>
          <a:xfrm>
            <a:off x="2758500" y="3840975"/>
            <a:ext cx="3627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atercolor Splatters">
  <p:cSld name="Watercolor Splatters">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2">
            <a:alphaModFix/>
          </a:blip>
          <a:srcRect/>
          <a:stretch/>
        </p:blipFill>
        <p:spPr>
          <a:xfrm rot="-3076865">
            <a:off x="-926915" y="4060604"/>
            <a:ext cx="4040894" cy="3521520"/>
          </a:xfrm>
          <a:prstGeom prst="rect">
            <a:avLst/>
          </a:prstGeom>
          <a:noFill/>
          <a:ln>
            <a:noFill/>
          </a:ln>
        </p:spPr>
      </p:pic>
      <p:pic>
        <p:nvPicPr>
          <p:cNvPr id="64" name="Google Shape;64;p16"/>
          <p:cNvPicPr preferRelativeResize="0"/>
          <p:nvPr/>
        </p:nvPicPr>
        <p:blipFill rotWithShape="1">
          <a:blip r:embed="rId2">
            <a:alphaModFix/>
          </a:blip>
          <a:srcRect/>
          <a:stretch/>
        </p:blipFill>
        <p:spPr>
          <a:xfrm rot="-3076865">
            <a:off x="4821489" y="4153816"/>
            <a:ext cx="4040894" cy="3521520"/>
          </a:xfrm>
          <a:prstGeom prst="rect">
            <a:avLst/>
          </a:prstGeom>
          <a:noFill/>
          <a:ln>
            <a:noFill/>
          </a:ln>
        </p:spPr>
      </p:pic>
      <p:pic>
        <p:nvPicPr>
          <p:cNvPr id="65" name="Google Shape;65;p16"/>
          <p:cNvPicPr preferRelativeResize="0"/>
          <p:nvPr/>
        </p:nvPicPr>
        <p:blipFill rotWithShape="1">
          <a:blip r:embed="rId2">
            <a:alphaModFix/>
          </a:blip>
          <a:srcRect/>
          <a:stretch/>
        </p:blipFill>
        <p:spPr>
          <a:xfrm rot="-3076865">
            <a:off x="6741838" y="4253776"/>
            <a:ext cx="4040894" cy="3521520"/>
          </a:xfrm>
          <a:prstGeom prst="rect">
            <a:avLst/>
          </a:prstGeom>
          <a:noFill/>
          <a:ln>
            <a:noFill/>
          </a:ln>
        </p:spPr>
      </p:pic>
      <p:pic>
        <p:nvPicPr>
          <p:cNvPr id="66" name="Google Shape;66;p16"/>
          <p:cNvPicPr preferRelativeResize="0"/>
          <p:nvPr/>
        </p:nvPicPr>
        <p:blipFill rotWithShape="1">
          <a:blip r:embed="rId2">
            <a:alphaModFix/>
          </a:blip>
          <a:srcRect/>
          <a:stretch/>
        </p:blipFill>
        <p:spPr>
          <a:xfrm rot="-3076865">
            <a:off x="1848399" y="3877143"/>
            <a:ext cx="4040894" cy="35215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General Slide">
  <p:cSld name="4_General Slide">
    <p:spTree>
      <p:nvGrpSpPr>
        <p:cNvPr id="1" name="Shape 6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General Slide">
  <p:cSld name="5_General Slide">
    <p:spTree>
      <p:nvGrpSpPr>
        <p:cNvPr id="1" name="Shape 68"/>
        <p:cNvGrpSpPr/>
        <p:nvPr/>
      </p:nvGrpSpPr>
      <p:grpSpPr>
        <a:xfrm>
          <a:off x="0" y="0"/>
          <a:ext cx="0" cy="0"/>
          <a:chOff x="0" y="0"/>
          <a:chExt cx="0" cy="0"/>
        </a:xfrm>
      </p:grpSpPr>
      <p:pic>
        <p:nvPicPr>
          <p:cNvPr id="69" name="Google Shape;69;p18"/>
          <p:cNvPicPr preferRelativeResize="0"/>
          <p:nvPr/>
        </p:nvPicPr>
        <p:blipFill rotWithShape="1">
          <a:blip r:embed="rId2">
            <a:alphaModFix/>
          </a:blip>
          <a:srcRect/>
          <a:stretch/>
        </p:blipFill>
        <p:spPr>
          <a:xfrm>
            <a:off x="-3465095" y="-3867182"/>
            <a:ext cx="15905749" cy="116128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2" name="Google Shape;72;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750"/>
              </a:spcBef>
              <a:spcAft>
                <a:spcPts val="0"/>
              </a:spcAft>
              <a:buSzPts val="2800"/>
              <a:buNone/>
              <a:defRPr sz="2800"/>
            </a:lvl1pPr>
            <a:lvl2pPr lvl="1" algn="ctr" rtl="0">
              <a:lnSpc>
                <a:spcPct val="100000"/>
              </a:lnSpc>
              <a:spcBef>
                <a:spcPts val="375"/>
              </a:spcBef>
              <a:spcAft>
                <a:spcPts val="0"/>
              </a:spcAft>
              <a:buSzPts val="2800"/>
              <a:buNone/>
              <a:defRPr sz="2800"/>
            </a:lvl2pPr>
            <a:lvl3pPr lvl="2" algn="ctr" rtl="0">
              <a:lnSpc>
                <a:spcPct val="100000"/>
              </a:lnSpc>
              <a:spcBef>
                <a:spcPts val="375"/>
              </a:spcBef>
              <a:spcAft>
                <a:spcPts val="0"/>
              </a:spcAft>
              <a:buSzPts val="2800"/>
              <a:buNone/>
              <a:defRPr sz="2800"/>
            </a:lvl3pPr>
            <a:lvl4pPr lvl="3" algn="ctr" rtl="0">
              <a:lnSpc>
                <a:spcPct val="100000"/>
              </a:lnSpc>
              <a:spcBef>
                <a:spcPts val="375"/>
              </a:spcBef>
              <a:spcAft>
                <a:spcPts val="0"/>
              </a:spcAft>
              <a:buSzPts val="2800"/>
              <a:buNone/>
              <a:defRPr sz="2800"/>
            </a:lvl4pPr>
            <a:lvl5pPr lvl="4" algn="ctr" rtl="0">
              <a:lnSpc>
                <a:spcPct val="100000"/>
              </a:lnSpc>
              <a:spcBef>
                <a:spcPts val="375"/>
              </a:spcBef>
              <a:spcAft>
                <a:spcPts val="0"/>
              </a:spcAft>
              <a:buSzPts val="2800"/>
              <a:buNone/>
              <a:defRPr sz="2800"/>
            </a:lvl5pPr>
            <a:lvl6pPr lvl="5" algn="ctr" rtl="0">
              <a:lnSpc>
                <a:spcPct val="100000"/>
              </a:lnSpc>
              <a:spcBef>
                <a:spcPts val="375"/>
              </a:spcBef>
              <a:spcAft>
                <a:spcPts val="0"/>
              </a:spcAft>
              <a:buSzPts val="2800"/>
              <a:buNone/>
              <a:defRPr sz="2800"/>
            </a:lvl6pPr>
            <a:lvl7pPr lvl="6" algn="ctr" rtl="0">
              <a:lnSpc>
                <a:spcPct val="100000"/>
              </a:lnSpc>
              <a:spcBef>
                <a:spcPts val="375"/>
              </a:spcBef>
              <a:spcAft>
                <a:spcPts val="0"/>
              </a:spcAft>
              <a:buSzPts val="2800"/>
              <a:buNone/>
              <a:defRPr sz="2800"/>
            </a:lvl7pPr>
            <a:lvl8pPr lvl="7" algn="ctr" rtl="0">
              <a:lnSpc>
                <a:spcPct val="100000"/>
              </a:lnSpc>
              <a:spcBef>
                <a:spcPts val="375"/>
              </a:spcBef>
              <a:spcAft>
                <a:spcPts val="0"/>
              </a:spcAft>
              <a:buSzPts val="2800"/>
              <a:buNone/>
              <a:defRPr sz="2800"/>
            </a:lvl8pPr>
            <a:lvl9pPr lvl="8" algn="ctr" rtl="0">
              <a:lnSpc>
                <a:spcPct val="100000"/>
              </a:lnSpc>
              <a:spcBef>
                <a:spcPts val="375"/>
              </a:spcBef>
              <a:spcAft>
                <a:spcPts val="0"/>
              </a:spcAft>
              <a:buSzPts val="2800"/>
              <a:buNone/>
              <a:defRPr sz="2800"/>
            </a:lvl9pPr>
          </a:lstStyle>
          <a:p>
            <a:endParaRPr/>
          </a:p>
        </p:txBody>
      </p:sp>
      <p:sp>
        <p:nvSpPr>
          <p:cNvPr id="73" name="Google Shape;73;p19"/>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0" name="Google Shape;80;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 name="Google Shape;8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 name="Google Shape;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8" name="Google Shape;8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3" name="Google Shape;9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 name="Google Shape;99;p2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0" name="Google Shape;10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3" name="Google Shape;10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4"/>
        <p:cNvGrpSpPr/>
        <p:nvPr/>
      </p:nvGrpSpPr>
      <p:grpSpPr>
        <a:xfrm>
          <a:off x="0" y="0"/>
          <a:ext cx="0" cy="0"/>
          <a:chOff x="0" y="0"/>
          <a:chExt cx="0" cy="0"/>
        </a:xfrm>
      </p:grpSpPr>
      <p:sp>
        <p:nvSpPr>
          <p:cNvPr id="105" name="Google Shape;105;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7" name="Google Shape;107;p2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2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9" name="Google Shape;10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
        <p:cNvGrpSpPr/>
        <p:nvPr/>
      </p:nvGrpSpPr>
      <p:grpSpPr>
        <a:xfrm>
          <a:off x="0" y="0"/>
          <a:ext cx="0" cy="0"/>
          <a:chOff x="0" y="0"/>
          <a:chExt cx="0" cy="0"/>
        </a:xfrm>
      </p:grpSpPr>
      <p:sp>
        <p:nvSpPr>
          <p:cNvPr id="111" name="Google Shape;111;p2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12" name="Google Shape;11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sp>
        <p:nvSpPr>
          <p:cNvPr id="114" name="Google Shape;114;p3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 name="Google Shape;115;p3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6" name="Google Shape;11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9"/>
        <p:cNvGrpSpPr/>
        <p:nvPr/>
      </p:nvGrpSpPr>
      <p:grpSpPr>
        <a:xfrm>
          <a:off x="0" y="0"/>
          <a:ext cx="0" cy="0"/>
          <a:chOff x="0" y="0"/>
          <a:chExt cx="0" cy="0"/>
        </a:xfrm>
      </p:grpSpPr>
      <p:sp>
        <p:nvSpPr>
          <p:cNvPr id="120" name="Google Shape;120;p32"/>
          <p:cNvSpPr txBox="1">
            <a:spLocks noGrp="1"/>
          </p:cNvSpPr>
          <p:nvPr>
            <p:ph type="title"/>
          </p:nvPr>
        </p:nvSpPr>
        <p:spPr>
          <a:xfrm>
            <a:off x="2137800" y="1974050"/>
            <a:ext cx="4868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9600"/>
              <a:buFont typeface="Clicker Script"/>
              <a:buNone/>
              <a:defRPr sz="9600" b="1">
                <a:solidFill>
                  <a:schemeClr val="accent4"/>
                </a:solidFill>
                <a:latin typeface="Clicker Script"/>
                <a:ea typeface="Clicker Script"/>
                <a:cs typeface="Clicker Script"/>
                <a:sym typeface="Clicker Scrip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1" name="Google Shape;121;p32"/>
          <p:cNvSpPr txBox="1">
            <a:spLocks noGrp="1"/>
          </p:cNvSpPr>
          <p:nvPr>
            <p:ph type="title" idx="2"/>
          </p:nvPr>
        </p:nvSpPr>
        <p:spPr>
          <a:xfrm>
            <a:off x="3258750" y="2797600"/>
            <a:ext cx="232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6000"/>
              <a:buNone/>
              <a:defRPr sz="6000" b="1">
                <a:solidFill>
                  <a:schemeClr val="accent5"/>
                </a:solidFill>
              </a:defRPr>
            </a:lvl1pPr>
            <a:lvl2pPr lvl="1" algn="r" rtl="0">
              <a:spcBef>
                <a:spcPts val="0"/>
              </a:spcBef>
              <a:spcAft>
                <a:spcPts val="0"/>
              </a:spcAft>
              <a:buSzPts val="6000"/>
              <a:buFont typeface="Patrick Hand"/>
              <a:buNone/>
              <a:defRPr sz="6000">
                <a:latin typeface="Patrick Hand"/>
                <a:ea typeface="Patrick Hand"/>
                <a:cs typeface="Patrick Hand"/>
                <a:sym typeface="Patrick Hand"/>
              </a:defRPr>
            </a:lvl2pPr>
            <a:lvl3pPr lvl="2" algn="r" rtl="0">
              <a:spcBef>
                <a:spcPts val="0"/>
              </a:spcBef>
              <a:spcAft>
                <a:spcPts val="0"/>
              </a:spcAft>
              <a:buSzPts val="6000"/>
              <a:buFont typeface="Patrick Hand"/>
              <a:buNone/>
              <a:defRPr sz="6000">
                <a:latin typeface="Patrick Hand"/>
                <a:ea typeface="Patrick Hand"/>
                <a:cs typeface="Patrick Hand"/>
                <a:sym typeface="Patrick Hand"/>
              </a:defRPr>
            </a:lvl3pPr>
            <a:lvl4pPr lvl="3" algn="r" rtl="0">
              <a:spcBef>
                <a:spcPts val="0"/>
              </a:spcBef>
              <a:spcAft>
                <a:spcPts val="0"/>
              </a:spcAft>
              <a:buSzPts val="6000"/>
              <a:buFont typeface="Patrick Hand"/>
              <a:buNone/>
              <a:defRPr sz="6000">
                <a:latin typeface="Patrick Hand"/>
                <a:ea typeface="Patrick Hand"/>
                <a:cs typeface="Patrick Hand"/>
                <a:sym typeface="Patrick Hand"/>
              </a:defRPr>
            </a:lvl4pPr>
            <a:lvl5pPr lvl="4" algn="r" rtl="0">
              <a:spcBef>
                <a:spcPts val="0"/>
              </a:spcBef>
              <a:spcAft>
                <a:spcPts val="0"/>
              </a:spcAft>
              <a:buSzPts val="6000"/>
              <a:buFont typeface="Patrick Hand"/>
              <a:buNone/>
              <a:defRPr sz="6000">
                <a:latin typeface="Patrick Hand"/>
                <a:ea typeface="Patrick Hand"/>
                <a:cs typeface="Patrick Hand"/>
                <a:sym typeface="Patrick Hand"/>
              </a:defRPr>
            </a:lvl5pPr>
            <a:lvl6pPr lvl="5" algn="r" rtl="0">
              <a:spcBef>
                <a:spcPts val="0"/>
              </a:spcBef>
              <a:spcAft>
                <a:spcPts val="0"/>
              </a:spcAft>
              <a:buSzPts val="6000"/>
              <a:buFont typeface="Patrick Hand"/>
              <a:buNone/>
              <a:defRPr sz="6000">
                <a:latin typeface="Patrick Hand"/>
                <a:ea typeface="Patrick Hand"/>
                <a:cs typeface="Patrick Hand"/>
                <a:sym typeface="Patrick Hand"/>
              </a:defRPr>
            </a:lvl6pPr>
            <a:lvl7pPr lvl="6" algn="r" rtl="0">
              <a:spcBef>
                <a:spcPts val="0"/>
              </a:spcBef>
              <a:spcAft>
                <a:spcPts val="0"/>
              </a:spcAft>
              <a:buSzPts val="6000"/>
              <a:buFont typeface="Patrick Hand"/>
              <a:buNone/>
              <a:defRPr sz="6000">
                <a:latin typeface="Patrick Hand"/>
                <a:ea typeface="Patrick Hand"/>
                <a:cs typeface="Patrick Hand"/>
                <a:sym typeface="Patrick Hand"/>
              </a:defRPr>
            </a:lvl7pPr>
            <a:lvl8pPr lvl="7" algn="r" rtl="0">
              <a:spcBef>
                <a:spcPts val="0"/>
              </a:spcBef>
              <a:spcAft>
                <a:spcPts val="0"/>
              </a:spcAft>
              <a:buSzPts val="6000"/>
              <a:buFont typeface="Patrick Hand"/>
              <a:buNone/>
              <a:defRPr sz="6000">
                <a:latin typeface="Patrick Hand"/>
                <a:ea typeface="Patrick Hand"/>
                <a:cs typeface="Patrick Hand"/>
                <a:sym typeface="Patrick Hand"/>
              </a:defRPr>
            </a:lvl8pPr>
            <a:lvl9pPr lvl="8" algn="r" rtl="0">
              <a:spcBef>
                <a:spcPts val="0"/>
              </a:spcBef>
              <a:spcAft>
                <a:spcPts val="0"/>
              </a:spcAft>
              <a:buSzPts val="6000"/>
              <a:buFont typeface="Patrick Hand"/>
              <a:buNone/>
              <a:defRPr sz="6000">
                <a:latin typeface="Patrick Hand"/>
                <a:ea typeface="Patrick Hand"/>
                <a:cs typeface="Patrick Hand"/>
                <a:sym typeface="Patrick Hand"/>
              </a:defRPr>
            </a:lvl9pPr>
          </a:lstStyle>
          <a:p>
            <a:endParaRPr/>
          </a:p>
        </p:txBody>
      </p:sp>
      <p:sp>
        <p:nvSpPr>
          <p:cNvPr id="122" name="Google Shape;122;p32"/>
          <p:cNvSpPr txBox="1">
            <a:spLocks noGrp="1"/>
          </p:cNvSpPr>
          <p:nvPr>
            <p:ph type="title" idx="3" hasCustomPrompt="1"/>
          </p:nvPr>
        </p:nvSpPr>
        <p:spPr>
          <a:xfrm>
            <a:off x="311700" y="1029925"/>
            <a:ext cx="8520600" cy="69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123" name="Google Shape;123;p32"/>
          <p:cNvSpPr txBox="1">
            <a:spLocks noGrp="1"/>
          </p:cNvSpPr>
          <p:nvPr>
            <p:ph type="subTitle" idx="1"/>
          </p:nvPr>
        </p:nvSpPr>
        <p:spPr>
          <a:xfrm>
            <a:off x="2758500" y="3840975"/>
            <a:ext cx="3627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General Slide">
  <p:cSld name="4_General Slide">
    <p:spTree>
      <p:nvGrpSpPr>
        <p:cNvPr id="1" name="Shape 124"/>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General Slide 1">
  <p:cSld name="4_General Slide_1">
    <p:spTree>
      <p:nvGrpSpPr>
        <p:cNvPr id="1" name="Shape 125"/>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Three Columns">
  <p:cSld name="BIG_NUMBER_1_1">
    <p:spTree>
      <p:nvGrpSpPr>
        <p:cNvPr id="1" name="Shape 126"/>
        <p:cNvGrpSpPr/>
        <p:nvPr/>
      </p:nvGrpSpPr>
      <p:grpSpPr>
        <a:xfrm>
          <a:off x="0" y="0"/>
          <a:ext cx="0" cy="0"/>
          <a:chOff x="0" y="0"/>
          <a:chExt cx="0" cy="0"/>
        </a:xfrm>
      </p:grpSpPr>
      <p:sp>
        <p:nvSpPr>
          <p:cNvPr id="127" name="Google Shape;127;p35"/>
          <p:cNvSpPr txBox="1">
            <a:spLocks noGrp="1"/>
          </p:cNvSpPr>
          <p:nvPr>
            <p:ph type="title"/>
          </p:nvPr>
        </p:nvSpPr>
        <p:spPr>
          <a:xfrm>
            <a:off x="934581" y="3102850"/>
            <a:ext cx="20757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None/>
              <a:defRPr sz="2400">
                <a:solidFill>
                  <a:schemeClr val="accent4"/>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endParaRPr/>
          </a:p>
        </p:txBody>
      </p:sp>
      <p:sp>
        <p:nvSpPr>
          <p:cNvPr id="128" name="Google Shape;128;p35"/>
          <p:cNvSpPr txBox="1">
            <a:spLocks noGrp="1"/>
          </p:cNvSpPr>
          <p:nvPr>
            <p:ph type="subTitle" idx="1"/>
          </p:nvPr>
        </p:nvSpPr>
        <p:spPr>
          <a:xfrm>
            <a:off x="934581" y="3620725"/>
            <a:ext cx="20757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129" name="Google Shape;129;p35"/>
          <p:cNvSpPr txBox="1">
            <a:spLocks noGrp="1"/>
          </p:cNvSpPr>
          <p:nvPr>
            <p:ph type="title" idx="2"/>
          </p:nvPr>
        </p:nvSpPr>
        <p:spPr>
          <a:xfrm>
            <a:off x="3534144" y="3102850"/>
            <a:ext cx="20757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None/>
              <a:defRPr sz="2400">
                <a:solidFill>
                  <a:schemeClr val="accent4"/>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endParaRPr/>
          </a:p>
        </p:txBody>
      </p:sp>
      <p:sp>
        <p:nvSpPr>
          <p:cNvPr id="130" name="Google Shape;130;p35"/>
          <p:cNvSpPr txBox="1">
            <a:spLocks noGrp="1"/>
          </p:cNvSpPr>
          <p:nvPr>
            <p:ph type="subTitle" idx="3"/>
          </p:nvPr>
        </p:nvSpPr>
        <p:spPr>
          <a:xfrm>
            <a:off x="3534144" y="3620725"/>
            <a:ext cx="20757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131" name="Google Shape;131;p35"/>
          <p:cNvSpPr txBox="1">
            <a:spLocks noGrp="1"/>
          </p:cNvSpPr>
          <p:nvPr>
            <p:ph type="title" idx="4"/>
          </p:nvPr>
        </p:nvSpPr>
        <p:spPr>
          <a:xfrm>
            <a:off x="6133719" y="3102850"/>
            <a:ext cx="20757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None/>
              <a:defRPr sz="2400">
                <a:solidFill>
                  <a:schemeClr val="accent4"/>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endParaRPr/>
          </a:p>
        </p:txBody>
      </p:sp>
      <p:sp>
        <p:nvSpPr>
          <p:cNvPr id="132" name="Google Shape;132;p35"/>
          <p:cNvSpPr txBox="1">
            <a:spLocks noGrp="1"/>
          </p:cNvSpPr>
          <p:nvPr>
            <p:ph type="subTitle" idx="5"/>
          </p:nvPr>
        </p:nvSpPr>
        <p:spPr>
          <a:xfrm>
            <a:off x="6133719" y="3620725"/>
            <a:ext cx="20757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133" name="Google Shape;133;p35"/>
          <p:cNvSpPr txBox="1">
            <a:spLocks noGrp="1"/>
          </p:cNvSpPr>
          <p:nvPr>
            <p:ph type="title" idx="6"/>
          </p:nvPr>
        </p:nvSpPr>
        <p:spPr>
          <a:xfrm>
            <a:off x="656575" y="339500"/>
            <a:ext cx="8175600" cy="90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E98"/>
              </a:buClr>
              <a:buSzPts val="4800"/>
              <a:buNone/>
              <a:defRPr sz="4800">
                <a:solidFill>
                  <a:srgbClr val="FF9E98"/>
                </a:solidFill>
              </a:defRPr>
            </a:lvl1pPr>
            <a:lvl2pPr lvl="1" rtl="0">
              <a:spcBef>
                <a:spcPts val="0"/>
              </a:spcBef>
              <a:spcAft>
                <a:spcPts val="0"/>
              </a:spcAft>
              <a:buClr>
                <a:srgbClr val="FF9E98"/>
              </a:buClr>
              <a:buSzPts val="4800"/>
              <a:buNone/>
              <a:defRPr sz="4800">
                <a:solidFill>
                  <a:srgbClr val="FF9E98"/>
                </a:solidFill>
              </a:defRPr>
            </a:lvl2pPr>
            <a:lvl3pPr lvl="2" rtl="0">
              <a:spcBef>
                <a:spcPts val="0"/>
              </a:spcBef>
              <a:spcAft>
                <a:spcPts val="0"/>
              </a:spcAft>
              <a:buClr>
                <a:srgbClr val="FF9E98"/>
              </a:buClr>
              <a:buSzPts val="4800"/>
              <a:buNone/>
              <a:defRPr sz="4800">
                <a:solidFill>
                  <a:srgbClr val="FF9E98"/>
                </a:solidFill>
              </a:defRPr>
            </a:lvl3pPr>
            <a:lvl4pPr lvl="3" rtl="0">
              <a:spcBef>
                <a:spcPts val="0"/>
              </a:spcBef>
              <a:spcAft>
                <a:spcPts val="0"/>
              </a:spcAft>
              <a:buClr>
                <a:srgbClr val="FF9E98"/>
              </a:buClr>
              <a:buSzPts val="4800"/>
              <a:buNone/>
              <a:defRPr sz="4800">
                <a:solidFill>
                  <a:srgbClr val="FF9E98"/>
                </a:solidFill>
              </a:defRPr>
            </a:lvl4pPr>
            <a:lvl5pPr lvl="4" rtl="0">
              <a:spcBef>
                <a:spcPts val="0"/>
              </a:spcBef>
              <a:spcAft>
                <a:spcPts val="0"/>
              </a:spcAft>
              <a:buClr>
                <a:srgbClr val="FF9E98"/>
              </a:buClr>
              <a:buSzPts val="4800"/>
              <a:buNone/>
              <a:defRPr sz="4800">
                <a:solidFill>
                  <a:srgbClr val="FF9E98"/>
                </a:solidFill>
              </a:defRPr>
            </a:lvl5pPr>
            <a:lvl6pPr lvl="5" rtl="0">
              <a:spcBef>
                <a:spcPts val="0"/>
              </a:spcBef>
              <a:spcAft>
                <a:spcPts val="0"/>
              </a:spcAft>
              <a:buClr>
                <a:srgbClr val="FF9E98"/>
              </a:buClr>
              <a:buSzPts val="4800"/>
              <a:buNone/>
              <a:defRPr sz="4800">
                <a:solidFill>
                  <a:srgbClr val="FF9E98"/>
                </a:solidFill>
              </a:defRPr>
            </a:lvl6pPr>
            <a:lvl7pPr lvl="6" rtl="0">
              <a:spcBef>
                <a:spcPts val="0"/>
              </a:spcBef>
              <a:spcAft>
                <a:spcPts val="0"/>
              </a:spcAft>
              <a:buClr>
                <a:srgbClr val="FF9E98"/>
              </a:buClr>
              <a:buSzPts val="4800"/>
              <a:buNone/>
              <a:defRPr sz="4800">
                <a:solidFill>
                  <a:srgbClr val="FF9E98"/>
                </a:solidFill>
              </a:defRPr>
            </a:lvl7pPr>
            <a:lvl8pPr lvl="7" rtl="0">
              <a:spcBef>
                <a:spcPts val="0"/>
              </a:spcBef>
              <a:spcAft>
                <a:spcPts val="0"/>
              </a:spcAft>
              <a:buClr>
                <a:srgbClr val="FF9E98"/>
              </a:buClr>
              <a:buSzPts val="4800"/>
              <a:buNone/>
              <a:defRPr sz="4800">
                <a:solidFill>
                  <a:srgbClr val="FF9E98"/>
                </a:solidFill>
              </a:defRPr>
            </a:lvl8pPr>
            <a:lvl9pPr lvl="8" rtl="0">
              <a:spcBef>
                <a:spcPts val="0"/>
              </a:spcBef>
              <a:spcAft>
                <a:spcPts val="0"/>
              </a:spcAft>
              <a:buClr>
                <a:srgbClr val="FF9E98"/>
              </a:buClr>
              <a:buSzPts val="4800"/>
              <a:buNone/>
              <a:defRPr sz="4800">
                <a:solidFill>
                  <a:srgbClr val="FF9E98"/>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34"/>
        <p:cNvGrpSpPr/>
        <p:nvPr/>
      </p:nvGrpSpPr>
      <p:grpSpPr>
        <a:xfrm>
          <a:off x="0" y="0"/>
          <a:ext cx="0" cy="0"/>
          <a:chOff x="0" y="0"/>
          <a:chExt cx="0" cy="0"/>
        </a:xfrm>
      </p:grpSpPr>
      <p:sp>
        <p:nvSpPr>
          <p:cNvPr id="135" name="Google Shape;135;p36"/>
          <p:cNvSpPr txBox="1">
            <a:spLocks noGrp="1"/>
          </p:cNvSpPr>
          <p:nvPr>
            <p:ph type="title"/>
          </p:nvPr>
        </p:nvSpPr>
        <p:spPr>
          <a:xfrm>
            <a:off x="2137800" y="1974050"/>
            <a:ext cx="4868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9600"/>
              <a:buFont typeface="Clicker Script"/>
              <a:buNone/>
              <a:defRPr sz="9600" b="1">
                <a:solidFill>
                  <a:schemeClr val="accent4"/>
                </a:solidFill>
                <a:latin typeface="Clicker Script"/>
                <a:ea typeface="Clicker Script"/>
                <a:cs typeface="Clicker Script"/>
                <a:sym typeface="Clicker Scrip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6" name="Google Shape;136;p36"/>
          <p:cNvSpPr txBox="1">
            <a:spLocks noGrp="1"/>
          </p:cNvSpPr>
          <p:nvPr>
            <p:ph type="title" idx="2"/>
          </p:nvPr>
        </p:nvSpPr>
        <p:spPr>
          <a:xfrm>
            <a:off x="3258750" y="2797600"/>
            <a:ext cx="232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6000"/>
              <a:buNone/>
              <a:defRPr sz="6000" b="1">
                <a:solidFill>
                  <a:schemeClr val="accent5"/>
                </a:solidFill>
              </a:defRPr>
            </a:lvl1pPr>
            <a:lvl2pPr lvl="1" algn="r" rtl="0">
              <a:spcBef>
                <a:spcPts val="0"/>
              </a:spcBef>
              <a:spcAft>
                <a:spcPts val="0"/>
              </a:spcAft>
              <a:buSzPts val="6000"/>
              <a:buFont typeface="Patrick Hand"/>
              <a:buNone/>
              <a:defRPr sz="6000">
                <a:latin typeface="Patrick Hand"/>
                <a:ea typeface="Patrick Hand"/>
                <a:cs typeface="Patrick Hand"/>
                <a:sym typeface="Patrick Hand"/>
              </a:defRPr>
            </a:lvl2pPr>
            <a:lvl3pPr lvl="2" algn="r" rtl="0">
              <a:spcBef>
                <a:spcPts val="0"/>
              </a:spcBef>
              <a:spcAft>
                <a:spcPts val="0"/>
              </a:spcAft>
              <a:buSzPts val="6000"/>
              <a:buFont typeface="Patrick Hand"/>
              <a:buNone/>
              <a:defRPr sz="6000">
                <a:latin typeface="Patrick Hand"/>
                <a:ea typeface="Patrick Hand"/>
                <a:cs typeface="Patrick Hand"/>
                <a:sym typeface="Patrick Hand"/>
              </a:defRPr>
            </a:lvl3pPr>
            <a:lvl4pPr lvl="3" algn="r" rtl="0">
              <a:spcBef>
                <a:spcPts val="0"/>
              </a:spcBef>
              <a:spcAft>
                <a:spcPts val="0"/>
              </a:spcAft>
              <a:buSzPts val="6000"/>
              <a:buFont typeface="Patrick Hand"/>
              <a:buNone/>
              <a:defRPr sz="6000">
                <a:latin typeface="Patrick Hand"/>
                <a:ea typeface="Patrick Hand"/>
                <a:cs typeface="Patrick Hand"/>
                <a:sym typeface="Patrick Hand"/>
              </a:defRPr>
            </a:lvl4pPr>
            <a:lvl5pPr lvl="4" algn="r" rtl="0">
              <a:spcBef>
                <a:spcPts val="0"/>
              </a:spcBef>
              <a:spcAft>
                <a:spcPts val="0"/>
              </a:spcAft>
              <a:buSzPts val="6000"/>
              <a:buFont typeface="Patrick Hand"/>
              <a:buNone/>
              <a:defRPr sz="6000">
                <a:latin typeface="Patrick Hand"/>
                <a:ea typeface="Patrick Hand"/>
                <a:cs typeface="Patrick Hand"/>
                <a:sym typeface="Patrick Hand"/>
              </a:defRPr>
            </a:lvl5pPr>
            <a:lvl6pPr lvl="5" algn="r" rtl="0">
              <a:spcBef>
                <a:spcPts val="0"/>
              </a:spcBef>
              <a:spcAft>
                <a:spcPts val="0"/>
              </a:spcAft>
              <a:buSzPts val="6000"/>
              <a:buFont typeface="Patrick Hand"/>
              <a:buNone/>
              <a:defRPr sz="6000">
                <a:latin typeface="Patrick Hand"/>
                <a:ea typeface="Patrick Hand"/>
                <a:cs typeface="Patrick Hand"/>
                <a:sym typeface="Patrick Hand"/>
              </a:defRPr>
            </a:lvl6pPr>
            <a:lvl7pPr lvl="6" algn="r" rtl="0">
              <a:spcBef>
                <a:spcPts val="0"/>
              </a:spcBef>
              <a:spcAft>
                <a:spcPts val="0"/>
              </a:spcAft>
              <a:buSzPts val="6000"/>
              <a:buFont typeface="Patrick Hand"/>
              <a:buNone/>
              <a:defRPr sz="6000">
                <a:latin typeface="Patrick Hand"/>
                <a:ea typeface="Patrick Hand"/>
                <a:cs typeface="Patrick Hand"/>
                <a:sym typeface="Patrick Hand"/>
              </a:defRPr>
            </a:lvl7pPr>
            <a:lvl8pPr lvl="7" algn="r" rtl="0">
              <a:spcBef>
                <a:spcPts val="0"/>
              </a:spcBef>
              <a:spcAft>
                <a:spcPts val="0"/>
              </a:spcAft>
              <a:buSzPts val="6000"/>
              <a:buFont typeface="Patrick Hand"/>
              <a:buNone/>
              <a:defRPr sz="6000">
                <a:latin typeface="Patrick Hand"/>
                <a:ea typeface="Patrick Hand"/>
                <a:cs typeface="Patrick Hand"/>
                <a:sym typeface="Patrick Hand"/>
              </a:defRPr>
            </a:lvl8pPr>
            <a:lvl9pPr lvl="8" algn="r" rtl="0">
              <a:spcBef>
                <a:spcPts val="0"/>
              </a:spcBef>
              <a:spcAft>
                <a:spcPts val="0"/>
              </a:spcAft>
              <a:buSzPts val="6000"/>
              <a:buFont typeface="Patrick Hand"/>
              <a:buNone/>
              <a:defRPr sz="6000">
                <a:latin typeface="Patrick Hand"/>
                <a:ea typeface="Patrick Hand"/>
                <a:cs typeface="Patrick Hand"/>
                <a:sym typeface="Patrick Hand"/>
              </a:defRPr>
            </a:lvl9pPr>
          </a:lstStyle>
          <a:p>
            <a:endParaRPr/>
          </a:p>
        </p:txBody>
      </p:sp>
      <p:sp>
        <p:nvSpPr>
          <p:cNvPr id="137" name="Google Shape;137;p36"/>
          <p:cNvSpPr txBox="1">
            <a:spLocks noGrp="1"/>
          </p:cNvSpPr>
          <p:nvPr>
            <p:ph type="title" idx="3" hasCustomPrompt="1"/>
          </p:nvPr>
        </p:nvSpPr>
        <p:spPr>
          <a:xfrm>
            <a:off x="311700" y="1029925"/>
            <a:ext cx="8520600" cy="69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138" name="Google Shape;138;p36"/>
          <p:cNvSpPr txBox="1">
            <a:spLocks noGrp="1"/>
          </p:cNvSpPr>
          <p:nvPr>
            <p:ph type="subTitle" idx="1"/>
          </p:nvPr>
        </p:nvSpPr>
        <p:spPr>
          <a:xfrm>
            <a:off x="2758500" y="3840975"/>
            <a:ext cx="3627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8"/>
          <p:cNvSpPr txBox="1">
            <a:spLocks noGrp="1"/>
          </p:cNvSpPr>
          <p:nvPr>
            <p:ph type="title"/>
          </p:nvPr>
        </p:nvSpPr>
        <p:spPr>
          <a:xfrm>
            <a:off x="611944" y="3833735"/>
            <a:ext cx="7910700" cy="1180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3300"/>
              <a:buFont typeface="Palatino"/>
              <a:buNone/>
              <a:defRPr sz="3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146"/>
        <p:cNvGrpSpPr/>
        <p:nvPr/>
      </p:nvGrpSpPr>
      <p:grpSpPr>
        <a:xfrm>
          <a:off x="0" y="0"/>
          <a:ext cx="0" cy="0"/>
          <a:chOff x="0" y="0"/>
          <a:chExt cx="0" cy="0"/>
        </a:xfrm>
      </p:grpSpPr>
      <p:sp>
        <p:nvSpPr>
          <p:cNvPr id="147" name="Google Shape;147;p39"/>
          <p:cNvSpPr/>
          <p:nvPr/>
        </p:nvSpPr>
        <p:spPr>
          <a:xfrm>
            <a:off x="1593167" y="0"/>
            <a:ext cx="7550700" cy="1766400"/>
          </a:xfrm>
          <a:prstGeom prst="rect">
            <a:avLst/>
          </a:prstGeom>
          <a:solidFill>
            <a:schemeClr val="dk1"/>
          </a:solidFill>
          <a:ln>
            <a:noFill/>
          </a:ln>
          <a:effectLst>
            <a:outerShdw blurRad="190500" dist="38100" dir="108000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39"/>
          <p:cNvSpPr txBox="1">
            <a:spLocks noGrp="1"/>
          </p:cNvSpPr>
          <p:nvPr>
            <p:ph type="title"/>
          </p:nvPr>
        </p:nvSpPr>
        <p:spPr>
          <a:xfrm>
            <a:off x="2171700" y="302559"/>
            <a:ext cx="6343500" cy="1264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2700"/>
              <a:buFont typeface="Palatino"/>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9"/>
          <p:cNvSpPr txBox="1">
            <a:spLocks noGrp="1"/>
          </p:cNvSpPr>
          <p:nvPr>
            <p:ph type="body" idx="1"/>
          </p:nvPr>
        </p:nvSpPr>
        <p:spPr>
          <a:xfrm>
            <a:off x="622496" y="1996926"/>
            <a:ext cx="7892700" cy="267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3F3F3F"/>
              </a:buClr>
              <a:buSzPts val="1800"/>
              <a:buFont typeface="Arial"/>
              <a:buNone/>
              <a:defRPr sz="1800"/>
            </a:lvl1pPr>
            <a:lvl2pPr marL="914400" lvl="1" indent="-342900" algn="l" rtl="0">
              <a:lnSpc>
                <a:spcPct val="90000"/>
              </a:lnSpc>
              <a:spcBef>
                <a:spcPts val="400"/>
              </a:spcBef>
              <a:spcAft>
                <a:spcPts val="0"/>
              </a:spcAft>
              <a:buClr>
                <a:srgbClr val="3F3F3F"/>
              </a:buClr>
              <a:buSzPts val="1800"/>
              <a:buChar char="•"/>
              <a:defRPr sz="1800"/>
            </a:lvl2pPr>
            <a:lvl3pPr marL="1371600" lvl="2" indent="-323850" algn="l" rtl="0">
              <a:lnSpc>
                <a:spcPct val="90000"/>
              </a:lnSpc>
              <a:spcBef>
                <a:spcPts val="400"/>
              </a:spcBef>
              <a:spcAft>
                <a:spcPts val="0"/>
              </a:spcAft>
              <a:buClr>
                <a:srgbClr val="3F3F3F"/>
              </a:buClr>
              <a:buSzPts val="1500"/>
              <a:buChar char="•"/>
              <a:defRPr sz="1500"/>
            </a:lvl3pPr>
            <a:lvl4pPr marL="1828800" lvl="3" indent="-317500" algn="l" rtl="0">
              <a:lnSpc>
                <a:spcPct val="90000"/>
              </a:lnSpc>
              <a:spcBef>
                <a:spcPts val="400"/>
              </a:spcBef>
              <a:spcAft>
                <a:spcPts val="0"/>
              </a:spcAft>
              <a:buClr>
                <a:srgbClr val="3F3F3F"/>
              </a:buClr>
              <a:buSzPts val="1400"/>
              <a:buChar char="•"/>
              <a:defRPr sz="1400"/>
            </a:lvl4pPr>
            <a:lvl5pPr marL="2286000" lvl="4" indent="-323850" algn="l" rtl="0">
              <a:lnSpc>
                <a:spcPct val="90000"/>
              </a:lnSpc>
              <a:spcBef>
                <a:spcPts val="400"/>
              </a:spcBef>
              <a:spcAft>
                <a:spcPts val="0"/>
              </a:spcAft>
              <a:buClr>
                <a:srgbClr val="3F3F3F"/>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50" name="Google Shape;150;p39"/>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1" name="Google Shape;151;p39"/>
          <p:cNvPicPr preferRelativeResize="0"/>
          <p:nvPr/>
        </p:nvPicPr>
        <p:blipFill rotWithShape="1">
          <a:blip r:embed="rId2">
            <a:alphaModFix/>
          </a:blip>
          <a:srcRect/>
          <a:stretch/>
        </p:blipFill>
        <p:spPr>
          <a:xfrm>
            <a:off x="622496" y="4782838"/>
            <a:ext cx="258268" cy="258268"/>
          </a:xfrm>
          <a:prstGeom prst="rect">
            <a:avLst/>
          </a:prstGeom>
          <a:noFill/>
          <a:ln>
            <a:noFill/>
          </a:ln>
        </p:spPr>
      </p:pic>
      <p:sp>
        <p:nvSpPr>
          <p:cNvPr id="152" name="Google Shape;152;p39"/>
          <p:cNvSpPr txBox="1">
            <a:spLocks noGrp="1"/>
          </p:cNvSpPr>
          <p:nvPr>
            <p:ph type="ftr" idx="11"/>
          </p:nvPr>
        </p:nvSpPr>
        <p:spPr>
          <a:xfrm>
            <a:off x="950449"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pic>
        <p:nvPicPr>
          <p:cNvPr id="153" name="Google Shape;153;p39"/>
          <p:cNvPicPr preferRelativeResize="0"/>
          <p:nvPr/>
        </p:nvPicPr>
        <p:blipFill rotWithShape="1">
          <a:blip r:embed="rId3">
            <a:alphaModFix/>
          </a:blip>
          <a:srcRect l="22086" t="18378" r="12915" b="15203"/>
          <a:stretch/>
        </p:blipFill>
        <p:spPr>
          <a:xfrm>
            <a:off x="0" y="0"/>
            <a:ext cx="2047008" cy="176637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154"/>
        <p:cNvGrpSpPr/>
        <p:nvPr/>
      </p:nvGrpSpPr>
      <p:grpSpPr>
        <a:xfrm>
          <a:off x="0" y="0"/>
          <a:ext cx="0" cy="0"/>
          <a:chOff x="0" y="0"/>
          <a:chExt cx="0" cy="0"/>
        </a:xfrm>
      </p:grpSpPr>
      <p:sp>
        <p:nvSpPr>
          <p:cNvPr id="155" name="Google Shape;155;p40"/>
          <p:cNvSpPr/>
          <p:nvPr/>
        </p:nvSpPr>
        <p:spPr>
          <a:xfrm>
            <a:off x="0" y="0"/>
            <a:ext cx="696000" cy="51435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40"/>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700"/>
              <a:buFont typeface="Palatino"/>
              <a:buNone/>
              <a:defRPr sz="2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 name="Google Shape;157;p40"/>
          <p:cNvSpPr txBox="1">
            <a:spLocks noGrp="1"/>
          </p:cNvSpPr>
          <p:nvPr>
            <p:ph type="body" idx="1"/>
          </p:nvPr>
        </p:nvSpPr>
        <p:spPr>
          <a:xfrm>
            <a:off x="958238" y="1348740"/>
            <a:ext cx="3691800" cy="329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3F3F3F"/>
              </a:buClr>
              <a:buSzPts val="1400"/>
              <a:buChar char="•"/>
              <a:defRPr/>
            </a:lvl1pPr>
            <a:lvl2pPr marL="914400" lvl="1" indent="-317500" algn="l" rtl="0">
              <a:lnSpc>
                <a:spcPct val="90000"/>
              </a:lnSpc>
              <a:spcBef>
                <a:spcPts val="400"/>
              </a:spcBef>
              <a:spcAft>
                <a:spcPts val="0"/>
              </a:spcAft>
              <a:buClr>
                <a:srgbClr val="3F3F3F"/>
              </a:buClr>
              <a:buSzPts val="1400"/>
              <a:buChar char="•"/>
              <a:defRPr/>
            </a:lvl2pPr>
            <a:lvl3pPr marL="1371600" lvl="2" indent="-317500" algn="l" rtl="0">
              <a:lnSpc>
                <a:spcPct val="90000"/>
              </a:lnSpc>
              <a:spcBef>
                <a:spcPts val="400"/>
              </a:spcBef>
              <a:spcAft>
                <a:spcPts val="0"/>
              </a:spcAft>
              <a:buClr>
                <a:srgbClr val="3F3F3F"/>
              </a:buClr>
              <a:buSzPts val="1400"/>
              <a:buChar char="•"/>
              <a:defRPr/>
            </a:lvl3pPr>
            <a:lvl4pPr marL="1828800" lvl="3" indent="-317500" algn="l" rtl="0">
              <a:lnSpc>
                <a:spcPct val="90000"/>
              </a:lnSpc>
              <a:spcBef>
                <a:spcPts val="400"/>
              </a:spcBef>
              <a:spcAft>
                <a:spcPts val="0"/>
              </a:spcAft>
              <a:buClr>
                <a:srgbClr val="3F3F3F"/>
              </a:buClr>
              <a:buSzPts val="1400"/>
              <a:buChar char="•"/>
              <a:defRPr/>
            </a:lvl4pPr>
            <a:lvl5pPr marL="2286000" lvl="4" indent="-317500" algn="l" rtl="0">
              <a:lnSpc>
                <a:spcPct val="90000"/>
              </a:lnSpc>
              <a:spcBef>
                <a:spcPts val="400"/>
              </a:spcBef>
              <a:spcAft>
                <a:spcPts val="0"/>
              </a:spcAft>
              <a:buClr>
                <a:srgbClr val="3F3F3F"/>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8" name="Google Shape;158;p40"/>
          <p:cNvSpPr txBox="1">
            <a:spLocks noGrp="1"/>
          </p:cNvSpPr>
          <p:nvPr>
            <p:ph type="body" idx="2"/>
          </p:nvPr>
        </p:nvSpPr>
        <p:spPr>
          <a:xfrm>
            <a:off x="4791194" y="1348740"/>
            <a:ext cx="3711600" cy="329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3F3F3F"/>
              </a:buClr>
              <a:buSzPts val="1400"/>
              <a:buChar char="•"/>
              <a:defRPr/>
            </a:lvl1pPr>
            <a:lvl2pPr marL="914400" lvl="1" indent="-317500" algn="l" rtl="0">
              <a:lnSpc>
                <a:spcPct val="90000"/>
              </a:lnSpc>
              <a:spcBef>
                <a:spcPts val="400"/>
              </a:spcBef>
              <a:spcAft>
                <a:spcPts val="0"/>
              </a:spcAft>
              <a:buClr>
                <a:srgbClr val="3F3F3F"/>
              </a:buClr>
              <a:buSzPts val="1400"/>
              <a:buChar char="•"/>
              <a:defRPr/>
            </a:lvl2pPr>
            <a:lvl3pPr marL="1371600" lvl="2" indent="-317500" algn="l" rtl="0">
              <a:lnSpc>
                <a:spcPct val="90000"/>
              </a:lnSpc>
              <a:spcBef>
                <a:spcPts val="400"/>
              </a:spcBef>
              <a:spcAft>
                <a:spcPts val="0"/>
              </a:spcAft>
              <a:buClr>
                <a:srgbClr val="3F3F3F"/>
              </a:buClr>
              <a:buSzPts val="1400"/>
              <a:buChar char="•"/>
              <a:defRPr/>
            </a:lvl3pPr>
            <a:lvl4pPr marL="1828800" lvl="3" indent="-317500" algn="l" rtl="0">
              <a:lnSpc>
                <a:spcPct val="90000"/>
              </a:lnSpc>
              <a:spcBef>
                <a:spcPts val="400"/>
              </a:spcBef>
              <a:spcAft>
                <a:spcPts val="0"/>
              </a:spcAft>
              <a:buClr>
                <a:srgbClr val="3F3F3F"/>
              </a:buClr>
              <a:buSzPts val="1400"/>
              <a:buChar char="•"/>
              <a:defRPr/>
            </a:lvl4pPr>
            <a:lvl5pPr marL="2286000" lvl="4" indent="-317500" algn="l" rtl="0">
              <a:lnSpc>
                <a:spcPct val="90000"/>
              </a:lnSpc>
              <a:spcBef>
                <a:spcPts val="400"/>
              </a:spcBef>
              <a:spcAft>
                <a:spcPts val="0"/>
              </a:spcAft>
              <a:buClr>
                <a:srgbClr val="3F3F3F"/>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59" name="Google Shape;159;p40"/>
          <p:cNvPicPr preferRelativeResize="0"/>
          <p:nvPr/>
        </p:nvPicPr>
        <p:blipFill rotWithShape="1">
          <a:blip r:embed="rId2">
            <a:alphaModFix/>
          </a:blip>
          <a:srcRect/>
          <a:stretch/>
        </p:blipFill>
        <p:spPr>
          <a:xfrm>
            <a:off x="937135" y="4782838"/>
            <a:ext cx="258268" cy="258268"/>
          </a:xfrm>
          <a:prstGeom prst="rect">
            <a:avLst/>
          </a:prstGeom>
          <a:noFill/>
          <a:ln>
            <a:noFill/>
          </a:ln>
        </p:spPr>
      </p:pic>
      <p:sp>
        <p:nvSpPr>
          <p:cNvPr id="160" name="Google Shape;160;p40"/>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1" name="Google Shape;161;p40"/>
          <p:cNvSpPr txBox="1">
            <a:spLocks noGrp="1"/>
          </p:cNvSpPr>
          <p:nvPr>
            <p:ph type="ftr" idx="11"/>
          </p:nvPr>
        </p:nvSpPr>
        <p:spPr>
          <a:xfrm>
            <a:off x="126113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162"/>
        <p:cNvGrpSpPr/>
        <p:nvPr/>
      </p:nvGrpSpPr>
      <p:grpSpPr>
        <a:xfrm>
          <a:off x="0" y="0"/>
          <a:ext cx="0" cy="0"/>
          <a:chOff x="0" y="0"/>
          <a:chExt cx="0" cy="0"/>
        </a:xfrm>
      </p:grpSpPr>
      <p:sp>
        <p:nvSpPr>
          <p:cNvPr id="163" name="Google Shape;163;p41"/>
          <p:cNvSpPr/>
          <p:nvPr/>
        </p:nvSpPr>
        <p:spPr>
          <a:xfrm>
            <a:off x="0" y="0"/>
            <a:ext cx="696000" cy="51435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41"/>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700"/>
              <a:buFont typeface="Palatino"/>
              <a:buNone/>
              <a:defRPr sz="27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41"/>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3F3F3F"/>
              </a:buClr>
              <a:buSzPts val="1400"/>
              <a:buChar char="•"/>
              <a:defRPr/>
            </a:lvl1pPr>
            <a:lvl2pPr marL="914400" lvl="1" indent="-317500" algn="l" rtl="0">
              <a:lnSpc>
                <a:spcPct val="90000"/>
              </a:lnSpc>
              <a:spcBef>
                <a:spcPts val="400"/>
              </a:spcBef>
              <a:spcAft>
                <a:spcPts val="0"/>
              </a:spcAft>
              <a:buClr>
                <a:srgbClr val="3F3F3F"/>
              </a:buClr>
              <a:buSzPts val="1400"/>
              <a:buChar char="•"/>
              <a:defRPr/>
            </a:lvl2pPr>
            <a:lvl3pPr marL="1371600" lvl="2" indent="-317500" algn="l" rtl="0">
              <a:lnSpc>
                <a:spcPct val="90000"/>
              </a:lnSpc>
              <a:spcBef>
                <a:spcPts val="400"/>
              </a:spcBef>
              <a:spcAft>
                <a:spcPts val="0"/>
              </a:spcAft>
              <a:buClr>
                <a:srgbClr val="3F3F3F"/>
              </a:buClr>
              <a:buSzPts val="1400"/>
              <a:buChar char="•"/>
              <a:defRPr/>
            </a:lvl3pPr>
            <a:lvl4pPr marL="1828800" lvl="3" indent="-317500" algn="l" rtl="0">
              <a:lnSpc>
                <a:spcPct val="90000"/>
              </a:lnSpc>
              <a:spcBef>
                <a:spcPts val="400"/>
              </a:spcBef>
              <a:spcAft>
                <a:spcPts val="0"/>
              </a:spcAft>
              <a:buClr>
                <a:srgbClr val="3F3F3F"/>
              </a:buClr>
              <a:buSzPts val="1400"/>
              <a:buChar char="•"/>
              <a:defRPr/>
            </a:lvl4pPr>
            <a:lvl5pPr marL="2286000" lvl="4" indent="-317500" algn="l" rtl="0">
              <a:lnSpc>
                <a:spcPct val="90000"/>
              </a:lnSpc>
              <a:spcBef>
                <a:spcPts val="400"/>
              </a:spcBef>
              <a:spcAft>
                <a:spcPts val="0"/>
              </a:spcAft>
              <a:buClr>
                <a:srgbClr val="3F3F3F"/>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41"/>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7" name="Google Shape;167;p41"/>
          <p:cNvPicPr preferRelativeResize="0"/>
          <p:nvPr/>
        </p:nvPicPr>
        <p:blipFill rotWithShape="1">
          <a:blip r:embed="rId2">
            <a:alphaModFix/>
          </a:blip>
          <a:srcRect/>
          <a:stretch/>
        </p:blipFill>
        <p:spPr>
          <a:xfrm>
            <a:off x="926584" y="4782838"/>
            <a:ext cx="258268" cy="258268"/>
          </a:xfrm>
          <a:prstGeom prst="rect">
            <a:avLst/>
          </a:prstGeom>
          <a:noFill/>
          <a:ln>
            <a:noFill/>
          </a:ln>
        </p:spPr>
      </p:pic>
      <p:sp>
        <p:nvSpPr>
          <p:cNvPr id="168" name="Google Shape;168;p41"/>
          <p:cNvSpPr txBox="1">
            <a:spLocks noGrp="1"/>
          </p:cNvSpPr>
          <p:nvPr>
            <p:ph type="ftr" idx="11"/>
          </p:nvPr>
        </p:nvSpPr>
        <p:spPr>
          <a:xfrm>
            <a:off x="1256421"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42"/>
          <p:cNvSpPr txBox="1">
            <a:spLocks noGrp="1"/>
          </p:cNvSpPr>
          <p:nvPr>
            <p:ph type="sldNum" idx="12"/>
          </p:nvPr>
        </p:nvSpPr>
        <p:spPr>
          <a:xfrm>
            <a:off x="7723163" y="4767263"/>
            <a:ext cx="792300" cy="273900"/>
          </a:xfrm>
          <a:prstGeom prst="rect">
            <a:avLst/>
          </a:prstGeom>
          <a:noFill/>
          <a:ln>
            <a:noFill/>
          </a:ln>
        </p:spPr>
        <p:txBody>
          <a:bodyPr spcFirstLastPara="1" wrap="square" lIns="68575" tIns="34275" rIns="0" bIns="34275" anchor="ctr" anchorCtr="0">
            <a:noAutofit/>
          </a:bodyPr>
          <a:lstStyle>
            <a:lvl1pPr marL="0" lvl="0" indent="0" algn="r" rtl="0">
              <a:spcBef>
                <a:spcPts val="0"/>
              </a:spcBef>
              <a:buNone/>
              <a:defRPr sz="900" b="0" i="0" u="none" strike="noStrike" cap="none">
                <a:solidFill>
                  <a:srgbClr val="7F7F7F"/>
                </a:solidFill>
                <a:latin typeface="Arial"/>
                <a:ea typeface="Arial"/>
                <a:cs typeface="Arial"/>
                <a:sym typeface="Arial"/>
              </a:defRPr>
            </a:lvl1pPr>
            <a:lvl2pPr marL="0" lvl="1" indent="0" algn="r" rtl="0">
              <a:spcBef>
                <a:spcPts val="0"/>
              </a:spcBef>
              <a:buNone/>
              <a:defRPr sz="900" b="0" i="0" u="none" strike="noStrike" cap="none">
                <a:solidFill>
                  <a:srgbClr val="7F7F7F"/>
                </a:solidFill>
                <a:latin typeface="Arial"/>
                <a:ea typeface="Arial"/>
                <a:cs typeface="Arial"/>
                <a:sym typeface="Arial"/>
              </a:defRPr>
            </a:lvl2pPr>
            <a:lvl3pPr marL="0" lvl="2" indent="0" algn="r" rtl="0">
              <a:spcBef>
                <a:spcPts val="0"/>
              </a:spcBef>
              <a:buNone/>
              <a:defRPr sz="900" b="0" i="0" u="none" strike="noStrike" cap="none">
                <a:solidFill>
                  <a:srgbClr val="7F7F7F"/>
                </a:solidFill>
                <a:latin typeface="Arial"/>
                <a:ea typeface="Arial"/>
                <a:cs typeface="Arial"/>
                <a:sym typeface="Arial"/>
              </a:defRPr>
            </a:lvl3pPr>
            <a:lvl4pPr marL="0" lvl="3" indent="0" algn="r" rtl="0">
              <a:spcBef>
                <a:spcPts val="0"/>
              </a:spcBef>
              <a:buNone/>
              <a:defRPr sz="900" b="0" i="0" u="none" strike="noStrike" cap="none">
                <a:solidFill>
                  <a:srgbClr val="7F7F7F"/>
                </a:solidFill>
                <a:latin typeface="Arial"/>
                <a:ea typeface="Arial"/>
                <a:cs typeface="Arial"/>
                <a:sym typeface="Arial"/>
              </a:defRPr>
            </a:lvl4pPr>
            <a:lvl5pPr marL="0" lvl="4" indent="0" algn="r" rtl="0">
              <a:spcBef>
                <a:spcPts val="0"/>
              </a:spcBef>
              <a:buNone/>
              <a:defRPr sz="900" b="0" i="0" u="none" strike="noStrike" cap="none">
                <a:solidFill>
                  <a:srgbClr val="7F7F7F"/>
                </a:solidFill>
                <a:latin typeface="Arial"/>
                <a:ea typeface="Arial"/>
                <a:cs typeface="Arial"/>
                <a:sym typeface="Arial"/>
              </a:defRPr>
            </a:lvl5pPr>
            <a:lvl6pPr marL="0" lvl="5" indent="0" algn="r" rtl="0">
              <a:spcBef>
                <a:spcPts val="0"/>
              </a:spcBef>
              <a:buNone/>
              <a:defRPr sz="900" b="0" i="0" u="none" strike="noStrike" cap="none">
                <a:solidFill>
                  <a:srgbClr val="7F7F7F"/>
                </a:solidFill>
                <a:latin typeface="Arial"/>
                <a:ea typeface="Arial"/>
                <a:cs typeface="Arial"/>
                <a:sym typeface="Arial"/>
              </a:defRPr>
            </a:lvl6pPr>
            <a:lvl7pPr marL="0" lvl="6" indent="0" algn="r" rtl="0">
              <a:spcBef>
                <a:spcPts val="0"/>
              </a:spcBef>
              <a:buNone/>
              <a:defRPr sz="900" b="0" i="0" u="none" strike="noStrike" cap="none">
                <a:solidFill>
                  <a:srgbClr val="7F7F7F"/>
                </a:solidFill>
                <a:latin typeface="Arial"/>
                <a:ea typeface="Arial"/>
                <a:cs typeface="Arial"/>
                <a:sym typeface="Arial"/>
              </a:defRPr>
            </a:lvl7pPr>
            <a:lvl8pPr marL="0" lvl="7" indent="0" algn="r" rtl="0">
              <a:spcBef>
                <a:spcPts val="0"/>
              </a:spcBef>
              <a:buNone/>
              <a:defRPr sz="900" b="0" i="0" u="none" strike="noStrike" cap="none">
                <a:solidFill>
                  <a:srgbClr val="7F7F7F"/>
                </a:solidFill>
                <a:latin typeface="Arial"/>
                <a:ea typeface="Arial"/>
                <a:cs typeface="Arial"/>
                <a:sym typeface="Arial"/>
              </a:defRPr>
            </a:lvl8pPr>
            <a:lvl9pPr marL="0" lvl="8" indent="0" algn="r" rtl="0">
              <a:spcBef>
                <a:spcPts val="0"/>
              </a:spcBef>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p42"/>
          <p:cNvPicPr preferRelativeResize="0"/>
          <p:nvPr/>
        </p:nvPicPr>
        <p:blipFill rotWithShape="1">
          <a:blip r:embed="rId2">
            <a:alphaModFix/>
          </a:blip>
          <a:srcRect/>
          <a:stretch/>
        </p:blipFill>
        <p:spPr>
          <a:xfrm>
            <a:off x="631460" y="4782838"/>
            <a:ext cx="258268" cy="258268"/>
          </a:xfrm>
          <a:prstGeom prst="rect">
            <a:avLst/>
          </a:prstGeom>
          <a:noFill/>
          <a:ln>
            <a:noFill/>
          </a:ln>
        </p:spPr>
      </p:pic>
      <p:sp>
        <p:nvSpPr>
          <p:cNvPr id="172" name="Google Shape;172;p42"/>
          <p:cNvSpPr txBox="1">
            <a:spLocks noGrp="1"/>
          </p:cNvSpPr>
          <p:nvPr>
            <p:ph type="ftr" idx="11"/>
          </p:nvPr>
        </p:nvSpPr>
        <p:spPr>
          <a:xfrm>
            <a:off x="982102"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Google Shape;58;p15"/>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900" b="0" i="0" u="none" strike="noStrike" cap="none">
                <a:solidFill>
                  <a:srgbClr val="CACACA"/>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Google Shape;60;p15"/>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900" b="0" i="0" u="none" strike="noStrike" cap="none">
                <a:solidFill>
                  <a:srgbClr val="CACACA"/>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CACACA"/>
                </a:solidFill>
                <a:latin typeface="Calibri"/>
                <a:ea typeface="Calibri"/>
                <a:cs typeface="Calibri"/>
                <a:sym typeface="Calibri"/>
              </a:defRPr>
            </a:lvl1pPr>
            <a:lvl2pPr marL="0" marR="0" lvl="1" indent="0" algn="r" rtl="0">
              <a:spcBef>
                <a:spcPts val="0"/>
              </a:spcBef>
              <a:buNone/>
              <a:defRPr sz="900" b="0" i="0" u="none" strike="noStrike" cap="none">
                <a:solidFill>
                  <a:srgbClr val="CACACA"/>
                </a:solidFill>
                <a:latin typeface="Calibri"/>
                <a:ea typeface="Calibri"/>
                <a:cs typeface="Calibri"/>
                <a:sym typeface="Calibri"/>
              </a:defRPr>
            </a:lvl2pPr>
            <a:lvl3pPr marL="0" marR="0" lvl="2" indent="0" algn="r" rtl="0">
              <a:spcBef>
                <a:spcPts val="0"/>
              </a:spcBef>
              <a:buNone/>
              <a:defRPr sz="900" b="0" i="0" u="none" strike="noStrike" cap="none">
                <a:solidFill>
                  <a:srgbClr val="CACACA"/>
                </a:solidFill>
                <a:latin typeface="Calibri"/>
                <a:ea typeface="Calibri"/>
                <a:cs typeface="Calibri"/>
                <a:sym typeface="Calibri"/>
              </a:defRPr>
            </a:lvl3pPr>
            <a:lvl4pPr marL="0" marR="0" lvl="3" indent="0" algn="r" rtl="0">
              <a:spcBef>
                <a:spcPts val="0"/>
              </a:spcBef>
              <a:buNone/>
              <a:defRPr sz="900" b="0" i="0" u="none" strike="noStrike" cap="none">
                <a:solidFill>
                  <a:srgbClr val="CACACA"/>
                </a:solidFill>
                <a:latin typeface="Calibri"/>
                <a:ea typeface="Calibri"/>
                <a:cs typeface="Calibri"/>
                <a:sym typeface="Calibri"/>
              </a:defRPr>
            </a:lvl4pPr>
            <a:lvl5pPr marL="0" marR="0" lvl="4" indent="0" algn="r" rtl="0">
              <a:spcBef>
                <a:spcPts val="0"/>
              </a:spcBef>
              <a:buNone/>
              <a:defRPr sz="900" b="0" i="0" u="none" strike="noStrike" cap="none">
                <a:solidFill>
                  <a:srgbClr val="CACACA"/>
                </a:solidFill>
                <a:latin typeface="Calibri"/>
                <a:ea typeface="Calibri"/>
                <a:cs typeface="Calibri"/>
                <a:sym typeface="Calibri"/>
              </a:defRPr>
            </a:lvl5pPr>
            <a:lvl6pPr marL="0" marR="0" lvl="5" indent="0" algn="r" rtl="0">
              <a:spcBef>
                <a:spcPts val="0"/>
              </a:spcBef>
              <a:buNone/>
              <a:defRPr sz="900" b="0" i="0" u="none" strike="noStrike" cap="none">
                <a:solidFill>
                  <a:srgbClr val="CACACA"/>
                </a:solidFill>
                <a:latin typeface="Calibri"/>
                <a:ea typeface="Calibri"/>
                <a:cs typeface="Calibri"/>
                <a:sym typeface="Calibri"/>
              </a:defRPr>
            </a:lvl6pPr>
            <a:lvl7pPr marL="0" marR="0" lvl="6" indent="0" algn="r" rtl="0">
              <a:spcBef>
                <a:spcPts val="0"/>
              </a:spcBef>
              <a:buNone/>
              <a:defRPr sz="900" b="0" i="0" u="none" strike="noStrike" cap="none">
                <a:solidFill>
                  <a:srgbClr val="CACACA"/>
                </a:solidFill>
                <a:latin typeface="Calibri"/>
                <a:ea typeface="Calibri"/>
                <a:cs typeface="Calibri"/>
                <a:sym typeface="Calibri"/>
              </a:defRPr>
            </a:lvl7pPr>
            <a:lvl8pPr marL="0" marR="0" lvl="7" indent="0" algn="r" rtl="0">
              <a:spcBef>
                <a:spcPts val="0"/>
              </a:spcBef>
              <a:buNone/>
              <a:defRPr sz="900" b="0" i="0" u="none" strike="noStrike" cap="none">
                <a:solidFill>
                  <a:srgbClr val="CACACA"/>
                </a:solidFill>
                <a:latin typeface="Calibri"/>
                <a:ea typeface="Calibri"/>
                <a:cs typeface="Calibri"/>
                <a:sym typeface="Calibri"/>
              </a:defRPr>
            </a:lvl8pPr>
            <a:lvl9pPr marL="0" marR="0" lvl="8" indent="0" algn="r" rtl="0">
              <a:spcBef>
                <a:spcPts val="0"/>
              </a:spcBef>
              <a:buNone/>
              <a:defRPr sz="900" b="0" i="0" u="none" strike="noStrike" cap="none">
                <a:solidFill>
                  <a:srgbClr val="CACAC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6" name="Google Shape;76;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77" name="Google Shape;7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37"/>
          <p:cNvSpPr txBox="1">
            <a:spLocks noGrp="1"/>
          </p:cNvSpPr>
          <p:nvPr>
            <p:ph type="title"/>
          </p:nvPr>
        </p:nvSpPr>
        <p:spPr>
          <a:xfrm>
            <a:off x="958238" y="273844"/>
            <a:ext cx="75570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660C34"/>
              </a:buClr>
              <a:buSzPts val="3300"/>
              <a:buFont typeface="Palatino"/>
              <a:buNone/>
              <a:defRPr sz="3300" b="0" i="0" u="none" strike="noStrike" cap="none">
                <a:solidFill>
                  <a:srgbClr val="660C34"/>
                </a:solidFill>
                <a:latin typeface="Palatino"/>
                <a:ea typeface="Palatino"/>
                <a:cs typeface="Palatino"/>
                <a:sym typeface="Palatin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1" name="Google Shape;141;p37"/>
          <p:cNvSpPr txBox="1">
            <a:spLocks noGrp="1"/>
          </p:cNvSpPr>
          <p:nvPr>
            <p:ph type="body" idx="1"/>
          </p:nvPr>
        </p:nvSpPr>
        <p:spPr>
          <a:xfrm>
            <a:off x="966866" y="1369219"/>
            <a:ext cx="75486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1pPr>
            <a:lvl2pPr marL="914400" marR="0" lvl="1" indent="-336550" algn="l" rtl="0">
              <a:lnSpc>
                <a:spcPct val="90000"/>
              </a:lnSpc>
              <a:spcBef>
                <a:spcPts val="400"/>
              </a:spcBef>
              <a:spcAft>
                <a:spcPts val="0"/>
              </a:spcAft>
              <a:buClr>
                <a:srgbClr val="3F3F3F"/>
              </a:buClr>
              <a:buSzPts val="1700"/>
              <a:buFont typeface="Arial"/>
              <a:buChar char="•"/>
              <a:defRPr sz="1700" b="0" i="0" u="none" strike="noStrike" cap="none">
                <a:solidFill>
                  <a:srgbClr val="3F3F3F"/>
                </a:solidFill>
                <a:latin typeface="Arial"/>
                <a:ea typeface="Arial"/>
                <a:cs typeface="Arial"/>
                <a:sym typeface="Arial"/>
              </a:defRPr>
            </a:lvl2pPr>
            <a:lvl3pPr marL="1371600" marR="0" lvl="2" indent="-323850" algn="l" rtl="0">
              <a:lnSpc>
                <a:spcPct val="90000"/>
              </a:lnSpc>
              <a:spcBef>
                <a:spcPts val="400"/>
              </a:spcBef>
              <a:spcAft>
                <a:spcPts val="0"/>
              </a:spcAft>
              <a:buClr>
                <a:srgbClr val="3F3F3F"/>
              </a:buClr>
              <a:buSzPts val="1500"/>
              <a:buFont typeface="Arial"/>
              <a:buChar char="•"/>
              <a:defRPr sz="15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2" name="Google Shape;142;p37"/>
          <p:cNvSpPr txBox="1">
            <a:spLocks noGrp="1"/>
          </p:cNvSpPr>
          <p:nvPr>
            <p:ph type="sldNum" idx="12"/>
          </p:nvPr>
        </p:nvSpPr>
        <p:spPr>
          <a:xfrm>
            <a:off x="7828671" y="4767263"/>
            <a:ext cx="6867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buNone/>
              <a:defRPr sz="900" b="0" i="0" u="none" strike="noStrike" cap="none">
                <a:solidFill>
                  <a:srgbClr val="7F7F7F"/>
                </a:solidFill>
                <a:latin typeface="Arial"/>
                <a:ea typeface="Arial"/>
                <a:cs typeface="Arial"/>
                <a:sym typeface="Arial"/>
              </a:defRPr>
            </a:lvl1pPr>
            <a:lvl2pPr marL="0" marR="0" lvl="1" indent="0" algn="r" rtl="0">
              <a:spcBef>
                <a:spcPts val="0"/>
              </a:spcBef>
              <a:buNone/>
              <a:defRPr sz="900" b="0" i="0" u="none" strike="noStrike" cap="none">
                <a:solidFill>
                  <a:srgbClr val="7F7F7F"/>
                </a:solidFill>
                <a:latin typeface="Arial"/>
                <a:ea typeface="Arial"/>
                <a:cs typeface="Arial"/>
                <a:sym typeface="Arial"/>
              </a:defRPr>
            </a:lvl2pPr>
            <a:lvl3pPr marL="0" marR="0" lvl="2" indent="0" algn="r" rtl="0">
              <a:spcBef>
                <a:spcPts val="0"/>
              </a:spcBef>
              <a:buNone/>
              <a:defRPr sz="900" b="0" i="0" u="none" strike="noStrike" cap="none">
                <a:solidFill>
                  <a:srgbClr val="7F7F7F"/>
                </a:solidFill>
                <a:latin typeface="Arial"/>
                <a:ea typeface="Arial"/>
                <a:cs typeface="Arial"/>
                <a:sym typeface="Arial"/>
              </a:defRPr>
            </a:lvl3pPr>
            <a:lvl4pPr marL="0" marR="0" lvl="3" indent="0" algn="r" rtl="0">
              <a:spcBef>
                <a:spcPts val="0"/>
              </a:spcBef>
              <a:buNone/>
              <a:defRPr sz="900" b="0" i="0" u="none" strike="noStrike" cap="none">
                <a:solidFill>
                  <a:srgbClr val="7F7F7F"/>
                </a:solidFill>
                <a:latin typeface="Arial"/>
                <a:ea typeface="Arial"/>
                <a:cs typeface="Arial"/>
                <a:sym typeface="Arial"/>
              </a:defRPr>
            </a:lvl4pPr>
            <a:lvl5pPr marL="0" marR="0" lvl="4" indent="0" algn="r" rtl="0">
              <a:spcBef>
                <a:spcPts val="0"/>
              </a:spcBef>
              <a:buNone/>
              <a:defRPr sz="900" b="0" i="0" u="none" strike="noStrike" cap="none">
                <a:solidFill>
                  <a:srgbClr val="7F7F7F"/>
                </a:solidFill>
                <a:latin typeface="Arial"/>
                <a:ea typeface="Arial"/>
                <a:cs typeface="Arial"/>
                <a:sym typeface="Arial"/>
              </a:defRPr>
            </a:lvl5pPr>
            <a:lvl6pPr marL="0" marR="0" lvl="5" indent="0" algn="r" rtl="0">
              <a:spcBef>
                <a:spcPts val="0"/>
              </a:spcBef>
              <a:buNone/>
              <a:defRPr sz="900" b="0" i="0" u="none" strike="noStrike" cap="none">
                <a:solidFill>
                  <a:srgbClr val="7F7F7F"/>
                </a:solidFill>
                <a:latin typeface="Arial"/>
                <a:ea typeface="Arial"/>
                <a:cs typeface="Arial"/>
                <a:sym typeface="Arial"/>
              </a:defRPr>
            </a:lvl6pPr>
            <a:lvl7pPr marL="0" marR="0" lvl="6" indent="0" algn="r" rtl="0">
              <a:spcBef>
                <a:spcPts val="0"/>
              </a:spcBef>
              <a:buNone/>
              <a:defRPr sz="900" b="0" i="0" u="none" strike="noStrike" cap="none">
                <a:solidFill>
                  <a:srgbClr val="7F7F7F"/>
                </a:solidFill>
                <a:latin typeface="Arial"/>
                <a:ea typeface="Arial"/>
                <a:cs typeface="Arial"/>
                <a:sym typeface="Arial"/>
              </a:defRPr>
            </a:lvl7pPr>
            <a:lvl8pPr marL="0" marR="0" lvl="7" indent="0" algn="r" rtl="0">
              <a:spcBef>
                <a:spcPts val="0"/>
              </a:spcBef>
              <a:buNone/>
              <a:defRPr sz="900" b="0" i="0" u="none" strike="noStrike" cap="none">
                <a:solidFill>
                  <a:srgbClr val="7F7F7F"/>
                </a:solidFill>
                <a:latin typeface="Arial"/>
                <a:ea typeface="Arial"/>
                <a:cs typeface="Arial"/>
                <a:sym typeface="Arial"/>
              </a:defRPr>
            </a:lvl8pPr>
            <a:lvl9pPr marL="0" marR="0" lvl="8" indent="0" algn="r" rtl="0">
              <a:spcBef>
                <a:spcPts val="0"/>
              </a:spcBef>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F7F7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282294812_Revisiting_validation_theory_Theoretical_foundations_applications_and_extension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failylROnrY"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hyperlink" Target="https://unsplash.com/@kryptobanana?utm_source=unsplash&amp;utm_medium=referral&amp;utm_content=creditCopyTex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unsplash.com/s/photos/color-blur?utm_source=unsplash&amp;utm_medium=referral&amp;utm_content=creditCopyTex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kryptobanana?utm_source=unsplash&amp;utm_medium=referral&amp;utm_content=creditCopyTex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unsplash.com/s/photos/color-blur?utm_source=unsplash&amp;utm_medium=referral&amp;utm_content=creditCopyTex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google.com/view/hosp-welcome/home"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hyperlink" Target="https://www.pewresearch.org/internet/fact-sheet/mobile/"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hyperlink" Target="http://brocansky.com/humanizing/student-info"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8" Type="http://schemas.openxmlformats.org/officeDocument/2006/relationships/hyperlink" Target="https://onlinenetworkofeducators.org/pocket-pd-guides/humanizing/" TargetMode="External"/><Relationship Id="rId3" Type="http://schemas.openxmlformats.org/officeDocument/2006/relationships/hyperlink" Target="https://cie.asu.edu/ojs/index.php/cieatasu/article/view/1905" TargetMode="External"/><Relationship Id="rId7" Type="http://schemas.openxmlformats.org/officeDocument/2006/relationships/hyperlink" Target="https://brocansky.com/humanizing" TargetMode="External"/><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hyperlink" Target="https://onlinenetworkofeducators.org/humanizingchallenge/https:/onlinenetworkofeducators.org/humanizingchallenge/" TargetMode="External"/><Relationship Id="rId5" Type="http://schemas.openxmlformats.org/officeDocument/2006/relationships/hyperlink" Target="https://ccconlineed.instructure.com/courses/6958" TargetMode="External"/><Relationship Id="rId4" Type="http://schemas.openxmlformats.org/officeDocument/2006/relationships/hyperlink" Target="https://ccconlineed.instructure.com/courses/677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brocansky.com/2014/08/the-liquid-syllabus-are-you-ready.html" TargetMode="External"/><Relationship Id="rId2" Type="http://schemas.openxmlformats.org/officeDocument/2006/relationships/notesSlide" Target="../notesSlides/notesSlide32.xml"/><Relationship Id="rId1" Type="http://schemas.openxmlformats.org/officeDocument/2006/relationships/slideLayout" Target="../slideLayouts/slideLayout35.xml"/><Relationship Id="rId5" Type="http://schemas.openxmlformats.org/officeDocument/2006/relationships/hyperlink" Target="https://www.researchgate.net/publication/282294812_Revisiting_validation_theory_Theoretical_foundations_applications_and_extensions" TargetMode="External"/><Relationship Id="rId4" Type="http://schemas.openxmlformats.org/officeDocument/2006/relationships/hyperlink" Target="https://cie.asu.edu/ojs/index.php/cieatasu/article/view/190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hGjD-DajILQ"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1200"/>
              </a:spcAft>
              <a:buClr>
                <a:schemeClr val="dk1"/>
              </a:buClr>
              <a:buSzPts val="1100"/>
              <a:buFont typeface="Arial"/>
              <a:buNone/>
            </a:pPr>
            <a:r>
              <a:rPr lang="en" sz="3500"/>
              <a:t>Humanizing Online Teaching &amp; Learning: An Equity-Minded Approach</a:t>
            </a:r>
            <a:endParaRPr sz="7600"/>
          </a:p>
        </p:txBody>
      </p:sp>
      <p:sp>
        <p:nvSpPr>
          <p:cNvPr id="178" name="Google Shape;178;p43"/>
          <p:cNvSpPr txBox="1">
            <a:spLocks noGrp="1"/>
          </p:cNvSpPr>
          <p:nvPr>
            <p:ph type="subTitle" idx="1"/>
          </p:nvPr>
        </p:nvSpPr>
        <p:spPr>
          <a:xfrm>
            <a:off x="311700" y="2512750"/>
            <a:ext cx="8520600" cy="2011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b="1">
                <a:solidFill>
                  <a:schemeClr val="dk1"/>
                </a:solidFill>
              </a:rPr>
              <a:t>Kandace Knudson, Sacramento City College</a:t>
            </a:r>
            <a:endParaRPr sz="1100" b="1">
              <a:solidFill>
                <a:schemeClr val="dk1"/>
              </a:solidFill>
            </a:endParaRPr>
          </a:p>
          <a:p>
            <a:pPr marL="0" lvl="0" indent="0" algn="l" rtl="0">
              <a:lnSpc>
                <a:spcPct val="115000"/>
              </a:lnSpc>
              <a:spcBef>
                <a:spcPts val="1200"/>
              </a:spcBef>
              <a:spcAft>
                <a:spcPts val="0"/>
              </a:spcAft>
              <a:buNone/>
            </a:pPr>
            <a:r>
              <a:rPr lang="en" sz="1100" b="1">
                <a:solidFill>
                  <a:schemeClr val="dk1"/>
                </a:solidFill>
              </a:rPr>
              <a:t>Julie Oliver, ASCCC Area A Representative</a:t>
            </a:r>
            <a:endParaRPr sz="1100" b="1">
              <a:solidFill>
                <a:schemeClr val="dk1"/>
              </a:solidFill>
            </a:endParaRPr>
          </a:p>
          <a:p>
            <a:pPr marL="0" lvl="0" indent="0" algn="l" rtl="0">
              <a:lnSpc>
                <a:spcPct val="115000"/>
              </a:lnSpc>
              <a:spcBef>
                <a:spcPts val="1200"/>
              </a:spcBef>
              <a:spcAft>
                <a:spcPts val="0"/>
              </a:spcAft>
              <a:buNone/>
            </a:pPr>
            <a:r>
              <a:rPr lang="en" sz="1100" b="1">
                <a:solidFill>
                  <a:schemeClr val="dk1"/>
                </a:solidFill>
              </a:rPr>
              <a:t>Michelle Pacansky-Brock, CVC-OEI/@ONE</a:t>
            </a:r>
            <a:endParaRPr sz="1100" b="1">
              <a:solidFill>
                <a:schemeClr val="dk1"/>
              </a:solidFill>
            </a:endParaRPr>
          </a:p>
          <a:p>
            <a:pPr marL="0" lvl="0" indent="0" algn="l" rtl="0">
              <a:lnSpc>
                <a:spcPct val="115000"/>
              </a:lnSpc>
              <a:spcBef>
                <a:spcPts val="1200"/>
              </a:spcBef>
              <a:spcAft>
                <a:spcPts val="1200"/>
              </a:spcAft>
              <a:buNone/>
            </a:pPr>
            <a:r>
              <a:rPr lang="en" sz="1100" b="1">
                <a:solidFill>
                  <a:schemeClr val="dk1"/>
                </a:solidFill>
              </a:rPr>
              <a:t>Robert L. Stewart, Jr., ASCCC Area C Representative</a:t>
            </a:r>
            <a:endParaRPr/>
          </a:p>
        </p:txBody>
      </p:sp>
      <p:pic>
        <p:nvPicPr>
          <p:cNvPr id="179" name="Google Shape;179;p4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0" name="Google Shape;180;p43"/>
          <p:cNvSpPr txBox="1"/>
          <p:nvPr/>
        </p:nvSpPr>
        <p:spPr>
          <a:xfrm>
            <a:off x="303150" y="3773300"/>
            <a:ext cx="8572500" cy="137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1600">
                <a:solidFill>
                  <a:schemeClr val="lt1"/>
                </a:solidFill>
              </a:rPr>
              <a:t>Humanizing Online Teaching &amp; Learning: An Equity-Minded Approach</a:t>
            </a:r>
            <a:br>
              <a:rPr lang="en" sz="1600">
                <a:solidFill>
                  <a:schemeClr val="lt1"/>
                </a:solidFill>
              </a:rPr>
            </a:br>
            <a:r>
              <a:rPr lang="en" sz="1100" b="1">
                <a:solidFill>
                  <a:schemeClr val="dk1"/>
                </a:solidFill>
              </a:rPr>
              <a:t>Michelle Pacansky-Brock, CVC-OEI/@ONE</a:t>
            </a:r>
            <a:br>
              <a:rPr lang="en" sz="1100" b="1">
                <a:solidFill>
                  <a:schemeClr val="dk1"/>
                </a:solidFill>
              </a:rPr>
            </a:br>
            <a:r>
              <a:rPr lang="en" sz="1100" b="1">
                <a:solidFill>
                  <a:schemeClr val="dk1"/>
                </a:solidFill>
              </a:rPr>
              <a:t>Julie Oliver, ASCCC Area A Representative</a:t>
            </a:r>
            <a:br>
              <a:rPr lang="en" sz="1100" b="1">
                <a:solidFill>
                  <a:schemeClr val="dk1"/>
                </a:solidFill>
              </a:rPr>
            </a:br>
            <a:r>
              <a:rPr lang="en" sz="1100" b="1">
                <a:solidFill>
                  <a:schemeClr val="dk1"/>
                </a:solidFill>
              </a:rPr>
              <a:t>Kandace Knudson, Sacramento City College</a:t>
            </a:r>
            <a:br>
              <a:rPr lang="en" sz="1100" b="1">
                <a:solidFill>
                  <a:schemeClr val="dk1"/>
                </a:solidFill>
              </a:rPr>
            </a:br>
            <a:r>
              <a:rPr lang="en" sz="1100" b="1">
                <a:solidFill>
                  <a:schemeClr val="dk1"/>
                </a:solidFill>
              </a:rPr>
              <a:t>Robert L. Stewart, Jr., ASCCC Area C Representative</a:t>
            </a:r>
            <a:endParaRPr sz="1600" b="1">
              <a:solidFill>
                <a:schemeClr val="lt1"/>
              </a:solidFill>
            </a:endParaRPr>
          </a:p>
          <a:p>
            <a:pPr marL="0" lvl="0" indent="0" algn="ctr" rtl="0">
              <a:lnSpc>
                <a:spcPct val="115000"/>
              </a:lnSpc>
              <a:spcBef>
                <a:spcPts val="1200"/>
              </a:spcBef>
              <a:spcAft>
                <a:spcPts val="1200"/>
              </a:spcAft>
              <a:buClr>
                <a:schemeClr val="dk1"/>
              </a:buClr>
              <a:buSzPts val="1100"/>
              <a:buFont typeface="Arial"/>
              <a:buNone/>
            </a:pPr>
            <a:endParaRPr sz="16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0"/>
        <p:cNvGrpSpPr/>
        <p:nvPr/>
      </p:nvGrpSpPr>
      <p:grpSpPr>
        <a:xfrm>
          <a:off x="0" y="0"/>
          <a:ext cx="0" cy="0"/>
          <a:chOff x="0" y="0"/>
          <a:chExt cx="0" cy="0"/>
        </a:xfrm>
      </p:grpSpPr>
      <p:sp>
        <p:nvSpPr>
          <p:cNvPr id="251" name="Google Shape;251;p52"/>
          <p:cNvSpPr txBox="1"/>
          <p:nvPr/>
        </p:nvSpPr>
        <p:spPr>
          <a:xfrm>
            <a:off x="64750" y="4853050"/>
            <a:ext cx="4956000" cy="1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Slide by Michelle Pacansky-Brock, CC-BY-NC</a:t>
            </a:r>
            <a:endParaRPr sz="1000"/>
          </a:p>
        </p:txBody>
      </p:sp>
      <p:pic>
        <p:nvPicPr>
          <p:cNvPr id="252" name="Google Shape;252;p52" descr="The same group of people. Several are saying negative self-talk statements: &quot;I'm not good enough,&quot; &quot;I knew I would screw up,&quot; &quot;I don't belong here,&quot; &quot;I'm not good at this subject,&quot; &quot;I should give up before I embarrass myself,&quot; &quot;I'm going to fail this class,&quot; and &quot;I can't do this. "/>
          <p:cNvPicPr preferRelativeResize="0"/>
          <p:nvPr/>
        </p:nvPicPr>
        <p:blipFill rotWithShape="1">
          <a:blip r:embed="rId3">
            <a:alphaModFix/>
          </a:blip>
          <a:srcRect b="9657"/>
          <a:stretch/>
        </p:blipFill>
        <p:spPr>
          <a:xfrm>
            <a:off x="0" y="-11450"/>
            <a:ext cx="9144000" cy="4646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3"/>
          <p:cNvSpPr txBox="1"/>
          <p:nvPr/>
        </p:nvSpPr>
        <p:spPr>
          <a:xfrm>
            <a:off x="0" y="1544300"/>
            <a:ext cx="9144000" cy="9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600">
                <a:latin typeface="Fjalla One"/>
                <a:ea typeface="Fjalla One"/>
                <a:cs typeface="Fjalla One"/>
                <a:sym typeface="Fjalla One"/>
              </a:rPr>
              <a:t>Equality </a:t>
            </a:r>
            <a:r>
              <a:rPr lang="en" sz="7000">
                <a:latin typeface="Fjalla One"/>
                <a:ea typeface="Fjalla One"/>
                <a:cs typeface="Fjalla One"/>
                <a:sym typeface="Fjalla One"/>
              </a:rPr>
              <a:t>=</a:t>
            </a:r>
            <a:r>
              <a:rPr lang="en" sz="5600">
                <a:latin typeface="Fjalla One"/>
                <a:ea typeface="Fjalla One"/>
                <a:cs typeface="Fjalla One"/>
                <a:sym typeface="Fjalla One"/>
              </a:rPr>
              <a:t> Equity</a:t>
            </a:r>
            <a:endParaRPr sz="5600">
              <a:latin typeface="Fjalla One"/>
              <a:ea typeface="Fjalla One"/>
              <a:cs typeface="Fjalla One"/>
              <a:sym typeface="Fjalla One"/>
            </a:endParaRPr>
          </a:p>
        </p:txBody>
      </p:sp>
      <p:cxnSp>
        <p:nvCxnSpPr>
          <p:cNvPr id="259" name="Google Shape;259;p53"/>
          <p:cNvCxnSpPr>
            <a:endCxn id="258" idx="2"/>
          </p:cNvCxnSpPr>
          <p:nvPr/>
        </p:nvCxnSpPr>
        <p:spPr>
          <a:xfrm flipH="1">
            <a:off x="4572000" y="1726400"/>
            <a:ext cx="553500" cy="792300"/>
          </a:xfrm>
          <a:prstGeom prst="straightConnector1">
            <a:avLst/>
          </a:prstGeom>
          <a:noFill/>
          <a:ln w="76200" cap="flat" cmpd="sng">
            <a:solidFill>
              <a:srgbClr val="FA309C"/>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54"/>
          <p:cNvPicPr preferRelativeResize="0"/>
          <p:nvPr/>
        </p:nvPicPr>
        <p:blipFill>
          <a:blip r:embed="rId3">
            <a:alphaModFix/>
          </a:blip>
          <a:stretch>
            <a:fillRect/>
          </a:stretch>
        </p:blipFill>
        <p:spPr>
          <a:xfrm>
            <a:off x="3962950" y="3849275"/>
            <a:ext cx="1042416" cy="1042416"/>
          </a:xfrm>
          <a:prstGeom prst="rect">
            <a:avLst/>
          </a:prstGeom>
          <a:noFill/>
          <a:ln>
            <a:noFill/>
          </a:ln>
        </p:spPr>
      </p:pic>
      <p:pic>
        <p:nvPicPr>
          <p:cNvPr id="266" name="Google Shape;266;p54"/>
          <p:cNvPicPr preferRelativeResize="0"/>
          <p:nvPr/>
        </p:nvPicPr>
        <p:blipFill>
          <a:blip r:embed="rId4">
            <a:alphaModFix/>
          </a:blip>
          <a:stretch>
            <a:fillRect/>
          </a:stretch>
        </p:blipFill>
        <p:spPr>
          <a:xfrm>
            <a:off x="5142350" y="1979050"/>
            <a:ext cx="1042416" cy="1042416"/>
          </a:xfrm>
          <a:prstGeom prst="rect">
            <a:avLst/>
          </a:prstGeom>
          <a:noFill/>
          <a:ln>
            <a:noFill/>
          </a:ln>
        </p:spPr>
      </p:pic>
      <p:pic>
        <p:nvPicPr>
          <p:cNvPr id="267" name="Google Shape;267;p54"/>
          <p:cNvPicPr preferRelativeResize="0"/>
          <p:nvPr/>
        </p:nvPicPr>
        <p:blipFill>
          <a:blip r:embed="rId5">
            <a:alphaModFix/>
          </a:blip>
          <a:stretch>
            <a:fillRect/>
          </a:stretch>
        </p:blipFill>
        <p:spPr>
          <a:xfrm>
            <a:off x="2706513" y="1979050"/>
            <a:ext cx="1042416" cy="1042416"/>
          </a:xfrm>
          <a:prstGeom prst="rect">
            <a:avLst/>
          </a:prstGeom>
          <a:noFill/>
          <a:ln>
            <a:noFill/>
          </a:ln>
        </p:spPr>
      </p:pic>
      <p:pic>
        <p:nvPicPr>
          <p:cNvPr id="268" name="Google Shape;268;p54"/>
          <p:cNvPicPr preferRelativeResize="0"/>
          <p:nvPr/>
        </p:nvPicPr>
        <p:blipFill>
          <a:blip r:embed="rId6">
            <a:alphaModFix/>
          </a:blip>
          <a:stretch>
            <a:fillRect/>
          </a:stretch>
        </p:blipFill>
        <p:spPr>
          <a:xfrm>
            <a:off x="6535775" y="2696650"/>
            <a:ext cx="1042416" cy="1042416"/>
          </a:xfrm>
          <a:prstGeom prst="rect">
            <a:avLst/>
          </a:prstGeom>
          <a:noFill/>
          <a:ln>
            <a:noFill/>
          </a:ln>
        </p:spPr>
      </p:pic>
      <p:pic>
        <p:nvPicPr>
          <p:cNvPr id="269" name="Google Shape;269;p54"/>
          <p:cNvPicPr preferRelativeResize="0"/>
          <p:nvPr/>
        </p:nvPicPr>
        <p:blipFill>
          <a:blip r:embed="rId7">
            <a:alphaModFix/>
          </a:blip>
          <a:stretch>
            <a:fillRect/>
          </a:stretch>
        </p:blipFill>
        <p:spPr>
          <a:xfrm>
            <a:off x="1407625" y="3098350"/>
            <a:ext cx="1042416" cy="1042416"/>
          </a:xfrm>
          <a:prstGeom prst="rect">
            <a:avLst/>
          </a:prstGeom>
          <a:noFill/>
          <a:ln>
            <a:noFill/>
          </a:ln>
        </p:spPr>
      </p:pic>
      <p:pic>
        <p:nvPicPr>
          <p:cNvPr id="270" name="Google Shape;270;p54"/>
          <p:cNvPicPr preferRelativeResize="0"/>
          <p:nvPr/>
        </p:nvPicPr>
        <p:blipFill>
          <a:blip r:embed="rId8">
            <a:alphaModFix/>
          </a:blip>
          <a:stretch>
            <a:fillRect/>
          </a:stretch>
        </p:blipFill>
        <p:spPr>
          <a:xfrm>
            <a:off x="7578200" y="1436963"/>
            <a:ext cx="1042416" cy="1042416"/>
          </a:xfrm>
          <a:prstGeom prst="rect">
            <a:avLst/>
          </a:prstGeom>
          <a:noFill/>
          <a:ln>
            <a:noFill/>
          </a:ln>
        </p:spPr>
      </p:pic>
      <p:pic>
        <p:nvPicPr>
          <p:cNvPr id="271" name="Google Shape;271;p54"/>
          <p:cNvPicPr preferRelativeResize="0"/>
          <p:nvPr/>
        </p:nvPicPr>
        <p:blipFill>
          <a:blip r:embed="rId9">
            <a:alphaModFix/>
          </a:blip>
          <a:stretch>
            <a:fillRect/>
          </a:stretch>
        </p:blipFill>
        <p:spPr>
          <a:xfrm>
            <a:off x="270788" y="1437013"/>
            <a:ext cx="1042300" cy="1042300"/>
          </a:xfrm>
          <a:prstGeom prst="rect">
            <a:avLst/>
          </a:prstGeom>
          <a:noFill/>
          <a:ln>
            <a:noFill/>
          </a:ln>
        </p:spPr>
      </p:pic>
      <p:sp>
        <p:nvSpPr>
          <p:cNvPr id="272" name="Google Shape;272;p54"/>
          <p:cNvSpPr txBox="1"/>
          <p:nvPr/>
        </p:nvSpPr>
        <p:spPr>
          <a:xfrm>
            <a:off x="1153150" y="357325"/>
            <a:ext cx="7146300" cy="9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jalla One"/>
                <a:ea typeface="Fjalla One"/>
                <a:cs typeface="Fjalla One"/>
                <a:sym typeface="Fjalla One"/>
              </a:rPr>
              <a:t>Equality: Treat all students the same</a:t>
            </a:r>
            <a:endParaRPr sz="3600">
              <a:latin typeface="Fjalla One"/>
              <a:ea typeface="Fjalla One"/>
              <a:cs typeface="Fjalla One"/>
              <a:sym typeface="Fjalla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55"/>
          <p:cNvPicPr preferRelativeResize="0"/>
          <p:nvPr/>
        </p:nvPicPr>
        <p:blipFill>
          <a:blip r:embed="rId3">
            <a:alphaModFix/>
          </a:blip>
          <a:stretch>
            <a:fillRect/>
          </a:stretch>
        </p:blipFill>
        <p:spPr>
          <a:xfrm>
            <a:off x="3789963" y="1436963"/>
            <a:ext cx="1042416" cy="1042416"/>
          </a:xfrm>
          <a:prstGeom prst="rect">
            <a:avLst/>
          </a:prstGeom>
          <a:noFill/>
          <a:ln>
            <a:noFill/>
          </a:ln>
        </p:spPr>
      </p:pic>
      <p:pic>
        <p:nvPicPr>
          <p:cNvPr id="279" name="Google Shape;279;p55"/>
          <p:cNvPicPr preferRelativeResize="0"/>
          <p:nvPr/>
        </p:nvPicPr>
        <p:blipFill>
          <a:blip r:embed="rId4">
            <a:alphaModFix/>
          </a:blip>
          <a:stretch>
            <a:fillRect/>
          </a:stretch>
        </p:blipFill>
        <p:spPr>
          <a:xfrm>
            <a:off x="5077388" y="1436963"/>
            <a:ext cx="1042416" cy="1042416"/>
          </a:xfrm>
          <a:prstGeom prst="rect">
            <a:avLst/>
          </a:prstGeom>
          <a:noFill/>
          <a:ln>
            <a:noFill/>
          </a:ln>
        </p:spPr>
      </p:pic>
      <p:pic>
        <p:nvPicPr>
          <p:cNvPr id="280" name="Google Shape;280;p55"/>
          <p:cNvPicPr preferRelativeResize="0"/>
          <p:nvPr/>
        </p:nvPicPr>
        <p:blipFill>
          <a:blip r:embed="rId5">
            <a:alphaModFix/>
          </a:blip>
          <a:stretch>
            <a:fillRect/>
          </a:stretch>
        </p:blipFill>
        <p:spPr>
          <a:xfrm>
            <a:off x="2576588" y="1436963"/>
            <a:ext cx="1042416" cy="1042416"/>
          </a:xfrm>
          <a:prstGeom prst="rect">
            <a:avLst/>
          </a:prstGeom>
          <a:noFill/>
          <a:ln>
            <a:noFill/>
          </a:ln>
        </p:spPr>
      </p:pic>
      <p:pic>
        <p:nvPicPr>
          <p:cNvPr id="281" name="Google Shape;281;p55"/>
          <p:cNvPicPr preferRelativeResize="0"/>
          <p:nvPr/>
        </p:nvPicPr>
        <p:blipFill>
          <a:blip r:embed="rId6">
            <a:alphaModFix/>
          </a:blip>
          <a:stretch>
            <a:fillRect/>
          </a:stretch>
        </p:blipFill>
        <p:spPr>
          <a:xfrm>
            <a:off x="6343025" y="1436963"/>
            <a:ext cx="1042416" cy="1042416"/>
          </a:xfrm>
          <a:prstGeom prst="rect">
            <a:avLst/>
          </a:prstGeom>
          <a:noFill/>
          <a:ln>
            <a:noFill/>
          </a:ln>
        </p:spPr>
      </p:pic>
      <p:pic>
        <p:nvPicPr>
          <p:cNvPr id="282" name="Google Shape;282;p55"/>
          <p:cNvPicPr preferRelativeResize="0"/>
          <p:nvPr/>
        </p:nvPicPr>
        <p:blipFill>
          <a:blip r:embed="rId7">
            <a:alphaModFix/>
          </a:blip>
          <a:stretch>
            <a:fillRect/>
          </a:stretch>
        </p:blipFill>
        <p:spPr>
          <a:xfrm>
            <a:off x="1389300" y="1436963"/>
            <a:ext cx="1042416" cy="1042416"/>
          </a:xfrm>
          <a:prstGeom prst="rect">
            <a:avLst/>
          </a:prstGeom>
          <a:noFill/>
          <a:ln>
            <a:noFill/>
          </a:ln>
        </p:spPr>
      </p:pic>
      <p:pic>
        <p:nvPicPr>
          <p:cNvPr id="283" name="Google Shape;283;p55"/>
          <p:cNvPicPr preferRelativeResize="0"/>
          <p:nvPr/>
        </p:nvPicPr>
        <p:blipFill>
          <a:blip r:embed="rId8">
            <a:alphaModFix/>
          </a:blip>
          <a:stretch>
            <a:fillRect/>
          </a:stretch>
        </p:blipFill>
        <p:spPr>
          <a:xfrm>
            <a:off x="7578200" y="1436963"/>
            <a:ext cx="1042416" cy="1042416"/>
          </a:xfrm>
          <a:prstGeom prst="rect">
            <a:avLst/>
          </a:prstGeom>
          <a:noFill/>
          <a:ln>
            <a:noFill/>
          </a:ln>
        </p:spPr>
      </p:pic>
      <p:pic>
        <p:nvPicPr>
          <p:cNvPr id="284" name="Google Shape;284;p55"/>
          <p:cNvPicPr preferRelativeResize="0"/>
          <p:nvPr/>
        </p:nvPicPr>
        <p:blipFill>
          <a:blip r:embed="rId9">
            <a:alphaModFix/>
          </a:blip>
          <a:stretch>
            <a:fillRect/>
          </a:stretch>
        </p:blipFill>
        <p:spPr>
          <a:xfrm>
            <a:off x="270788" y="1437013"/>
            <a:ext cx="1042300" cy="1042300"/>
          </a:xfrm>
          <a:prstGeom prst="rect">
            <a:avLst/>
          </a:prstGeom>
          <a:noFill/>
          <a:ln>
            <a:noFill/>
          </a:ln>
        </p:spPr>
      </p:pic>
      <p:sp>
        <p:nvSpPr>
          <p:cNvPr id="285" name="Google Shape;285;p55"/>
          <p:cNvSpPr txBox="1"/>
          <p:nvPr/>
        </p:nvSpPr>
        <p:spPr>
          <a:xfrm>
            <a:off x="97450" y="357325"/>
            <a:ext cx="8981700" cy="9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Fjalla One"/>
                <a:ea typeface="Fjalla One"/>
                <a:cs typeface="Fjalla One"/>
                <a:sym typeface="Fjalla One"/>
              </a:rPr>
              <a:t>Equity: </a:t>
            </a:r>
            <a:r>
              <a:rPr lang="en" sz="2800">
                <a:latin typeface="Fjalla One"/>
                <a:ea typeface="Fjalla One"/>
                <a:cs typeface="Fjalla One"/>
                <a:sym typeface="Fjalla One"/>
              </a:rPr>
              <a:t>ensure all students have what they need to succeed</a:t>
            </a:r>
            <a:endParaRPr sz="2800">
              <a:latin typeface="Fjalla One"/>
              <a:ea typeface="Fjalla One"/>
              <a:cs typeface="Fjalla One"/>
              <a:sym typeface="Fjalla O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6"/>
          <p:cNvSpPr txBox="1"/>
          <p:nvPr/>
        </p:nvSpPr>
        <p:spPr>
          <a:xfrm>
            <a:off x="7308825" y="4918650"/>
            <a:ext cx="2561400" cy="1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Slide by Michelle Pacansky-Brock, CC-BY-NC</a:t>
            </a:r>
            <a:endParaRPr sz="600"/>
          </a:p>
        </p:txBody>
      </p:sp>
      <p:sp>
        <p:nvSpPr>
          <p:cNvPr id="291" name="Google Shape;291;p56"/>
          <p:cNvSpPr txBox="1"/>
          <p:nvPr/>
        </p:nvSpPr>
        <p:spPr>
          <a:xfrm>
            <a:off x="0" y="894200"/>
            <a:ext cx="9144000" cy="1170600"/>
          </a:xfrm>
          <a:prstGeom prst="rect">
            <a:avLst/>
          </a:prstGeom>
          <a:solidFill>
            <a:srgbClr val="0578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FFFFFF"/>
                </a:solidFill>
                <a:latin typeface="Fjalla One"/>
                <a:ea typeface="Fjalla One"/>
                <a:cs typeface="Fjalla One"/>
                <a:sym typeface="Fjalla One"/>
              </a:rPr>
              <a:t>Engagement starts with you.</a:t>
            </a:r>
            <a:endParaRPr sz="3100">
              <a:solidFill>
                <a:srgbClr val="FFFFFF"/>
              </a:solidFill>
              <a:latin typeface="Fjalla One"/>
              <a:ea typeface="Fjalla One"/>
              <a:cs typeface="Fjalla One"/>
              <a:sym typeface="Fjalla One"/>
            </a:endParaRPr>
          </a:p>
        </p:txBody>
      </p:sp>
      <p:grpSp>
        <p:nvGrpSpPr>
          <p:cNvPr id="292" name="Google Shape;292;p56"/>
          <p:cNvGrpSpPr/>
          <p:nvPr/>
        </p:nvGrpSpPr>
        <p:grpSpPr>
          <a:xfrm>
            <a:off x="4317914" y="2571746"/>
            <a:ext cx="508164" cy="482283"/>
            <a:chOff x="580725" y="3617925"/>
            <a:chExt cx="299325" cy="297375"/>
          </a:xfrm>
        </p:grpSpPr>
        <p:sp>
          <p:nvSpPr>
            <p:cNvPr id="293" name="Google Shape;293;p56"/>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6"/>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6"/>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6"/>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6"/>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57" title="Points scored"/>
          <p:cNvPicPr preferRelativeResize="0"/>
          <p:nvPr/>
        </p:nvPicPr>
        <p:blipFill>
          <a:blip r:embed="rId3">
            <a:alphaModFix/>
          </a:blip>
          <a:stretch>
            <a:fillRect/>
          </a:stretch>
        </p:blipFill>
        <p:spPr>
          <a:xfrm>
            <a:off x="412836" y="0"/>
            <a:ext cx="8318328" cy="5143499"/>
          </a:xfrm>
          <a:prstGeom prst="rect">
            <a:avLst/>
          </a:prstGeom>
          <a:noFill/>
          <a:ln>
            <a:noFill/>
          </a:ln>
        </p:spPr>
      </p:pic>
      <p:sp>
        <p:nvSpPr>
          <p:cNvPr id="303" name="Google Shape;303;p57"/>
          <p:cNvSpPr txBox="1"/>
          <p:nvPr/>
        </p:nvSpPr>
        <p:spPr>
          <a:xfrm>
            <a:off x="6073450" y="4734325"/>
            <a:ext cx="2854200" cy="338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t>CCCCO.edu, Fact Sheet</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58" descr="Success rate data for online courses disaggregated by race/ethnicity. The data shows that only white and asian students exceed the statewide average of 66%. Hispanic, American Indian/Alaskan Native, Pacific Islander, and African American students are disproportionately impacted."/>
          <p:cNvPicPr preferRelativeResize="0"/>
          <p:nvPr/>
        </p:nvPicPr>
        <p:blipFill rotWithShape="1">
          <a:blip r:embed="rId3">
            <a:alphaModFix/>
          </a:blip>
          <a:srcRect t="12739"/>
          <a:stretch/>
        </p:blipFill>
        <p:spPr>
          <a:xfrm>
            <a:off x="494125" y="954315"/>
            <a:ext cx="8520599" cy="4176585"/>
          </a:xfrm>
          <a:prstGeom prst="rect">
            <a:avLst/>
          </a:prstGeom>
          <a:noFill/>
          <a:ln>
            <a:noFill/>
          </a:ln>
        </p:spPr>
      </p:pic>
      <p:sp>
        <p:nvSpPr>
          <p:cNvPr id="309" name="Google Shape;309;p58"/>
          <p:cNvSpPr txBox="1">
            <a:spLocks noGrp="1"/>
          </p:cNvSpPr>
          <p:nvPr>
            <p:ph type="title" idx="4294967295"/>
          </p:nvPr>
        </p:nvSpPr>
        <p:spPr>
          <a:xfrm>
            <a:off x="311700" y="32847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000000"/>
                </a:solidFill>
                <a:latin typeface="Fjalla One"/>
                <a:ea typeface="Fjalla One"/>
                <a:cs typeface="Fjalla One"/>
                <a:sym typeface="Fjalla One"/>
              </a:rPr>
              <a:t>Disaggregated 2016-17 Online Course Success Rates</a:t>
            </a:r>
            <a:endParaRPr sz="3000">
              <a:solidFill>
                <a:srgbClr val="000000"/>
              </a:solidFill>
              <a:latin typeface="Fjalla One"/>
              <a:ea typeface="Fjalla One"/>
              <a:cs typeface="Fjalla One"/>
              <a:sym typeface="Fjalla One"/>
            </a:endParaRPr>
          </a:p>
          <a:p>
            <a:pPr marL="0" lvl="0" indent="0" algn="ctr" rtl="0">
              <a:spcBef>
                <a:spcPts val="0"/>
              </a:spcBef>
              <a:spcAft>
                <a:spcPts val="0"/>
              </a:spcAft>
              <a:buNone/>
            </a:pPr>
            <a:r>
              <a:rPr lang="en" sz="2400">
                <a:solidFill>
                  <a:srgbClr val="000000"/>
                </a:solidFill>
                <a:latin typeface="Fjalla One"/>
                <a:ea typeface="Fjalla One"/>
                <a:cs typeface="Fjalla One"/>
                <a:sym typeface="Fjalla One"/>
              </a:rPr>
              <a:t>California Community Colleges (CCCs)</a:t>
            </a:r>
            <a:endParaRPr sz="2400">
              <a:solidFill>
                <a:srgbClr val="000000"/>
              </a:solidFill>
              <a:latin typeface="Fjalla One"/>
              <a:ea typeface="Fjalla One"/>
              <a:cs typeface="Fjalla One"/>
              <a:sym typeface="Fjalla On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9"/>
          <p:cNvSpPr txBox="1"/>
          <p:nvPr/>
        </p:nvSpPr>
        <p:spPr>
          <a:xfrm>
            <a:off x="7308825" y="4918650"/>
            <a:ext cx="2561400" cy="1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Slide by Michelle Pacansky-Brock, CC-BY-NC</a:t>
            </a:r>
            <a:endParaRPr sz="600"/>
          </a:p>
        </p:txBody>
      </p:sp>
      <p:sp>
        <p:nvSpPr>
          <p:cNvPr id="315" name="Google Shape;315;p59"/>
          <p:cNvSpPr txBox="1"/>
          <p:nvPr/>
        </p:nvSpPr>
        <p:spPr>
          <a:xfrm>
            <a:off x="0" y="894200"/>
            <a:ext cx="9144000" cy="1901100"/>
          </a:xfrm>
          <a:prstGeom prst="rect">
            <a:avLst/>
          </a:prstGeom>
          <a:solidFill>
            <a:srgbClr val="0578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Fjalla One"/>
                <a:ea typeface="Fjalla One"/>
                <a:cs typeface="Fjalla One"/>
                <a:sym typeface="Fjalla One"/>
              </a:rPr>
              <a:t>Human connection emerges from trust. </a:t>
            </a:r>
            <a:endParaRPr sz="290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2900">
                <a:solidFill>
                  <a:srgbClr val="FFFFFF"/>
                </a:solidFill>
                <a:latin typeface="Fjalla One"/>
                <a:ea typeface="Fjalla One"/>
                <a:cs typeface="Fjalla One"/>
                <a:sym typeface="Fjalla One"/>
              </a:rPr>
              <a:t>Many students enter a course from a place of distrust.</a:t>
            </a:r>
            <a:endParaRPr sz="290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2900">
                <a:solidFill>
                  <a:srgbClr val="FFFFFF"/>
                </a:solidFill>
                <a:latin typeface="Fjalla One"/>
                <a:ea typeface="Fjalla One"/>
                <a:cs typeface="Fjalla One"/>
                <a:sym typeface="Fjalla One"/>
              </a:rPr>
              <a:t>Establishing trust is our responsibility.</a:t>
            </a:r>
            <a:endParaRPr sz="2900">
              <a:solidFill>
                <a:srgbClr val="FFFFFF"/>
              </a:solidFill>
              <a:latin typeface="Fjalla One"/>
              <a:ea typeface="Fjalla One"/>
              <a:cs typeface="Fjalla One"/>
              <a:sym typeface="Fjalla One"/>
            </a:endParaRPr>
          </a:p>
        </p:txBody>
      </p:sp>
      <p:grpSp>
        <p:nvGrpSpPr>
          <p:cNvPr id="316" name="Google Shape;316;p59"/>
          <p:cNvGrpSpPr/>
          <p:nvPr/>
        </p:nvGrpSpPr>
        <p:grpSpPr>
          <a:xfrm>
            <a:off x="4317914" y="3115896"/>
            <a:ext cx="508164" cy="482283"/>
            <a:chOff x="580725" y="3617925"/>
            <a:chExt cx="299325" cy="297375"/>
          </a:xfrm>
        </p:grpSpPr>
        <p:sp>
          <p:nvSpPr>
            <p:cNvPr id="317" name="Google Shape;317;p59"/>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9"/>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9"/>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9"/>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9"/>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25"/>
        <p:cNvGrpSpPr/>
        <p:nvPr/>
      </p:nvGrpSpPr>
      <p:grpSpPr>
        <a:xfrm>
          <a:off x="0" y="0"/>
          <a:ext cx="0" cy="0"/>
          <a:chOff x="0" y="0"/>
          <a:chExt cx="0" cy="0"/>
        </a:xfrm>
      </p:grpSpPr>
      <p:sp>
        <p:nvSpPr>
          <p:cNvPr id="326" name="Google Shape;326;p60"/>
          <p:cNvSpPr/>
          <p:nvPr/>
        </p:nvSpPr>
        <p:spPr>
          <a:xfrm>
            <a:off x="-100" y="-66675"/>
            <a:ext cx="9144000" cy="1362600"/>
          </a:xfrm>
          <a:prstGeom prst="rect">
            <a:avLst/>
          </a:prstGeom>
          <a:solidFill>
            <a:srgbClr val="0578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0"/>
          <p:cNvSpPr txBox="1"/>
          <p:nvPr/>
        </p:nvSpPr>
        <p:spPr>
          <a:xfrm>
            <a:off x="50" y="240775"/>
            <a:ext cx="9144000" cy="7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FFFFFF"/>
                </a:solidFill>
                <a:latin typeface="Fjalla One"/>
                <a:ea typeface="Fjalla One"/>
                <a:cs typeface="Fjalla One"/>
                <a:sym typeface="Fjalla One"/>
              </a:rPr>
              <a:t>Validating Black Male Students</a:t>
            </a:r>
            <a:endParaRPr sz="2400" i="1">
              <a:solidFill>
                <a:srgbClr val="FFFFFF"/>
              </a:solidFill>
              <a:latin typeface="Lato"/>
              <a:ea typeface="Lato"/>
              <a:cs typeface="Lato"/>
              <a:sym typeface="Lato"/>
            </a:endParaRPr>
          </a:p>
        </p:txBody>
      </p:sp>
      <p:sp>
        <p:nvSpPr>
          <p:cNvPr id="328" name="Google Shape;328;p60"/>
          <p:cNvSpPr txBox="1"/>
          <p:nvPr/>
        </p:nvSpPr>
        <p:spPr>
          <a:xfrm>
            <a:off x="6096325" y="4857775"/>
            <a:ext cx="3000000" cy="14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t>Slide by Michelle Pacansky-Brock, CC-BY-NC</a:t>
            </a:r>
            <a:endParaRPr sz="1000"/>
          </a:p>
        </p:txBody>
      </p:sp>
      <p:sp>
        <p:nvSpPr>
          <p:cNvPr id="329" name="Google Shape;329;p60"/>
          <p:cNvSpPr txBox="1"/>
          <p:nvPr/>
        </p:nvSpPr>
        <p:spPr>
          <a:xfrm>
            <a:off x="495175" y="1329225"/>
            <a:ext cx="8648700" cy="30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Black males in the U. S. exist within perceptions of:</a:t>
            </a:r>
            <a:br>
              <a:rPr lang="en" sz="1500">
                <a:latin typeface="Lato"/>
                <a:ea typeface="Lato"/>
                <a:cs typeface="Lato"/>
                <a:sym typeface="Lato"/>
              </a:rPr>
            </a:br>
            <a:endParaRPr sz="1000">
              <a:latin typeface="Lato"/>
              <a:ea typeface="Lato"/>
              <a:cs typeface="Lato"/>
              <a:sym typeface="Lato"/>
            </a:endParaRPr>
          </a:p>
          <a:p>
            <a:pPr marL="457200" lvl="0" indent="-330200" algn="l" rtl="0">
              <a:spcBef>
                <a:spcPts val="0"/>
              </a:spcBef>
              <a:spcAft>
                <a:spcPts val="0"/>
              </a:spcAft>
              <a:buSzPts val="1600"/>
              <a:buChar char="●"/>
            </a:pPr>
            <a:r>
              <a:rPr lang="en" sz="1600" b="1">
                <a:latin typeface="Lato"/>
                <a:ea typeface="Lato"/>
                <a:cs typeface="Lato"/>
                <a:sym typeface="Lato"/>
              </a:rPr>
              <a:t>Distrust</a:t>
            </a:r>
            <a:r>
              <a:rPr lang="en" sz="1600">
                <a:latin typeface="Lato"/>
                <a:ea typeface="Lato"/>
                <a:cs typeface="Lato"/>
                <a:sym typeface="Lato"/>
              </a:rPr>
              <a:t> - Assumptions of criminality</a:t>
            </a:r>
            <a:endParaRPr sz="1600">
              <a:latin typeface="Lato"/>
              <a:ea typeface="Lato"/>
              <a:cs typeface="Lato"/>
              <a:sym typeface="Lato"/>
            </a:endParaRPr>
          </a:p>
          <a:p>
            <a:pPr marL="914400" lvl="1" indent="-323850" algn="l" rtl="0">
              <a:spcBef>
                <a:spcPts val="0"/>
              </a:spcBef>
              <a:spcAft>
                <a:spcPts val="0"/>
              </a:spcAft>
              <a:buSzPts val="1500"/>
              <a:buFont typeface="Lato"/>
              <a:buChar char="○"/>
            </a:pPr>
            <a:r>
              <a:rPr lang="en" sz="1500">
                <a:latin typeface="Lato"/>
                <a:ea typeface="Lato"/>
                <a:cs typeface="Lato"/>
                <a:sym typeface="Lato"/>
              </a:rPr>
              <a:t>Shadow of suspicion and hyper-surveilled/monitored for wrong doing</a:t>
            </a:r>
            <a:br>
              <a:rPr lang="en" sz="1500">
                <a:latin typeface="Lato"/>
                <a:ea typeface="Lato"/>
                <a:cs typeface="Lato"/>
                <a:sym typeface="Lato"/>
              </a:rPr>
            </a:br>
            <a:endParaRPr sz="1000">
              <a:latin typeface="Lato"/>
              <a:ea typeface="Lato"/>
              <a:cs typeface="Lato"/>
              <a:sym typeface="Lato"/>
            </a:endParaRPr>
          </a:p>
          <a:p>
            <a:pPr marL="457200" lvl="0" indent="-330200" algn="l" rtl="0">
              <a:spcBef>
                <a:spcPts val="0"/>
              </a:spcBef>
              <a:spcAft>
                <a:spcPts val="0"/>
              </a:spcAft>
              <a:buSzPts val="1600"/>
              <a:buChar char="●"/>
            </a:pPr>
            <a:r>
              <a:rPr lang="en" sz="1600" b="1">
                <a:latin typeface="Lato"/>
                <a:ea typeface="Lato"/>
                <a:cs typeface="Lato"/>
                <a:sym typeface="Lato"/>
              </a:rPr>
              <a:t>Disdain</a:t>
            </a:r>
            <a:r>
              <a:rPr lang="en" sz="1600">
                <a:latin typeface="Lato"/>
                <a:ea typeface="Lato"/>
                <a:cs typeface="Lato"/>
                <a:sym typeface="Lato"/>
              </a:rPr>
              <a:t> - Pathologizing culture</a:t>
            </a:r>
            <a:endParaRPr sz="1600">
              <a:latin typeface="Lato"/>
              <a:ea typeface="Lato"/>
              <a:cs typeface="Lato"/>
              <a:sym typeface="Lato"/>
            </a:endParaRPr>
          </a:p>
          <a:p>
            <a:pPr marL="914400" lvl="1" indent="-323850" algn="l" rtl="0">
              <a:spcBef>
                <a:spcPts val="0"/>
              </a:spcBef>
              <a:spcAft>
                <a:spcPts val="0"/>
              </a:spcAft>
              <a:buSzPts val="1500"/>
              <a:buFont typeface="Lato"/>
              <a:buChar char="○"/>
            </a:pPr>
            <a:r>
              <a:rPr lang="en" sz="1500">
                <a:latin typeface="Lato"/>
                <a:ea typeface="Lato"/>
                <a:cs typeface="Lato"/>
                <a:sym typeface="Lato"/>
              </a:rPr>
              <a:t>History of being talked down to by educators; assumed to be low-income, come from fatherless homes/unengaged parents</a:t>
            </a:r>
            <a:br>
              <a:rPr lang="en" sz="1500">
                <a:latin typeface="Lato"/>
                <a:ea typeface="Lato"/>
                <a:cs typeface="Lato"/>
                <a:sym typeface="Lato"/>
              </a:rPr>
            </a:br>
            <a:endParaRPr sz="1000">
              <a:latin typeface="Lato"/>
              <a:ea typeface="Lato"/>
              <a:cs typeface="Lato"/>
              <a:sym typeface="Lato"/>
            </a:endParaRPr>
          </a:p>
          <a:p>
            <a:pPr marL="457200" lvl="0" indent="-330200" algn="l" rtl="0">
              <a:spcBef>
                <a:spcPts val="0"/>
              </a:spcBef>
              <a:spcAft>
                <a:spcPts val="0"/>
              </a:spcAft>
              <a:buSzPts val="1600"/>
              <a:buChar char="●"/>
            </a:pPr>
            <a:r>
              <a:rPr lang="en" sz="1600" b="1">
                <a:latin typeface="Lato"/>
                <a:ea typeface="Lato"/>
                <a:cs typeface="Lato"/>
                <a:sym typeface="Lato"/>
              </a:rPr>
              <a:t>Disregard</a:t>
            </a:r>
            <a:r>
              <a:rPr lang="en" sz="1600">
                <a:latin typeface="Lato"/>
                <a:ea typeface="Lato"/>
                <a:cs typeface="Lato"/>
                <a:sym typeface="Lato"/>
              </a:rPr>
              <a:t> - Ascriptions of intelligence</a:t>
            </a:r>
            <a:endParaRPr sz="1600">
              <a:latin typeface="Lato"/>
              <a:ea typeface="Lato"/>
              <a:cs typeface="Lato"/>
              <a:sym typeface="Lato"/>
            </a:endParaRPr>
          </a:p>
          <a:p>
            <a:pPr marL="914400" lvl="1" indent="-323850" algn="l" rtl="0">
              <a:spcBef>
                <a:spcPts val="0"/>
              </a:spcBef>
              <a:spcAft>
                <a:spcPts val="0"/>
              </a:spcAft>
              <a:buSzPts val="1500"/>
              <a:buFont typeface="Lato"/>
              <a:buChar char="○"/>
            </a:pPr>
            <a:r>
              <a:rPr lang="en" sz="1500">
                <a:latin typeface="Lato"/>
                <a:ea typeface="Lato"/>
                <a:cs typeface="Lato"/>
                <a:sym typeface="Lato"/>
              </a:rPr>
              <a:t>Educators less likely to praise them for academic success, excellence is second-guessed as cheating</a:t>
            </a:r>
            <a:endParaRPr sz="1500">
              <a:latin typeface="Lato"/>
              <a:ea typeface="Lato"/>
              <a:cs typeface="Lato"/>
              <a:sym typeface="Lato"/>
            </a:endParaRPr>
          </a:p>
        </p:txBody>
      </p:sp>
      <p:sp>
        <p:nvSpPr>
          <p:cNvPr id="330" name="Google Shape;330;p60"/>
          <p:cNvSpPr txBox="1"/>
          <p:nvPr/>
        </p:nvSpPr>
        <p:spPr>
          <a:xfrm>
            <a:off x="39375" y="4644350"/>
            <a:ext cx="5288100" cy="2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latin typeface="Lato"/>
                <a:ea typeface="Lato"/>
                <a:cs typeface="Lato"/>
                <a:sym typeface="Lato"/>
              </a:rPr>
              <a:t>Wood, J. L., &amp; Harris, F., III. (2017). </a:t>
            </a:r>
            <a:r>
              <a:rPr lang="en" sz="1200" i="1">
                <a:solidFill>
                  <a:srgbClr val="2D3B45"/>
                </a:solidFill>
                <a:latin typeface="Lato"/>
                <a:ea typeface="Lato"/>
                <a:cs typeface="Lato"/>
                <a:sym typeface="Lato"/>
              </a:rPr>
              <a:t>Supporting men of color in the community college: A guidebook</a:t>
            </a:r>
            <a:r>
              <a:rPr lang="en" sz="1200">
                <a:solidFill>
                  <a:srgbClr val="2D3B45"/>
                </a:solidFill>
                <a:latin typeface="Lato"/>
                <a:ea typeface="Lato"/>
                <a:cs typeface="Lato"/>
                <a:sym typeface="Lato"/>
              </a:rPr>
              <a:t>. San Diego, CA: Lawndale Hill.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34"/>
        <p:cNvGrpSpPr/>
        <p:nvPr/>
      </p:nvGrpSpPr>
      <p:grpSpPr>
        <a:xfrm>
          <a:off x="0" y="0"/>
          <a:ext cx="0" cy="0"/>
          <a:chOff x="0" y="0"/>
          <a:chExt cx="0" cy="0"/>
        </a:xfrm>
      </p:grpSpPr>
      <p:sp>
        <p:nvSpPr>
          <p:cNvPr id="335" name="Google Shape;335;p61"/>
          <p:cNvSpPr/>
          <p:nvPr/>
        </p:nvSpPr>
        <p:spPr>
          <a:xfrm>
            <a:off x="-100" y="-66675"/>
            <a:ext cx="9144000" cy="1362600"/>
          </a:xfrm>
          <a:prstGeom prst="rect">
            <a:avLst/>
          </a:prstGeom>
          <a:solidFill>
            <a:srgbClr val="0578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1"/>
          <p:cNvSpPr txBox="1"/>
          <p:nvPr/>
        </p:nvSpPr>
        <p:spPr>
          <a:xfrm>
            <a:off x="50" y="240775"/>
            <a:ext cx="9144000" cy="7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FFFFFF"/>
                </a:solidFill>
                <a:latin typeface="Fjalla One"/>
                <a:ea typeface="Fjalla One"/>
                <a:cs typeface="Fjalla One"/>
                <a:sym typeface="Fjalla One"/>
              </a:rPr>
              <a:t>Belonging Uncertainty</a:t>
            </a:r>
            <a:endParaRPr sz="2400" i="1">
              <a:solidFill>
                <a:srgbClr val="FFFFFF"/>
              </a:solidFill>
              <a:latin typeface="Lato"/>
              <a:ea typeface="Lato"/>
              <a:cs typeface="Lato"/>
              <a:sym typeface="Lato"/>
            </a:endParaRPr>
          </a:p>
        </p:txBody>
      </p:sp>
      <p:sp>
        <p:nvSpPr>
          <p:cNvPr id="337" name="Google Shape;337;p61"/>
          <p:cNvSpPr txBox="1"/>
          <p:nvPr/>
        </p:nvSpPr>
        <p:spPr>
          <a:xfrm>
            <a:off x="190175" y="1704350"/>
            <a:ext cx="8691300" cy="3020700"/>
          </a:xfrm>
          <a:prstGeom prst="rect">
            <a:avLst/>
          </a:prstGeom>
          <a:noFill/>
          <a:ln>
            <a:noFill/>
          </a:ln>
        </p:spPr>
        <p:txBody>
          <a:bodyPr spcFirstLastPara="1" wrap="square" lIns="91425" tIns="91425" rIns="91425" bIns="91425" anchor="t" anchorCtr="0">
            <a:noAutofit/>
          </a:bodyPr>
          <a:lstStyle/>
          <a:p>
            <a:pPr marL="457200" lvl="0" indent="-342900" algn="l" rtl="0">
              <a:spcBef>
                <a:spcPts val="1000"/>
              </a:spcBef>
              <a:spcAft>
                <a:spcPts val="0"/>
              </a:spcAft>
              <a:buSzPts val="1800"/>
              <a:buFont typeface="Lato"/>
              <a:buChar char="●"/>
            </a:pPr>
            <a:r>
              <a:rPr lang="en" sz="1800">
                <a:latin typeface="Lato"/>
                <a:ea typeface="Lato"/>
                <a:cs typeface="Lato"/>
                <a:sym typeface="Lato"/>
              </a:rPr>
              <a:t>B</a:t>
            </a:r>
            <a:r>
              <a:rPr lang="en" sz="1800" i="1">
                <a:latin typeface="Lato"/>
                <a:ea typeface="Lato"/>
                <a:cs typeface="Lato"/>
                <a:sym typeface="Lato"/>
              </a:rPr>
              <a:t>elonging uncertainty</a:t>
            </a:r>
            <a:r>
              <a:rPr lang="en" sz="1800">
                <a:latin typeface="Lato"/>
                <a:ea typeface="Lato"/>
                <a:cs typeface="Lato"/>
                <a:sym typeface="Lato"/>
              </a:rPr>
              <a:t> in college</a:t>
            </a:r>
            <a:r>
              <a:rPr lang="en" sz="1800" i="1">
                <a:latin typeface="Lato"/>
                <a:ea typeface="Lato"/>
                <a:cs typeface="Lato"/>
                <a:sym typeface="Lato"/>
              </a:rPr>
              <a:t> </a:t>
            </a:r>
            <a:r>
              <a:rPr lang="en" sz="1800">
                <a:latin typeface="Lato"/>
                <a:ea typeface="Lato"/>
                <a:cs typeface="Lato"/>
                <a:sym typeface="Lato"/>
              </a:rPr>
              <a:t>is triggered by:</a:t>
            </a:r>
            <a:endParaRPr sz="1800">
              <a:latin typeface="Lato"/>
              <a:ea typeface="Lato"/>
              <a:cs typeface="Lato"/>
              <a:sym typeface="Lato"/>
            </a:endParaRPr>
          </a:p>
          <a:p>
            <a:pPr marL="914400" lvl="1" indent="-336550" algn="l" rtl="0">
              <a:spcBef>
                <a:spcPts val="1000"/>
              </a:spcBef>
              <a:spcAft>
                <a:spcPts val="0"/>
              </a:spcAft>
              <a:buSzPts val="1700"/>
              <a:buFont typeface="Lato"/>
              <a:buChar char="○"/>
            </a:pPr>
            <a:r>
              <a:rPr lang="en" sz="1700">
                <a:latin typeface="Lato"/>
                <a:ea typeface="Lato"/>
                <a:cs typeface="Lato"/>
                <a:sym typeface="Lato"/>
              </a:rPr>
              <a:t>lack of social connectedness (which can be exacerbated by online courses)</a:t>
            </a:r>
            <a:endParaRPr sz="1700">
              <a:latin typeface="Lato"/>
              <a:ea typeface="Lato"/>
              <a:cs typeface="Lato"/>
              <a:sym typeface="Lato"/>
            </a:endParaRPr>
          </a:p>
          <a:p>
            <a:pPr marL="914400" lvl="1" indent="-336550" algn="l" rtl="0">
              <a:spcBef>
                <a:spcPts val="0"/>
              </a:spcBef>
              <a:spcAft>
                <a:spcPts val="0"/>
              </a:spcAft>
              <a:buSzPts val="1700"/>
              <a:buFont typeface="Lato"/>
              <a:buChar char="○"/>
            </a:pPr>
            <a:r>
              <a:rPr lang="en" sz="1700">
                <a:latin typeface="Lato"/>
                <a:ea typeface="Lato"/>
                <a:cs typeface="Lato"/>
                <a:sym typeface="Lato"/>
              </a:rPr>
              <a:t>macro and microaggressions</a:t>
            </a:r>
            <a:endParaRPr sz="1700">
              <a:latin typeface="Lato"/>
              <a:ea typeface="Lato"/>
              <a:cs typeface="Lato"/>
              <a:sym typeface="Lato"/>
            </a:endParaRPr>
          </a:p>
          <a:p>
            <a:pPr marL="914400" lvl="1" indent="-336550" algn="l" rtl="0">
              <a:spcBef>
                <a:spcPts val="0"/>
              </a:spcBef>
              <a:spcAft>
                <a:spcPts val="0"/>
              </a:spcAft>
              <a:buSzPts val="1700"/>
              <a:buFont typeface="Lato"/>
              <a:buChar char="○"/>
            </a:pPr>
            <a:r>
              <a:rPr lang="en" sz="1700">
                <a:latin typeface="Lato"/>
                <a:ea typeface="Lato"/>
                <a:cs typeface="Lato"/>
                <a:sym typeface="Lato"/>
              </a:rPr>
              <a:t>negative stereotypes in and out of the classroom</a:t>
            </a:r>
            <a:endParaRPr sz="1700">
              <a:latin typeface="Lato"/>
              <a:ea typeface="Lato"/>
              <a:cs typeface="Lato"/>
              <a:sym typeface="Lato"/>
            </a:endParaRPr>
          </a:p>
          <a:p>
            <a:pPr marL="457200" lvl="0" indent="-349250" algn="l" rtl="0">
              <a:spcBef>
                <a:spcPts val="1000"/>
              </a:spcBef>
              <a:spcAft>
                <a:spcPts val="0"/>
              </a:spcAft>
              <a:buSzPts val="1900"/>
              <a:buFont typeface="Lato"/>
              <a:buChar char="●"/>
            </a:pPr>
            <a:r>
              <a:rPr lang="en" sz="1800" b="1">
                <a:latin typeface="Lato"/>
                <a:ea typeface="Lato"/>
                <a:cs typeface="Lato"/>
                <a:sym typeface="Lato"/>
              </a:rPr>
              <a:t>Research shows:</a:t>
            </a:r>
            <a:r>
              <a:rPr lang="en" sz="1800">
                <a:latin typeface="Lato"/>
                <a:ea typeface="Lato"/>
                <a:cs typeface="Lato"/>
                <a:sym typeface="Lato"/>
              </a:rPr>
              <a:t> </a:t>
            </a:r>
            <a:r>
              <a:rPr lang="en" sz="1700">
                <a:solidFill>
                  <a:schemeClr val="dk1"/>
                </a:solidFill>
                <a:latin typeface="Lato"/>
                <a:ea typeface="Lato"/>
                <a:cs typeface="Lato"/>
                <a:sym typeface="Lato"/>
              </a:rPr>
              <a:t>When White and Black students are exposed to the same threats of social connectedness, Black students are more negatively impacted  (Walton &amp; Cohen, 2007)</a:t>
            </a:r>
            <a:endParaRPr sz="1700">
              <a:latin typeface="Lato"/>
              <a:ea typeface="Lato"/>
              <a:cs typeface="Lato"/>
              <a:sym typeface="Lato"/>
            </a:endParaRPr>
          </a:p>
          <a:p>
            <a:pPr marL="0" lvl="0" indent="0" algn="l" rtl="0">
              <a:spcBef>
                <a:spcPts val="1000"/>
              </a:spcBef>
              <a:spcAft>
                <a:spcPts val="1000"/>
              </a:spcAft>
              <a:buNone/>
            </a:pPr>
            <a:endParaRPr sz="1900"/>
          </a:p>
        </p:txBody>
      </p:sp>
      <p:sp>
        <p:nvSpPr>
          <p:cNvPr id="338" name="Google Shape;338;p61"/>
          <p:cNvSpPr txBox="1"/>
          <p:nvPr/>
        </p:nvSpPr>
        <p:spPr>
          <a:xfrm>
            <a:off x="10700" y="4783675"/>
            <a:ext cx="6247800" cy="1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Walton, G. M., &amp; Cohen, G. L. (2007). A question of belonging: Race, social fit, and achievement. </a:t>
            </a:r>
            <a:r>
              <a:rPr lang="en" sz="900" i="1"/>
              <a:t>Journal of Personality and Social Psychology, 92</a:t>
            </a:r>
            <a:r>
              <a:rPr lang="en" sz="900"/>
              <a:t>(1), 82.</a:t>
            </a:r>
            <a:endParaRPr sz="900"/>
          </a:p>
        </p:txBody>
      </p:sp>
      <p:sp>
        <p:nvSpPr>
          <p:cNvPr id="339" name="Google Shape;339;p61"/>
          <p:cNvSpPr txBox="1"/>
          <p:nvPr/>
        </p:nvSpPr>
        <p:spPr>
          <a:xfrm>
            <a:off x="6096325" y="4857775"/>
            <a:ext cx="3000000" cy="14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t>Slide by Michelle Pacansky-Brock, CC-BY-NC</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200"/>
              <a:t>Outline for this session...</a:t>
            </a:r>
            <a:endParaRPr sz="3500"/>
          </a:p>
        </p:txBody>
      </p:sp>
      <p:sp>
        <p:nvSpPr>
          <p:cNvPr id="187" name="Google Shape;187;p44"/>
          <p:cNvSpPr txBox="1">
            <a:spLocks noGrp="1"/>
          </p:cNvSpPr>
          <p:nvPr>
            <p:ph type="body" idx="1"/>
          </p:nvPr>
        </p:nvSpPr>
        <p:spPr>
          <a:xfrm>
            <a:off x="684125" y="1902299"/>
            <a:ext cx="7892700" cy="2908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2600"/>
          </a:p>
          <a:p>
            <a:pPr marL="457200" lvl="0" indent="-393700" algn="l" rtl="0">
              <a:lnSpc>
                <a:spcPct val="115000"/>
              </a:lnSpc>
              <a:spcBef>
                <a:spcPts val="0"/>
              </a:spcBef>
              <a:spcAft>
                <a:spcPts val="0"/>
              </a:spcAft>
              <a:buClr>
                <a:srgbClr val="000000"/>
              </a:buClr>
              <a:buSzPts val="2600"/>
              <a:buChar char="●"/>
            </a:pPr>
            <a:r>
              <a:rPr lang="en" sz="2600">
                <a:solidFill>
                  <a:srgbClr val="000000"/>
                </a:solidFill>
              </a:rPr>
              <a:t>We are falling short</a:t>
            </a:r>
            <a:endParaRPr sz="2600">
              <a:solidFill>
                <a:srgbClr val="000000"/>
              </a:solidFill>
            </a:endParaRPr>
          </a:p>
          <a:p>
            <a:pPr marL="457200" lvl="0" indent="-393700" algn="l" rtl="0">
              <a:lnSpc>
                <a:spcPct val="115000"/>
              </a:lnSpc>
              <a:spcBef>
                <a:spcPts val="0"/>
              </a:spcBef>
              <a:spcAft>
                <a:spcPts val="0"/>
              </a:spcAft>
              <a:buClr>
                <a:srgbClr val="000000"/>
              </a:buClr>
              <a:buSzPts val="2600"/>
              <a:buChar char="●"/>
            </a:pPr>
            <a:r>
              <a:rPr lang="en" sz="2600">
                <a:solidFill>
                  <a:srgbClr val="000000"/>
                </a:solidFill>
              </a:rPr>
              <a:t>Student engagement in DE</a:t>
            </a:r>
            <a:endParaRPr sz="2600">
              <a:solidFill>
                <a:srgbClr val="000000"/>
              </a:solidFill>
            </a:endParaRPr>
          </a:p>
          <a:p>
            <a:pPr marL="457200" lvl="0" indent="-393700" algn="l" rtl="0">
              <a:lnSpc>
                <a:spcPct val="115000"/>
              </a:lnSpc>
              <a:spcBef>
                <a:spcPts val="0"/>
              </a:spcBef>
              <a:spcAft>
                <a:spcPts val="0"/>
              </a:spcAft>
              <a:buClr>
                <a:srgbClr val="000000"/>
              </a:buClr>
              <a:buSzPts val="2600"/>
              <a:buChar char="●"/>
            </a:pPr>
            <a:r>
              <a:rPr lang="en" sz="2600">
                <a:solidFill>
                  <a:srgbClr val="000000"/>
                </a:solidFill>
              </a:rPr>
              <a:t>Humanizing to increase engagement</a:t>
            </a:r>
            <a:endParaRPr sz="2600">
              <a:solidFill>
                <a:srgbClr val="000000"/>
              </a:solidFill>
            </a:endParaRPr>
          </a:p>
          <a:p>
            <a:pPr marL="457200" lvl="0" indent="-393700" algn="l" rtl="0">
              <a:lnSpc>
                <a:spcPct val="115000"/>
              </a:lnSpc>
              <a:spcBef>
                <a:spcPts val="0"/>
              </a:spcBef>
              <a:spcAft>
                <a:spcPts val="0"/>
              </a:spcAft>
              <a:buClr>
                <a:srgbClr val="000000"/>
              </a:buClr>
              <a:buSzPts val="2600"/>
              <a:buChar char="●"/>
            </a:pPr>
            <a:r>
              <a:rPr lang="en" sz="2600">
                <a:solidFill>
                  <a:srgbClr val="000000"/>
                </a:solidFill>
              </a:rPr>
              <a:t>How it works: Nuts and bolts of digital Humanness </a:t>
            </a:r>
            <a:endParaRPr sz="3300">
              <a:solidFill>
                <a:srgbClr val="000000"/>
              </a:solidFill>
            </a:endParaRPr>
          </a:p>
        </p:txBody>
      </p:sp>
      <p:sp>
        <p:nvSpPr>
          <p:cNvPr id="188" name="Google Shape;188;p44"/>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43"/>
        <p:cNvGrpSpPr/>
        <p:nvPr/>
      </p:nvGrpSpPr>
      <p:grpSpPr>
        <a:xfrm>
          <a:off x="0" y="0"/>
          <a:ext cx="0" cy="0"/>
          <a:chOff x="0" y="0"/>
          <a:chExt cx="0" cy="0"/>
        </a:xfrm>
      </p:grpSpPr>
      <p:sp>
        <p:nvSpPr>
          <p:cNvPr id="344" name="Google Shape;344;p62"/>
          <p:cNvSpPr txBox="1"/>
          <p:nvPr/>
        </p:nvSpPr>
        <p:spPr>
          <a:xfrm>
            <a:off x="6096325" y="4857775"/>
            <a:ext cx="3000000" cy="14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t>Slide by Michelle Pacansky-Brock, CC-BY-NC</a:t>
            </a:r>
            <a:endParaRPr sz="1000"/>
          </a:p>
        </p:txBody>
      </p:sp>
      <p:sp>
        <p:nvSpPr>
          <p:cNvPr id="345" name="Google Shape;345;p62"/>
          <p:cNvSpPr txBox="1"/>
          <p:nvPr/>
        </p:nvSpPr>
        <p:spPr>
          <a:xfrm>
            <a:off x="2358350" y="547250"/>
            <a:ext cx="3958800" cy="2904000"/>
          </a:xfrm>
          <a:prstGeom prst="rect">
            <a:avLst/>
          </a:prstGeom>
          <a:solidFill>
            <a:srgbClr val="D0E0E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Fjalla One"/>
                <a:ea typeface="Fjalla One"/>
                <a:cs typeface="Fjalla One"/>
                <a:sym typeface="Fjalla One"/>
              </a:rPr>
              <a:t>“Students who feel invisible and unimportant” need to be “seen” and “valued” by educators. </a:t>
            </a:r>
            <a:endParaRPr sz="2400">
              <a:latin typeface="Fjalla One"/>
              <a:ea typeface="Fjalla One"/>
              <a:cs typeface="Fjalla One"/>
              <a:sym typeface="Fjalla One"/>
            </a:endParaRPr>
          </a:p>
          <a:p>
            <a:pPr marL="0" lvl="0" indent="0" algn="ctr" rtl="0">
              <a:spcBef>
                <a:spcPts val="0"/>
              </a:spcBef>
              <a:spcAft>
                <a:spcPts val="0"/>
              </a:spcAft>
              <a:buNone/>
            </a:pPr>
            <a:endParaRPr sz="2600">
              <a:latin typeface="Fjalla One"/>
              <a:ea typeface="Fjalla One"/>
              <a:cs typeface="Fjalla One"/>
              <a:sym typeface="Fjalla One"/>
            </a:endParaRPr>
          </a:p>
          <a:p>
            <a:pPr marL="0" lvl="0" indent="0" algn="ctr" rtl="0">
              <a:spcBef>
                <a:spcPts val="0"/>
              </a:spcBef>
              <a:spcAft>
                <a:spcPts val="0"/>
              </a:spcAft>
              <a:buNone/>
            </a:pPr>
            <a:r>
              <a:rPr lang="en" sz="1700">
                <a:latin typeface="Fjalla One"/>
                <a:ea typeface="Fjalla One"/>
                <a:cs typeface="Fjalla One"/>
                <a:sym typeface="Fjalla One"/>
              </a:rPr>
              <a:t>Wood &amp; Harris III, 2017, p. 41.</a:t>
            </a:r>
            <a:endParaRPr sz="1700">
              <a:latin typeface="Fjalla One"/>
              <a:ea typeface="Fjalla One"/>
              <a:cs typeface="Fjalla One"/>
              <a:sym typeface="Fjalla One"/>
            </a:endParaRPr>
          </a:p>
        </p:txBody>
      </p:sp>
      <p:sp>
        <p:nvSpPr>
          <p:cNvPr id="346" name="Google Shape;346;p62"/>
          <p:cNvSpPr txBox="1"/>
          <p:nvPr/>
        </p:nvSpPr>
        <p:spPr>
          <a:xfrm>
            <a:off x="80925" y="4388450"/>
            <a:ext cx="8383500" cy="2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D3B45"/>
                </a:solidFill>
                <a:latin typeface="Lato"/>
                <a:ea typeface="Lato"/>
                <a:cs typeface="Lato"/>
                <a:sym typeface="Lato"/>
              </a:rPr>
              <a:t>Wood, J. L., &amp; Harris, F., III. (2017). </a:t>
            </a:r>
            <a:r>
              <a:rPr lang="en" sz="1000" i="1">
                <a:solidFill>
                  <a:srgbClr val="2D3B45"/>
                </a:solidFill>
                <a:latin typeface="Lato"/>
                <a:ea typeface="Lato"/>
                <a:cs typeface="Lato"/>
                <a:sym typeface="Lato"/>
              </a:rPr>
              <a:t>Supporting men of color in the community college: A guidebook</a:t>
            </a:r>
            <a:r>
              <a:rPr lang="en" sz="1000">
                <a:solidFill>
                  <a:srgbClr val="2D3B45"/>
                </a:solidFill>
                <a:latin typeface="Lato"/>
                <a:ea typeface="Lato"/>
                <a:cs typeface="Lato"/>
                <a:sym typeface="Lato"/>
              </a:rPr>
              <a:t>. San Diego, CA: Lawndale Hill.</a:t>
            </a:r>
            <a:endParaRPr sz="1200"/>
          </a:p>
        </p:txBody>
      </p:sp>
      <p:sp>
        <p:nvSpPr>
          <p:cNvPr id="347" name="Google Shape;347;p62"/>
          <p:cNvSpPr txBox="1"/>
          <p:nvPr/>
        </p:nvSpPr>
        <p:spPr>
          <a:xfrm>
            <a:off x="80925" y="4589425"/>
            <a:ext cx="8901300" cy="29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latin typeface="Lato"/>
                <a:ea typeface="Lato"/>
                <a:cs typeface="Lato"/>
                <a:sym typeface="Lato"/>
              </a:rPr>
              <a:t>Rendón, L. (1994).</a:t>
            </a:r>
            <a:r>
              <a:rPr lang="en" sz="1000">
                <a:uFill>
                  <a:noFill/>
                </a:uFill>
                <a:latin typeface="Lato"/>
                <a:ea typeface="Lato"/>
                <a:cs typeface="Lato"/>
                <a:sym typeface="Lato"/>
                <a:hlinkClick r:id="rId3"/>
              </a:rPr>
              <a:t> </a:t>
            </a:r>
            <a:r>
              <a:rPr lang="en" sz="1000">
                <a:latin typeface="Lato"/>
                <a:ea typeface="Lato"/>
                <a:cs typeface="Lato"/>
                <a:sym typeface="Lato"/>
              </a:rPr>
              <a:t>Validating culturally diverse students: Toward a new model of learning and student development, </a:t>
            </a:r>
            <a:r>
              <a:rPr lang="en" sz="1000" i="1">
                <a:latin typeface="Lato"/>
                <a:ea typeface="Lato"/>
                <a:cs typeface="Lato"/>
                <a:sym typeface="Lato"/>
              </a:rPr>
              <a:t>Innovative Higher Education, 19</a:t>
            </a:r>
            <a:r>
              <a:rPr lang="en" sz="1000">
                <a:latin typeface="Lato"/>
                <a:ea typeface="Lato"/>
                <a:cs typeface="Lato"/>
                <a:sym typeface="Lato"/>
              </a:rPr>
              <a:t>, 33-51.</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1"/>
        <p:cNvGrpSpPr/>
        <p:nvPr/>
      </p:nvGrpSpPr>
      <p:grpSpPr>
        <a:xfrm>
          <a:off x="0" y="0"/>
          <a:ext cx="0" cy="0"/>
          <a:chOff x="0" y="0"/>
          <a:chExt cx="0" cy="0"/>
        </a:xfrm>
      </p:grpSpPr>
      <p:sp>
        <p:nvSpPr>
          <p:cNvPr id="352" name="Google Shape;352;p63"/>
          <p:cNvSpPr/>
          <p:nvPr/>
        </p:nvSpPr>
        <p:spPr>
          <a:xfrm>
            <a:off x="-100" y="-66675"/>
            <a:ext cx="9144000" cy="902100"/>
          </a:xfrm>
          <a:prstGeom prst="rect">
            <a:avLst/>
          </a:prstGeom>
          <a:solidFill>
            <a:srgbClr val="0578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3"/>
          <p:cNvSpPr txBox="1"/>
          <p:nvPr/>
        </p:nvSpPr>
        <p:spPr>
          <a:xfrm>
            <a:off x="214650" y="116175"/>
            <a:ext cx="8578500" cy="7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rgbClr val="FFFFFF"/>
                </a:solidFill>
                <a:latin typeface="Fjalla One"/>
                <a:ea typeface="Fjalla One"/>
                <a:cs typeface="Fjalla One"/>
                <a:sym typeface="Fjalla One"/>
              </a:rPr>
              <a:t>Stereotype Threat </a:t>
            </a:r>
            <a:r>
              <a:rPr lang="en" sz="2200">
                <a:solidFill>
                  <a:srgbClr val="FFFFFF"/>
                </a:solidFill>
                <a:latin typeface="Fjalla One"/>
                <a:ea typeface="Fjalla One"/>
                <a:cs typeface="Fjalla One"/>
                <a:sym typeface="Fjalla One"/>
              </a:rPr>
              <a:t>(Steele &amp; Aronson, 1995)</a:t>
            </a:r>
            <a:endParaRPr sz="2200">
              <a:solidFill>
                <a:srgbClr val="FFFFFF"/>
              </a:solidFill>
              <a:latin typeface="Fjalla One"/>
              <a:ea typeface="Fjalla One"/>
              <a:cs typeface="Fjalla One"/>
              <a:sym typeface="Fjalla One"/>
            </a:endParaRPr>
          </a:p>
        </p:txBody>
      </p:sp>
      <p:sp>
        <p:nvSpPr>
          <p:cNvPr id="354" name="Google Shape;354;p63"/>
          <p:cNvSpPr txBox="1"/>
          <p:nvPr/>
        </p:nvSpPr>
        <p:spPr>
          <a:xfrm>
            <a:off x="45700" y="1180175"/>
            <a:ext cx="5472000" cy="2339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A person feels at risk of confirming a negative stereotype about one’s identity</a:t>
            </a:r>
            <a:endParaRPr sz="1700"/>
          </a:p>
          <a:p>
            <a:pPr marL="457200" lvl="0" indent="-336550" algn="l" rtl="0">
              <a:spcBef>
                <a:spcPts val="1000"/>
              </a:spcBef>
              <a:spcAft>
                <a:spcPts val="0"/>
              </a:spcAft>
              <a:buSzPts val="1700"/>
              <a:buChar char="●"/>
            </a:pPr>
            <a:r>
              <a:rPr lang="en" sz="1700"/>
              <a:t>Triggered by situations, words.</a:t>
            </a:r>
            <a:endParaRPr sz="1700"/>
          </a:p>
          <a:p>
            <a:pPr marL="457200" lvl="0" indent="-336550" algn="l" rtl="0">
              <a:spcBef>
                <a:spcPts val="1000"/>
              </a:spcBef>
              <a:spcAft>
                <a:spcPts val="0"/>
              </a:spcAft>
              <a:buSzPts val="1700"/>
              <a:buChar char="●"/>
            </a:pPr>
            <a:r>
              <a:rPr lang="en" sz="1700"/>
              <a:t>Negative stereotypes about intelligence are more likely to trigger stereotype threat in college students who are Black, Indigenous, and people of color and women in STEM courses.</a:t>
            </a:r>
            <a:endParaRPr sz="1700"/>
          </a:p>
          <a:p>
            <a:pPr marL="457200" lvl="0" indent="-336550" algn="l" rtl="0">
              <a:spcBef>
                <a:spcPts val="1000"/>
              </a:spcBef>
              <a:spcAft>
                <a:spcPts val="1000"/>
              </a:spcAft>
              <a:buSzPts val="1700"/>
              <a:buChar char="●"/>
            </a:pPr>
            <a:r>
              <a:rPr lang="en" sz="1700" b="1"/>
              <a:t>Consequences</a:t>
            </a:r>
            <a:r>
              <a:rPr lang="en" sz="1700"/>
              <a:t>: disengagement, underachievement on exams and other academic tasks, sudden course withdrawal</a:t>
            </a:r>
            <a:endParaRPr sz="1700"/>
          </a:p>
        </p:txBody>
      </p:sp>
      <p:pic>
        <p:nvPicPr>
          <p:cNvPr id="355" name="Google Shape;355;p63" descr="One only has to turn on the television to view a plethora of stereotypes about people based on gender, race, religion, physical appearance, intelligence—the list goes on. Claude Steele, Dean for the School of Education at Stanford University, and his colleagues discovered that even when stereotypes are not uttered aloud, the phenomenon of stereotype threat, or the fear of confirming a negative stereotype, can be a stigma that affects attitudes and behaviors. These ideas are very important to Not In Our School because our core principles focus on creating safe, inclusive and accepting environments, free from stereotypes, bullying, and intolerance.  In this interview Dr. Steele explains the concept of stereotype threat and its antidote &quot;identity safety.&quot;" title="Stereotype Threat: A Conversation with Claude Steele">
            <a:hlinkClick r:id="rId3"/>
          </p:cNvPr>
          <p:cNvPicPr preferRelativeResize="0"/>
          <p:nvPr/>
        </p:nvPicPr>
        <p:blipFill>
          <a:blip r:embed="rId4">
            <a:alphaModFix/>
          </a:blip>
          <a:stretch>
            <a:fillRect/>
          </a:stretch>
        </p:blipFill>
        <p:spPr>
          <a:xfrm>
            <a:off x="5700934" y="1326275"/>
            <a:ext cx="3199291" cy="2399462"/>
          </a:xfrm>
          <a:prstGeom prst="rect">
            <a:avLst/>
          </a:prstGeom>
          <a:noFill/>
          <a:ln>
            <a:noFill/>
          </a:ln>
          <a:effectLst>
            <a:outerShdw blurRad="57150" dist="19050" dir="5400000" algn="bl" rotWithShape="0">
              <a:srgbClr val="000000">
                <a:alpha val="50000"/>
              </a:srgbClr>
            </a:outerShdw>
          </a:effectLst>
        </p:spPr>
      </p:pic>
      <p:sp>
        <p:nvSpPr>
          <p:cNvPr id="356" name="Google Shape;356;p63"/>
          <p:cNvSpPr txBox="1"/>
          <p:nvPr/>
        </p:nvSpPr>
        <p:spPr>
          <a:xfrm>
            <a:off x="45700" y="4656100"/>
            <a:ext cx="6111300" cy="3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Steele, Claude M., and Joshua Aronson. "Stereotype Threat and the Intellectual Test Performance of African Americans." Journal of Personality and Social Psychology 69, no. 5 (1995): 797-811.</a:t>
            </a:r>
            <a:endParaRPr sz="1000"/>
          </a:p>
        </p:txBody>
      </p:sp>
      <p:sp>
        <p:nvSpPr>
          <p:cNvPr id="357" name="Google Shape;357;p63"/>
          <p:cNvSpPr txBox="1"/>
          <p:nvPr/>
        </p:nvSpPr>
        <p:spPr>
          <a:xfrm>
            <a:off x="5943200" y="4216725"/>
            <a:ext cx="2805300" cy="30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View 5:50 - 8:15</a:t>
            </a:r>
            <a:endParaRPr/>
          </a:p>
        </p:txBody>
      </p:sp>
      <p:sp>
        <p:nvSpPr>
          <p:cNvPr id="358" name="Google Shape;358;p63"/>
          <p:cNvSpPr txBox="1"/>
          <p:nvPr/>
        </p:nvSpPr>
        <p:spPr>
          <a:xfrm>
            <a:off x="5700975" y="3707150"/>
            <a:ext cx="3199200" cy="2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Dr. Claude Steele, Stanford University</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sp>
        <p:nvSpPr>
          <p:cNvPr id="363" name="Google Shape;363;p64"/>
          <p:cNvSpPr txBox="1"/>
          <p:nvPr/>
        </p:nvSpPr>
        <p:spPr>
          <a:xfrm>
            <a:off x="26100" y="4799150"/>
            <a:ext cx="2938800" cy="30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a:solidFill>
                  <a:srgbClr val="FFFFFF"/>
                </a:solidFill>
              </a:rPr>
              <a:t>Photo by</a:t>
            </a:r>
            <a:r>
              <a:rPr lang="en" sz="1050">
                <a:solidFill>
                  <a:srgbClr val="FFFFFF"/>
                </a:solidFill>
                <a:uFill>
                  <a:noFill/>
                </a:uFill>
                <a:hlinkClick r:id="rId3">
                  <a:extLst>
                    <a:ext uri="{A12FA001-AC4F-418D-AE19-62706E023703}">
                      <ahyp:hlinkClr xmlns:ahyp="http://schemas.microsoft.com/office/drawing/2018/hyperlinkcolor" val="tx"/>
                    </a:ext>
                  </a:extLst>
                </a:hlinkClick>
              </a:rPr>
              <a:t> </a:t>
            </a:r>
            <a:r>
              <a:rPr lang="en" sz="1050" u="sng">
                <a:solidFill>
                  <a:srgbClr val="FFFFFF"/>
                </a:solidFill>
                <a:hlinkClick r:id="rId3">
                  <a:extLst>
                    <a:ext uri="{A12FA001-AC4F-418D-AE19-62706E023703}">
                      <ahyp:hlinkClr xmlns:ahyp="http://schemas.microsoft.com/office/drawing/2018/hyperlinkcolor" val="tx"/>
                    </a:ext>
                  </a:extLst>
                </a:hlinkClick>
              </a:rPr>
              <a:t>Nikita Taparia</a:t>
            </a:r>
            <a:r>
              <a:rPr lang="en" sz="1050">
                <a:solidFill>
                  <a:srgbClr val="FFFFFF"/>
                </a:solidFill>
              </a:rPr>
              <a:t> on</a:t>
            </a:r>
            <a:r>
              <a:rPr lang="en" sz="1050">
                <a:solidFill>
                  <a:srgbClr val="FFFFFF"/>
                </a:solidFill>
                <a:uFill>
                  <a:noFill/>
                </a:uFill>
                <a:hlinkClick r:id="rId4">
                  <a:extLst>
                    <a:ext uri="{A12FA001-AC4F-418D-AE19-62706E023703}">
                      <ahyp:hlinkClr xmlns:ahyp="http://schemas.microsoft.com/office/drawing/2018/hyperlinkcolor" val="tx"/>
                    </a:ext>
                  </a:extLst>
                </a:hlinkClick>
              </a:rPr>
              <a:t> </a:t>
            </a:r>
            <a:r>
              <a:rPr lang="en" sz="1050" u="sng">
                <a:solidFill>
                  <a:srgbClr val="FFFFFF"/>
                </a:solidFill>
                <a:hlinkClick r:id="rId4">
                  <a:extLst>
                    <a:ext uri="{A12FA001-AC4F-418D-AE19-62706E023703}">
                      <ahyp:hlinkClr xmlns:ahyp="http://schemas.microsoft.com/office/drawing/2018/hyperlinkcolor" val="tx"/>
                    </a:ext>
                  </a:extLst>
                </a:hlinkClick>
              </a:rPr>
              <a:t>Unsplash</a:t>
            </a:r>
            <a:endParaRPr sz="1050" u="sng">
              <a:solidFill>
                <a:srgbClr val="FFFFFF"/>
              </a:solidFill>
            </a:endParaRPr>
          </a:p>
        </p:txBody>
      </p:sp>
      <p:pic>
        <p:nvPicPr>
          <p:cNvPr id="364" name="Google Shape;364;p64"/>
          <p:cNvPicPr preferRelativeResize="0"/>
          <p:nvPr/>
        </p:nvPicPr>
        <p:blipFill rotWithShape="1">
          <a:blip r:embed="rId5">
            <a:alphaModFix/>
          </a:blip>
          <a:srcRect l="-2240" r="2240"/>
          <a:stretch/>
        </p:blipFill>
        <p:spPr>
          <a:xfrm>
            <a:off x="-361775" y="0"/>
            <a:ext cx="9505776" cy="5347001"/>
          </a:xfrm>
          <a:prstGeom prst="rect">
            <a:avLst/>
          </a:prstGeom>
          <a:noFill/>
          <a:ln>
            <a:noFill/>
          </a:ln>
        </p:spPr>
      </p:pic>
      <p:sp>
        <p:nvSpPr>
          <p:cNvPr id="365" name="Google Shape;365;p64"/>
          <p:cNvSpPr txBox="1"/>
          <p:nvPr/>
        </p:nvSpPr>
        <p:spPr>
          <a:xfrm>
            <a:off x="-1478550" y="2674000"/>
            <a:ext cx="73362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64"/>
          <p:cNvSpPr txBox="1"/>
          <p:nvPr/>
        </p:nvSpPr>
        <p:spPr>
          <a:xfrm>
            <a:off x="2109800" y="135575"/>
            <a:ext cx="6651600" cy="802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400">
                <a:solidFill>
                  <a:srgbClr val="FFFFFF"/>
                </a:solidFill>
                <a:latin typeface="Fjalla One"/>
                <a:ea typeface="Fjalla One"/>
                <a:cs typeface="Fjalla One"/>
                <a:sym typeface="Fjalla One"/>
              </a:rPr>
              <a:t>Culture Informs Teaching and Learning</a:t>
            </a:r>
            <a:endParaRPr sz="3400">
              <a:solidFill>
                <a:srgbClr val="FFFFFF"/>
              </a:solidFill>
              <a:latin typeface="Fjalla One"/>
              <a:ea typeface="Fjalla One"/>
              <a:cs typeface="Fjalla One"/>
              <a:sym typeface="Fjalla One"/>
            </a:endParaRPr>
          </a:p>
          <a:p>
            <a:pPr marL="0" lvl="0" indent="0" algn="l" rtl="0">
              <a:spcBef>
                <a:spcPts val="0"/>
              </a:spcBef>
              <a:spcAft>
                <a:spcPts val="0"/>
              </a:spcAft>
              <a:buNone/>
            </a:pPr>
            <a:endParaRPr sz="2400" i="1">
              <a:solidFill>
                <a:srgbClr val="FFFFFF"/>
              </a:solidFill>
              <a:latin typeface="Fjalla One"/>
              <a:ea typeface="Fjalla One"/>
              <a:cs typeface="Fjalla One"/>
              <a:sym typeface="Fjalla O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70"/>
        <p:cNvGrpSpPr/>
        <p:nvPr/>
      </p:nvGrpSpPr>
      <p:grpSpPr>
        <a:xfrm>
          <a:off x="0" y="0"/>
          <a:ext cx="0" cy="0"/>
          <a:chOff x="0" y="0"/>
          <a:chExt cx="0" cy="0"/>
        </a:xfrm>
      </p:grpSpPr>
      <p:sp>
        <p:nvSpPr>
          <p:cNvPr id="371" name="Google Shape;371;p65"/>
          <p:cNvSpPr/>
          <p:nvPr/>
        </p:nvSpPr>
        <p:spPr>
          <a:xfrm>
            <a:off x="-100" y="-66675"/>
            <a:ext cx="9144000" cy="1021800"/>
          </a:xfrm>
          <a:prstGeom prst="rect">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5"/>
          <p:cNvSpPr txBox="1"/>
          <p:nvPr/>
        </p:nvSpPr>
        <p:spPr>
          <a:xfrm>
            <a:off x="875" y="42825"/>
            <a:ext cx="9144000" cy="8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FFFFFF"/>
                </a:solidFill>
                <a:latin typeface="Fjalla One"/>
                <a:ea typeface="Fjalla One"/>
                <a:cs typeface="Fjalla One"/>
                <a:sym typeface="Fjalla One"/>
              </a:rPr>
              <a:t>Low Context &amp; High Context Cultures</a:t>
            </a:r>
            <a:endParaRPr sz="4200" b="1">
              <a:solidFill>
                <a:srgbClr val="FFFFFF"/>
              </a:solidFill>
              <a:latin typeface="Fjalla One"/>
              <a:ea typeface="Fjalla One"/>
              <a:cs typeface="Fjalla One"/>
              <a:sym typeface="Fjalla One"/>
            </a:endParaRPr>
          </a:p>
          <a:p>
            <a:pPr marL="0" lvl="0" indent="0" algn="l" rtl="0">
              <a:spcBef>
                <a:spcPts val="0"/>
              </a:spcBef>
              <a:spcAft>
                <a:spcPts val="0"/>
              </a:spcAft>
              <a:buNone/>
            </a:pPr>
            <a:endParaRPr sz="2400" i="1">
              <a:solidFill>
                <a:srgbClr val="FFFFFF"/>
              </a:solidFill>
              <a:latin typeface="Lato"/>
              <a:ea typeface="Lato"/>
              <a:cs typeface="Lato"/>
              <a:sym typeface="Lato"/>
            </a:endParaRPr>
          </a:p>
        </p:txBody>
      </p:sp>
      <p:sp>
        <p:nvSpPr>
          <p:cNvPr id="373" name="Google Shape;373;p65"/>
          <p:cNvSpPr txBox="1"/>
          <p:nvPr/>
        </p:nvSpPr>
        <p:spPr>
          <a:xfrm>
            <a:off x="10700" y="4707475"/>
            <a:ext cx="6247800" cy="1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Halverson, C. B. (1993). Cultural-context Inventory: The Effects of Culture on Behavior and Work Style. In Pfeiffer, J. W. (ed.)., Annual: Developing Human Resources, Pfeiffer and Company, San Diego, CA.</a:t>
            </a:r>
            <a:endParaRPr sz="900"/>
          </a:p>
        </p:txBody>
      </p:sp>
      <p:sp>
        <p:nvSpPr>
          <p:cNvPr id="374" name="Google Shape;374;p65"/>
          <p:cNvSpPr txBox="1"/>
          <p:nvPr/>
        </p:nvSpPr>
        <p:spPr>
          <a:xfrm>
            <a:off x="6096325" y="4857775"/>
            <a:ext cx="3000000" cy="14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t>Slide by Michelle Pacansky-Brock, CC-BY-NC</a:t>
            </a:r>
            <a:endParaRPr sz="1000"/>
          </a:p>
        </p:txBody>
      </p:sp>
      <p:sp>
        <p:nvSpPr>
          <p:cNvPr id="375" name="Google Shape;375;p65"/>
          <p:cNvSpPr/>
          <p:nvPr/>
        </p:nvSpPr>
        <p:spPr>
          <a:xfrm>
            <a:off x="376650" y="1492425"/>
            <a:ext cx="8053200" cy="382200"/>
          </a:xfrm>
          <a:prstGeom prst="leftRightArrow">
            <a:avLst>
              <a:gd name="adj1" fmla="val 50000"/>
              <a:gd name="adj2" fmla="val 50000"/>
            </a:avLst>
          </a:prstGeom>
          <a:solidFill>
            <a:srgbClr val="660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5"/>
          <p:cNvSpPr txBox="1"/>
          <p:nvPr/>
        </p:nvSpPr>
        <p:spPr>
          <a:xfrm>
            <a:off x="5268325" y="1962700"/>
            <a:ext cx="2746200" cy="29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Lato"/>
                <a:ea typeface="Lato"/>
                <a:cs typeface="Lato"/>
                <a:sym typeface="Lato"/>
              </a:rPr>
              <a:t>Higher Context Cultures</a:t>
            </a:r>
            <a:endParaRPr sz="1600" b="1">
              <a:latin typeface="Lato"/>
              <a:ea typeface="Lato"/>
              <a:cs typeface="Lato"/>
              <a:sym typeface="Lato"/>
            </a:endParaRPr>
          </a:p>
        </p:txBody>
      </p:sp>
      <p:sp>
        <p:nvSpPr>
          <p:cNvPr id="377" name="Google Shape;377;p65"/>
          <p:cNvSpPr txBox="1"/>
          <p:nvPr/>
        </p:nvSpPr>
        <p:spPr>
          <a:xfrm>
            <a:off x="637825" y="1962700"/>
            <a:ext cx="2493000" cy="29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Lato"/>
                <a:ea typeface="Lato"/>
                <a:cs typeface="Lato"/>
                <a:sym typeface="Lato"/>
              </a:rPr>
              <a:t>Lower Context Cultures</a:t>
            </a:r>
            <a:endParaRPr sz="1600" b="1">
              <a:latin typeface="Lato"/>
              <a:ea typeface="Lato"/>
              <a:cs typeface="Lato"/>
              <a:sym typeface="Lato"/>
            </a:endParaRPr>
          </a:p>
        </p:txBody>
      </p:sp>
      <p:sp>
        <p:nvSpPr>
          <p:cNvPr id="378" name="Google Shape;378;p65"/>
          <p:cNvSpPr txBox="1"/>
          <p:nvPr/>
        </p:nvSpPr>
        <p:spPr>
          <a:xfrm>
            <a:off x="201725" y="2344775"/>
            <a:ext cx="4486200" cy="1827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latin typeface="Lato"/>
              <a:ea typeface="Lato"/>
              <a:cs typeface="Lato"/>
              <a:sym typeface="Lato"/>
            </a:endParaRPr>
          </a:p>
        </p:txBody>
      </p:sp>
      <p:sp>
        <p:nvSpPr>
          <p:cNvPr id="379" name="Google Shape;379;p65"/>
          <p:cNvSpPr txBox="1"/>
          <p:nvPr/>
        </p:nvSpPr>
        <p:spPr>
          <a:xfrm>
            <a:off x="213275" y="2376350"/>
            <a:ext cx="4767900" cy="1863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Open Sans"/>
              <a:buChar char="●"/>
            </a:pPr>
            <a:r>
              <a:rPr lang="en" sz="1500">
                <a:latin typeface="Open Sans"/>
                <a:ea typeface="Open Sans"/>
                <a:cs typeface="Open Sans"/>
                <a:sym typeface="Open Sans"/>
              </a:rPr>
              <a:t>Task-based</a:t>
            </a: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a:latin typeface="Open Sans"/>
                <a:ea typeface="Open Sans"/>
                <a:cs typeface="Open Sans"/>
                <a:sym typeface="Open Sans"/>
              </a:rPr>
              <a:t>Logic &amp; facts are emphasized</a:t>
            </a: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a:latin typeface="Open Sans"/>
                <a:ea typeface="Open Sans"/>
                <a:cs typeface="Open Sans"/>
                <a:sym typeface="Open Sans"/>
              </a:rPr>
              <a:t>Verbal over non-verbal </a:t>
            </a: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a:latin typeface="Open Sans"/>
                <a:ea typeface="Open Sans"/>
                <a:cs typeface="Open Sans"/>
                <a:sym typeface="Open Sans"/>
              </a:rPr>
              <a:t>Relationships are plentiful, short-term</a:t>
            </a:r>
            <a:endParaRPr sz="1500">
              <a:latin typeface="Open Sans"/>
              <a:ea typeface="Open Sans"/>
              <a:cs typeface="Open Sans"/>
              <a:sym typeface="Open Sans"/>
            </a:endParaRPr>
          </a:p>
          <a:p>
            <a:pPr marL="457200" lvl="0" indent="0" algn="l" rtl="0">
              <a:spcBef>
                <a:spcPts val="0"/>
              </a:spcBef>
              <a:spcAft>
                <a:spcPts val="0"/>
              </a:spcAft>
              <a:buNone/>
            </a:pPr>
            <a:endParaRPr sz="1700">
              <a:latin typeface="Open Sans"/>
              <a:ea typeface="Open Sans"/>
              <a:cs typeface="Open Sans"/>
              <a:sym typeface="Open Sans"/>
            </a:endParaRPr>
          </a:p>
          <a:p>
            <a:pPr marL="457200" lvl="0" indent="0" algn="l" rtl="0">
              <a:spcBef>
                <a:spcPts val="0"/>
              </a:spcBef>
              <a:spcAft>
                <a:spcPts val="0"/>
              </a:spcAft>
              <a:buNone/>
            </a:pPr>
            <a:endParaRPr sz="1700">
              <a:latin typeface="Open Sans"/>
              <a:ea typeface="Open Sans"/>
              <a:cs typeface="Open Sans"/>
              <a:sym typeface="Open Sans"/>
            </a:endParaRPr>
          </a:p>
        </p:txBody>
      </p:sp>
      <p:sp>
        <p:nvSpPr>
          <p:cNvPr id="380" name="Google Shape;380;p65"/>
          <p:cNvSpPr txBox="1"/>
          <p:nvPr/>
        </p:nvSpPr>
        <p:spPr>
          <a:xfrm>
            <a:off x="4924400" y="2344775"/>
            <a:ext cx="4143300" cy="14904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Lato"/>
              <a:buChar char="●"/>
            </a:pPr>
            <a:r>
              <a:rPr lang="en" sz="1500">
                <a:latin typeface="Open Sans"/>
                <a:ea typeface="Open Sans"/>
                <a:cs typeface="Open Sans"/>
                <a:sym typeface="Open Sans"/>
              </a:rPr>
              <a:t>Relationship-based</a:t>
            </a: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a:latin typeface="Open Sans"/>
                <a:ea typeface="Open Sans"/>
                <a:cs typeface="Open Sans"/>
                <a:sym typeface="Open Sans"/>
              </a:rPr>
              <a:t>Intuition is valued</a:t>
            </a: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a:latin typeface="Open Sans"/>
                <a:ea typeface="Open Sans"/>
                <a:cs typeface="Open Sans"/>
                <a:sym typeface="Open Sans"/>
              </a:rPr>
              <a:t>Non-verbal over verbal</a:t>
            </a: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sz="1500">
                <a:latin typeface="Open Sans"/>
                <a:ea typeface="Open Sans"/>
                <a:cs typeface="Open Sans"/>
                <a:sym typeface="Open Sans"/>
              </a:rPr>
              <a:t>Relationships are fewer, long-term</a:t>
            </a:r>
            <a:endParaRPr sz="15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4"/>
        <p:cNvGrpSpPr/>
        <p:nvPr/>
      </p:nvGrpSpPr>
      <p:grpSpPr>
        <a:xfrm>
          <a:off x="0" y="0"/>
          <a:ext cx="0" cy="0"/>
          <a:chOff x="0" y="0"/>
          <a:chExt cx="0" cy="0"/>
        </a:xfrm>
      </p:grpSpPr>
      <p:sp>
        <p:nvSpPr>
          <p:cNvPr id="385" name="Google Shape;385;p66"/>
          <p:cNvSpPr txBox="1"/>
          <p:nvPr/>
        </p:nvSpPr>
        <p:spPr>
          <a:xfrm>
            <a:off x="26100" y="4799150"/>
            <a:ext cx="2938800" cy="30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a:solidFill>
                  <a:srgbClr val="FFFFFF"/>
                </a:solidFill>
              </a:rPr>
              <a:t>Photo by</a:t>
            </a:r>
            <a:r>
              <a:rPr lang="en" sz="1050">
                <a:solidFill>
                  <a:srgbClr val="FFFFFF"/>
                </a:solidFill>
                <a:uFill>
                  <a:noFill/>
                </a:uFill>
                <a:hlinkClick r:id="rId3">
                  <a:extLst>
                    <a:ext uri="{A12FA001-AC4F-418D-AE19-62706E023703}">
                      <ahyp:hlinkClr xmlns:ahyp="http://schemas.microsoft.com/office/drawing/2018/hyperlinkcolor" val="tx"/>
                    </a:ext>
                  </a:extLst>
                </a:hlinkClick>
              </a:rPr>
              <a:t> </a:t>
            </a:r>
            <a:r>
              <a:rPr lang="en" sz="1050" u="sng">
                <a:solidFill>
                  <a:srgbClr val="FFFFFF"/>
                </a:solidFill>
                <a:hlinkClick r:id="rId3">
                  <a:extLst>
                    <a:ext uri="{A12FA001-AC4F-418D-AE19-62706E023703}">
                      <ahyp:hlinkClr xmlns:ahyp="http://schemas.microsoft.com/office/drawing/2018/hyperlinkcolor" val="tx"/>
                    </a:ext>
                  </a:extLst>
                </a:hlinkClick>
              </a:rPr>
              <a:t>Nikita Taparia</a:t>
            </a:r>
            <a:r>
              <a:rPr lang="en" sz="1050">
                <a:solidFill>
                  <a:srgbClr val="FFFFFF"/>
                </a:solidFill>
              </a:rPr>
              <a:t> on</a:t>
            </a:r>
            <a:r>
              <a:rPr lang="en" sz="1050">
                <a:solidFill>
                  <a:srgbClr val="FFFFFF"/>
                </a:solidFill>
                <a:uFill>
                  <a:noFill/>
                </a:uFill>
                <a:hlinkClick r:id="rId4">
                  <a:extLst>
                    <a:ext uri="{A12FA001-AC4F-418D-AE19-62706E023703}">
                      <ahyp:hlinkClr xmlns:ahyp="http://schemas.microsoft.com/office/drawing/2018/hyperlinkcolor" val="tx"/>
                    </a:ext>
                  </a:extLst>
                </a:hlinkClick>
              </a:rPr>
              <a:t> </a:t>
            </a:r>
            <a:r>
              <a:rPr lang="en" sz="1050" u="sng">
                <a:solidFill>
                  <a:srgbClr val="FFFFFF"/>
                </a:solidFill>
                <a:hlinkClick r:id="rId4">
                  <a:extLst>
                    <a:ext uri="{A12FA001-AC4F-418D-AE19-62706E023703}">
                      <ahyp:hlinkClr xmlns:ahyp="http://schemas.microsoft.com/office/drawing/2018/hyperlinkcolor" val="tx"/>
                    </a:ext>
                  </a:extLst>
                </a:hlinkClick>
              </a:rPr>
              <a:t>Unsplash</a:t>
            </a:r>
            <a:endParaRPr sz="1050" u="sng">
              <a:solidFill>
                <a:srgbClr val="FFFFFF"/>
              </a:solidFill>
            </a:endParaRPr>
          </a:p>
        </p:txBody>
      </p:sp>
      <p:pic>
        <p:nvPicPr>
          <p:cNvPr id="386" name="Google Shape;386;p66"/>
          <p:cNvPicPr preferRelativeResize="0"/>
          <p:nvPr/>
        </p:nvPicPr>
        <p:blipFill rotWithShape="1">
          <a:blip r:embed="rId5">
            <a:alphaModFix/>
          </a:blip>
          <a:srcRect l="-2240" r="2240"/>
          <a:stretch/>
        </p:blipFill>
        <p:spPr>
          <a:xfrm>
            <a:off x="-361775" y="0"/>
            <a:ext cx="9505776" cy="5347001"/>
          </a:xfrm>
          <a:prstGeom prst="rect">
            <a:avLst/>
          </a:prstGeom>
          <a:noFill/>
          <a:ln>
            <a:noFill/>
          </a:ln>
        </p:spPr>
      </p:pic>
      <p:sp>
        <p:nvSpPr>
          <p:cNvPr id="387" name="Google Shape;387;p66"/>
          <p:cNvSpPr txBox="1"/>
          <p:nvPr/>
        </p:nvSpPr>
        <p:spPr>
          <a:xfrm>
            <a:off x="-1478550" y="2674000"/>
            <a:ext cx="73362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66"/>
          <p:cNvSpPr txBox="1"/>
          <p:nvPr/>
        </p:nvSpPr>
        <p:spPr>
          <a:xfrm>
            <a:off x="2880875" y="153100"/>
            <a:ext cx="5802600" cy="802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700">
                <a:solidFill>
                  <a:srgbClr val="FFFFFF"/>
                </a:solidFill>
                <a:latin typeface="Fjalla One"/>
                <a:ea typeface="Fjalla One"/>
                <a:cs typeface="Fjalla One"/>
                <a:sym typeface="Fjalla One"/>
              </a:rPr>
              <a:t>Culturally Responsive Teaching ensures there is no mismatch.</a:t>
            </a:r>
            <a:endParaRPr sz="2700">
              <a:solidFill>
                <a:srgbClr val="FFFFFF"/>
              </a:solidFill>
              <a:latin typeface="Fjalla One"/>
              <a:ea typeface="Fjalla One"/>
              <a:cs typeface="Fjalla One"/>
              <a:sym typeface="Fjalla One"/>
            </a:endParaRPr>
          </a:p>
          <a:p>
            <a:pPr marL="0" lvl="0" indent="0" algn="l" rtl="0">
              <a:spcBef>
                <a:spcPts val="0"/>
              </a:spcBef>
              <a:spcAft>
                <a:spcPts val="0"/>
              </a:spcAft>
              <a:buNone/>
            </a:pPr>
            <a:endParaRPr sz="2400" i="1">
              <a:solidFill>
                <a:srgbClr val="FFFFFF"/>
              </a:solidFill>
              <a:latin typeface="Fjalla One"/>
              <a:ea typeface="Fjalla One"/>
              <a:cs typeface="Fjalla One"/>
              <a:sym typeface="Fjalla On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7"/>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200"/>
              <a:t>Question...</a:t>
            </a:r>
            <a:endParaRPr sz="3500"/>
          </a:p>
        </p:txBody>
      </p:sp>
      <p:sp>
        <p:nvSpPr>
          <p:cNvPr id="395" name="Google Shape;395;p67"/>
          <p:cNvSpPr txBox="1">
            <a:spLocks noGrp="1"/>
          </p:cNvSpPr>
          <p:nvPr>
            <p:ph type="body" idx="1"/>
          </p:nvPr>
        </p:nvSpPr>
        <p:spPr>
          <a:xfrm>
            <a:off x="625650" y="1824199"/>
            <a:ext cx="7892700" cy="28959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3800">
                <a:solidFill>
                  <a:srgbClr val="212121"/>
                </a:solidFill>
              </a:rPr>
              <a:t>What are some ways an instructor might humanize their online course?</a:t>
            </a:r>
            <a:endParaRPr sz="3800">
              <a:solidFill>
                <a:srgbClr val="212121"/>
              </a:solidFill>
            </a:endParaRPr>
          </a:p>
          <a:p>
            <a:pPr marL="0" lvl="0" indent="0" algn="ctr" rtl="0">
              <a:lnSpc>
                <a:spcPct val="100000"/>
              </a:lnSpc>
              <a:spcBef>
                <a:spcPts val="0"/>
              </a:spcBef>
              <a:spcAft>
                <a:spcPts val="0"/>
              </a:spcAft>
              <a:buClr>
                <a:schemeClr val="dk2"/>
              </a:buClr>
              <a:buSzPts val="1100"/>
              <a:buFont typeface="Arial"/>
              <a:buNone/>
            </a:pPr>
            <a:endParaRPr sz="2500">
              <a:solidFill>
                <a:schemeClr val="dk2"/>
              </a:solidFill>
            </a:endParaRPr>
          </a:p>
          <a:p>
            <a:pPr marL="0" lvl="0" indent="0" algn="ctr" rtl="0">
              <a:lnSpc>
                <a:spcPct val="100000"/>
              </a:lnSpc>
              <a:spcBef>
                <a:spcPts val="0"/>
              </a:spcBef>
              <a:spcAft>
                <a:spcPts val="0"/>
              </a:spcAft>
              <a:buClr>
                <a:schemeClr val="dk2"/>
              </a:buClr>
              <a:buSzPts val="1100"/>
              <a:buFont typeface="Arial"/>
              <a:buNone/>
            </a:pPr>
            <a:r>
              <a:rPr lang="en" sz="2500">
                <a:solidFill>
                  <a:schemeClr val="dk2"/>
                </a:solidFill>
              </a:rPr>
              <a:t>Add your thoughts to the chat or unmute yourself and share your ideas with the group. </a:t>
            </a:r>
            <a:endParaRPr sz="4800">
              <a:solidFill>
                <a:srgbClr val="212121"/>
              </a:solidFill>
            </a:endParaRPr>
          </a:p>
        </p:txBody>
      </p:sp>
      <p:sp>
        <p:nvSpPr>
          <p:cNvPr id="396" name="Google Shape;396;p67"/>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8"/>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200"/>
              <a:t>Ideas for Humanizing Online Classes</a:t>
            </a:r>
            <a:endParaRPr sz="3500"/>
          </a:p>
        </p:txBody>
      </p:sp>
      <p:sp>
        <p:nvSpPr>
          <p:cNvPr id="403" name="Google Shape;403;p68"/>
          <p:cNvSpPr txBox="1">
            <a:spLocks noGrp="1"/>
          </p:cNvSpPr>
          <p:nvPr>
            <p:ph type="body" idx="1"/>
          </p:nvPr>
        </p:nvSpPr>
        <p:spPr>
          <a:xfrm>
            <a:off x="625608" y="2090207"/>
            <a:ext cx="7892700" cy="26769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600">
                <a:solidFill>
                  <a:schemeClr val="dk2"/>
                </a:solidFill>
              </a:rPr>
              <a:t>Three ideas to consider...</a:t>
            </a:r>
            <a:endParaRPr sz="1600">
              <a:solidFill>
                <a:schemeClr val="dk2"/>
              </a:solidFill>
            </a:endParaRPr>
          </a:p>
          <a:p>
            <a:pPr marL="457200" lvl="0" indent="-330200" algn="l" rtl="0">
              <a:lnSpc>
                <a:spcPct val="115000"/>
              </a:lnSpc>
              <a:spcBef>
                <a:spcPts val="1600"/>
              </a:spcBef>
              <a:spcAft>
                <a:spcPts val="0"/>
              </a:spcAft>
              <a:buClr>
                <a:schemeClr val="dk2"/>
              </a:buClr>
              <a:buSzPts val="1600"/>
              <a:buChar char="●"/>
            </a:pPr>
            <a:r>
              <a:rPr lang="en" sz="1600">
                <a:solidFill>
                  <a:schemeClr val="dk2"/>
                </a:solidFill>
              </a:rPr>
              <a:t>Create a web-based </a:t>
            </a:r>
            <a:r>
              <a:rPr lang="en" sz="1600" b="1">
                <a:solidFill>
                  <a:schemeClr val="dk2"/>
                </a:solidFill>
              </a:rPr>
              <a:t>liquid syllabus</a:t>
            </a:r>
            <a:r>
              <a:rPr lang="en" sz="1600">
                <a:solidFill>
                  <a:schemeClr val="dk2"/>
                </a:solidFill>
              </a:rPr>
              <a:t> to welcome your students and to share some basic information. </a:t>
            </a:r>
            <a:br>
              <a:rPr lang="en" sz="1600">
                <a:solidFill>
                  <a:srgbClr val="000000"/>
                </a:solidFill>
              </a:rPr>
            </a:b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Learn more about your students in the first week with a </a:t>
            </a:r>
            <a:r>
              <a:rPr lang="en" sz="1600" b="1">
                <a:solidFill>
                  <a:srgbClr val="000000"/>
                </a:solidFill>
              </a:rPr>
              <a:t>getting to know you survey</a:t>
            </a:r>
            <a:r>
              <a:rPr lang="en" sz="1600">
                <a:solidFill>
                  <a:srgbClr val="000000"/>
                </a:solidFill>
              </a:rPr>
              <a:t>.</a:t>
            </a:r>
            <a:br>
              <a:rPr lang="en" sz="1600">
                <a:solidFill>
                  <a:srgbClr val="000000"/>
                </a:solidFill>
              </a:rPr>
            </a:b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chemeClr val="dk2"/>
                </a:solidFill>
              </a:rPr>
              <a:t>Let your students see and hear you. Create </a:t>
            </a:r>
            <a:r>
              <a:rPr lang="en" sz="1600" b="1">
                <a:solidFill>
                  <a:schemeClr val="dk2"/>
                </a:solidFill>
              </a:rPr>
              <a:t>videos</a:t>
            </a:r>
            <a:r>
              <a:rPr lang="en" sz="1600">
                <a:solidFill>
                  <a:schemeClr val="dk2"/>
                </a:solidFill>
              </a:rPr>
              <a:t>!</a:t>
            </a:r>
            <a:endParaRPr sz="1600">
              <a:solidFill>
                <a:srgbClr val="000000"/>
              </a:solidFill>
            </a:endParaRPr>
          </a:p>
          <a:p>
            <a:pPr marL="0" lvl="0" indent="0" algn="l" rtl="0">
              <a:lnSpc>
                <a:spcPct val="115000"/>
              </a:lnSpc>
              <a:spcBef>
                <a:spcPts val="1600"/>
              </a:spcBef>
              <a:spcAft>
                <a:spcPts val="1600"/>
              </a:spcAft>
              <a:buNone/>
            </a:pPr>
            <a:endParaRPr sz="2400">
              <a:solidFill>
                <a:srgbClr val="000000"/>
              </a:solidFill>
            </a:endParaRPr>
          </a:p>
        </p:txBody>
      </p:sp>
      <p:sp>
        <p:nvSpPr>
          <p:cNvPr id="404" name="Google Shape;404;p68"/>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69"/>
          <p:cNvSpPr txBox="1">
            <a:spLocks noGrp="1"/>
          </p:cNvSpPr>
          <p:nvPr>
            <p:ph type="ctrTitle"/>
          </p:nvPr>
        </p:nvSpPr>
        <p:spPr>
          <a:xfrm>
            <a:off x="3812300" y="1747425"/>
            <a:ext cx="5019900" cy="104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solidFill>
                  <a:srgbClr val="741B47"/>
                </a:solidFill>
                <a:latin typeface="Fjalla One"/>
                <a:ea typeface="Fjalla One"/>
                <a:cs typeface="Fjalla One"/>
                <a:sym typeface="Fjalla One"/>
              </a:rPr>
              <a:t>Provide a Liquid Syllabus</a:t>
            </a:r>
            <a:endParaRPr sz="4400">
              <a:solidFill>
                <a:srgbClr val="741B47"/>
              </a:solidFill>
              <a:latin typeface="Fjalla One"/>
              <a:ea typeface="Fjalla One"/>
              <a:cs typeface="Fjalla One"/>
              <a:sym typeface="Fjalla One"/>
            </a:endParaRPr>
          </a:p>
        </p:txBody>
      </p:sp>
      <p:sp>
        <p:nvSpPr>
          <p:cNvPr id="410" name="Google Shape;410;p69"/>
          <p:cNvSpPr txBox="1">
            <a:spLocks noGrp="1"/>
          </p:cNvSpPr>
          <p:nvPr>
            <p:ph type="subTitle" idx="1"/>
          </p:nvPr>
        </p:nvSpPr>
        <p:spPr>
          <a:xfrm>
            <a:off x="3977650" y="2797125"/>
            <a:ext cx="4914000" cy="6009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rgbClr val="000000"/>
                </a:solidFill>
                <a:latin typeface="Vidaloka"/>
                <a:ea typeface="Vidaloka"/>
                <a:cs typeface="Vidaloka"/>
                <a:sym typeface="Vidaloka"/>
              </a:rPr>
              <a:t>“</a:t>
            </a:r>
            <a:r>
              <a:rPr lang="en" sz="2400" i="1" u="sng">
                <a:solidFill>
                  <a:srgbClr val="000000"/>
                </a:solidFill>
                <a:latin typeface="Vidaloka"/>
                <a:ea typeface="Vidaloka"/>
                <a:cs typeface="Vidaloka"/>
                <a:sym typeface="Vidaloka"/>
                <a:hlinkClick r:id="rId3">
                  <a:extLst>
                    <a:ext uri="{A12FA001-AC4F-418D-AE19-62706E023703}">
                      <ahyp:hlinkClr xmlns:ahyp="http://schemas.microsoft.com/office/drawing/2018/hyperlinkcolor" val="tx"/>
                    </a:ext>
                  </a:extLst>
                </a:hlinkClick>
              </a:rPr>
              <a:t>I trust you. I am here for you.</a:t>
            </a:r>
            <a:r>
              <a:rPr lang="en" sz="2400" i="1">
                <a:solidFill>
                  <a:srgbClr val="000000"/>
                </a:solidFill>
                <a:latin typeface="Vidaloka"/>
                <a:ea typeface="Vidaloka"/>
                <a:cs typeface="Vidaloka"/>
                <a:sym typeface="Vidaloka"/>
              </a:rPr>
              <a:t>”</a:t>
            </a:r>
            <a:endParaRPr sz="2400" i="1">
              <a:solidFill>
                <a:srgbClr val="000000"/>
              </a:solidFill>
              <a:latin typeface="Vidaloka"/>
              <a:ea typeface="Vidaloka"/>
              <a:cs typeface="Vidaloka"/>
              <a:sym typeface="Vidaloka"/>
            </a:endParaRPr>
          </a:p>
        </p:txBody>
      </p:sp>
      <p:pic>
        <p:nvPicPr>
          <p:cNvPr id="411" name="Google Shape;411;p69" descr="a smartphone displaying a video of an instructor's smiling face underneath the title, Intro to Sociology: Soc 2: Course Syllabus"/>
          <p:cNvPicPr preferRelativeResize="0"/>
          <p:nvPr/>
        </p:nvPicPr>
        <p:blipFill rotWithShape="1">
          <a:blip r:embed="rId4">
            <a:alphaModFix/>
          </a:blip>
          <a:srcRect r="59537"/>
          <a:stretch/>
        </p:blipFill>
        <p:spPr>
          <a:xfrm>
            <a:off x="0" y="0"/>
            <a:ext cx="3699874" cy="5143500"/>
          </a:xfrm>
          <a:prstGeom prst="rect">
            <a:avLst/>
          </a:prstGeom>
          <a:noFill/>
          <a:ln>
            <a:noFill/>
          </a:ln>
        </p:spPr>
      </p:pic>
      <p:sp>
        <p:nvSpPr>
          <p:cNvPr id="412" name="Google Shape;412;p69"/>
          <p:cNvSpPr txBox="1"/>
          <p:nvPr/>
        </p:nvSpPr>
        <p:spPr>
          <a:xfrm>
            <a:off x="6367025" y="4641175"/>
            <a:ext cx="2389200" cy="1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Example by Katie Wittman-Conklin</a:t>
            </a:r>
            <a:endParaRPr sz="1000"/>
          </a:p>
        </p:txBody>
      </p:sp>
      <p:sp>
        <p:nvSpPr>
          <p:cNvPr id="413" name="Google Shape;413;p69"/>
          <p:cNvSpPr txBox="1"/>
          <p:nvPr/>
        </p:nvSpPr>
        <p:spPr>
          <a:xfrm>
            <a:off x="4927225" y="4781575"/>
            <a:ext cx="4169100" cy="14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t>Slide by Michelle Pacansky-Brock, CC-BY-NC</a:t>
            </a:r>
            <a:endParaRPr sz="1000"/>
          </a:p>
        </p:txBody>
      </p:sp>
      <p:pic>
        <p:nvPicPr>
          <p:cNvPr id="414" name="Google Shape;414;p69"/>
          <p:cNvPicPr preferRelativeResize="0"/>
          <p:nvPr/>
        </p:nvPicPr>
        <p:blipFill>
          <a:blip r:embed="rId5">
            <a:alphaModFix/>
          </a:blip>
          <a:stretch>
            <a:fillRect/>
          </a:stretch>
        </p:blipFill>
        <p:spPr>
          <a:xfrm>
            <a:off x="0" y="1"/>
            <a:ext cx="9144000" cy="342100"/>
          </a:xfrm>
          <a:prstGeom prst="rect">
            <a:avLst/>
          </a:prstGeom>
          <a:noFill/>
          <a:ln>
            <a:noFill/>
          </a:ln>
        </p:spPr>
      </p:pic>
      <p:sp>
        <p:nvSpPr>
          <p:cNvPr id="415" name="Google Shape;415;p69"/>
          <p:cNvSpPr txBox="1"/>
          <p:nvPr/>
        </p:nvSpPr>
        <p:spPr>
          <a:xfrm>
            <a:off x="0" y="4812000"/>
            <a:ext cx="53895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Pacansky-Brock, (2017, 2014) and Pacansky-Brock, Smedshammer, Vincent-Layton, (2020)</a:t>
            </a:r>
            <a:endParaRPr sz="900"/>
          </a:p>
        </p:txBody>
      </p:sp>
      <p:sp>
        <p:nvSpPr>
          <p:cNvPr id="416" name="Google Shape;416;p69"/>
          <p:cNvSpPr txBox="1"/>
          <p:nvPr/>
        </p:nvSpPr>
        <p:spPr>
          <a:xfrm>
            <a:off x="4664225" y="641225"/>
            <a:ext cx="3197400" cy="37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741B47"/>
                </a:solidFill>
              </a:rPr>
              <a:t>Before Your Course Begins</a:t>
            </a:r>
            <a:endParaRPr>
              <a:solidFill>
                <a:srgbClr val="741B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1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0"/>
        <p:cNvGrpSpPr/>
        <p:nvPr/>
      </p:nvGrpSpPr>
      <p:grpSpPr>
        <a:xfrm>
          <a:off x="0" y="0"/>
          <a:ext cx="0" cy="0"/>
          <a:chOff x="0" y="0"/>
          <a:chExt cx="0" cy="0"/>
        </a:xfrm>
      </p:grpSpPr>
      <p:sp>
        <p:nvSpPr>
          <p:cNvPr id="421" name="Google Shape;421;p70"/>
          <p:cNvSpPr txBox="1"/>
          <p:nvPr/>
        </p:nvSpPr>
        <p:spPr>
          <a:xfrm>
            <a:off x="0" y="89100"/>
            <a:ext cx="9144000" cy="774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3100">
                <a:solidFill>
                  <a:srgbClr val="741B47"/>
                </a:solidFill>
                <a:latin typeface="Fjalla One"/>
                <a:ea typeface="Fjalla One"/>
                <a:cs typeface="Fjalla One"/>
                <a:sym typeface="Fjalla One"/>
              </a:rPr>
              <a:t>Phone-friendly learning environments are anti-racist</a:t>
            </a:r>
            <a:endParaRPr sz="1000" i="1">
              <a:solidFill>
                <a:srgbClr val="741B47"/>
              </a:solidFill>
              <a:latin typeface="Fjalla One"/>
              <a:ea typeface="Fjalla One"/>
              <a:cs typeface="Fjalla One"/>
              <a:sym typeface="Fjalla One"/>
            </a:endParaRPr>
          </a:p>
          <a:p>
            <a:pPr marL="0" lvl="0" indent="0" algn="l" rtl="0">
              <a:spcBef>
                <a:spcPts val="0"/>
              </a:spcBef>
              <a:spcAft>
                <a:spcPts val="0"/>
              </a:spcAft>
              <a:buNone/>
            </a:pPr>
            <a:endParaRPr sz="1000">
              <a:solidFill>
                <a:srgbClr val="741B47"/>
              </a:solidFill>
              <a:latin typeface="Lato"/>
              <a:ea typeface="Lato"/>
              <a:cs typeface="Lato"/>
              <a:sym typeface="Lato"/>
            </a:endParaRPr>
          </a:p>
        </p:txBody>
      </p:sp>
      <p:sp>
        <p:nvSpPr>
          <p:cNvPr id="422" name="Google Shape;422;p70"/>
          <p:cNvSpPr txBox="1"/>
          <p:nvPr/>
        </p:nvSpPr>
        <p:spPr>
          <a:xfrm>
            <a:off x="215900" y="890700"/>
            <a:ext cx="8699700" cy="5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800"/>
              <a:t>% of U.S. adults who do not use broadband at home but own smartphones, by race</a:t>
            </a:r>
            <a:br>
              <a:rPr lang="en" sz="1800"/>
            </a:br>
            <a:endParaRPr sz="1800"/>
          </a:p>
        </p:txBody>
      </p:sp>
      <p:sp>
        <p:nvSpPr>
          <p:cNvPr id="423" name="Google Shape;423;p70"/>
          <p:cNvSpPr txBox="1"/>
          <p:nvPr/>
        </p:nvSpPr>
        <p:spPr>
          <a:xfrm>
            <a:off x="114300" y="4641800"/>
            <a:ext cx="77469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Pew Research Center, (2019). </a:t>
            </a:r>
            <a:r>
              <a:rPr lang="en" u="sng">
                <a:solidFill>
                  <a:schemeClr val="hlink"/>
                </a:solidFill>
                <a:hlinkClick r:id="rId3"/>
              </a:rPr>
              <a:t>Mobile Fact Sheet</a:t>
            </a:r>
            <a:r>
              <a:rPr lang="en"/>
              <a:t>.</a:t>
            </a:r>
            <a:endParaRPr/>
          </a:p>
        </p:txBody>
      </p:sp>
      <p:pic>
        <p:nvPicPr>
          <p:cNvPr id="424" name="Google Shape;424;p70" descr="Year over year data from 2013 to 2019 showing that Black and White Americans are more likely to be smartphone dependent (own a smartphone but do not have broadband at home)."/>
          <p:cNvPicPr preferRelativeResize="0"/>
          <p:nvPr/>
        </p:nvPicPr>
        <p:blipFill rotWithShape="1">
          <a:blip r:embed="rId4">
            <a:alphaModFix/>
          </a:blip>
          <a:srcRect t="25020"/>
          <a:stretch/>
        </p:blipFill>
        <p:spPr>
          <a:xfrm>
            <a:off x="465612" y="1536200"/>
            <a:ext cx="8200275" cy="2852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8"/>
        <p:cNvGrpSpPr/>
        <p:nvPr/>
      </p:nvGrpSpPr>
      <p:grpSpPr>
        <a:xfrm>
          <a:off x="0" y="0"/>
          <a:ext cx="0" cy="0"/>
          <a:chOff x="0" y="0"/>
          <a:chExt cx="0" cy="0"/>
        </a:xfrm>
      </p:grpSpPr>
      <p:sp>
        <p:nvSpPr>
          <p:cNvPr id="429" name="Google Shape;429;p71"/>
          <p:cNvSpPr txBox="1">
            <a:spLocks noGrp="1"/>
          </p:cNvSpPr>
          <p:nvPr>
            <p:ph type="ctrTitle"/>
          </p:nvPr>
        </p:nvSpPr>
        <p:spPr>
          <a:xfrm>
            <a:off x="252150" y="304800"/>
            <a:ext cx="8891700" cy="79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solidFill>
                  <a:srgbClr val="741B47"/>
                </a:solidFill>
                <a:latin typeface="Fjalla One"/>
                <a:ea typeface="Fjalla One"/>
                <a:cs typeface="Fjalla One"/>
                <a:sym typeface="Fjalla One"/>
              </a:rPr>
              <a:t>In Your Course: Use a Getting to Know You Survey</a:t>
            </a:r>
            <a:endParaRPr sz="3400">
              <a:solidFill>
                <a:srgbClr val="741B47"/>
              </a:solidFill>
              <a:latin typeface="Fjalla One"/>
              <a:ea typeface="Fjalla One"/>
              <a:cs typeface="Fjalla One"/>
              <a:sym typeface="Fjalla One"/>
            </a:endParaRPr>
          </a:p>
        </p:txBody>
      </p:sp>
      <p:sp>
        <p:nvSpPr>
          <p:cNvPr id="430" name="Google Shape;430;p71"/>
          <p:cNvSpPr txBox="1">
            <a:spLocks noGrp="1"/>
          </p:cNvSpPr>
          <p:nvPr>
            <p:ph type="subTitle" idx="1"/>
          </p:nvPr>
        </p:nvSpPr>
        <p:spPr>
          <a:xfrm>
            <a:off x="556850" y="1019850"/>
            <a:ext cx="7980900" cy="6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i="1">
                <a:solidFill>
                  <a:srgbClr val="000000"/>
                </a:solidFill>
                <a:latin typeface="Vidaloka"/>
                <a:ea typeface="Vidaloka"/>
                <a:cs typeface="Vidaloka"/>
                <a:sym typeface="Vidaloka"/>
              </a:rPr>
              <a:t>Identify your high opportunity students.</a:t>
            </a:r>
            <a:endParaRPr sz="2000" i="1">
              <a:solidFill>
                <a:srgbClr val="000000"/>
              </a:solidFill>
              <a:latin typeface="Vidaloka"/>
              <a:ea typeface="Vidaloka"/>
              <a:cs typeface="Vidaloka"/>
              <a:sym typeface="Vidaloka"/>
            </a:endParaRPr>
          </a:p>
        </p:txBody>
      </p:sp>
      <p:sp>
        <p:nvSpPr>
          <p:cNvPr id="431" name="Google Shape;431;p71"/>
          <p:cNvSpPr/>
          <p:nvPr/>
        </p:nvSpPr>
        <p:spPr>
          <a:xfrm>
            <a:off x="411425" y="1676225"/>
            <a:ext cx="8421000" cy="2589900"/>
          </a:xfrm>
          <a:prstGeom prst="rect">
            <a:avLst/>
          </a:prstGeom>
          <a:solidFill>
            <a:srgbClr val="EEEEEE"/>
          </a:solid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1"/>
          <p:cNvSpPr txBox="1"/>
          <p:nvPr/>
        </p:nvSpPr>
        <p:spPr>
          <a:xfrm>
            <a:off x="252150" y="3711525"/>
            <a:ext cx="5396400" cy="6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71"/>
          <p:cNvSpPr txBox="1">
            <a:spLocks noGrp="1"/>
          </p:cNvSpPr>
          <p:nvPr>
            <p:ph type="subTitle" idx="1"/>
          </p:nvPr>
        </p:nvSpPr>
        <p:spPr>
          <a:xfrm>
            <a:off x="361625" y="1779150"/>
            <a:ext cx="8520600" cy="792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What are your preferred pronouns?</a:t>
            </a:r>
            <a:endParaRPr sz="1800">
              <a:solidFill>
                <a:srgbClr val="000000"/>
              </a:solidFill>
              <a:latin typeface="Lato"/>
              <a:ea typeface="Lato"/>
              <a:cs typeface="Lato"/>
              <a:sym typeface="Lato"/>
            </a:endParaRPr>
          </a:p>
          <a:p>
            <a:pPr marL="457200" lvl="0" indent="-342900" algn="l" rtl="0">
              <a:spcBef>
                <a:spcPts val="1000"/>
              </a:spcBef>
              <a:spcAft>
                <a:spcPts val="0"/>
              </a:spcAft>
              <a:buClr>
                <a:srgbClr val="000000"/>
              </a:buClr>
              <a:buSzPts val="1800"/>
              <a:buFont typeface="Lato"/>
              <a:buChar char="●"/>
            </a:pPr>
            <a:r>
              <a:rPr lang="en" sz="1800">
                <a:solidFill>
                  <a:srgbClr val="000000"/>
                </a:solidFill>
                <a:latin typeface="Lato"/>
                <a:ea typeface="Lato"/>
                <a:cs typeface="Lato"/>
                <a:sym typeface="Lato"/>
              </a:rPr>
              <a:t>I will leave you feedback in video format. Does that work for you?</a:t>
            </a:r>
            <a:endParaRPr sz="1800">
              <a:solidFill>
                <a:srgbClr val="000000"/>
              </a:solidFill>
              <a:latin typeface="Lato"/>
              <a:ea typeface="Lato"/>
              <a:cs typeface="Lato"/>
              <a:sym typeface="Lato"/>
            </a:endParaRPr>
          </a:p>
          <a:p>
            <a:pPr marL="914400" lvl="1" indent="-342900" algn="l" rtl="0">
              <a:spcBef>
                <a:spcPts val="1000"/>
              </a:spcBef>
              <a:spcAft>
                <a:spcPts val="0"/>
              </a:spcAft>
              <a:buClr>
                <a:srgbClr val="000000"/>
              </a:buClr>
              <a:buSzPts val="1800"/>
              <a:buFont typeface="Lato"/>
              <a:buChar char="○"/>
            </a:pPr>
            <a:r>
              <a:rPr lang="en" sz="1800">
                <a:solidFill>
                  <a:srgbClr val="000000"/>
                </a:solidFill>
                <a:latin typeface="Lato"/>
                <a:ea typeface="Lato"/>
                <a:cs typeface="Lato"/>
                <a:sym typeface="Lato"/>
              </a:rPr>
              <a:t>Yes, sounds great.</a:t>
            </a:r>
            <a:endParaRPr sz="1800">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No, thanks. I prefer written feedback.</a:t>
            </a:r>
            <a:endParaRPr sz="1800">
              <a:solidFill>
                <a:srgbClr val="000000"/>
              </a:solidFill>
              <a:latin typeface="Lato"/>
              <a:ea typeface="Lato"/>
              <a:cs typeface="Lato"/>
              <a:sym typeface="Lato"/>
            </a:endParaRPr>
          </a:p>
          <a:p>
            <a:pPr marL="457200" lvl="0" indent="-342900" algn="l" rtl="0">
              <a:spcBef>
                <a:spcPts val="1000"/>
              </a:spcBef>
              <a:spcAft>
                <a:spcPts val="0"/>
              </a:spcAft>
              <a:buClr>
                <a:srgbClr val="000000"/>
              </a:buClr>
              <a:buSzPts val="1800"/>
              <a:buFont typeface="Lato"/>
              <a:buChar char="●"/>
            </a:pPr>
            <a:r>
              <a:rPr lang="en" sz="1800">
                <a:solidFill>
                  <a:srgbClr val="000000"/>
                </a:solidFill>
                <a:latin typeface="Lato"/>
                <a:ea typeface="Lato"/>
                <a:cs typeface="Lato"/>
                <a:sym typeface="Lato"/>
              </a:rPr>
              <a:t>In one word, describe how you are feeling about this class.</a:t>
            </a:r>
            <a:endParaRPr sz="1800">
              <a:solidFill>
                <a:srgbClr val="000000"/>
              </a:solidFill>
              <a:latin typeface="Lato"/>
              <a:ea typeface="Lato"/>
              <a:cs typeface="Lato"/>
              <a:sym typeface="Lato"/>
            </a:endParaRPr>
          </a:p>
          <a:p>
            <a:pPr marL="457200" lvl="0" indent="-342900" algn="l" rtl="0">
              <a:spcBef>
                <a:spcPts val="1000"/>
              </a:spcBef>
              <a:spcAft>
                <a:spcPts val="1000"/>
              </a:spcAft>
              <a:buClr>
                <a:srgbClr val="000000"/>
              </a:buClr>
              <a:buSzPts val="1800"/>
              <a:buFont typeface="Lato"/>
              <a:buChar char="●"/>
            </a:pPr>
            <a:r>
              <a:rPr lang="en" sz="1800">
                <a:solidFill>
                  <a:srgbClr val="000000"/>
                </a:solidFill>
                <a:latin typeface="Lato"/>
                <a:ea typeface="Lato"/>
                <a:cs typeface="Lato"/>
                <a:sym typeface="Lato"/>
              </a:rPr>
              <a:t>Please share one thing that may interfere with your success in this class. </a:t>
            </a:r>
            <a:endParaRPr sz="1800">
              <a:solidFill>
                <a:srgbClr val="000000"/>
              </a:solidFill>
              <a:latin typeface="Lato"/>
              <a:ea typeface="Lato"/>
              <a:cs typeface="Lato"/>
              <a:sym typeface="Lato"/>
            </a:endParaRPr>
          </a:p>
        </p:txBody>
      </p:sp>
      <p:sp>
        <p:nvSpPr>
          <p:cNvPr id="434" name="Google Shape;434;p71"/>
          <p:cNvSpPr/>
          <p:nvPr/>
        </p:nvSpPr>
        <p:spPr>
          <a:xfrm>
            <a:off x="-28925" y="4463500"/>
            <a:ext cx="9172800" cy="680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1"/>
          <p:cNvSpPr txBox="1"/>
          <p:nvPr/>
        </p:nvSpPr>
        <p:spPr>
          <a:xfrm>
            <a:off x="254200" y="4463500"/>
            <a:ext cx="8628000" cy="4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rPr>
              <a:t>See a Google Forms sample: </a:t>
            </a:r>
            <a:r>
              <a:rPr lang="en" sz="1600" u="sng">
                <a:solidFill>
                  <a:srgbClr val="FFFFFF"/>
                </a:solidFill>
                <a:hlinkClick r:id="rId3">
                  <a:extLst>
                    <a:ext uri="{A12FA001-AC4F-418D-AE19-62706E023703}">
                      <ahyp:hlinkClr xmlns:ahyp="http://schemas.microsoft.com/office/drawing/2018/hyperlinkcolor" val="tx"/>
                    </a:ext>
                  </a:extLst>
                </a:hlinkClick>
              </a:rPr>
              <a:t>brocansky.com/humanizing/student-info</a:t>
            </a:r>
            <a:endParaRPr sz="1600">
              <a:solidFill>
                <a:srgbClr val="FFFFFF"/>
              </a:solidFill>
            </a:endParaRPr>
          </a:p>
          <a:p>
            <a:pPr marL="0" lvl="0" indent="0" algn="l" rtl="0">
              <a:spcBef>
                <a:spcPts val="0"/>
              </a:spcBef>
              <a:spcAft>
                <a:spcPts val="0"/>
              </a:spcAft>
              <a:buNone/>
            </a:pPr>
            <a:r>
              <a:rPr lang="en" sz="1600" b="1">
                <a:solidFill>
                  <a:srgbClr val="FFFFFF"/>
                </a:solidFill>
              </a:rPr>
              <a:t>Import from the Canvas Commons: </a:t>
            </a:r>
            <a:r>
              <a:rPr lang="en" sz="1600">
                <a:solidFill>
                  <a:srgbClr val="FFFFFF"/>
                </a:solidFill>
              </a:rPr>
              <a:t>Search for #HumanizingSTEM</a:t>
            </a:r>
            <a:endParaRPr sz="1600">
              <a:solidFill>
                <a:srgbClr val="FFFFFF"/>
              </a:solidFill>
            </a:endParaRPr>
          </a:p>
        </p:txBody>
      </p:sp>
      <p:pic>
        <p:nvPicPr>
          <p:cNvPr id="436" name="Google Shape;436;p71" descr="&quot;&quot;"/>
          <p:cNvPicPr preferRelativeResize="0"/>
          <p:nvPr/>
        </p:nvPicPr>
        <p:blipFill>
          <a:blip r:embed="rId4">
            <a:alphaModFix/>
          </a:blip>
          <a:stretch>
            <a:fillRect/>
          </a:stretch>
        </p:blipFill>
        <p:spPr>
          <a:xfrm>
            <a:off x="0" y="0"/>
            <a:ext cx="9172800" cy="29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45" descr="Success rate data for online courses disaggregated by race/ethnicity. The data shows that only white and asian students exceed the statewide average of 66%. Hispanic, American Indian/Alaskan Native, Pacific Islander, and African American students are disproportionately impacted."/>
          <p:cNvPicPr preferRelativeResize="0"/>
          <p:nvPr/>
        </p:nvPicPr>
        <p:blipFill rotWithShape="1">
          <a:blip r:embed="rId3">
            <a:alphaModFix/>
          </a:blip>
          <a:srcRect t="12739"/>
          <a:stretch/>
        </p:blipFill>
        <p:spPr>
          <a:xfrm>
            <a:off x="494125" y="954315"/>
            <a:ext cx="8520599" cy="4176585"/>
          </a:xfrm>
          <a:prstGeom prst="rect">
            <a:avLst/>
          </a:prstGeom>
          <a:noFill/>
          <a:ln>
            <a:noFill/>
          </a:ln>
        </p:spPr>
      </p:pic>
      <p:sp>
        <p:nvSpPr>
          <p:cNvPr id="194" name="Google Shape;194;p45"/>
          <p:cNvSpPr txBox="1">
            <a:spLocks noGrp="1"/>
          </p:cNvSpPr>
          <p:nvPr>
            <p:ph type="title" idx="4294967295"/>
          </p:nvPr>
        </p:nvSpPr>
        <p:spPr>
          <a:xfrm>
            <a:off x="69500" y="328475"/>
            <a:ext cx="9005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00"/>
                </a:solidFill>
                <a:latin typeface="Fjalla One"/>
                <a:ea typeface="Fjalla One"/>
                <a:cs typeface="Fjalla One"/>
                <a:sym typeface="Fjalla One"/>
              </a:rPr>
              <a:t>Why we’re here: Disaggregated 2016-17 Online Course Success Rates</a:t>
            </a:r>
            <a:endParaRPr sz="2400">
              <a:solidFill>
                <a:srgbClr val="000000"/>
              </a:solidFill>
              <a:latin typeface="Fjalla One"/>
              <a:ea typeface="Fjalla One"/>
              <a:cs typeface="Fjalla One"/>
              <a:sym typeface="Fjalla One"/>
            </a:endParaRPr>
          </a:p>
          <a:p>
            <a:pPr marL="0" lvl="0" indent="0" algn="ctr" rtl="0">
              <a:spcBef>
                <a:spcPts val="0"/>
              </a:spcBef>
              <a:spcAft>
                <a:spcPts val="0"/>
              </a:spcAft>
              <a:buNone/>
            </a:pPr>
            <a:r>
              <a:rPr lang="en" sz="2000">
                <a:solidFill>
                  <a:srgbClr val="000000"/>
                </a:solidFill>
                <a:latin typeface="Fjalla One"/>
                <a:ea typeface="Fjalla One"/>
                <a:cs typeface="Fjalla One"/>
                <a:sym typeface="Fjalla One"/>
              </a:rPr>
              <a:t>California Community Colleges (CCCs)</a:t>
            </a:r>
            <a:endParaRPr sz="2000">
              <a:solidFill>
                <a:srgbClr val="000000"/>
              </a:solidFill>
              <a:latin typeface="Fjalla One"/>
              <a:ea typeface="Fjalla One"/>
              <a:cs typeface="Fjalla One"/>
              <a:sym typeface="Fjalla On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2"/>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200"/>
              <a:t>Thank you &amp; Questions</a:t>
            </a:r>
            <a:endParaRPr sz="3500"/>
          </a:p>
        </p:txBody>
      </p:sp>
      <p:sp>
        <p:nvSpPr>
          <p:cNvPr id="443" name="Google Shape;443;p72"/>
          <p:cNvSpPr txBox="1">
            <a:spLocks noGrp="1"/>
          </p:cNvSpPr>
          <p:nvPr>
            <p:ph type="body" idx="1"/>
          </p:nvPr>
        </p:nvSpPr>
        <p:spPr>
          <a:xfrm>
            <a:off x="625608" y="2090207"/>
            <a:ext cx="7892700" cy="26769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endParaRPr sz="2600"/>
          </a:p>
          <a:p>
            <a:pPr marL="0" lvl="0" indent="0" algn="ctr" rtl="0">
              <a:spcBef>
                <a:spcPts val="800"/>
              </a:spcBef>
              <a:spcAft>
                <a:spcPts val="0"/>
              </a:spcAft>
              <a:buNone/>
            </a:pPr>
            <a:r>
              <a:rPr lang="en" sz="2600"/>
              <a:t>info@asccc.org</a:t>
            </a:r>
            <a:endParaRPr sz="2600"/>
          </a:p>
        </p:txBody>
      </p:sp>
      <p:sp>
        <p:nvSpPr>
          <p:cNvPr id="444" name="Google Shape;444;p72"/>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3"/>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2"/>
              </a:buClr>
              <a:buSzPts val="1100"/>
              <a:buFont typeface="Arial"/>
              <a:buNone/>
            </a:pPr>
            <a:r>
              <a:rPr lang="en" sz="2800">
                <a:solidFill>
                  <a:srgbClr val="F3F3F3"/>
                </a:solidFill>
                <a:latin typeface="Arial"/>
                <a:ea typeface="Arial"/>
                <a:cs typeface="Arial"/>
                <a:sym typeface="Arial"/>
              </a:rPr>
              <a:t>Resources</a:t>
            </a:r>
            <a:endParaRPr sz="3500">
              <a:solidFill>
                <a:srgbClr val="F3F3F3"/>
              </a:solidFill>
            </a:endParaRPr>
          </a:p>
        </p:txBody>
      </p:sp>
      <p:sp>
        <p:nvSpPr>
          <p:cNvPr id="451" name="Google Shape;451;p73"/>
          <p:cNvSpPr txBox="1">
            <a:spLocks noGrp="1"/>
          </p:cNvSpPr>
          <p:nvPr>
            <p:ph type="body" idx="1"/>
          </p:nvPr>
        </p:nvSpPr>
        <p:spPr>
          <a:xfrm>
            <a:off x="625608" y="2090207"/>
            <a:ext cx="7892700" cy="2676900"/>
          </a:xfrm>
          <a:prstGeom prst="rect">
            <a:avLst/>
          </a:prstGeom>
        </p:spPr>
        <p:txBody>
          <a:bodyPr spcFirstLastPara="1" wrap="square" lIns="68575" tIns="34275" rIns="68575" bIns="34275" anchor="t" anchorCtr="0">
            <a:noAutofit/>
          </a:bodyPr>
          <a:lstStyle/>
          <a:p>
            <a:pPr marL="457200" lvl="0" indent="-304800" algn="l" rtl="0">
              <a:lnSpc>
                <a:spcPct val="115000"/>
              </a:lnSpc>
              <a:spcBef>
                <a:spcPts val="0"/>
              </a:spcBef>
              <a:spcAft>
                <a:spcPts val="0"/>
              </a:spcAft>
              <a:buClr>
                <a:srgbClr val="454545"/>
              </a:buClr>
              <a:buSzPts val="1200"/>
              <a:buFont typeface="Lato"/>
              <a:buChar char="●"/>
            </a:pPr>
            <a:r>
              <a:rPr lang="en" sz="1200">
                <a:solidFill>
                  <a:srgbClr val="454545"/>
                </a:solidFill>
                <a:highlight>
                  <a:schemeClr val="lt1"/>
                </a:highlight>
                <a:latin typeface="Lato"/>
                <a:ea typeface="Lato"/>
                <a:cs typeface="Lato"/>
                <a:sym typeface="Lato"/>
              </a:rPr>
              <a:t>Pacansky-Brock, M., Smedshammer, M., &amp; Vincent-Layton, K. (2020). </a:t>
            </a:r>
            <a:r>
              <a:rPr lang="en" sz="1200">
                <a:solidFill>
                  <a:srgbClr val="0B5394"/>
                </a:solidFill>
                <a:highlight>
                  <a:schemeClr val="lt1"/>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Humanizing Online Teaching to Equitize Higher Education</a:t>
            </a:r>
            <a:r>
              <a:rPr lang="en" sz="1200">
                <a:solidFill>
                  <a:srgbClr val="0B5394"/>
                </a:solidFill>
                <a:highlight>
                  <a:schemeClr val="lt1"/>
                </a:highlight>
                <a:latin typeface="Lato"/>
                <a:ea typeface="Lato"/>
                <a:cs typeface="Lato"/>
                <a:sym typeface="Lato"/>
              </a:rPr>
              <a:t>. </a:t>
            </a:r>
            <a:r>
              <a:rPr lang="en" sz="1200" i="1">
                <a:solidFill>
                  <a:srgbClr val="454545"/>
                </a:solidFill>
                <a:highlight>
                  <a:schemeClr val="lt1"/>
                </a:highlight>
                <a:latin typeface="Lato"/>
                <a:ea typeface="Lato"/>
                <a:cs typeface="Lato"/>
                <a:sym typeface="Lato"/>
              </a:rPr>
              <a:t>Current Issues in Education</a:t>
            </a:r>
            <a:r>
              <a:rPr lang="en" sz="1200">
                <a:solidFill>
                  <a:srgbClr val="454545"/>
                </a:solidFill>
                <a:highlight>
                  <a:schemeClr val="lt1"/>
                </a:highlight>
                <a:latin typeface="Lato"/>
                <a:ea typeface="Lato"/>
                <a:cs typeface="Lato"/>
                <a:sym typeface="Lato"/>
              </a:rPr>
              <a:t>, </a:t>
            </a:r>
            <a:r>
              <a:rPr lang="en" sz="1200" i="1">
                <a:solidFill>
                  <a:srgbClr val="454545"/>
                </a:solidFill>
                <a:highlight>
                  <a:schemeClr val="lt1"/>
                </a:highlight>
                <a:latin typeface="Lato"/>
                <a:ea typeface="Lato"/>
                <a:cs typeface="Lato"/>
                <a:sym typeface="Lato"/>
              </a:rPr>
              <a:t>21</a:t>
            </a:r>
            <a:r>
              <a:rPr lang="en" sz="1200">
                <a:solidFill>
                  <a:srgbClr val="454545"/>
                </a:solidFill>
                <a:highlight>
                  <a:schemeClr val="lt1"/>
                </a:highlight>
                <a:latin typeface="Lato"/>
                <a:ea typeface="Lato"/>
                <a:cs typeface="Lato"/>
                <a:sym typeface="Lato"/>
              </a:rPr>
              <a:t>(2).</a:t>
            </a:r>
            <a:endParaRPr sz="1200">
              <a:solidFill>
                <a:srgbClr val="454545"/>
              </a:solidFill>
              <a:highlight>
                <a:schemeClr val="lt1"/>
              </a:highlight>
              <a:latin typeface="Lato"/>
              <a:ea typeface="Lato"/>
              <a:cs typeface="Lato"/>
              <a:sym typeface="Lato"/>
            </a:endParaRPr>
          </a:p>
          <a:p>
            <a:pPr marL="457200" lvl="0" indent="-304800" algn="l" rtl="0">
              <a:lnSpc>
                <a:spcPct val="115000"/>
              </a:lnSpc>
              <a:spcBef>
                <a:spcPts val="0"/>
              </a:spcBef>
              <a:spcAft>
                <a:spcPts val="0"/>
              </a:spcAft>
              <a:buClr>
                <a:srgbClr val="454545"/>
              </a:buClr>
              <a:buSzPts val="1200"/>
              <a:buFont typeface="Lato"/>
              <a:buChar char="●"/>
            </a:pPr>
            <a:r>
              <a:rPr lang="en" sz="1200" u="sng">
                <a:solidFill>
                  <a:srgbClr val="0B5394"/>
                </a:solidFill>
                <a:highlight>
                  <a:schemeClr val="lt1"/>
                </a:highlight>
                <a:latin typeface="Lato"/>
                <a:ea typeface="Lato"/>
                <a:cs typeface="Lato"/>
                <a:sym typeface="Lato"/>
                <a:hlinkClick r:id="rId4">
                  <a:extLst>
                    <a:ext uri="{A12FA001-AC4F-418D-AE19-62706E023703}">
                      <ahyp:hlinkClr xmlns:ahyp="http://schemas.microsoft.com/office/drawing/2018/hyperlinkcolor" val="tx"/>
                    </a:ext>
                  </a:extLst>
                </a:hlinkClick>
              </a:rPr>
              <a:t>How to create a Liquid Syllabus</a:t>
            </a:r>
            <a:r>
              <a:rPr lang="en" sz="1200">
                <a:solidFill>
                  <a:srgbClr val="454545"/>
                </a:solidFill>
                <a:highlight>
                  <a:schemeClr val="lt1"/>
                </a:highlight>
                <a:latin typeface="Lato"/>
                <a:ea typeface="Lato"/>
                <a:cs typeface="Lato"/>
                <a:sym typeface="Lato"/>
              </a:rPr>
              <a:t>. Public resource by Michelle Pacansky-Brock and  CVC-OEI/@ONE.</a:t>
            </a:r>
            <a:endParaRPr sz="1200">
              <a:solidFill>
                <a:srgbClr val="454545"/>
              </a:solidFill>
              <a:highlight>
                <a:schemeClr val="lt1"/>
              </a:highlight>
              <a:latin typeface="Lato"/>
              <a:ea typeface="Lato"/>
              <a:cs typeface="Lato"/>
              <a:sym typeface="Lato"/>
            </a:endParaRPr>
          </a:p>
          <a:p>
            <a:pPr marL="457200" lvl="0" indent="-304800" algn="l" rtl="0">
              <a:lnSpc>
                <a:spcPct val="115000"/>
              </a:lnSpc>
              <a:spcBef>
                <a:spcPts val="0"/>
              </a:spcBef>
              <a:spcAft>
                <a:spcPts val="0"/>
              </a:spcAft>
              <a:buClr>
                <a:srgbClr val="454545"/>
              </a:buClr>
              <a:buSzPts val="1200"/>
              <a:buFont typeface="Lato"/>
              <a:buChar char="●"/>
            </a:pPr>
            <a:r>
              <a:rPr lang="en" sz="1200" u="sng">
                <a:solidFill>
                  <a:schemeClr val="hlink"/>
                </a:solidFill>
                <a:highlight>
                  <a:schemeClr val="lt1"/>
                </a:highlight>
                <a:latin typeface="Lato"/>
                <a:ea typeface="Lato"/>
                <a:cs typeface="Lato"/>
                <a:sym typeface="Lato"/>
                <a:hlinkClick r:id="rId5"/>
              </a:rPr>
              <a:t>How to create a brief, imperfect welcome video.</a:t>
            </a:r>
            <a:r>
              <a:rPr lang="en" sz="1200">
                <a:solidFill>
                  <a:srgbClr val="454545"/>
                </a:solidFill>
                <a:highlight>
                  <a:schemeClr val="lt1"/>
                </a:highlight>
                <a:latin typeface="Lato"/>
                <a:ea typeface="Lato"/>
                <a:cs typeface="Lato"/>
                <a:sym typeface="Lato"/>
              </a:rPr>
              <a:t> Public resource by Michelle Pacansky-Brock and CVC-OEI/@ONE.</a:t>
            </a:r>
            <a:endParaRPr sz="1200">
              <a:solidFill>
                <a:srgbClr val="454545"/>
              </a:solidFill>
              <a:highlight>
                <a:schemeClr val="lt1"/>
              </a:highlight>
              <a:latin typeface="Lato"/>
              <a:ea typeface="Lato"/>
              <a:cs typeface="Lato"/>
              <a:sym typeface="Lato"/>
            </a:endParaRPr>
          </a:p>
          <a:p>
            <a:pPr marL="457200" lvl="0" indent="-304800" algn="l" rtl="0">
              <a:lnSpc>
                <a:spcPct val="115000"/>
              </a:lnSpc>
              <a:spcBef>
                <a:spcPts val="0"/>
              </a:spcBef>
              <a:spcAft>
                <a:spcPts val="0"/>
              </a:spcAft>
              <a:buClr>
                <a:srgbClr val="454545"/>
              </a:buClr>
              <a:buSzPts val="1200"/>
              <a:buFont typeface="Lato"/>
              <a:buChar char="●"/>
            </a:pPr>
            <a:r>
              <a:rPr lang="en" sz="1200" u="sng">
                <a:solidFill>
                  <a:srgbClr val="0B5394"/>
                </a:solidFill>
                <a:highlight>
                  <a:schemeClr val="lt1"/>
                </a:highlight>
                <a:latin typeface="Lato"/>
                <a:ea typeface="Lato"/>
                <a:cs typeface="Lato"/>
                <a:sym typeface="Lato"/>
                <a:hlinkClick r:id="rId6">
                  <a:extLst>
                    <a:ext uri="{A12FA001-AC4F-418D-AE19-62706E023703}">
                      <ahyp:hlinkClr xmlns:ahyp="http://schemas.microsoft.com/office/drawing/2018/hyperlinkcolor" val="tx"/>
                    </a:ext>
                  </a:extLst>
                </a:hlinkClick>
              </a:rPr>
              <a:t>@ONE CVC-OEI Humanizing Challenge</a:t>
            </a:r>
            <a:r>
              <a:rPr lang="en" sz="1200">
                <a:solidFill>
                  <a:srgbClr val="0B5394"/>
                </a:solidFill>
                <a:highlight>
                  <a:schemeClr val="lt1"/>
                </a:highlight>
                <a:latin typeface="Lato"/>
                <a:ea typeface="Lato"/>
                <a:cs typeface="Lato"/>
                <a:sym typeface="Lato"/>
              </a:rPr>
              <a:t> </a:t>
            </a:r>
            <a:r>
              <a:rPr lang="en" sz="1200">
                <a:solidFill>
                  <a:srgbClr val="454545"/>
                </a:solidFill>
                <a:highlight>
                  <a:schemeClr val="lt1"/>
                </a:highlight>
                <a:latin typeface="Lato"/>
                <a:ea typeface="Lato"/>
                <a:cs typeface="Lato"/>
                <a:sym typeface="Lato"/>
              </a:rPr>
              <a:t>- an archive of a 3-day event</a:t>
            </a:r>
            <a:endParaRPr sz="1200">
              <a:solidFill>
                <a:srgbClr val="454545"/>
              </a:solidFill>
              <a:highlight>
                <a:schemeClr val="lt1"/>
              </a:highlight>
              <a:latin typeface="Lato"/>
              <a:ea typeface="Lato"/>
              <a:cs typeface="Lato"/>
              <a:sym typeface="Lato"/>
            </a:endParaRPr>
          </a:p>
          <a:p>
            <a:pPr marL="457200" lvl="0" indent="-304800" algn="l" rtl="0">
              <a:lnSpc>
                <a:spcPct val="115000"/>
              </a:lnSpc>
              <a:spcBef>
                <a:spcPts val="0"/>
              </a:spcBef>
              <a:spcAft>
                <a:spcPts val="0"/>
              </a:spcAft>
              <a:buClr>
                <a:srgbClr val="454545"/>
              </a:buClr>
              <a:buSzPts val="1200"/>
              <a:buFont typeface="Lato"/>
              <a:buChar char="●"/>
            </a:pPr>
            <a:r>
              <a:rPr lang="en" sz="1200">
                <a:solidFill>
                  <a:srgbClr val="454545"/>
                </a:solidFill>
                <a:highlight>
                  <a:schemeClr val="lt1"/>
                </a:highlight>
                <a:latin typeface="Lato"/>
                <a:ea typeface="Lato"/>
                <a:cs typeface="Lato"/>
                <a:sym typeface="Lato"/>
              </a:rPr>
              <a:t>Michelle Pacansky-Brock’s </a:t>
            </a:r>
            <a:r>
              <a:rPr lang="en" sz="1200" u="sng">
                <a:solidFill>
                  <a:schemeClr val="hlink"/>
                </a:solidFill>
                <a:highlight>
                  <a:schemeClr val="lt1"/>
                </a:highlight>
                <a:latin typeface="Lato"/>
                <a:ea typeface="Lato"/>
                <a:cs typeface="Lato"/>
                <a:sym typeface="Lato"/>
                <a:hlinkClick r:id="rId7"/>
              </a:rPr>
              <a:t>Humanizing Webpage</a:t>
            </a:r>
            <a:r>
              <a:rPr lang="en" sz="1200">
                <a:solidFill>
                  <a:srgbClr val="454545"/>
                </a:solidFill>
                <a:highlight>
                  <a:schemeClr val="lt1"/>
                </a:highlight>
                <a:latin typeface="Lato"/>
                <a:ea typeface="Lato"/>
                <a:cs typeface="Lato"/>
                <a:sym typeface="Lato"/>
              </a:rPr>
              <a:t> </a:t>
            </a:r>
            <a:endParaRPr sz="1200">
              <a:solidFill>
                <a:srgbClr val="454545"/>
              </a:solidFill>
              <a:highlight>
                <a:schemeClr val="lt1"/>
              </a:highlight>
              <a:latin typeface="Lato"/>
              <a:ea typeface="Lato"/>
              <a:cs typeface="Lato"/>
              <a:sym typeface="Lato"/>
            </a:endParaRPr>
          </a:p>
          <a:p>
            <a:pPr marL="457200" lvl="0" indent="-304800" algn="l" rtl="0">
              <a:lnSpc>
                <a:spcPct val="115000"/>
              </a:lnSpc>
              <a:spcBef>
                <a:spcPts val="0"/>
              </a:spcBef>
              <a:spcAft>
                <a:spcPts val="0"/>
              </a:spcAft>
              <a:buClr>
                <a:srgbClr val="454545"/>
              </a:buClr>
              <a:buSzPts val="1200"/>
              <a:buFont typeface="Lato"/>
              <a:buChar char="●"/>
            </a:pPr>
            <a:r>
              <a:rPr lang="en" sz="1200" u="sng">
                <a:solidFill>
                  <a:schemeClr val="hlink"/>
                </a:solidFill>
                <a:highlight>
                  <a:schemeClr val="lt1"/>
                </a:highlight>
                <a:latin typeface="Lato"/>
                <a:ea typeface="Lato"/>
                <a:cs typeface="Lato"/>
                <a:sym typeface="Lato"/>
                <a:hlinkClick r:id="rId8"/>
              </a:rPr>
              <a:t>Humanizing Online Teaching &amp; Learning PocketPD Guide </a:t>
            </a:r>
            <a:r>
              <a:rPr lang="en" sz="1200">
                <a:solidFill>
                  <a:srgbClr val="454545"/>
                </a:solidFill>
                <a:highlight>
                  <a:schemeClr val="lt1"/>
                </a:highlight>
                <a:latin typeface="Lato"/>
                <a:ea typeface="Lato"/>
                <a:cs typeface="Lato"/>
                <a:sym typeface="Lato"/>
              </a:rPr>
              <a:t>by Michelle Pacansky-Brock and CVC-OEI/@ONE.</a:t>
            </a:r>
            <a:endParaRPr sz="1200">
              <a:solidFill>
                <a:srgbClr val="454545"/>
              </a:solidFill>
              <a:highlight>
                <a:schemeClr val="lt1"/>
              </a:highlight>
              <a:latin typeface="Lato"/>
              <a:ea typeface="Lato"/>
              <a:cs typeface="Lato"/>
              <a:sym typeface="Lato"/>
            </a:endParaRPr>
          </a:p>
          <a:p>
            <a:pPr marL="0" lvl="0" indent="0" algn="l" rtl="0">
              <a:spcBef>
                <a:spcPts val="800"/>
              </a:spcBef>
              <a:spcAft>
                <a:spcPts val="0"/>
              </a:spcAft>
              <a:buNone/>
            </a:pPr>
            <a:endParaRPr sz="2600"/>
          </a:p>
        </p:txBody>
      </p:sp>
      <p:sp>
        <p:nvSpPr>
          <p:cNvPr id="452" name="Google Shape;452;p73"/>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4"/>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2"/>
              </a:buClr>
              <a:buSzPts val="1100"/>
              <a:buFont typeface="Arial"/>
              <a:buNone/>
            </a:pPr>
            <a:r>
              <a:rPr lang="en" sz="2800">
                <a:solidFill>
                  <a:srgbClr val="F3F3F3"/>
                </a:solidFill>
                <a:latin typeface="Arial"/>
                <a:ea typeface="Arial"/>
                <a:cs typeface="Arial"/>
                <a:sym typeface="Arial"/>
              </a:rPr>
              <a:t>References</a:t>
            </a:r>
            <a:endParaRPr sz="3500">
              <a:solidFill>
                <a:srgbClr val="F3F3F3"/>
              </a:solidFill>
            </a:endParaRPr>
          </a:p>
        </p:txBody>
      </p:sp>
      <p:sp>
        <p:nvSpPr>
          <p:cNvPr id="459" name="Google Shape;459;p74"/>
          <p:cNvSpPr txBox="1">
            <a:spLocks noGrp="1"/>
          </p:cNvSpPr>
          <p:nvPr>
            <p:ph type="body" idx="1"/>
          </p:nvPr>
        </p:nvSpPr>
        <p:spPr>
          <a:xfrm>
            <a:off x="625599" y="1785400"/>
            <a:ext cx="8518500" cy="2676900"/>
          </a:xfrm>
          <a:prstGeom prst="rect">
            <a:avLst/>
          </a:prstGeom>
        </p:spPr>
        <p:txBody>
          <a:bodyPr spcFirstLastPara="1" wrap="square" lIns="68575" tIns="34275" rIns="68575" bIns="34275" anchor="t" anchorCtr="0">
            <a:noAutofit/>
          </a:bodyPr>
          <a:lstStyle/>
          <a:p>
            <a:pPr marL="457200" lvl="0" indent="-304800" algn="l" rtl="0">
              <a:lnSpc>
                <a:spcPct val="100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Halverson, C. B. (1993). </a:t>
            </a:r>
            <a:r>
              <a:rPr lang="en" sz="1200" b="1">
                <a:solidFill>
                  <a:schemeClr val="dk2"/>
                </a:solidFill>
                <a:latin typeface="Lato"/>
                <a:ea typeface="Lato"/>
                <a:cs typeface="Lato"/>
                <a:sym typeface="Lato"/>
              </a:rPr>
              <a:t>Cultural-context Inventory: The Effects of Culture on Behavior and Work Style</a:t>
            </a:r>
            <a:r>
              <a:rPr lang="en" sz="1200">
                <a:solidFill>
                  <a:schemeClr val="dk2"/>
                </a:solidFill>
                <a:latin typeface="Lato"/>
                <a:ea typeface="Lato"/>
                <a:cs typeface="Lato"/>
                <a:sym typeface="Lato"/>
              </a:rPr>
              <a:t>. In Pfeiffer, J. W. (ed.)., Annual: Developing Human Resources, Pfeiffer and Company, San Diego, CA.</a:t>
            </a:r>
            <a:endParaRPr sz="1200">
              <a:solidFill>
                <a:schemeClr val="dk2"/>
              </a:solidFill>
              <a:latin typeface="Lato"/>
              <a:ea typeface="Lato"/>
              <a:cs typeface="Lato"/>
              <a:sym typeface="Lato"/>
            </a:endParaRPr>
          </a:p>
          <a:p>
            <a:pPr marL="457200" lvl="0" indent="-304800" algn="l" rtl="0">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Jaggars, S. S. &amp; Xu, D. (2016). </a:t>
            </a:r>
            <a:r>
              <a:rPr lang="en" sz="1200" b="1">
                <a:solidFill>
                  <a:schemeClr val="dk2"/>
                </a:solidFill>
                <a:latin typeface="Lato"/>
                <a:ea typeface="Lato"/>
                <a:cs typeface="Lato"/>
                <a:sym typeface="Lato"/>
              </a:rPr>
              <a:t>How do online course design features influence student performance?</a:t>
            </a:r>
            <a:r>
              <a:rPr lang="en" sz="1200">
                <a:solidFill>
                  <a:schemeClr val="dk2"/>
                </a:solidFill>
                <a:latin typeface="Lato"/>
                <a:ea typeface="Lato"/>
                <a:cs typeface="Lato"/>
                <a:sym typeface="Lato"/>
              </a:rPr>
              <a:t> Computers &amp; Education, 95, April 2016, 270-284.</a:t>
            </a:r>
            <a:endParaRPr sz="1200">
              <a:solidFill>
                <a:schemeClr val="dk2"/>
              </a:solidFill>
              <a:latin typeface="Lato"/>
              <a:ea typeface="Lato"/>
              <a:cs typeface="Lato"/>
              <a:sym typeface="Lato"/>
            </a:endParaRPr>
          </a:p>
          <a:p>
            <a:pPr marL="457200" lvl="0" indent="-304800" algn="l" rtl="0">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Pacansky-Brock, M. (2017). </a:t>
            </a:r>
            <a:r>
              <a:rPr lang="en" sz="1200" b="1">
                <a:solidFill>
                  <a:schemeClr val="dk2"/>
                </a:solidFill>
                <a:latin typeface="Lato"/>
                <a:ea typeface="Lato"/>
                <a:cs typeface="Lato"/>
                <a:sym typeface="Lato"/>
              </a:rPr>
              <a:t>Best practices for teaching with emerging technologies</a:t>
            </a:r>
            <a:r>
              <a:rPr lang="en" sz="1200">
                <a:solidFill>
                  <a:schemeClr val="dk2"/>
                </a:solidFill>
                <a:latin typeface="Lato"/>
                <a:ea typeface="Lato"/>
                <a:cs typeface="Lato"/>
                <a:sym typeface="Lato"/>
              </a:rPr>
              <a:t> (2nd ed.). New York, NY: Routledge.</a:t>
            </a:r>
            <a:endParaRPr sz="1200">
              <a:solidFill>
                <a:schemeClr val="dk2"/>
              </a:solidFill>
              <a:latin typeface="Lato"/>
              <a:ea typeface="Lato"/>
              <a:cs typeface="Lato"/>
              <a:sym typeface="Lato"/>
            </a:endParaRPr>
          </a:p>
          <a:p>
            <a:pPr marL="457200" lvl="0" indent="-304800" algn="l" rtl="0">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Pacansky-Brock, M. (2014, August 13). </a:t>
            </a:r>
            <a:r>
              <a:rPr lang="en" sz="1200" b="1" u="sng">
                <a:solidFill>
                  <a:schemeClr val="dk2"/>
                </a:solidFill>
                <a:latin typeface="Lato"/>
                <a:ea typeface="Lato"/>
                <a:cs typeface="Lato"/>
                <a:sym typeface="Lato"/>
                <a:hlinkClick r:id="rId3">
                  <a:extLst>
                    <a:ext uri="{A12FA001-AC4F-418D-AE19-62706E023703}">
                      <ahyp:hlinkClr xmlns:ahyp="http://schemas.microsoft.com/office/drawing/2018/hyperlinkcolor" val="tx"/>
                    </a:ext>
                  </a:extLst>
                </a:hlinkClick>
              </a:rPr>
              <a:t>The Liquid Syllabus: Are you ready?</a:t>
            </a:r>
            <a:r>
              <a:rPr lang="en" sz="1200">
                <a:solidFill>
                  <a:schemeClr val="dk2"/>
                </a:solidFill>
                <a:latin typeface="Lato"/>
                <a:ea typeface="Lato"/>
                <a:cs typeface="Lato"/>
                <a:sym typeface="Lato"/>
              </a:rPr>
              <a:t>, [blog post].  </a:t>
            </a:r>
            <a:endParaRPr sz="1200">
              <a:solidFill>
                <a:schemeClr val="dk2"/>
              </a:solidFill>
              <a:latin typeface="Lato"/>
              <a:ea typeface="Lato"/>
              <a:cs typeface="Lato"/>
              <a:sym typeface="Lato"/>
            </a:endParaRPr>
          </a:p>
          <a:p>
            <a:pPr marL="457200" lvl="0" indent="-304800" algn="l" rtl="0">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Pacansky-Brock, M., Smedshammer, M., &amp; Vincent-Layton, K. (2020). </a:t>
            </a:r>
            <a:r>
              <a:rPr lang="en" sz="1200" b="1">
                <a:solidFill>
                  <a:schemeClr val="dk2"/>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Humanizing Online Teaching to Equitize Higher Education</a:t>
            </a:r>
            <a:r>
              <a:rPr lang="en" sz="1200" b="1">
                <a:solidFill>
                  <a:schemeClr val="dk2"/>
                </a:solidFill>
                <a:latin typeface="Lato"/>
                <a:ea typeface="Lato"/>
                <a:cs typeface="Lato"/>
                <a:sym typeface="Lato"/>
              </a:rPr>
              <a:t>. </a:t>
            </a:r>
            <a:r>
              <a:rPr lang="en" sz="1200" i="1">
                <a:solidFill>
                  <a:schemeClr val="dk2"/>
                </a:solidFill>
                <a:latin typeface="Lato"/>
                <a:ea typeface="Lato"/>
                <a:cs typeface="Lato"/>
                <a:sym typeface="Lato"/>
              </a:rPr>
              <a:t>Current Issues in Education</a:t>
            </a:r>
            <a:r>
              <a:rPr lang="en" sz="1200">
                <a:solidFill>
                  <a:schemeClr val="dk2"/>
                </a:solidFill>
                <a:latin typeface="Lato"/>
                <a:ea typeface="Lato"/>
                <a:cs typeface="Lato"/>
                <a:sym typeface="Lato"/>
              </a:rPr>
              <a:t>, </a:t>
            </a:r>
            <a:r>
              <a:rPr lang="en" sz="1200" i="1">
                <a:solidFill>
                  <a:schemeClr val="dk2"/>
                </a:solidFill>
                <a:latin typeface="Lato"/>
                <a:ea typeface="Lato"/>
                <a:cs typeface="Lato"/>
                <a:sym typeface="Lato"/>
              </a:rPr>
              <a:t>21</a:t>
            </a:r>
            <a:r>
              <a:rPr lang="en" sz="1200">
                <a:solidFill>
                  <a:schemeClr val="dk2"/>
                </a:solidFill>
                <a:latin typeface="Lato"/>
                <a:ea typeface="Lato"/>
                <a:cs typeface="Lato"/>
                <a:sym typeface="Lato"/>
              </a:rPr>
              <a:t>(2).</a:t>
            </a:r>
            <a:endParaRPr sz="1200">
              <a:solidFill>
                <a:schemeClr val="dk2"/>
              </a:solidFill>
              <a:latin typeface="Lato"/>
              <a:ea typeface="Lato"/>
              <a:cs typeface="Lato"/>
              <a:sym typeface="Lato"/>
            </a:endParaRPr>
          </a:p>
          <a:p>
            <a:pPr marL="457200" lvl="0" indent="-304800" algn="l" rtl="0">
              <a:lnSpc>
                <a:spcPct val="115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Rendón, L. (1994).</a:t>
            </a:r>
            <a:r>
              <a:rPr lang="en" sz="1200">
                <a:solidFill>
                  <a:schemeClr val="dk2"/>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 </a:t>
            </a:r>
            <a:r>
              <a:rPr lang="en" sz="1200" b="1">
                <a:solidFill>
                  <a:schemeClr val="dk2"/>
                </a:solidFill>
                <a:latin typeface="Lato"/>
                <a:ea typeface="Lato"/>
                <a:cs typeface="Lato"/>
                <a:sym typeface="Lato"/>
              </a:rPr>
              <a:t>Validating culturally diverse students: Toward a new model of learning and student development</a:t>
            </a:r>
            <a:r>
              <a:rPr lang="en" sz="1200">
                <a:solidFill>
                  <a:schemeClr val="dk2"/>
                </a:solidFill>
                <a:latin typeface="Lato"/>
                <a:ea typeface="Lato"/>
                <a:cs typeface="Lato"/>
                <a:sym typeface="Lato"/>
              </a:rPr>
              <a:t>. Innovative Higher Education, 19, 33-51.</a:t>
            </a:r>
            <a:endParaRPr sz="1200">
              <a:solidFill>
                <a:schemeClr val="dk2"/>
              </a:solidFill>
              <a:highlight>
                <a:schemeClr val="lt1"/>
              </a:highlight>
              <a:latin typeface="Lato"/>
              <a:ea typeface="Lato"/>
              <a:cs typeface="Lato"/>
              <a:sym typeface="Lato"/>
            </a:endParaRPr>
          </a:p>
          <a:p>
            <a:pPr marL="457200" lvl="0" indent="-304800" algn="l" rtl="0">
              <a:lnSpc>
                <a:spcPct val="100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Walton, G. M., &amp; Cohen, G. L. (2007). </a:t>
            </a:r>
            <a:r>
              <a:rPr lang="en" sz="1200" b="1">
                <a:solidFill>
                  <a:schemeClr val="dk2"/>
                </a:solidFill>
                <a:latin typeface="Lato"/>
                <a:ea typeface="Lato"/>
                <a:cs typeface="Lato"/>
                <a:sym typeface="Lato"/>
              </a:rPr>
              <a:t>A question of belonging: Race, social fit, and achievement</a:t>
            </a:r>
            <a:r>
              <a:rPr lang="en" sz="1200">
                <a:solidFill>
                  <a:schemeClr val="dk2"/>
                </a:solidFill>
                <a:latin typeface="Lato"/>
                <a:ea typeface="Lato"/>
                <a:cs typeface="Lato"/>
                <a:sym typeface="Lato"/>
              </a:rPr>
              <a:t>. Journal of Personality and Social Psychology, 92(1), 82.</a:t>
            </a:r>
            <a:endParaRPr sz="1200">
              <a:solidFill>
                <a:schemeClr val="dk2"/>
              </a:solidFill>
              <a:latin typeface="Lato"/>
              <a:ea typeface="Lato"/>
              <a:cs typeface="Lato"/>
              <a:sym typeface="Lato"/>
            </a:endParaRPr>
          </a:p>
          <a:p>
            <a:pPr marL="457200" lvl="0" indent="-304800" algn="l" rtl="0">
              <a:lnSpc>
                <a:spcPct val="115000"/>
              </a:lnSpc>
              <a:spcBef>
                <a:spcPts val="0"/>
              </a:spcBef>
              <a:spcAft>
                <a:spcPts val="0"/>
              </a:spcAft>
              <a:buClr>
                <a:schemeClr val="dk2"/>
              </a:buClr>
              <a:buSzPts val="1200"/>
              <a:buFont typeface="Lato"/>
              <a:buChar char="●"/>
            </a:pPr>
            <a:r>
              <a:rPr lang="en" sz="1200">
                <a:solidFill>
                  <a:schemeClr val="dk2"/>
                </a:solidFill>
                <a:highlight>
                  <a:schemeClr val="lt1"/>
                </a:highlight>
                <a:latin typeface="Lato"/>
                <a:ea typeface="Lato"/>
                <a:cs typeface="Lato"/>
                <a:sym typeface="Lato"/>
              </a:rPr>
              <a:t>Wood, J. L. (2019). </a:t>
            </a:r>
            <a:r>
              <a:rPr lang="en" sz="1200" b="1">
                <a:solidFill>
                  <a:schemeClr val="dk2"/>
                </a:solidFill>
                <a:highlight>
                  <a:schemeClr val="lt1"/>
                </a:highlight>
                <a:latin typeface="Lato"/>
                <a:ea typeface="Lato"/>
                <a:cs typeface="Lato"/>
                <a:sym typeface="Lato"/>
              </a:rPr>
              <a:t>Black Minds Matter: Realizing the Brilliance, Dignity, and Morality of Black Males in Education</a:t>
            </a:r>
            <a:r>
              <a:rPr lang="en" sz="1200">
                <a:solidFill>
                  <a:schemeClr val="dk2"/>
                </a:solidFill>
                <a:highlight>
                  <a:schemeClr val="lt1"/>
                </a:highlight>
                <a:latin typeface="Lato"/>
                <a:ea typeface="Lato"/>
                <a:cs typeface="Lato"/>
                <a:sym typeface="Lato"/>
              </a:rPr>
              <a:t>. San Diego, CA: Montezuma Publishing.</a:t>
            </a:r>
            <a:endParaRPr sz="1200">
              <a:solidFill>
                <a:schemeClr val="dk2"/>
              </a:solidFill>
              <a:highlight>
                <a:schemeClr val="lt1"/>
              </a:highlight>
              <a:latin typeface="Lato"/>
              <a:ea typeface="Lato"/>
              <a:cs typeface="Lato"/>
              <a:sym typeface="Lato"/>
            </a:endParaRPr>
          </a:p>
          <a:p>
            <a:pPr marL="457200" lvl="0" indent="-304800" algn="l" rtl="0">
              <a:lnSpc>
                <a:spcPct val="100000"/>
              </a:lnSpc>
              <a:spcBef>
                <a:spcPts val="0"/>
              </a:spcBef>
              <a:spcAft>
                <a:spcPts val="0"/>
              </a:spcAft>
              <a:buClr>
                <a:schemeClr val="dk2"/>
              </a:buClr>
              <a:buSzPts val="1200"/>
              <a:buFont typeface="Lato"/>
              <a:buChar char="●"/>
            </a:pPr>
            <a:r>
              <a:rPr lang="en" sz="1200">
                <a:solidFill>
                  <a:schemeClr val="dk2"/>
                </a:solidFill>
                <a:latin typeface="Lato"/>
                <a:ea typeface="Lato"/>
                <a:cs typeface="Lato"/>
                <a:sym typeface="Lato"/>
              </a:rPr>
              <a:t>Wood, J. L., &amp; Harris, F., III. (2017). </a:t>
            </a:r>
            <a:r>
              <a:rPr lang="en" sz="1200" b="1">
                <a:solidFill>
                  <a:schemeClr val="dk2"/>
                </a:solidFill>
                <a:latin typeface="Lato"/>
                <a:ea typeface="Lato"/>
                <a:cs typeface="Lato"/>
                <a:sym typeface="Lato"/>
              </a:rPr>
              <a:t>Supporting men of color in the community college: A guidebook</a:t>
            </a:r>
            <a:r>
              <a:rPr lang="en" sz="1200">
                <a:solidFill>
                  <a:schemeClr val="dk2"/>
                </a:solidFill>
                <a:latin typeface="Lato"/>
                <a:ea typeface="Lato"/>
                <a:cs typeface="Lato"/>
                <a:sym typeface="Lato"/>
              </a:rPr>
              <a:t>. San Diego, CA: Lawndale Hill.</a:t>
            </a:r>
            <a:endParaRPr sz="1200">
              <a:solidFill>
                <a:schemeClr val="dk2"/>
              </a:solidFill>
              <a:latin typeface="Lato"/>
              <a:ea typeface="Lato"/>
              <a:cs typeface="Lato"/>
              <a:sym typeface="Lato"/>
            </a:endParaRPr>
          </a:p>
          <a:p>
            <a:pPr marL="0" lvl="0" indent="0" algn="l" rtl="0">
              <a:spcBef>
                <a:spcPts val="800"/>
              </a:spcBef>
              <a:spcAft>
                <a:spcPts val="0"/>
              </a:spcAft>
              <a:buNone/>
            </a:pPr>
            <a:endParaRPr sz="2600"/>
          </a:p>
        </p:txBody>
      </p:sp>
      <p:sp>
        <p:nvSpPr>
          <p:cNvPr id="460" name="Google Shape;460;p74"/>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8"/>
        <p:cNvGrpSpPr/>
        <p:nvPr/>
      </p:nvGrpSpPr>
      <p:grpSpPr>
        <a:xfrm>
          <a:off x="0" y="0"/>
          <a:ext cx="0" cy="0"/>
          <a:chOff x="0" y="0"/>
          <a:chExt cx="0" cy="0"/>
        </a:xfrm>
      </p:grpSpPr>
      <p:sp>
        <p:nvSpPr>
          <p:cNvPr id="199" name="Google Shape;199;p46"/>
          <p:cNvSpPr/>
          <p:nvPr/>
        </p:nvSpPr>
        <p:spPr>
          <a:xfrm>
            <a:off x="-100" y="-66675"/>
            <a:ext cx="9144000" cy="1362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6"/>
          <p:cNvSpPr txBox="1"/>
          <p:nvPr/>
        </p:nvSpPr>
        <p:spPr>
          <a:xfrm>
            <a:off x="50" y="240775"/>
            <a:ext cx="9144000" cy="7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FFFFFF"/>
                </a:solidFill>
                <a:latin typeface="Fjalla One"/>
                <a:ea typeface="Fjalla One"/>
                <a:cs typeface="Fjalla One"/>
                <a:sym typeface="Fjalla One"/>
              </a:rPr>
              <a:t>Increasing Engagement</a:t>
            </a:r>
            <a:endParaRPr sz="2400" i="1">
              <a:solidFill>
                <a:srgbClr val="FFFFFF"/>
              </a:solidFill>
              <a:latin typeface="Lato"/>
              <a:ea typeface="Lato"/>
              <a:cs typeface="Lato"/>
              <a:sym typeface="Lato"/>
            </a:endParaRPr>
          </a:p>
        </p:txBody>
      </p:sp>
      <p:sp>
        <p:nvSpPr>
          <p:cNvPr id="201" name="Google Shape;201;p46"/>
          <p:cNvSpPr txBox="1"/>
          <p:nvPr/>
        </p:nvSpPr>
        <p:spPr>
          <a:xfrm>
            <a:off x="190175" y="1704350"/>
            <a:ext cx="8691300" cy="3020700"/>
          </a:xfrm>
          <a:prstGeom prst="rect">
            <a:avLst/>
          </a:prstGeom>
          <a:noFill/>
          <a:ln>
            <a:noFill/>
          </a:ln>
        </p:spPr>
        <p:txBody>
          <a:bodyPr spcFirstLastPara="1" wrap="square" lIns="91425" tIns="91425" rIns="91425" bIns="91425" anchor="t" anchorCtr="0">
            <a:noAutofit/>
          </a:bodyPr>
          <a:lstStyle/>
          <a:p>
            <a:pPr marL="457200" lvl="0" indent="-349250" algn="l" rtl="0">
              <a:spcBef>
                <a:spcPts val="1000"/>
              </a:spcBef>
              <a:spcAft>
                <a:spcPts val="0"/>
              </a:spcAft>
              <a:buSzPts val="1900"/>
              <a:buFont typeface="Lato"/>
              <a:buChar char="●"/>
            </a:pPr>
            <a:r>
              <a:rPr lang="en" sz="1800" b="1">
                <a:latin typeface="Lato"/>
                <a:ea typeface="Lato"/>
                <a:cs typeface="Lato"/>
                <a:sym typeface="Lato"/>
              </a:rPr>
              <a:t> Literature suggests that increasing success increases engagement</a:t>
            </a:r>
            <a:endParaRPr sz="1800" b="1">
              <a:latin typeface="Lato"/>
              <a:ea typeface="Lato"/>
              <a:cs typeface="Lato"/>
              <a:sym typeface="Lato"/>
            </a:endParaRPr>
          </a:p>
          <a:p>
            <a:pPr marL="0" lvl="0" indent="0" algn="l" rtl="0">
              <a:spcBef>
                <a:spcPts val="1000"/>
              </a:spcBef>
              <a:spcAft>
                <a:spcPts val="1000"/>
              </a:spcAft>
              <a:buNone/>
            </a:pPr>
            <a:endParaRPr sz="1900"/>
          </a:p>
        </p:txBody>
      </p:sp>
      <p:sp>
        <p:nvSpPr>
          <p:cNvPr id="202" name="Google Shape;202;p46"/>
          <p:cNvSpPr/>
          <p:nvPr/>
        </p:nvSpPr>
        <p:spPr>
          <a:xfrm>
            <a:off x="2635529" y="3931550"/>
            <a:ext cx="4102200" cy="793500"/>
          </a:xfrm>
          <a:prstGeom prst="flowChartAlternateProcess">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B5394"/>
                </a:solidFill>
              </a:rPr>
              <a:t>Institutional commitment</a:t>
            </a:r>
            <a:endParaRPr sz="1800" b="1">
              <a:solidFill>
                <a:srgbClr val="0B5394"/>
              </a:solidFill>
            </a:endParaRPr>
          </a:p>
        </p:txBody>
      </p:sp>
      <p:sp>
        <p:nvSpPr>
          <p:cNvPr id="203" name="Google Shape;203;p46"/>
          <p:cNvSpPr/>
          <p:nvPr/>
        </p:nvSpPr>
        <p:spPr>
          <a:xfrm>
            <a:off x="2814556" y="2704787"/>
            <a:ext cx="3744150" cy="1019825"/>
          </a:xfrm>
          <a:prstGeom prst="flowChartOffpageConnector">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i="1">
                <a:solidFill>
                  <a:srgbClr val="1155CC"/>
                </a:solidFill>
              </a:rPr>
              <a:t>Pedagogical commitment</a:t>
            </a:r>
            <a:endParaRPr sz="1700" b="1" i="1">
              <a:solidFill>
                <a:srgbClr val="1155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7"/>
        <p:cNvGrpSpPr/>
        <p:nvPr/>
      </p:nvGrpSpPr>
      <p:grpSpPr>
        <a:xfrm>
          <a:off x="0" y="0"/>
          <a:ext cx="0" cy="0"/>
          <a:chOff x="0" y="0"/>
          <a:chExt cx="0" cy="0"/>
        </a:xfrm>
      </p:grpSpPr>
      <p:sp>
        <p:nvSpPr>
          <p:cNvPr id="208" name="Google Shape;208;p47"/>
          <p:cNvSpPr/>
          <p:nvPr/>
        </p:nvSpPr>
        <p:spPr>
          <a:xfrm>
            <a:off x="-100" y="-66675"/>
            <a:ext cx="9144000" cy="1362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7"/>
          <p:cNvSpPr txBox="1"/>
          <p:nvPr/>
        </p:nvSpPr>
        <p:spPr>
          <a:xfrm>
            <a:off x="50" y="240775"/>
            <a:ext cx="9144000" cy="7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b="1">
                <a:solidFill>
                  <a:srgbClr val="FFFFFF"/>
                </a:solidFill>
                <a:latin typeface="Fjalla One"/>
                <a:ea typeface="Fjalla One"/>
                <a:cs typeface="Fjalla One"/>
                <a:sym typeface="Fjalla One"/>
              </a:rPr>
              <a:t>Humanizing Instruction</a:t>
            </a:r>
            <a:endParaRPr sz="2400" i="1">
              <a:solidFill>
                <a:srgbClr val="FFFFFF"/>
              </a:solidFill>
              <a:latin typeface="Lato"/>
              <a:ea typeface="Lato"/>
              <a:cs typeface="Lato"/>
              <a:sym typeface="Lato"/>
            </a:endParaRPr>
          </a:p>
        </p:txBody>
      </p:sp>
      <p:sp>
        <p:nvSpPr>
          <p:cNvPr id="210" name="Google Shape;210;p47"/>
          <p:cNvSpPr txBox="1"/>
          <p:nvPr/>
        </p:nvSpPr>
        <p:spPr>
          <a:xfrm>
            <a:off x="178725" y="1704225"/>
            <a:ext cx="8691300" cy="3020700"/>
          </a:xfrm>
          <a:prstGeom prst="rect">
            <a:avLst/>
          </a:prstGeom>
          <a:noFill/>
          <a:ln>
            <a:noFill/>
          </a:ln>
        </p:spPr>
        <p:txBody>
          <a:bodyPr spcFirstLastPara="1" wrap="square" lIns="91425" tIns="91425" rIns="91425" bIns="91425" anchor="t" anchorCtr="0">
            <a:noAutofit/>
          </a:bodyPr>
          <a:lstStyle/>
          <a:p>
            <a:pPr marL="457200" lvl="0" indent="0" algn="l" rtl="0">
              <a:spcBef>
                <a:spcPts val="1000"/>
              </a:spcBef>
              <a:spcAft>
                <a:spcPts val="1000"/>
              </a:spcAft>
              <a:buNone/>
            </a:pPr>
            <a:endParaRPr sz="1900"/>
          </a:p>
        </p:txBody>
      </p:sp>
      <p:sp>
        <p:nvSpPr>
          <p:cNvPr id="211" name="Google Shape;211;p47"/>
          <p:cNvSpPr/>
          <p:nvPr/>
        </p:nvSpPr>
        <p:spPr>
          <a:xfrm>
            <a:off x="1065650" y="3931425"/>
            <a:ext cx="7333500" cy="793500"/>
          </a:xfrm>
          <a:prstGeom prst="triangle">
            <a:avLst>
              <a:gd name="adj" fmla="val 99833"/>
            </a:avLst>
          </a:prstGeom>
          <a:solidFill>
            <a:srgbClr val="0578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i="1"/>
              <a:t>Pedagogical training, commitment to student engagement</a:t>
            </a:r>
            <a:endParaRPr b="1" i="1"/>
          </a:p>
        </p:txBody>
      </p:sp>
      <p:sp>
        <p:nvSpPr>
          <p:cNvPr id="212" name="Google Shape;212;p47"/>
          <p:cNvSpPr/>
          <p:nvPr/>
        </p:nvSpPr>
        <p:spPr>
          <a:xfrm>
            <a:off x="377750" y="4239700"/>
            <a:ext cx="687900" cy="28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Sterile</a:t>
            </a:r>
            <a:endParaRPr/>
          </a:p>
          <a:p>
            <a:pPr marL="0" lvl="0" indent="0" algn="l" rtl="0">
              <a:spcBef>
                <a:spcPts val="0"/>
              </a:spcBef>
              <a:spcAft>
                <a:spcPts val="0"/>
              </a:spcAft>
              <a:buNone/>
            </a:pPr>
            <a:endParaRPr/>
          </a:p>
        </p:txBody>
      </p:sp>
      <p:sp>
        <p:nvSpPr>
          <p:cNvPr id="213" name="Google Shape;213;p47"/>
          <p:cNvSpPr/>
          <p:nvPr/>
        </p:nvSpPr>
        <p:spPr>
          <a:xfrm>
            <a:off x="377750" y="3747525"/>
            <a:ext cx="768000" cy="41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Vacant </a:t>
            </a:r>
            <a:endParaRPr/>
          </a:p>
        </p:txBody>
      </p:sp>
      <p:sp>
        <p:nvSpPr>
          <p:cNvPr id="214" name="Google Shape;214;p47"/>
          <p:cNvSpPr/>
          <p:nvPr/>
        </p:nvSpPr>
        <p:spPr>
          <a:xfrm>
            <a:off x="6806450" y="1959825"/>
            <a:ext cx="2337600" cy="1787700"/>
          </a:xfrm>
          <a:prstGeom prst="sun">
            <a:avLst>
              <a:gd name="adj" fmla="val 12500"/>
            </a:avLst>
          </a:prstGeom>
          <a:solidFill>
            <a:srgbClr val="FFFF00"/>
          </a:solidFill>
          <a:ln w="9525" cap="flat" cmpd="sng">
            <a:solidFill>
              <a:schemeClr val="dk2"/>
            </a:solidFill>
            <a:prstDash val="solid"/>
            <a:round/>
            <a:headEnd type="none" w="sm" len="sm"/>
            <a:tailEnd type="none" w="sm" len="sm"/>
          </a:ln>
          <a:effectLst>
            <a:outerShdw blurRad="614363"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500" b="1" i="1">
                <a:solidFill>
                  <a:srgbClr val="0000FF"/>
                </a:solidFill>
              </a:rPr>
              <a:t>Vibrant</a:t>
            </a:r>
            <a:endParaRPr sz="1500" b="1" i="1">
              <a:solidFill>
                <a:srgbClr val="0000FF"/>
              </a:solidFill>
            </a:endParaRPr>
          </a:p>
          <a:p>
            <a:pPr marL="0" lvl="0" indent="0" algn="l" rtl="0">
              <a:spcBef>
                <a:spcPts val="0"/>
              </a:spcBef>
              <a:spcAft>
                <a:spcPts val="0"/>
              </a:spcAft>
              <a:buNone/>
            </a:pPr>
            <a:endParaRPr b="1" i="1">
              <a:solidFill>
                <a:srgbClr val="0000FF"/>
              </a:solidFill>
            </a:endParaRPr>
          </a:p>
          <a:p>
            <a:pPr marL="0" lvl="0" indent="0" algn="l" rtl="0">
              <a:spcBef>
                <a:spcPts val="0"/>
              </a:spcBef>
              <a:spcAft>
                <a:spcPts val="0"/>
              </a:spcAft>
              <a:buNone/>
            </a:pPr>
            <a:r>
              <a:rPr lang="en" sz="1500" b="1" i="1">
                <a:solidFill>
                  <a:srgbClr val="0000FF"/>
                </a:solidFill>
              </a:rPr>
              <a:t>Welcoming</a:t>
            </a:r>
            <a:endParaRPr sz="1500" b="1" i="1">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8"/>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200"/>
              <a:t>Students were asked...</a:t>
            </a:r>
            <a:endParaRPr sz="3500"/>
          </a:p>
        </p:txBody>
      </p:sp>
      <p:sp>
        <p:nvSpPr>
          <p:cNvPr id="221" name="Google Shape;221;p48"/>
          <p:cNvSpPr txBox="1">
            <a:spLocks noGrp="1"/>
          </p:cNvSpPr>
          <p:nvPr>
            <p:ph type="body" idx="1"/>
          </p:nvPr>
        </p:nvSpPr>
        <p:spPr>
          <a:xfrm>
            <a:off x="625608" y="2090207"/>
            <a:ext cx="7892700" cy="26769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endParaRPr sz="2600"/>
          </a:p>
          <a:p>
            <a:pPr marL="0" lvl="0" indent="0" algn="ctr" rtl="0">
              <a:lnSpc>
                <a:spcPct val="100000"/>
              </a:lnSpc>
              <a:spcBef>
                <a:spcPts val="0"/>
              </a:spcBef>
              <a:spcAft>
                <a:spcPts val="0"/>
              </a:spcAft>
              <a:buClr>
                <a:schemeClr val="dk2"/>
              </a:buClr>
              <a:buSzPts val="1100"/>
              <a:buFont typeface="Arial"/>
              <a:buNone/>
            </a:pPr>
            <a:r>
              <a:rPr lang="en" sz="2500">
                <a:solidFill>
                  <a:schemeClr val="dk2"/>
                </a:solidFill>
              </a:rPr>
              <a:t>If you sense that your online instructor cares about your learning how does it affect you?</a:t>
            </a:r>
            <a:endParaRPr sz="2500">
              <a:solidFill>
                <a:schemeClr val="dk2"/>
              </a:solidFill>
            </a:endParaRPr>
          </a:p>
          <a:p>
            <a:pPr marL="0" lvl="0" indent="0" algn="ctr" rtl="0">
              <a:lnSpc>
                <a:spcPct val="100000"/>
              </a:lnSpc>
              <a:spcBef>
                <a:spcPts val="0"/>
              </a:spcBef>
              <a:spcAft>
                <a:spcPts val="0"/>
              </a:spcAft>
              <a:buClr>
                <a:schemeClr val="dk2"/>
              </a:buClr>
              <a:buSzPts val="1100"/>
              <a:buFont typeface="Arial"/>
              <a:buNone/>
            </a:pPr>
            <a:endParaRPr sz="2500">
              <a:solidFill>
                <a:schemeClr val="dk2"/>
              </a:solidFill>
            </a:endParaRPr>
          </a:p>
          <a:p>
            <a:pPr marL="0" lvl="0" indent="0" algn="ctr" rtl="0">
              <a:lnSpc>
                <a:spcPct val="100000"/>
              </a:lnSpc>
              <a:spcBef>
                <a:spcPts val="0"/>
              </a:spcBef>
              <a:spcAft>
                <a:spcPts val="0"/>
              </a:spcAft>
              <a:buClr>
                <a:schemeClr val="dk2"/>
              </a:buClr>
              <a:buSzPts val="1100"/>
              <a:buFont typeface="Arial"/>
              <a:buNone/>
            </a:pPr>
            <a:r>
              <a:rPr lang="en" sz="2500">
                <a:solidFill>
                  <a:schemeClr val="dk2"/>
                </a:solidFill>
              </a:rPr>
              <a:t>What do you think their answers were?</a:t>
            </a:r>
            <a:endParaRPr sz="2500">
              <a:solidFill>
                <a:schemeClr val="dk2"/>
              </a:solidFill>
            </a:endParaRPr>
          </a:p>
        </p:txBody>
      </p:sp>
      <p:sp>
        <p:nvSpPr>
          <p:cNvPr id="222" name="Google Shape;222;p48"/>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2171700" y="302559"/>
            <a:ext cx="6343500" cy="126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200"/>
              <a:t>Here’s what they had to say...</a:t>
            </a:r>
            <a:endParaRPr sz="3500"/>
          </a:p>
        </p:txBody>
      </p:sp>
      <p:sp>
        <p:nvSpPr>
          <p:cNvPr id="229" name="Google Shape;229;p49"/>
          <p:cNvSpPr txBox="1">
            <a:spLocks noGrp="1"/>
          </p:cNvSpPr>
          <p:nvPr>
            <p:ph type="body" idx="1"/>
          </p:nvPr>
        </p:nvSpPr>
        <p:spPr>
          <a:xfrm>
            <a:off x="223975" y="1930750"/>
            <a:ext cx="4170300" cy="2836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500">
                <a:solidFill>
                  <a:schemeClr val="dk2"/>
                </a:solidFill>
              </a:rPr>
              <a:t>What stands out for you as you listen to students answer the question?</a:t>
            </a:r>
            <a:endParaRPr sz="2500">
              <a:solidFill>
                <a:schemeClr val="dk2"/>
              </a:solidFill>
            </a:endParaRPr>
          </a:p>
          <a:p>
            <a:pPr marL="0" lvl="0" indent="0" algn="l" rtl="0">
              <a:lnSpc>
                <a:spcPct val="100000"/>
              </a:lnSpc>
              <a:spcBef>
                <a:spcPts val="0"/>
              </a:spcBef>
              <a:spcAft>
                <a:spcPts val="0"/>
              </a:spcAft>
              <a:buNone/>
            </a:pPr>
            <a:r>
              <a:rPr lang="en" sz="2500">
                <a:solidFill>
                  <a:schemeClr val="dk2"/>
                </a:solidFill>
              </a:rPr>
              <a:t> </a:t>
            </a:r>
            <a:endParaRPr sz="2500">
              <a:solidFill>
                <a:schemeClr val="dk2"/>
              </a:solidFill>
            </a:endParaRPr>
          </a:p>
          <a:p>
            <a:pPr marL="457200" lvl="0" indent="-387350" algn="l" rtl="0">
              <a:lnSpc>
                <a:spcPct val="100000"/>
              </a:lnSpc>
              <a:spcBef>
                <a:spcPts val="0"/>
              </a:spcBef>
              <a:spcAft>
                <a:spcPts val="0"/>
              </a:spcAft>
              <a:buClr>
                <a:schemeClr val="dk2"/>
              </a:buClr>
              <a:buSzPts val="2500"/>
              <a:buChar char="●"/>
            </a:pPr>
            <a:r>
              <a:rPr lang="en" sz="2500">
                <a:solidFill>
                  <a:schemeClr val="dk2"/>
                </a:solidFill>
              </a:rPr>
              <a:t>Please add your thoughts to the Pathable chat.</a:t>
            </a:r>
            <a:endParaRPr sz="2500">
              <a:solidFill>
                <a:schemeClr val="dk2"/>
              </a:solidFill>
            </a:endParaRPr>
          </a:p>
        </p:txBody>
      </p:sp>
      <p:sp>
        <p:nvSpPr>
          <p:cNvPr id="230" name="Google Shape;230;p49"/>
          <p:cNvSpPr txBox="1">
            <a:spLocks noGrp="1"/>
          </p:cNvSpPr>
          <p:nvPr>
            <p:ph type="sldNum" idx="12"/>
          </p:nvPr>
        </p:nvSpPr>
        <p:spPr>
          <a:xfrm>
            <a:off x="7828671" y="4767263"/>
            <a:ext cx="6867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pic>
        <p:nvPicPr>
          <p:cNvPr id="231" name="Google Shape;231;p49" descr="I asked my online community college students, If you sense that your online instructor cares about your learning, how does it affect you? Here's what some of them said. &#10;&#10;Comments are shared with student permission.&#10;&#10;Help us caption &amp; translate this video!&#10;&#10;https://amara.org/v/C0vCi/" title="If your online instructor cares, how does it affect you?">
            <a:hlinkClick r:id="rId3"/>
          </p:cNvPr>
          <p:cNvPicPr preferRelativeResize="0"/>
          <p:nvPr/>
        </p:nvPicPr>
        <p:blipFill>
          <a:blip r:embed="rId4">
            <a:alphaModFix/>
          </a:blip>
          <a:stretch>
            <a:fillRect/>
          </a:stretch>
        </p:blipFill>
        <p:spPr>
          <a:xfrm>
            <a:off x="4572000" y="1793750"/>
            <a:ext cx="4329875" cy="3247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5"/>
        <p:cNvGrpSpPr/>
        <p:nvPr/>
      </p:nvGrpSpPr>
      <p:grpSpPr>
        <a:xfrm>
          <a:off x="0" y="0"/>
          <a:ext cx="0" cy="0"/>
          <a:chOff x="0" y="0"/>
          <a:chExt cx="0" cy="0"/>
        </a:xfrm>
      </p:grpSpPr>
      <p:sp>
        <p:nvSpPr>
          <p:cNvPr id="236" name="Google Shape;236;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37" name="Google Shape;237;p5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38" name="Google Shape;238;p50" descr="A group of twenty two black circles, each with a name written on it. The names trigger associations with different genders and cultures."/>
          <p:cNvPicPr preferRelativeResize="0"/>
          <p:nvPr/>
        </p:nvPicPr>
        <p:blipFill rotWithShape="1">
          <a:blip r:embed="rId3">
            <a:alphaModFix/>
          </a:blip>
          <a:srcRect b="7918"/>
          <a:stretch/>
        </p:blipFill>
        <p:spPr>
          <a:xfrm>
            <a:off x="0" y="0"/>
            <a:ext cx="9144000" cy="4736075"/>
          </a:xfrm>
          <a:prstGeom prst="rect">
            <a:avLst/>
          </a:prstGeom>
          <a:noFill/>
          <a:ln>
            <a:noFill/>
          </a:ln>
        </p:spPr>
      </p:pic>
      <p:sp>
        <p:nvSpPr>
          <p:cNvPr id="239" name="Google Shape;239;p50"/>
          <p:cNvSpPr txBox="1"/>
          <p:nvPr/>
        </p:nvSpPr>
        <p:spPr>
          <a:xfrm>
            <a:off x="64750" y="4853050"/>
            <a:ext cx="4956000" cy="1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Slide by Michelle Pacansky-Brock, CC-BY-NC</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3"/>
        <p:cNvGrpSpPr/>
        <p:nvPr/>
      </p:nvGrpSpPr>
      <p:grpSpPr>
        <a:xfrm>
          <a:off x="0" y="0"/>
          <a:ext cx="0" cy="0"/>
          <a:chOff x="0" y="0"/>
          <a:chExt cx="0" cy="0"/>
        </a:xfrm>
      </p:grpSpPr>
      <p:sp>
        <p:nvSpPr>
          <p:cNvPr id="244" name="Google Shape;244;p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5" name="Google Shape;245;p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246" name="Google Shape;246;p51" descr="A group of people representing diverse genders, races, and ethnicities."/>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Custom 42">
      <a:dk1>
        <a:srgbClr val="B4B4B4"/>
      </a:dk1>
      <a:lt1>
        <a:srgbClr val="FFFFFF"/>
      </a:lt1>
      <a:dk2>
        <a:srgbClr val="151540"/>
      </a:dk2>
      <a:lt2>
        <a:srgbClr val="FFFFFF"/>
      </a:lt2>
      <a:accent1>
        <a:srgbClr val="151540"/>
      </a:accent1>
      <a:accent2>
        <a:srgbClr val="F32F7F"/>
      </a:accent2>
      <a:accent3>
        <a:srgbClr val="71B278"/>
      </a:accent3>
      <a:accent4>
        <a:srgbClr val="52ACB5"/>
      </a:accent4>
      <a:accent5>
        <a:srgbClr val="1286DD"/>
      </a:accent5>
      <a:accent6>
        <a:srgbClr val="CDCED1"/>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On-screen Show (16:9)</PresentationFormat>
  <Paragraphs>165</Paragraphs>
  <Slides>32</Slides>
  <Notes>32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32</vt:i4>
      </vt:variant>
    </vt:vector>
  </HeadingPairs>
  <TitlesOfParts>
    <vt:vector size="46" baseType="lpstr">
      <vt:lpstr>Clicker Script</vt:lpstr>
      <vt:lpstr>Patrick Hand</vt:lpstr>
      <vt:lpstr>Calibri</vt:lpstr>
      <vt:lpstr>Vidaloka</vt:lpstr>
      <vt:lpstr>Lato</vt:lpstr>
      <vt:lpstr>Fjalla One</vt:lpstr>
      <vt:lpstr>Montserrat</vt:lpstr>
      <vt:lpstr>Open Sans</vt:lpstr>
      <vt:lpstr>Palatino</vt:lpstr>
      <vt:lpstr>Arial</vt:lpstr>
      <vt:lpstr>Simple Light</vt:lpstr>
      <vt:lpstr>Default Theme</vt:lpstr>
      <vt:lpstr>Simple Light</vt:lpstr>
      <vt:lpstr>ASCCC Curriculum Inst. 2020 Theme</vt:lpstr>
      <vt:lpstr>Humanizing Online Teaching &amp; Learning: An Equity-Minded Approach</vt:lpstr>
      <vt:lpstr>Outline for this session...</vt:lpstr>
      <vt:lpstr>Why we’re here: Disaggregated 2016-17 Online Course Success Rates California Community Colleges (CCCs)</vt:lpstr>
      <vt:lpstr>PowerPoint Presentation</vt:lpstr>
      <vt:lpstr>PowerPoint Presentation</vt:lpstr>
      <vt:lpstr>Students were asked...</vt:lpstr>
      <vt:lpstr>Here’s what they had to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Disaggregated 2016-17 Online Course Success Rates California Community Colleges (CCCs)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Ideas for Humanizing Online Classes</vt:lpstr>
      <vt:lpstr>Provide a Liquid Syllabus</vt:lpstr>
      <vt:lpstr>PowerPoint Presentation</vt:lpstr>
      <vt:lpstr>In Your Course: Use a Getting to Know You Survey</vt:lpstr>
      <vt:lpstr>Thank you &amp; Questions</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Humanizing Online Teaching &amp; Learning: An Equity-Minded Approach</dc:title>
  <dc:creator>Julie Oliver</dc:creator>
  <cp:lastModifiedBy>Julie Oliver</cp:lastModifiedBy>
  <cp:revision>1</cp:revision>
  <dcterms:modified xsi:type="dcterms:W3CDTF">2020-10-30T22:22:19Z</dcterms:modified>
</cp:coreProperties>
</file>