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1"/>
  </p:notesMasterIdLst>
  <p:handoutMasterIdLst>
    <p:handoutMasterId r:id="rId42"/>
  </p:handoutMasterIdLst>
  <p:sldIdLst>
    <p:sldId id="257" r:id="rId2"/>
    <p:sldId id="367" r:id="rId3"/>
    <p:sldId id="318" r:id="rId4"/>
    <p:sldId id="369" r:id="rId5"/>
    <p:sldId id="364" r:id="rId6"/>
    <p:sldId id="371" r:id="rId7"/>
    <p:sldId id="368" r:id="rId8"/>
    <p:sldId id="379" r:id="rId9"/>
    <p:sldId id="402" r:id="rId10"/>
    <p:sldId id="403" r:id="rId11"/>
    <p:sldId id="404" r:id="rId12"/>
    <p:sldId id="406" r:id="rId13"/>
    <p:sldId id="373" r:id="rId14"/>
    <p:sldId id="372" r:id="rId15"/>
    <p:sldId id="376" r:id="rId16"/>
    <p:sldId id="378" r:id="rId17"/>
    <p:sldId id="377" r:id="rId18"/>
    <p:sldId id="380" r:id="rId19"/>
    <p:sldId id="381" r:id="rId20"/>
    <p:sldId id="382" r:id="rId21"/>
    <p:sldId id="383" r:id="rId22"/>
    <p:sldId id="389" r:id="rId23"/>
    <p:sldId id="388" r:id="rId24"/>
    <p:sldId id="386" r:id="rId25"/>
    <p:sldId id="391" r:id="rId26"/>
    <p:sldId id="387" r:id="rId27"/>
    <p:sldId id="385" r:id="rId28"/>
    <p:sldId id="400" r:id="rId29"/>
    <p:sldId id="392" r:id="rId30"/>
    <p:sldId id="393" r:id="rId31"/>
    <p:sldId id="394" r:id="rId32"/>
    <p:sldId id="395" r:id="rId33"/>
    <p:sldId id="396" r:id="rId34"/>
    <p:sldId id="397" r:id="rId35"/>
    <p:sldId id="398" r:id="rId36"/>
    <p:sldId id="399" r:id="rId37"/>
    <p:sldId id="401" r:id="rId38"/>
    <p:sldId id="375" r:id="rId39"/>
    <p:sldId id="39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p:scale>
          <a:sx n="100" d="100"/>
          <a:sy n="100" d="100"/>
        </p:scale>
        <p:origin x="-152"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48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1" y="1"/>
            <a:ext cx="3038475" cy="464899"/>
          </a:xfrm>
          <a:prstGeom prst="rect">
            <a:avLst/>
          </a:prstGeom>
        </p:spPr>
        <p:txBody>
          <a:bodyPr vert="horz" lIns="91440" tIns="45720" rIns="91440" bIns="45720" rtlCol="0"/>
          <a:lstStyle>
            <a:lvl1pPr algn="r">
              <a:defRPr sz="1200"/>
            </a:lvl1pPr>
          </a:lstStyle>
          <a:p>
            <a:fld id="{AA7BAB2C-D86E-4980-981B-D59397FE1547}" type="datetimeFigureOut">
              <a:rPr lang="en-US" smtClean="0"/>
              <a:pPr/>
              <a:t>7/9/16</a:t>
            </a:fld>
            <a:endParaRPr lang="en-US" dirty="0"/>
          </a:p>
        </p:txBody>
      </p:sp>
      <p:sp>
        <p:nvSpPr>
          <p:cNvPr id="4" name="Footer Placeholder 3"/>
          <p:cNvSpPr>
            <a:spLocks noGrp="1"/>
          </p:cNvSpPr>
          <p:nvPr>
            <p:ph type="ftr" sz="quarter" idx="2"/>
          </p:nvPr>
        </p:nvSpPr>
        <p:spPr>
          <a:xfrm>
            <a:off x="3" y="8829930"/>
            <a:ext cx="3038475" cy="46489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930"/>
            <a:ext cx="3038475" cy="464899"/>
          </a:xfrm>
          <a:prstGeom prst="rect">
            <a:avLst/>
          </a:prstGeom>
        </p:spPr>
        <p:txBody>
          <a:bodyPr vert="horz" lIns="91440" tIns="45720" rIns="91440" bIns="45720" rtlCol="0" anchor="b"/>
          <a:lstStyle>
            <a:lvl1pPr algn="r">
              <a:defRPr sz="1200"/>
            </a:lvl1pPr>
          </a:lstStyle>
          <a:p>
            <a:fld id="{A33EF71A-9E20-4521-9110-0F5712997542}" type="slidenum">
              <a:rPr lang="en-US" smtClean="0"/>
              <a:pPr/>
              <a:t>‹#›</a:t>
            </a:fld>
            <a:endParaRPr lang="en-US" dirty="0"/>
          </a:p>
        </p:txBody>
      </p:sp>
    </p:spTree>
    <p:extLst>
      <p:ext uri="{BB962C8B-B14F-4D97-AF65-F5344CB8AC3E}">
        <p14:creationId xmlns:p14="http://schemas.microsoft.com/office/powerpoint/2010/main" val="352426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744" tIns="46872" rIns="93744" bIns="46872"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744" tIns="46872" rIns="93744" bIns="46872" rtlCol="0"/>
          <a:lstStyle>
            <a:lvl1pPr algn="r">
              <a:defRPr sz="1200"/>
            </a:lvl1pPr>
          </a:lstStyle>
          <a:p>
            <a:fld id="{5A2A0DE6-9D7E-42B8-B0DD-3F5A73D6BBA0}" type="datetimeFigureOut">
              <a:rPr lang="en-US" smtClean="0"/>
              <a:pPr/>
              <a:t>7/9/16</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744" tIns="46872" rIns="93744" bIns="4687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744" tIns="46872" rIns="93744" bIns="468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744" tIns="46872" rIns="93744" bIns="46872" rtlCol="0" anchor="b"/>
          <a:lstStyle>
            <a:lvl1pPr algn="r">
              <a:defRPr sz="1200"/>
            </a:lvl1pPr>
          </a:lstStyle>
          <a:p>
            <a:fld id="{3D0B65F9-2CFB-4322-8E1C-CA470D294687}" type="slidenum">
              <a:rPr lang="en-US" smtClean="0"/>
              <a:pPr/>
              <a:t>‹#›</a:t>
            </a:fld>
            <a:endParaRPr lang="en-US" dirty="0"/>
          </a:p>
        </p:txBody>
      </p:sp>
    </p:spTree>
    <p:extLst>
      <p:ext uri="{BB962C8B-B14F-4D97-AF65-F5344CB8AC3E}">
        <p14:creationId xmlns:p14="http://schemas.microsoft.com/office/powerpoint/2010/main" val="226594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Ginni</a:t>
            </a:r>
            <a:endParaRPr lang="en-US" dirty="0"/>
          </a:p>
        </p:txBody>
      </p:sp>
      <p:sp>
        <p:nvSpPr>
          <p:cNvPr id="4" name="Slide Number Placeholder 3"/>
          <p:cNvSpPr>
            <a:spLocks noGrp="1"/>
          </p:cNvSpPr>
          <p:nvPr>
            <p:ph type="sldNum" sz="quarter" idx="10"/>
          </p:nvPr>
        </p:nvSpPr>
        <p:spPr/>
        <p:txBody>
          <a:bodyPr/>
          <a:lstStyle/>
          <a:p>
            <a:fld id="{4467CFAF-283C-4301-98EC-D1A839354DF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7294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3CSN-Deborah</a:t>
            </a:r>
            <a:r>
              <a:rPr lang="en-US" baseline="0" dirty="0" smtClean="0"/>
              <a:t> </a:t>
            </a:r>
            <a:endParaRPr lang="en-US" b="1"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10</a:t>
            </a:fld>
            <a:endParaRPr lang="en-US" dirty="0"/>
          </a:p>
        </p:txBody>
      </p:sp>
    </p:spTree>
    <p:extLst>
      <p:ext uri="{BB962C8B-B14F-4D97-AF65-F5344CB8AC3E}">
        <p14:creationId xmlns:p14="http://schemas.microsoft.com/office/powerpoint/2010/main" val="50304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3CSN-Deborah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11</a:t>
            </a:fld>
            <a:endParaRPr lang="en-US" dirty="0"/>
          </a:p>
        </p:txBody>
      </p:sp>
    </p:spTree>
    <p:extLst>
      <p:ext uri="{BB962C8B-B14F-4D97-AF65-F5344CB8AC3E}">
        <p14:creationId xmlns:p14="http://schemas.microsoft.com/office/powerpoint/2010/main" val="335117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Deborah</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12</a:t>
            </a:fld>
            <a:endParaRPr lang="en-US" dirty="0"/>
          </a:p>
        </p:txBody>
      </p:sp>
    </p:spTree>
    <p:extLst>
      <p:ext uri="{BB962C8B-B14F-4D97-AF65-F5344CB8AC3E}">
        <p14:creationId xmlns:p14="http://schemas.microsoft.com/office/powerpoint/2010/main" val="382841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r>
              <a:rPr lang="en-US" baseline="0" dirty="0" smtClean="0"/>
              <a:t> and Deborah – Scenario Thinking</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13</a:t>
            </a:fld>
            <a:endParaRPr lang="en-US" dirty="0"/>
          </a:p>
        </p:txBody>
      </p:sp>
    </p:spTree>
    <p:extLst>
      <p:ext uri="{BB962C8B-B14F-4D97-AF65-F5344CB8AC3E}">
        <p14:creationId xmlns:p14="http://schemas.microsoft.com/office/powerpoint/2010/main" val="35030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Barbara – Re</a:t>
            </a:r>
            <a:r>
              <a:rPr lang="en-US" baseline="0" dirty="0" smtClean="0"/>
              <a:t>p from each group could briefly state their role and vision?</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14</a:t>
            </a:fld>
            <a:endParaRPr lang="en-US" dirty="0"/>
          </a:p>
        </p:txBody>
      </p:sp>
    </p:spTree>
    <p:extLst>
      <p:ext uri="{BB962C8B-B14F-4D97-AF65-F5344CB8AC3E}">
        <p14:creationId xmlns:p14="http://schemas.microsoft.com/office/powerpoint/2010/main" val="28122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Barbara - colleges integrated planning processes based on their own cultural norms, beliefs, and behaviors, as well as their size and location</a:t>
            </a:r>
          </a:p>
        </p:txBody>
      </p:sp>
      <p:sp>
        <p:nvSpPr>
          <p:cNvPr id="4" name="Slide Number Placeholder 3"/>
          <p:cNvSpPr>
            <a:spLocks noGrp="1"/>
          </p:cNvSpPr>
          <p:nvPr>
            <p:ph type="sldNum" sz="quarter" idx="10"/>
          </p:nvPr>
        </p:nvSpPr>
        <p:spPr/>
        <p:txBody>
          <a:bodyPr/>
          <a:lstStyle/>
          <a:p>
            <a:fld id="{3D0B65F9-2CFB-4322-8E1C-CA470D294687}" type="slidenum">
              <a:rPr lang="en-US" smtClean="0"/>
              <a:pPr/>
              <a:t>15</a:t>
            </a:fld>
            <a:endParaRPr lang="en-US" dirty="0"/>
          </a:p>
        </p:txBody>
      </p:sp>
    </p:spTree>
    <p:extLst>
      <p:ext uri="{BB962C8B-B14F-4D97-AF65-F5344CB8AC3E}">
        <p14:creationId xmlns:p14="http://schemas.microsoft.com/office/powerpoint/2010/main" val="323290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16</a:t>
            </a:fld>
            <a:endParaRPr lang="en-US" dirty="0"/>
          </a:p>
        </p:txBody>
      </p:sp>
    </p:spTree>
    <p:extLst>
      <p:ext uri="{BB962C8B-B14F-4D97-AF65-F5344CB8AC3E}">
        <p14:creationId xmlns:p14="http://schemas.microsoft.com/office/powerpoint/2010/main" val="341084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17</a:t>
            </a:fld>
            <a:endParaRPr lang="en-US" dirty="0"/>
          </a:p>
        </p:txBody>
      </p:sp>
    </p:spTree>
    <p:extLst>
      <p:ext uri="{BB962C8B-B14F-4D97-AF65-F5344CB8AC3E}">
        <p14:creationId xmlns:p14="http://schemas.microsoft.com/office/powerpoint/2010/main" val="4001512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18</a:t>
            </a:fld>
            <a:endParaRPr lang="en-US" dirty="0"/>
          </a:p>
        </p:txBody>
      </p:sp>
    </p:spTree>
    <p:extLst>
      <p:ext uri="{BB962C8B-B14F-4D97-AF65-F5344CB8AC3E}">
        <p14:creationId xmlns:p14="http://schemas.microsoft.com/office/powerpoint/2010/main" val="244380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19</a:t>
            </a:fld>
            <a:endParaRPr lang="en-US" dirty="0"/>
          </a:p>
        </p:txBody>
      </p:sp>
    </p:spTree>
    <p:extLst>
      <p:ext uri="{BB962C8B-B14F-4D97-AF65-F5344CB8AC3E}">
        <p14:creationId xmlns:p14="http://schemas.microsoft.com/office/powerpoint/2010/main" val="375039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ASCCC CI Audience: Curriculum</a:t>
            </a:r>
            <a:r>
              <a:rPr lang="en-US" baseline="0" dirty="0" smtClean="0"/>
              <a:t> focused – VP’s, deans, Chancellor’s Office, faculty, classified.</a:t>
            </a:r>
          </a:p>
          <a:p>
            <a:r>
              <a:rPr lang="en-US" baseline="0" dirty="0" err="1" smtClean="0"/>
              <a:t>Ginni</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a:t>
            </a:fld>
            <a:endParaRPr lang="en-US" dirty="0"/>
          </a:p>
        </p:txBody>
      </p:sp>
    </p:spTree>
    <p:extLst>
      <p:ext uri="{BB962C8B-B14F-4D97-AF65-F5344CB8AC3E}">
        <p14:creationId xmlns:p14="http://schemas.microsoft.com/office/powerpoint/2010/main" val="86555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20</a:t>
            </a:fld>
            <a:endParaRPr lang="en-US" dirty="0"/>
          </a:p>
        </p:txBody>
      </p:sp>
    </p:spTree>
    <p:extLst>
      <p:ext uri="{BB962C8B-B14F-4D97-AF65-F5344CB8AC3E}">
        <p14:creationId xmlns:p14="http://schemas.microsoft.com/office/powerpoint/2010/main" val="292618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21</a:t>
            </a:fld>
            <a:endParaRPr lang="en-US" dirty="0"/>
          </a:p>
        </p:txBody>
      </p:sp>
    </p:spTree>
    <p:extLst>
      <p:ext uri="{BB962C8B-B14F-4D97-AF65-F5344CB8AC3E}">
        <p14:creationId xmlns:p14="http://schemas.microsoft.com/office/powerpoint/2010/main" val="238679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Deborah, 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22</a:t>
            </a:fld>
            <a:endParaRPr lang="en-US" dirty="0"/>
          </a:p>
        </p:txBody>
      </p:sp>
    </p:spTree>
    <p:extLst>
      <p:ext uri="{BB962C8B-B14F-4D97-AF65-F5344CB8AC3E}">
        <p14:creationId xmlns:p14="http://schemas.microsoft.com/office/powerpoint/2010/main" val="328115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23</a:t>
            </a:fld>
            <a:endParaRPr lang="en-US" dirty="0"/>
          </a:p>
        </p:txBody>
      </p:sp>
    </p:spTree>
    <p:extLst>
      <p:ext uri="{BB962C8B-B14F-4D97-AF65-F5344CB8AC3E}">
        <p14:creationId xmlns:p14="http://schemas.microsoft.com/office/powerpoint/2010/main" val="2551162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24</a:t>
            </a:fld>
            <a:endParaRPr lang="en-US" dirty="0"/>
          </a:p>
        </p:txBody>
      </p:sp>
    </p:spTree>
    <p:extLst>
      <p:ext uri="{BB962C8B-B14F-4D97-AF65-F5344CB8AC3E}">
        <p14:creationId xmlns:p14="http://schemas.microsoft.com/office/powerpoint/2010/main" val="133664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25</a:t>
            </a:fld>
            <a:endParaRPr lang="en-US" dirty="0"/>
          </a:p>
        </p:txBody>
      </p:sp>
    </p:spTree>
    <p:extLst>
      <p:ext uri="{BB962C8B-B14F-4D97-AF65-F5344CB8AC3E}">
        <p14:creationId xmlns:p14="http://schemas.microsoft.com/office/powerpoint/2010/main" val="377656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26</a:t>
            </a:fld>
            <a:endParaRPr lang="en-US" dirty="0"/>
          </a:p>
        </p:txBody>
      </p:sp>
    </p:spTree>
    <p:extLst>
      <p:ext uri="{BB962C8B-B14F-4D97-AF65-F5344CB8AC3E}">
        <p14:creationId xmlns:p14="http://schemas.microsoft.com/office/powerpoint/2010/main" val="372228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Deborah, Geoffrey </a:t>
            </a:r>
            <a:endParaRPr lang="en-US" dirty="0" smtClean="0"/>
          </a:p>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27</a:t>
            </a:fld>
            <a:endParaRPr lang="en-US" dirty="0"/>
          </a:p>
        </p:txBody>
      </p:sp>
    </p:spTree>
    <p:extLst>
      <p:ext uri="{BB962C8B-B14F-4D97-AF65-F5344CB8AC3E}">
        <p14:creationId xmlns:p14="http://schemas.microsoft.com/office/powerpoint/2010/main" val="1228400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Barbara, 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28</a:t>
            </a:fld>
            <a:endParaRPr lang="en-US" dirty="0"/>
          </a:p>
        </p:txBody>
      </p:sp>
    </p:spTree>
    <p:extLst>
      <p:ext uri="{BB962C8B-B14F-4D97-AF65-F5344CB8AC3E}">
        <p14:creationId xmlns:p14="http://schemas.microsoft.com/office/powerpoint/2010/main" val="253968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29</a:t>
            </a:fld>
            <a:endParaRPr lang="en-US" dirty="0"/>
          </a:p>
        </p:txBody>
      </p:sp>
    </p:spTree>
    <p:extLst>
      <p:ext uri="{BB962C8B-B14F-4D97-AF65-F5344CB8AC3E}">
        <p14:creationId xmlns:p14="http://schemas.microsoft.com/office/powerpoint/2010/main" val="40144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Ginni – refer to handout for overall IEPI description</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a:t>
            </a:fld>
            <a:endParaRPr lang="en-US" dirty="0"/>
          </a:p>
        </p:txBody>
      </p:sp>
    </p:spTree>
    <p:extLst>
      <p:ext uri="{BB962C8B-B14F-4D97-AF65-F5344CB8AC3E}">
        <p14:creationId xmlns:p14="http://schemas.microsoft.com/office/powerpoint/2010/main" val="2220798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Geoffrey-Enrollment Management</a:t>
            </a:r>
            <a:r>
              <a:rPr lang="en-US" baseline="0" dirty="0" smtClean="0"/>
              <a:t> and Ongoing Improvement themes in standards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30</a:t>
            </a:fld>
            <a:endParaRPr lang="en-US" dirty="0"/>
          </a:p>
        </p:txBody>
      </p:sp>
    </p:spTree>
    <p:extLst>
      <p:ext uri="{BB962C8B-B14F-4D97-AF65-F5344CB8AC3E}">
        <p14:creationId xmlns:p14="http://schemas.microsoft.com/office/powerpoint/2010/main" val="633484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31</a:t>
            </a:fld>
            <a:endParaRPr lang="en-US" dirty="0"/>
          </a:p>
        </p:txBody>
      </p:sp>
    </p:spTree>
    <p:extLst>
      <p:ext uri="{BB962C8B-B14F-4D97-AF65-F5344CB8AC3E}">
        <p14:creationId xmlns:p14="http://schemas.microsoft.com/office/powerpoint/2010/main" val="391288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32</a:t>
            </a:fld>
            <a:endParaRPr lang="en-US" dirty="0"/>
          </a:p>
        </p:txBody>
      </p:sp>
    </p:spTree>
    <p:extLst>
      <p:ext uri="{BB962C8B-B14F-4D97-AF65-F5344CB8AC3E}">
        <p14:creationId xmlns:p14="http://schemas.microsoft.com/office/powerpoint/2010/main" val="1000664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33</a:t>
            </a:fld>
            <a:endParaRPr lang="en-US" dirty="0"/>
          </a:p>
        </p:txBody>
      </p:sp>
    </p:spTree>
    <p:extLst>
      <p:ext uri="{BB962C8B-B14F-4D97-AF65-F5344CB8AC3E}">
        <p14:creationId xmlns:p14="http://schemas.microsoft.com/office/powerpoint/2010/main" val="3579704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34</a:t>
            </a:fld>
            <a:endParaRPr lang="en-US" dirty="0"/>
          </a:p>
        </p:txBody>
      </p:sp>
    </p:spTree>
    <p:extLst>
      <p:ext uri="{BB962C8B-B14F-4D97-AF65-F5344CB8AC3E}">
        <p14:creationId xmlns:p14="http://schemas.microsoft.com/office/powerpoint/2010/main" val="3847473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35</a:t>
            </a:fld>
            <a:endParaRPr lang="en-US" dirty="0"/>
          </a:p>
        </p:txBody>
      </p:sp>
    </p:spTree>
    <p:extLst>
      <p:ext uri="{BB962C8B-B14F-4D97-AF65-F5344CB8AC3E}">
        <p14:creationId xmlns:p14="http://schemas.microsoft.com/office/powerpoint/2010/main" val="424278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 </a:t>
            </a:r>
            <a:r>
              <a:rPr lang="en-US" dirty="0" err="1"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36</a:t>
            </a:fld>
            <a:endParaRPr lang="en-US" dirty="0"/>
          </a:p>
        </p:txBody>
      </p:sp>
    </p:spTree>
    <p:extLst>
      <p:ext uri="{BB962C8B-B14F-4D97-AF65-F5344CB8AC3E}">
        <p14:creationId xmlns:p14="http://schemas.microsoft.com/office/powerpoint/2010/main" val="3387646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3CSN-Deborah</a:t>
            </a:r>
            <a:r>
              <a:rPr lang="en-US" baseline="0" dirty="0" smtClean="0"/>
              <a:t> : </a:t>
            </a:r>
            <a:r>
              <a:rPr lang="en-US" dirty="0" smtClean="0"/>
              <a:t>They will fill</a:t>
            </a:r>
            <a:r>
              <a:rPr lang="en-US" baseline="0" dirty="0" smtClean="0"/>
              <a:t> out a Who What Map. </a:t>
            </a:r>
            <a:endParaRPr lang="en-US" dirty="0" smtClean="0"/>
          </a:p>
        </p:txBody>
      </p:sp>
      <p:sp>
        <p:nvSpPr>
          <p:cNvPr id="4" name="Slide Number Placeholder 3"/>
          <p:cNvSpPr>
            <a:spLocks noGrp="1"/>
          </p:cNvSpPr>
          <p:nvPr>
            <p:ph type="sldNum" sz="quarter" idx="10"/>
          </p:nvPr>
        </p:nvSpPr>
        <p:spPr/>
        <p:txBody>
          <a:bodyPr/>
          <a:lstStyle/>
          <a:p>
            <a:fld id="{3D0B65F9-2CFB-4322-8E1C-CA470D294687}" type="slidenum">
              <a:rPr lang="en-US" smtClean="0"/>
              <a:pPr/>
              <a:t>37</a:t>
            </a:fld>
            <a:endParaRPr lang="en-US" dirty="0"/>
          </a:p>
        </p:txBody>
      </p:sp>
    </p:spTree>
    <p:extLst>
      <p:ext uri="{BB962C8B-B14F-4D97-AF65-F5344CB8AC3E}">
        <p14:creationId xmlns:p14="http://schemas.microsoft.com/office/powerpoint/2010/main" val="136362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4467CFAF-283C-4301-98EC-D1A839354DF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893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Geoffrey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39</a:t>
            </a:fld>
            <a:endParaRPr lang="en-US" dirty="0"/>
          </a:p>
        </p:txBody>
      </p:sp>
    </p:spTree>
    <p:extLst>
      <p:ext uri="{BB962C8B-B14F-4D97-AF65-F5344CB8AC3E}">
        <p14:creationId xmlns:p14="http://schemas.microsoft.com/office/powerpoint/2010/main" val="103621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4</a:t>
            </a:fld>
            <a:endParaRPr lang="en-US" dirty="0"/>
          </a:p>
        </p:txBody>
      </p:sp>
    </p:spTree>
    <p:extLst>
      <p:ext uri="{BB962C8B-B14F-4D97-AF65-F5344CB8AC3E}">
        <p14:creationId xmlns:p14="http://schemas.microsoft.com/office/powerpoint/2010/main" val="20899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5</a:t>
            </a:fld>
            <a:endParaRPr lang="en-US" dirty="0"/>
          </a:p>
        </p:txBody>
      </p:sp>
    </p:spTree>
    <p:extLst>
      <p:ext uri="{BB962C8B-B14F-4D97-AF65-F5344CB8AC3E}">
        <p14:creationId xmlns:p14="http://schemas.microsoft.com/office/powerpoint/2010/main" val="269172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6</a:t>
            </a:fld>
            <a:endParaRPr lang="en-US" dirty="0"/>
          </a:p>
        </p:txBody>
      </p:sp>
    </p:spTree>
    <p:extLst>
      <p:ext uri="{BB962C8B-B14F-4D97-AF65-F5344CB8AC3E}">
        <p14:creationId xmlns:p14="http://schemas.microsoft.com/office/powerpoint/2010/main" val="328370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7</a:t>
            </a:fld>
            <a:endParaRPr lang="en-US" dirty="0"/>
          </a:p>
        </p:txBody>
      </p:sp>
    </p:spTree>
    <p:extLst>
      <p:ext uri="{BB962C8B-B14F-4D97-AF65-F5344CB8AC3E}">
        <p14:creationId xmlns:p14="http://schemas.microsoft.com/office/powerpoint/2010/main" val="121867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Handout: Deborah</a:t>
            </a:r>
            <a:r>
              <a:rPr lang="en-US" baseline="0" dirty="0" smtClean="0"/>
              <a:t> &amp; </a:t>
            </a:r>
            <a:r>
              <a:rPr lang="en-US" baseline="0" dirty="0" err="1" smtClean="0"/>
              <a:t>Geoffrey</a:t>
            </a:r>
            <a:r>
              <a:rPr lang="en-US" dirty="0" err="1" smtClean="0"/>
              <a:t>:Use</a:t>
            </a:r>
            <a:r>
              <a:rPr lang="en-US" dirty="0" smtClean="0"/>
              <a:t> the Ice</a:t>
            </a:r>
            <a:r>
              <a:rPr lang="en-US" baseline="0" dirty="0" smtClean="0"/>
              <a:t> breaker: They fill it out and leave it with us for our own feedback purposes. </a:t>
            </a:r>
            <a:endParaRPr lang="en-US" dirty="0" smtClean="0"/>
          </a:p>
          <a:p>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8</a:t>
            </a:fld>
            <a:endParaRPr lang="en-US" dirty="0"/>
          </a:p>
        </p:txBody>
      </p:sp>
    </p:spTree>
    <p:extLst>
      <p:ext uri="{BB962C8B-B14F-4D97-AF65-F5344CB8AC3E}">
        <p14:creationId xmlns:p14="http://schemas.microsoft.com/office/powerpoint/2010/main" val="74764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3CSN-Deborah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0B65F9-2CFB-4322-8E1C-CA470D294687}" type="slidenum">
              <a:rPr lang="en-US" smtClean="0"/>
              <a:pPr/>
              <a:t>9</a:t>
            </a:fld>
            <a:endParaRPr lang="en-US" dirty="0"/>
          </a:p>
        </p:txBody>
      </p:sp>
    </p:spTree>
    <p:extLst>
      <p:ext uri="{BB962C8B-B14F-4D97-AF65-F5344CB8AC3E}">
        <p14:creationId xmlns:p14="http://schemas.microsoft.com/office/powerpoint/2010/main" val="58600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88176-EC09-4399-B8A6-CD458A1BED7B}"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08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27298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13738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EE3FC-0304-4873-AA3B-8D60C13EAD51}"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14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690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78561-8D3E-4412-AEAF-C541CFAF3DF4}" type="datetime1">
              <a:rPr lang="en-US" smtClean="0">
                <a:solidFill>
                  <a:prstClr val="black">
                    <a:tint val="75000"/>
                  </a:prstClr>
                </a:solidFill>
              </a:rPr>
              <a:pPr/>
              <a:t>7/9/16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72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84992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44147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94803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2684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620587"/>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3491-67AD-4E14-BF78-B37A913BEF07}" type="datetime1">
              <a:rPr lang="en-US" smtClean="0">
                <a:solidFill>
                  <a:prstClr val="black">
                    <a:tint val="75000"/>
                  </a:prstClr>
                </a:solidFill>
              </a:rPr>
              <a:pPr/>
              <a:t>7/9/16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4697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assessmentupdate.com/sample-articles/restructuring-the-writing-program-at-berkeley-city-college-or-how-we-learned-to-love-assessment-and-use-it-to-improve-student-learning.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assessmentupdate.com/sample-articles/restructuring-the-writing-program-at-berkeley-city-college-or-how-we-learned-to-love-assessment-and-use-it-to-improve-student-learning.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eastbaytimes.com/news/ci_27296349/alameda-students-learn-maritime-painting-waterfront" TargetMode="External"/><Relationship Id="rId4" Type="http://schemas.openxmlformats.org/officeDocument/2006/relationships/hyperlink" Target="http://alameda.peralta.edu/office-of-the-president/files/2016/01/COA-Splash_12.21.15.pdf" TargetMode="External"/><Relationship Id="rId5" Type="http://schemas.openxmlformats.org/officeDocument/2006/relationships/hyperlink" Target="http://alameda.peralta.edu/accreditation/files/2012/02/Accreditation-Supplimental-Report-2015.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accjc.org/wp-content/uploads/2014/07/Accreditation_Standards_Adopted_June_2014.pdf" TargetMode="External"/><Relationship Id="rId4" Type="http://schemas.openxmlformats.org/officeDocument/2006/relationships/hyperlink" Target="http://alameda.peralta.edu/accreditation/files/2012/02/Accreditation-Supplimental-Report-2015.pdf" TargetMode="External"/><Relationship Id="rId5" Type="http://schemas.openxmlformats.org/officeDocument/2006/relationships/hyperlink" Target="C:%5CUsers%5Cowner%5CDesktop%5CSchool%5CIEPI%20IP%20grp%5CAlamedaEMP.pdf" TargetMode="External"/><Relationship Id="rId6" Type="http://schemas.openxmlformats.org/officeDocument/2006/relationships/hyperlink" Target="http://alameda.peralta.edu/planning-documents/files/2014/10/Planning-Handbook-2014.pdf" TargetMode="External"/><Relationship Id="rId7" Type="http://schemas.openxmlformats.org/officeDocument/2006/relationships/hyperlink" Target="http://www.eastbaytimes.com/news/ci_27296349/alameda-students-learn-maritime-painting-waterfront" TargetMode="External"/><Relationship Id="rId8" Type="http://schemas.openxmlformats.org/officeDocument/2006/relationships/hyperlink" Target="http://www.assessmentupdate.com/sample-articles/restructuring-the-writing-program-at-berkeley-city-college-or-how-we-learned-to-love-assessment-and-use-it-to-improve-student-learning.aspx" TargetMode="External"/><Relationship Id="rId9" Type="http://schemas.openxmlformats.org/officeDocument/2006/relationships/hyperlink" Target="http://alameda.peralta.edu/office-of-the-president/files/2016/01/COA-Splash_12.21.15.pdf" TargetMode="External"/><Relationship Id="rId10" Type="http://schemas.openxmlformats.org/officeDocument/2006/relationships/hyperlink" Target="http://community-wealth.org/content/what-if-art-scenario-thinking-nonprofits" TargetMode="External"/><Relationship Id="rId11" Type="http://schemas.openxmlformats.org/officeDocument/2006/relationships/hyperlink" Target="https://www.wascsenior.org/resources/handbook-accreditation-2013/part-ii-core-commitments-and-standards-accreditation/wasc-standards-accreditation-2013"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prolearningnetwork.cccco.edu" TargetMode="External"/><Relationship Id="rId4" Type="http://schemas.openxmlformats.org/officeDocument/2006/relationships/hyperlink" Target="http://prolearningnetwork.cccco.edu/"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62600" y="3426231"/>
            <a:ext cx="184666" cy="369332"/>
          </a:xfrm>
          <a:prstGeom prst="rect">
            <a:avLst/>
          </a:prstGeom>
          <a:noFill/>
        </p:spPr>
        <p:txBody>
          <a:bodyPr wrap="none" rtlCol="0">
            <a:spAutoFit/>
          </a:bodyPr>
          <a:lstStyle/>
          <a:p>
            <a:endParaRPr lang="en-US" dirty="0"/>
          </a:p>
        </p:txBody>
      </p:sp>
      <p:sp>
        <p:nvSpPr>
          <p:cNvPr id="3" name="TextBox 2"/>
          <p:cNvSpPr txBox="1"/>
          <p:nvPr/>
        </p:nvSpPr>
        <p:spPr>
          <a:xfrm>
            <a:off x="1752600" y="5486400"/>
            <a:ext cx="5638800" cy="646331"/>
          </a:xfrm>
          <a:prstGeom prst="rect">
            <a:avLst/>
          </a:prstGeom>
          <a:noFill/>
        </p:spPr>
        <p:txBody>
          <a:bodyPr wrap="square" rtlCol="0">
            <a:spAutoFit/>
          </a:bodyPr>
          <a:lstStyle/>
          <a:p>
            <a:pPr algn="ctr"/>
            <a:r>
              <a:rPr lang="en-US" dirty="0" smtClean="0">
                <a:solidFill>
                  <a:srgbClr val="FF0000"/>
                </a:solidFill>
                <a:latin typeface="Times New Roman"/>
                <a:cs typeface="Times New Roman"/>
              </a:rPr>
              <a:t>ASCCC Curriculum </a:t>
            </a:r>
            <a:r>
              <a:rPr lang="en-US" dirty="0">
                <a:solidFill>
                  <a:srgbClr val="FF0000"/>
                </a:solidFill>
                <a:latin typeface="Times New Roman"/>
                <a:cs typeface="Times New Roman"/>
              </a:rPr>
              <a:t>Institute 2016</a:t>
            </a:r>
          </a:p>
          <a:p>
            <a:pPr algn="ctr"/>
            <a:r>
              <a:rPr lang="en-US" dirty="0">
                <a:solidFill>
                  <a:srgbClr val="FF0000"/>
                </a:solidFill>
                <a:latin typeface="Times New Roman"/>
                <a:cs typeface="Times New Roman"/>
              </a:rPr>
              <a:t>Double Tree Hilton Anaheim, July 7-9</a:t>
            </a:r>
          </a:p>
        </p:txBody>
      </p:sp>
    </p:spTree>
    <p:extLst>
      <p:ext uri="{BB962C8B-B14F-4D97-AF65-F5344CB8AC3E}">
        <p14:creationId xmlns:p14="http://schemas.microsoft.com/office/powerpoint/2010/main" val="397031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Integration is Good Practice</a:t>
            </a:r>
            <a:endParaRPr lang="en-US" dirty="0"/>
          </a:p>
        </p:txBody>
      </p:sp>
      <p:sp>
        <p:nvSpPr>
          <p:cNvPr id="3" name="Content Placeholder 2"/>
          <p:cNvSpPr>
            <a:spLocks noGrp="1"/>
          </p:cNvSpPr>
          <p:nvPr>
            <p:ph idx="1"/>
          </p:nvPr>
        </p:nvSpPr>
        <p:spPr>
          <a:xfrm>
            <a:off x="331352" y="1646311"/>
            <a:ext cx="8229600" cy="4441133"/>
          </a:xfrm>
        </p:spPr>
        <p:txBody>
          <a:bodyPr>
            <a:normAutofit/>
          </a:bodyPr>
          <a:lstStyle/>
          <a:p>
            <a:pPr lvl="1" fontAlgn="base">
              <a:buFont typeface="Wingdings" panose="05000000000000000000" pitchFamily="2" charset="2"/>
              <a:buChar char="v"/>
            </a:pPr>
            <a:r>
              <a:rPr lang="en-US" dirty="0" smtClean="0"/>
              <a:t>Creates ownership/avoids silos</a:t>
            </a:r>
          </a:p>
          <a:p>
            <a:pPr lvl="1" fontAlgn="base">
              <a:buFont typeface="Wingdings" panose="05000000000000000000" pitchFamily="2" charset="2"/>
              <a:buChar char="v"/>
            </a:pPr>
            <a:endParaRPr lang="en-US" dirty="0" smtClean="0"/>
          </a:p>
          <a:p>
            <a:pPr lvl="1" fontAlgn="base">
              <a:buFont typeface="Wingdings" panose="05000000000000000000" pitchFamily="2" charset="2"/>
              <a:buChar char="v"/>
            </a:pPr>
            <a:r>
              <a:rPr lang="en-US" dirty="0" smtClean="0"/>
              <a:t>Avoids </a:t>
            </a:r>
            <a:r>
              <a:rPr lang="en-US" dirty="0"/>
              <a:t>“initiative fatigue”</a:t>
            </a:r>
            <a:br>
              <a:rPr lang="en-US" dirty="0"/>
            </a:br>
            <a:endParaRPr lang="en-US" dirty="0"/>
          </a:p>
          <a:p>
            <a:pPr lvl="1" fontAlgn="base">
              <a:buFont typeface="Wingdings" panose="05000000000000000000" pitchFamily="2" charset="2"/>
              <a:buChar char="v"/>
            </a:pPr>
            <a:r>
              <a:rPr lang="en-US" dirty="0" smtClean="0"/>
              <a:t>Avoids </a:t>
            </a:r>
            <a:r>
              <a:rPr lang="en-US" dirty="0"/>
              <a:t>“mission drift”</a:t>
            </a:r>
            <a:br>
              <a:rPr lang="en-US" dirty="0"/>
            </a:br>
            <a:endParaRPr lang="en-US" dirty="0" smtClean="0"/>
          </a:p>
          <a:p>
            <a:pPr lvl="1" fontAlgn="base">
              <a:buFont typeface="Wingdings" panose="05000000000000000000" pitchFamily="2" charset="2"/>
              <a:buChar char="v"/>
            </a:pPr>
            <a:r>
              <a:rPr lang="en-US" dirty="0" smtClean="0"/>
              <a:t>Provides more flexibility with funding</a:t>
            </a:r>
          </a:p>
          <a:p>
            <a:pPr lvl="1" fontAlgn="base">
              <a:buFont typeface="Wingdings" panose="05000000000000000000" pitchFamily="2" charset="2"/>
              <a:buChar char="v"/>
            </a:pPr>
            <a:endParaRPr lang="en-US" sz="2000" dirty="0"/>
          </a:p>
          <a:p>
            <a:pPr lvl="1" fontAlgn="base">
              <a:buFont typeface="Wingdings" panose="05000000000000000000" pitchFamily="2" charset="2"/>
              <a:buChar char="v"/>
            </a:pPr>
            <a:r>
              <a:rPr lang="en-US" dirty="0"/>
              <a:t>Now a requirement in many statewide </a:t>
            </a:r>
            <a:r>
              <a:rPr lang="en-US" dirty="0" smtClean="0"/>
              <a:t>plans</a:t>
            </a:r>
          </a:p>
          <a:p>
            <a:pPr marL="457200" lvl="1" indent="0" fontAlgn="base">
              <a:buNone/>
            </a:pPr>
            <a:endParaRPr lang="en-US" dirty="0"/>
          </a:p>
          <a:p>
            <a:pPr marL="0" indent="0">
              <a:buNone/>
            </a:pPr>
            <a:endParaRPr lang="en-US" dirty="0"/>
          </a:p>
        </p:txBody>
      </p:sp>
    </p:spTree>
    <p:extLst>
      <p:ext uri="{BB962C8B-B14F-4D97-AF65-F5344CB8AC3E}">
        <p14:creationId xmlns:p14="http://schemas.microsoft.com/office/powerpoint/2010/main" val="627589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03"/>
            <a:ext cx="8229600" cy="1143000"/>
          </a:xfrm>
        </p:spPr>
        <p:txBody>
          <a:bodyPr/>
          <a:lstStyle/>
          <a:p>
            <a:r>
              <a:rPr lang="en-US" dirty="0" smtClean="0"/>
              <a:t>Process of Integration</a:t>
            </a:r>
            <a:endParaRPr lang="en-US" dirty="0"/>
          </a:p>
        </p:txBody>
      </p:sp>
      <p:sp>
        <p:nvSpPr>
          <p:cNvPr id="3" name="Content Placeholder 2"/>
          <p:cNvSpPr>
            <a:spLocks noGrp="1"/>
          </p:cNvSpPr>
          <p:nvPr>
            <p:ph idx="1"/>
          </p:nvPr>
        </p:nvSpPr>
        <p:spPr>
          <a:xfrm>
            <a:off x="331352" y="1417639"/>
            <a:ext cx="8229600" cy="4772440"/>
          </a:xfrm>
        </p:spPr>
        <p:txBody>
          <a:bodyPr>
            <a:normAutofit fontScale="85000" lnSpcReduction="20000"/>
          </a:bodyPr>
          <a:lstStyle/>
          <a:p>
            <a:pPr fontAlgn="base"/>
            <a:r>
              <a:rPr lang="en-US" sz="3600" strike="sngStrike" dirty="0" smtClean="0"/>
              <a:t>Recursive</a:t>
            </a:r>
            <a:r>
              <a:rPr lang="en-US" sz="3600" dirty="0" smtClean="0"/>
              <a:t>  Iterative!!</a:t>
            </a:r>
            <a:endParaRPr lang="en-US" sz="3600" dirty="0"/>
          </a:p>
          <a:p>
            <a:pPr fontAlgn="base"/>
            <a:endParaRPr lang="en-US" sz="2100" dirty="0"/>
          </a:p>
          <a:p>
            <a:pPr fontAlgn="base"/>
            <a:r>
              <a:rPr lang="en-US" sz="3600" dirty="0" smtClean="0"/>
              <a:t>Inclusive</a:t>
            </a:r>
          </a:p>
          <a:p>
            <a:pPr fontAlgn="base"/>
            <a:endParaRPr lang="en-US" sz="3600" dirty="0"/>
          </a:p>
          <a:p>
            <a:pPr fontAlgn="base"/>
            <a:r>
              <a:rPr lang="en-US" sz="3600" dirty="0" smtClean="0"/>
              <a:t>Practitioner focused</a:t>
            </a:r>
          </a:p>
          <a:p>
            <a:pPr fontAlgn="base"/>
            <a:endParaRPr lang="en-US" sz="2100" dirty="0" smtClean="0"/>
          </a:p>
          <a:p>
            <a:pPr fontAlgn="base"/>
            <a:r>
              <a:rPr lang="en-US" sz="3600" dirty="0" smtClean="0"/>
              <a:t>Based </a:t>
            </a:r>
            <a:r>
              <a:rPr lang="en-US" sz="3600" dirty="0"/>
              <a:t>on </a:t>
            </a:r>
            <a:r>
              <a:rPr lang="en-US" sz="3600" dirty="0" smtClean="0"/>
              <a:t>core principles/goals</a:t>
            </a:r>
          </a:p>
          <a:p>
            <a:pPr fontAlgn="base"/>
            <a:endParaRPr lang="en-US" sz="2100" dirty="0"/>
          </a:p>
          <a:p>
            <a:pPr fontAlgn="base"/>
            <a:r>
              <a:rPr lang="en-US" sz="3600" dirty="0" smtClean="0"/>
              <a:t>Summarizes</a:t>
            </a:r>
            <a:r>
              <a:rPr lang="en-US" dirty="0"/>
              <a:t>/</a:t>
            </a:r>
            <a:r>
              <a:rPr lang="en-US" sz="3600" dirty="0" smtClean="0"/>
              <a:t>Identifies </a:t>
            </a:r>
            <a:r>
              <a:rPr lang="en-US" sz="3600" dirty="0"/>
              <a:t>common </a:t>
            </a:r>
            <a:r>
              <a:rPr lang="en-US" sz="3600" dirty="0" smtClean="0"/>
              <a:t>elements</a:t>
            </a:r>
            <a:br>
              <a:rPr lang="en-US" sz="3600" dirty="0" smtClean="0"/>
            </a:br>
            <a:endParaRPr lang="en-US" sz="2100" dirty="0" smtClean="0"/>
          </a:p>
          <a:p>
            <a:pPr fontAlgn="base"/>
            <a:endParaRPr lang="en-US" sz="1900" dirty="0" smtClean="0"/>
          </a:p>
          <a:p>
            <a:pPr fontAlgn="base"/>
            <a:r>
              <a:rPr lang="en-US" sz="3600" dirty="0" smtClean="0"/>
              <a:t>Broadly communicated</a:t>
            </a:r>
            <a:endParaRPr lang="en-US" dirty="0"/>
          </a:p>
          <a:p>
            <a:pPr lvl="2" fontAlgn="base"/>
            <a:endParaRPr lang="en-US" dirty="0"/>
          </a:p>
        </p:txBody>
      </p:sp>
    </p:spTree>
    <p:extLst>
      <p:ext uri="{BB962C8B-B14F-4D97-AF65-F5344CB8AC3E}">
        <p14:creationId xmlns:p14="http://schemas.microsoft.com/office/powerpoint/2010/main" val="559504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dirty="0" smtClean="0"/>
              <a:t>Example of IP Based on Convergent Student Success Goals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12</a:t>
            </a:fld>
            <a:endParaRPr lang="en-US" dirty="0">
              <a:solidFill>
                <a:prstClr val="black">
                  <a:tint val="75000"/>
                </a:prstClr>
              </a:solidFill>
            </a:endParaRPr>
          </a:p>
        </p:txBody>
      </p:sp>
      <p:pic>
        <p:nvPicPr>
          <p:cNvPr id="9" name="Content Placeholder 8" descr="Screen shot 2016-07-08 at 10.45.23 PM.png"/>
          <p:cNvPicPr>
            <a:picLocks noGrp="1" noChangeAspect="1"/>
          </p:cNvPicPr>
          <p:nvPr>
            <p:ph idx="1"/>
          </p:nvPr>
        </p:nvPicPr>
        <p:blipFill>
          <a:blip r:embed="rId3">
            <a:extLst>
              <a:ext uri="{28A0092B-C50C-407E-A947-70E740481C1C}">
                <a14:useLocalDpi xmlns:a14="http://schemas.microsoft.com/office/drawing/2010/main" val="0"/>
              </a:ext>
            </a:extLst>
          </a:blip>
          <a:srcRect t="-45571" b="-45571"/>
          <a:stretch>
            <a:fillRect/>
          </a:stretch>
        </p:blipFill>
        <p:spPr/>
      </p:pic>
    </p:spTree>
    <p:extLst>
      <p:ext uri="{BB962C8B-B14F-4D97-AF65-F5344CB8AC3E}">
        <p14:creationId xmlns:p14="http://schemas.microsoft.com/office/powerpoint/2010/main" val="42268688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57200"/>
            <a:ext cx="5410200" cy="830997"/>
          </a:xfrm>
          <a:prstGeom prst="rect">
            <a:avLst/>
          </a:prstGeom>
          <a:noFill/>
        </p:spPr>
        <p:txBody>
          <a:bodyPr wrap="square" rtlCol="0">
            <a:spAutoFit/>
          </a:bodyPr>
          <a:lstStyle/>
          <a:p>
            <a:r>
              <a:rPr lang="en-US" sz="4800" dirty="0" smtClean="0">
                <a:latin typeface="Rockwell"/>
                <a:cs typeface="Rockwell"/>
              </a:rPr>
              <a:t>IP-Curriculum</a:t>
            </a:r>
            <a:endParaRPr lang="en-US" sz="4800" dirty="0">
              <a:latin typeface="Rockwell"/>
              <a:cs typeface="Rockwell"/>
            </a:endParaRPr>
          </a:p>
        </p:txBody>
      </p:sp>
      <p:sp>
        <p:nvSpPr>
          <p:cNvPr id="6" name="TextBox 5"/>
          <p:cNvSpPr txBox="1"/>
          <p:nvPr/>
        </p:nvSpPr>
        <p:spPr>
          <a:xfrm>
            <a:off x="5257800" y="1143000"/>
            <a:ext cx="3048000" cy="400110"/>
          </a:xfrm>
          <a:prstGeom prst="rect">
            <a:avLst/>
          </a:prstGeom>
          <a:noFill/>
        </p:spPr>
        <p:txBody>
          <a:bodyPr wrap="square" rtlCol="0">
            <a:spAutoFit/>
          </a:bodyPr>
          <a:lstStyle/>
          <a:p>
            <a:endParaRPr lang="en-US" sz="2000" i="1" dirty="0" smtClean="0">
              <a:solidFill>
                <a:srgbClr val="09253F"/>
              </a:solidFill>
              <a:latin typeface="Optima"/>
              <a:cs typeface="Optima"/>
            </a:endParaRPr>
          </a:p>
        </p:txBody>
      </p:sp>
      <p:sp>
        <p:nvSpPr>
          <p:cNvPr id="2" name="Rectangle 1"/>
          <p:cNvSpPr/>
          <p:nvPr/>
        </p:nvSpPr>
        <p:spPr>
          <a:xfrm>
            <a:off x="533400" y="1600200"/>
            <a:ext cx="754380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How do you plan for the future possibilities such as getting Student Equity monies you didn’t anticipate getting? </a:t>
            </a:r>
          </a:p>
          <a:p>
            <a:pPr marL="742950" lvl="1" indent="-285750">
              <a:buFont typeface="Arial" panose="020B0604020202020204" pitchFamily="34" charset="0"/>
              <a:buChar char="•"/>
            </a:pPr>
            <a:r>
              <a:rPr lang="en-US" sz="2400" dirty="0" smtClean="0"/>
              <a:t>“Scenario thinking is a tool for motivating people to challenge the status quo, or get better at doing so, by asking ‘What if?’ Asking ‘What if?’ in a disciplined way allows you to rehearse the possibilities of tomorrow, and then to take action today empowered by those provocations and insights.”</a:t>
            </a:r>
            <a:r>
              <a:rPr lang="en-US" dirty="0" smtClean="0"/>
              <a:t> </a:t>
            </a:r>
            <a:endParaRPr lang="en-US" dirty="0"/>
          </a:p>
        </p:txBody>
      </p:sp>
      <p:sp>
        <p:nvSpPr>
          <p:cNvPr id="7" name="TextBox 6"/>
          <p:cNvSpPr txBox="1"/>
          <p:nvPr/>
        </p:nvSpPr>
        <p:spPr>
          <a:xfrm>
            <a:off x="3352800" y="5638800"/>
            <a:ext cx="4038600" cy="646331"/>
          </a:xfrm>
          <a:prstGeom prst="rect">
            <a:avLst/>
          </a:prstGeom>
          <a:noFill/>
        </p:spPr>
        <p:txBody>
          <a:bodyPr wrap="square" rtlCol="0">
            <a:spAutoFit/>
          </a:bodyPr>
          <a:lstStyle/>
          <a:p>
            <a:r>
              <a:rPr lang="en-US" dirty="0" smtClean="0"/>
              <a:t>—</a:t>
            </a:r>
            <a:r>
              <a:rPr lang="en-US" dirty="0" err="1" smtClean="0"/>
              <a:t>Scearce</a:t>
            </a:r>
            <a:r>
              <a:rPr lang="en-US" dirty="0" smtClean="0"/>
              <a:t> &amp; Fulton, </a:t>
            </a:r>
            <a:r>
              <a:rPr lang="en-US" i="1" dirty="0" smtClean="0"/>
              <a:t>What If? The Art of Scenario Thinking for Nonprofits </a:t>
            </a:r>
            <a:endParaRPr lang="en-US" dirty="0"/>
          </a:p>
        </p:txBody>
      </p:sp>
    </p:spTree>
    <p:extLst>
      <p:ext uri="{BB962C8B-B14F-4D97-AF65-F5344CB8AC3E}">
        <p14:creationId xmlns:p14="http://schemas.microsoft.com/office/powerpoint/2010/main" val="47219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52161"/>
            <a:ext cx="6934200" cy="1200329"/>
          </a:xfrm>
          <a:prstGeom prst="rect">
            <a:avLst/>
          </a:prstGeom>
          <a:noFill/>
        </p:spPr>
        <p:txBody>
          <a:bodyPr wrap="square" rtlCol="0">
            <a:spAutoFit/>
          </a:bodyPr>
          <a:lstStyle/>
          <a:p>
            <a:r>
              <a:rPr lang="en-US" sz="3600" dirty="0" smtClean="0">
                <a:solidFill>
                  <a:srgbClr val="09253F"/>
                </a:solidFill>
                <a:latin typeface="Rockwell"/>
                <a:cs typeface="Rockwell"/>
              </a:rPr>
              <a:t>Who is </a:t>
            </a:r>
            <a:r>
              <a:rPr lang="en-US" sz="3600" smtClean="0">
                <a:solidFill>
                  <a:srgbClr val="09253F"/>
                </a:solidFill>
                <a:latin typeface="Rockwell"/>
                <a:cs typeface="Rockwell"/>
              </a:rPr>
              <a:t>Developing the </a:t>
            </a:r>
            <a:r>
              <a:rPr lang="en-US" sz="3600" dirty="0" smtClean="0">
                <a:solidFill>
                  <a:srgbClr val="09253F"/>
                </a:solidFill>
                <a:latin typeface="Rockwell"/>
                <a:cs typeface="Rockwell"/>
              </a:rPr>
              <a:t>Resource Center? </a:t>
            </a:r>
            <a:endParaRPr lang="en-US" sz="3600" dirty="0">
              <a:solidFill>
                <a:srgbClr val="09253F"/>
              </a:solidFill>
              <a:latin typeface="Rockwell"/>
              <a:cs typeface="Rockwell"/>
            </a:endParaRPr>
          </a:p>
        </p:txBody>
      </p:sp>
      <p:sp>
        <p:nvSpPr>
          <p:cNvPr id="5" name="TextBox 4"/>
          <p:cNvSpPr txBox="1"/>
          <p:nvPr/>
        </p:nvSpPr>
        <p:spPr>
          <a:xfrm>
            <a:off x="381000" y="1352490"/>
            <a:ext cx="7391400" cy="4893647"/>
          </a:xfrm>
          <a:prstGeom prst="rect">
            <a:avLst/>
          </a:prstGeom>
          <a:noFill/>
        </p:spPr>
        <p:txBody>
          <a:bodyPr wrap="square" rtlCol="0">
            <a:spAutoFit/>
          </a:bodyPr>
          <a:lstStyle/>
          <a:p>
            <a:pPr lvl="0"/>
            <a:r>
              <a:rPr lang="en-US" sz="2600" dirty="0"/>
              <a:t>IEPI Policies, Procedures, and Practices (P3) Workgroup with assistance and feedback from:</a:t>
            </a:r>
          </a:p>
          <a:p>
            <a:pPr marL="457200" lvl="0" indent="-457200">
              <a:buFont typeface="Arial" panose="020B0604020202020204" pitchFamily="34" charset="0"/>
              <a:buChar char="•"/>
            </a:pPr>
            <a:r>
              <a:rPr lang="en-US" sz="2600" dirty="0"/>
              <a:t>Research and Planning Group </a:t>
            </a:r>
            <a:endParaRPr lang="en-US" sz="2600" dirty="0" smtClean="0"/>
          </a:p>
          <a:p>
            <a:pPr marL="457200" lvl="0" indent="-457200">
              <a:buFont typeface="Arial" panose="020B0604020202020204" pitchFamily="34" charset="0"/>
              <a:buChar char="•"/>
            </a:pPr>
            <a:r>
              <a:rPr lang="en-US" sz="2600" dirty="0" smtClean="0"/>
              <a:t>Academic Senate for California Community Colleges</a:t>
            </a:r>
            <a:endParaRPr lang="en-US" sz="2600" dirty="0"/>
          </a:p>
          <a:p>
            <a:pPr marL="457200" lvl="0" indent="-457200">
              <a:buFont typeface="Arial" panose="020B0604020202020204" pitchFamily="34" charset="0"/>
              <a:buChar char="•"/>
            </a:pPr>
            <a:r>
              <a:rPr lang="en-US" sz="2600" dirty="0"/>
              <a:t>California Community College employees</a:t>
            </a:r>
          </a:p>
          <a:p>
            <a:pPr marL="457200" lvl="0" indent="-457200">
              <a:buFont typeface="Arial" panose="020B0604020202020204" pitchFamily="34" charset="0"/>
              <a:buChar char="•"/>
            </a:pPr>
            <a:r>
              <a:rPr lang="en-US" sz="2600" dirty="0"/>
              <a:t>California Community College Chancellors Office</a:t>
            </a:r>
          </a:p>
          <a:p>
            <a:pPr marL="457200" lvl="0" indent="-457200">
              <a:buFont typeface="Arial" panose="020B0604020202020204" pitchFamily="34" charset="0"/>
              <a:buChar char="•"/>
            </a:pPr>
            <a:r>
              <a:rPr lang="en-US" sz="2600" dirty="0"/>
              <a:t>Existing statewide initiatives</a:t>
            </a:r>
          </a:p>
          <a:p>
            <a:pPr marL="457200" lvl="0" indent="-457200">
              <a:buFont typeface="Arial" panose="020B0604020202020204" pitchFamily="34" charset="0"/>
              <a:buChar char="•"/>
            </a:pPr>
            <a:r>
              <a:rPr lang="en-US" sz="2600" dirty="0"/>
              <a:t>Telecommunications and Technology Infrastructure Program (TTIP South) and @ONE</a:t>
            </a:r>
          </a:p>
          <a:p>
            <a:pPr marL="457200" lvl="0" indent="-457200">
              <a:buFont typeface="Arial" panose="020B0604020202020204" pitchFamily="34" charset="0"/>
              <a:buChar char="•"/>
            </a:pPr>
            <a:r>
              <a:rPr lang="en-US" sz="2600" dirty="0"/>
              <a:t>Other professional organizations (3CSN, CLP)</a:t>
            </a:r>
          </a:p>
          <a:p>
            <a:pPr lvl="0"/>
            <a:endParaRPr lang="en-US" sz="2600" dirty="0"/>
          </a:p>
        </p:txBody>
      </p:sp>
    </p:spTree>
    <p:extLst>
      <p:ext uri="{BB962C8B-B14F-4D97-AF65-F5344CB8AC3E}">
        <p14:creationId xmlns:p14="http://schemas.microsoft.com/office/powerpoint/2010/main" val="321169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533400"/>
            <a:ext cx="6019800" cy="830997"/>
          </a:xfrm>
          <a:prstGeom prst="rect">
            <a:avLst/>
          </a:prstGeom>
          <a:noFill/>
        </p:spPr>
        <p:txBody>
          <a:bodyPr wrap="square" rtlCol="0">
            <a:spAutoFit/>
          </a:bodyPr>
          <a:lstStyle/>
          <a:p>
            <a:r>
              <a:rPr lang="en-US" sz="4800" dirty="0" smtClean="0">
                <a:solidFill>
                  <a:srgbClr val="09253F"/>
                </a:solidFill>
                <a:latin typeface="Rockwell"/>
                <a:cs typeface="Rockwell"/>
              </a:rPr>
              <a:t>Long Term Impact</a:t>
            </a:r>
            <a:endParaRPr lang="en-US" sz="4800" dirty="0">
              <a:solidFill>
                <a:srgbClr val="09253F"/>
              </a:solidFill>
              <a:latin typeface="Rockwell"/>
              <a:cs typeface="Rockwell"/>
            </a:endParaRPr>
          </a:p>
        </p:txBody>
      </p:sp>
      <p:sp>
        <p:nvSpPr>
          <p:cNvPr id="6" name="TextBox 5"/>
          <p:cNvSpPr txBox="1"/>
          <p:nvPr/>
        </p:nvSpPr>
        <p:spPr>
          <a:xfrm>
            <a:off x="1524000" y="1371600"/>
            <a:ext cx="5235633" cy="400110"/>
          </a:xfrm>
          <a:prstGeom prst="rect">
            <a:avLst/>
          </a:prstGeom>
          <a:noFill/>
        </p:spPr>
        <p:txBody>
          <a:bodyPr wrap="square" rtlCol="0">
            <a:spAutoFit/>
          </a:bodyPr>
          <a:lstStyle/>
          <a:p>
            <a:r>
              <a:rPr lang="en-US" sz="2000" i="1" dirty="0" smtClean="0">
                <a:latin typeface="Optima"/>
                <a:cs typeface="Optima"/>
              </a:rPr>
              <a:t>Optional…Resource Center to </a:t>
            </a:r>
            <a:r>
              <a:rPr lang="en-US" sz="2000" i="1" dirty="0">
                <a:latin typeface="Optima"/>
                <a:cs typeface="Optima"/>
              </a:rPr>
              <a:t>A</a:t>
            </a:r>
            <a:r>
              <a:rPr lang="en-US" sz="2000" i="1" dirty="0" smtClean="0">
                <a:latin typeface="Optima"/>
                <a:cs typeface="Optima"/>
              </a:rPr>
              <a:t>ffect </a:t>
            </a:r>
            <a:r>
              <a:rPr lang="en-US" sz="2000" i="1" dirty="0">
                <a:latin typeface="Optima"/>
                <a:cs typeface="Optima"/>
              </a:rPr>
              <a:t>C</a:t>
            </a:r>
            <a:r>
              <a:rPr lang="en-US" sz="2000" i="1" dirty="0" smtClean="0">
                <a:latin typeface="Optima"/>
                <a:cs typeface="Optima"/>
              </a:rPr>
              <a:t>hange</a:t>
            </a:r>
          </a:p>
        </p:txBody>
      </p:sp>
      <p:sp>
        <p:nvSpPr>
          <p:cNvPr id="8" name="TextBox 7"/>
          <p:cNvSpPr txBox="1"/>
          <p:nvPr/>
        </p:nvSpPr>
        <p:spPr>
          <a:xfrm>
            <a:off x="304800" y="1905000"/>
            <a:ext cx="8001000" cy="3477875"/>
          </a:xfrm>
          <a:prstGeom prst="rect">
            <a:avLst/>
          </a:prstGeom>
          <a:noFill/>
        </p:spPr>
        <p:txBody>
          <a:bodyPr wrap="square" rtlCol="0">
            <a:spAutoFit/>
          </a:bodyPr>
          <a:lstStyle/>
          <a:p>
            <a:pPr marL="457200" indent="-457200">
              <a:buFont typeface="+mj-lt"/>
              <a:buAutoNum type="arabicPeriod"/>
            </a:pPr>
            <a:r>
              <a:rPr lang="en-US" sz="2000" dirty="0" smtClean="0"/>
              <a:t>Establish </a:t>
            </a:r>
            <a:r>
              <a:rPr lang="en-US" sz="2000" dirty="0"/>
              <a:t>the ‘state of’ integrated planning </a:t>
            </a:r>
            <a:r>
              <a:rPr lang="en-US" sz="2000" dirty="0" smtClean="0"/>
              <a:t>presently.</a:t>
            </a:r>
          </a:p>
          <a:p>
            <a:pPr marL="457200" indent="-457200">
              <a:buFont typeface="+mj-lt"/>
              <a:buAutoNum type="arabicPeriod"/>
            </a:pPr>
            <a:r>
              <a:rPr lang="en-US" sz="2000" dirty="0" smtClean="0"/>
              <a:t>Create a repository </a:t>
            </a:r>
            <a:r>
              <a:rPr lang="en-US" sz="2000" dirty="0"/>
              <a:t>of exemplary </a:t>
            </a:r>
            <a:r>
              <a:rPr lang="en-US" sz="2000" dirty="0" smtClean="0"/>
              <a:t>frameworks that include tools based on feedback from the field. The repository contents will </a:t>
            </a:r>
            <a:r>
              <a:rPr lang="en-US" sz="2000" dirty="0"/>
              <a:t>be improved with practice and </a:t>
            </a:r>
            <a:r>
              <a:rPr lang="en-US" sz="2000" dirty="0" smtClean="0"/>
              <a:t>evaluation. </a:t>
            </a:r>
            <a:endParaRPr lang="en-US" sz="2000" dirty="0"/>
          </a:p>
          <a:p>
            <a:pPr marL="457200" indent="-457200">
              <a:buFont typeface="+mj-lt"/>
              <a:buAutoNum type="arabicPeriod"/>
            </a:pPr>
            <a:r>
              <a:rPr lang="en-US" sz="2000" dirty="0" smtClean="0"/>
              <a:t>Provide an </a:t>
            </a:r>
            <a:r>
              <a:rPr lang="en-US" sz="2000" u="sng" dirty="0" smtClean="0"/>
              <a:t>optional</a:t>
            </a:r>
            <a:r>
              <a:rPr lang="en-US" sz="2000" dirty="0" smtClean="0"/>
              <a:t> self-assessment of the college’s integrate planning </a:t>
            </a:r>
            <a:r>
              <a:rPr lang="en-US" sz="2000" dirty="0"/>
              <a:t>idiosyncratic strengths and </a:t>
            </a:r>
            <a:r>
              <a:rPr lang="en-US" sz="2000" dirty="0" smtClean="0"/>
              <a:t>priorities.</a:t>
            </a:r>
            <a:endParaRPr lang="en-US" sz="2000" dirty="0"/>
          </a:p>
          <a:p>
            <a:pPr marL="457200" indent="-457200">
              <a:buFont typeface="+mj-lt"/>
              <a:buAutoNum type="arabicPeriod"/>
            </a:pPr>
            <a:r>
              <a:rPr lang="en-US" sz="2000" dirty="0" smtClean="0"/>
              <a:t>Produce a culminating deliverable: Effective Practices Resource Center for Integrated Planning.</a:t>
            </a:r>
          </a:p>
          <a:p>
            <a:pPr marL="457200" indent="-457200">
              <a:buFont typeface="+mj-lt"/>
              <a:buAutoNum type="arabicPeriod"/>
            </a:pPr>
            <a:r>
              <a:rPr lang="en-US" sz="2000" dirty="0" smtClean="0"/>
              <a:t>Further Out: Affect change in colleges’ integrated planning practices.</a:t>
            </a:r>
          </a:p>
          <a:p>
            <a:pPr marL="457200" indent="-457200">
              <a:buFont typeface="+mj-lt"/>
              <a:buAutoNum type="arabicPeriod"/>
            </a:pPr>
            <a:r>
              <a:rPr lang="en-US" sz="2000" dirty="0" smtClean="0"/>
              <a:t>Further Out: Reduce the number of colleges’ with integrated planning accreditation recommendations.</a:t>
            </a:r>
            <a:endParaRPr lang="en-US" sz="2000" dirty="0"/>
          </a:p>
        </p:txBody>
      </p:sp>
    </p:spTree>
    <p:extLst>
      <p:ext uri="{BB962C8B-B14F-4D97-AF65-F5344CB8AC3E}">
        <p14:creationId xmlns:p14="http://schemas.microsoft.com/office/powerpoint/2010/main" val="155007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9253F"/>
                </a:solidFill>
                <a:latin typeface="Rockwell" pitchFamily="18" charset="0"/>
              </a:rPr>
              <a:t>IP-Curriculum</a:t>
            </a:r>
            <a:endParaRPr lang="en-US" sz="4800" dirty="0">
              <a:solidFill>
                <a:srgbClr val="09253F"/>
              </a:solidFill>
              <a:latin typeface="Rockwell"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Circle of Curriculum</a:t>
            </a:r>
          </a:p>
          <a:p>
            <a:pPr lvl="1">
              <a:buFont typeface="Arial"/>
              <a:buChar char="•"/>
            </a:pPr>
            <a:r>
              <a:rPr lang="en-US" dirty="0" smtClean="0"/>
              <a:t>Mission is guided by needs of the community</a:t>
            </a:r>
          </a:p>
          <a:p>
            <a:pPr lvl="2"/>
            <a:r>
              <a:rPr lang="en-US" dirty="0" smtClean="0"/>
              <a:t>Transfer</a:t>
            </a:r>
          </a:p>
          <a:p>
            <a:pPr lvl="2"/>
            <a:r>
              <a:rPr lang="en-US" dirty="0" smtClean="0"/>
              <a:t>CTE</a:t>
            </a:r>
          </a:p>
          <a:p>
            <a:pPr lvl="2"/>
            <a:r>
              <a:rPr lang="en-US" dirty="0" smtClean="0"/>
              <a:t>Basic Skills</a:t>
            </a:r>
          </a:p>
          <a:p>
            <a:pPr lvl="2"/>
            <a:r>
              <a:rPr lang="en-US" dirty="0" smtClean="0"/>
              <a:t>And more</a:t>
            </a:r>
            <a:r>
              <a:rPr lang="is-IS" dirty="0" smtClean="0"/>
              <a:t>…</a:t>
            </a:r>
            <a:endParaRPr lang="en-US" dirty="0" smtClean="0"/>
          </a:p>
          <a:p>
            <a:pPr lvl="1">
              <a:buFont typeface="Arial"/>
              <a:buChar char="•"/>
            </a:pPr>
            <a:r>
              <a:rPr lang="en-US" dirty="0" smtClean="0"/>
              <a:t>Curriculum is guided by the college’s Mission</a:t>
            </a:r>
          </a:p>
          <a:p>
            <a:pPr lvl="1">
              <a:buFont typeface="Arial"/>
              <a:buChar char="•"/>
            </a:pPr>
            <a:r>
              <a:rPr lang="en-US" dirty="0" smtClean="0"/>
              <a:t>Planning includes Curriculum Development, Implementation, Review, and setting Priorities</a:t>
            </a:r>
          </a:p>
          <a:p>
            <a:pPr lvl="1">
              <a:buFont typeface="Arial"/>
              <a:buChar char="•"/>
            </a:pPr>
            <a:r>
              <a:rPr lang="en-US" dirty="0" smtClean="0"/>
              <a:t>Priorities are used to guide new and revised curriculum (Berkley City College, Alameda College)</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983291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9253F"/>
                </a:solidFill>
                <a:latin typeface="Rockwell" pitchFamily="18" charset="0"/>
              </a:rPr>
              <a:t>IP-Curriculum</a:t>
            </a:r>
            <a:endParaRPr lang="en-US" sz="4800" dirty="0">
              <a:solidFill>
                <a:srgbClr val="09253F"/>
              </a:solidFill>
              <a:latin typeface="Rockwell" pitchFamily="18" charset="0"/>
            </a:endParaRPr>
          </a:p>
        </p:txBody>
      </p:sp>
      <p:sp>
        <p:nvSpPr>
          <p:cNvPr id="3" name="Content Placeholder 2"/>
          <p:cNvSpPr>
            <a:spLocks noGrp="1"/>
          </p:cNvSpPr>
          <p:nvPr>
            <p:ph idx="1"/>
          </p:nvPr>
        </p:nvSpPr>
        <p:spPr/>
        <p:txBody>
          <a:bodyPr/>
          <a:lstStyle/>
          <a:p>
            <a:pPr>
              <a:buNone/>
            </a:pPr>
            <a:r>
              <a:rPr lang="en-US" i="1" dirty="0" smtClean="0">
                <a:hlinkClick r:id="rId3"/>
              </a:rPr>
              <a:t>Berkeley City College English Program</a:t>
            </a:r>
            <a:endParaRPr lang="en-US" i="1" dirty="0" smtClean="0"/>
          </a:p>
          <a:p>
            <a:pPr>
              <a:buFont typeface="Arial" pitchFamily="34" charset="0"/>
              <a:buChar char="•"/>
            </a:pPr>
            <a:r>
              <a:rPr lang="en-US" dirty="0" smtClean="0"/>
              <a:t>Used ongoing PSLO assessment results, beginning in 2011, to revise English classes</a:t>
            </a:r>
          </a:p>
          <a:p>
            <a:pPr>
              <a:buFont typeface="Arial" pitchFamily="34" charset="0"/>
              <a:buChar char="•"/>
            </a:pPr>
            <a:r>
              <a:rPr lang="en-US" dirty="0" smtClean="0"/>
              <a:t>Developed new course based on duplicated SLO assessment results </a:t>
            </a:r>
          </a:p>
          <a:p>
            <a:pPr>
              <a:buFont typeface="Arial" pitchFamily="34" charset="0"/>
              <a:buChar char="•"/>
            </a:pPr>
            <a:r>
              <a:rPr lang="en-US" dirty="0" smtClean="0"/>
              <a:t>Eliminated English course two levels below transfer</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6957809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9253F"/>
                </a:solidFill>
                <a:latin typeface="Rockwell" pitchFamily="18" charset="0"/>
              </a:rPr>
              <a:t>IP-Curriculum</a:t>
            </a:r>
            <a:endParaRPr lang="en-US" sz="4800" dirty="0">
              <a:solidFill>
                <a:srgbClr val="09253F"/>
              </a:solidFill>
              <a:latin typeface="Rockwell" pitchFamily="18" charset="0"/>
            </a:endParaRPr>
          </a:p>
        </p:txBody>
      </p:sp>
      <p:sp>
        <p:nvSpPr>
          <p:cNvPr id="3" name="Content Placeholder 2"/>
          <p:cNvSpPr>
            <a:spLocks noGrp="1"/>
          </p:cNvSpPr>
          <p:nvPr>
            <p:ph idx="1"/>
          </p:nvPr>
        </p:nvSpPr>
        <p:spPr>
          <a:xfrm>
            <a:off x="457200" y="1524000"/>
            <a:ext cx="7848600" cy="4525963"/>
          </a:xfrm>
        </p:spPr>
        <p:txBody>
          <a:bodyPr/>
          <a:lstStyle/>
          <a:p>
            <a:pPr>
              <a:buNone/>
            </a:pPr>
            <a:r>
              <a:rPr lang="en-US" i="1" dirty="0" smtClean="0">
                <a:hlinkClick r:id="rId3"/>
              </a:rPr>
              <a:t>Berkeley City College English Program</a:t>
            </a:r>
            <a:endParaRPr lang="en-US" i="1" dirty="0" smtClean="0"/>
          </a:p>
          <a:p>
            <a:r>
              <a:rPr lang="en-US" dirty="0" smtClean="0"/>
              <a:t>Reassessed after curricular change with same portfolio assessment:</a:t>
            </a:r>
          </a:p>
          <a:p>
            <a:r>
              <a:rPr lang="en-US" dirty="0" smtClean="0"/>
              <a:t>Students in new course consistently outperformed students in prior sequence</a:t>
            </a:r>
          </a:p>
          <a:p>
            <a:r>
              <a:rPr lang="en-US" dirty="0" smtClean="0"/>
              <a:t> Change started lowest pre-collegiate students one course closer to transfer</a:t>
            </a:r>
          </a:p>
          <a:p>
            <a:r>
              <a:rPr lang="en-US" dirty="0" smtClean="0"/>
              <a:t>Adhered to college planning processes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18</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953000" cy="2011362"/>
          </a:xfrm>
        </p:spPr>
        <p:txBody>
          <a:bodyPr>
            <a:normAutofit/>
          </a:bodyPr>
          <a:lstStyle/>
          <a:p>
            <a:r>
              <a:rPr lang="en-US" sz="4800" dirty="0" smtClean="0">
                <a:solidFill>
                  <a:srgbClr val="09253F"/>
                </a:solidFill>
                <a:latin typeface="Rockwell" pitchFamily="18" charset="0"/>
              </a:rPr>
              <a:t>BCC’s IP Has SLOs at Center</a:t>
            </a:r>
            <a:endParaRPr lang="en-US" sz="4800" dirty="0">
              <a:solidFill>
                <a:srgbClr val="09253F"/>
              </a:solidFill>
              <a:latin typeface="Rockwell" pitchFamily="18" charset="0"/>
            </a:endParaRP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19</a:t>
            </a:fld>
            <a:endParaRPr lang="en-US" dirty="0">
              <a:solidFill>
                <a:prstClr val="black">
                  <a:tint val="75000"/>
                </a:prst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3505200"/>
            <a:ext cx="3733800" cy="275122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362200" y="1066800"/>
            <a:ext cx="1116650" cy="2438400"/>
          </a:xfrm>
          <a:prstGeom prst="rect">
            <a:avLst/>
          </a:prstGeom>
          <a:noFill/>
          <a:ln w="9525">
            <a:noFill/>
            <a:miter lim="800000"/>
            <a:headEnd/>
            <a:tailEnd/>
          </a:ln>
        </p:spPr>
      </p:pic>
      <p:sp>
        <p:nvSpPr>
          <p:cNvPr id="8" name="TextBox 7"/>
          <p:cNvSpPr txBox="1"/>
          <p:nvPr/>
        </p:nvSpPr>
        <p:spPr>
          <a:xfrm>
            <a:off x="5105401" y="5029200"/>
            <a:ext cx="3886200" cy="523220"/>
          </a:xfrm>
          <a:prstGeom prst="rect">
            <a:avLst/>
          </a:prstGeom>
          <a:noFill/>
        </p:spPr>
        <p:txBody>
          <a:bodyPr wrap="square" rtlCol="0">
            <a:spAutoFit/>
          </a:bodyPr>
          <a:lstStyle/>
          <a:p>
            <a:r>
              <a:rPr lang="en-US" sz="1400" dirty="0" smtClean="0"/>
              <a:t>*Berkeley City College: </a:t>
            </a:r>
            <a:r>
              <a:rPr lang="en-US" sz="1400" i="1" dirty="0" smtClean="0"/>
              <a:t>Integrated Planning, Resources Allocation, and Evaluation</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95400" y="457200"/>
            <a:ext cx="6172200" cy="1569660"/>
          </a:xfrm>
          <a:prstGeom prst="rect">
            <a:avLst/>
          </a:prstGeom>
          <a:noFill/>
        </p:spPr>
        <p:txBody>
          <a:bodyPr wrap="square" rtlCol="0">
            <a:spAutoFit/>
          </a:bodyPr>
          <a:lstStyle/>
          <a:p>
            <a:pPr algn="r"/>
            <a:r>
              <a:rPr lang="en-US" sz="4800" dirty="0">
                <a:solidFill>
                  <a:srgbClr val="09253F"/>
                </a:solidFill>
                <a:latin typeface="Rockwell"/>
                <a:cs typeface="Rockwell"/>
              </a:rPr>
              <a:t>Curriculum and Integrated Planning: </a:t>
            </a:r>
          </a:p>
        </p:txBody>
      </p:sp>
      <p:sp>
        <p:nvSpPr>
          <p:cNvPr id="5" name="TextBox 4"/>
          <p:cNvSpPr txBox="1"/>
          <p:nvPr/>
        </p:nvSpPr>
        <p:spPr>
          <a:xfrm>
            <a:off x="381000" y="2971800"/>
            <a:ext cx="8001000" cy="2246769"/>
          </a:xfrm>
          <a:prstGeom prst="rect">
            <a:avLst/>
          </a:prstGeom>
          <a:noFill/>
        </p:spPr>
        <p:txBody>
          <a:bodyPr wrap="square" rtlCol="0">
            <a:spAutoFit/>
          </a:bodyPr>
          <a:lstStyle/>
          <a:p>
            <a:r>
              <a:rPr lang="en-US" sz="2000" dirty="0" smtClean="0">
                <a:solidFill>
                  <a:srgbClr val="09253F"/>
                </a:solidFill>
                <a:latin typeface="Optima"/>
                <a:cs typeface="Optima"/>
              </a:rPr>
              <a:t>• </a:t>
            </a:r>
            <a:r>
              <a:rPr lang="en-US" sz="2000" dirty="0">
                <a:solidFill>
                  <a:srgbClr val="09253F"/>
                </a:solidFill>
                <a:latin typeface="Optima"/>
                <a:cs typeface="Optima"/>
              </a:rPr>
              <a:t>Ginni </a:t>
            </a:r>
            <a:r>
              <a:rPr lang="en-US" sz="2000" dirty="0" smtClean="0">
                <a:solidFill>
                  <a:srgbClr val="09253F"/>
                </a:solidFill>
                <a:latin typeface="Optima"/>
                <a:cs typeface="Optima"/>
              </a:rPr>
              <a:t>May, P3 Co-Chair, </a:t>
            </a:r>
            <a:r>
              <a:rPr lang="en-US" sz="2000" dirty="0">
                <a:solidFill>
                  <a:srgbClr val="09253F"/>
                </a:solidFill>
                <a:latin typeface="Optima"/>
                <a:cs typeface="Optima"/>
              </a:rPr>
              <a:t>ASCCC Executive </a:t>
            </a:r>
            <a:r>
              <a:rPr lang="en-US" sz="2000" dirty="0" smtClean="0">
                <a:solidFill>
                  <a:srgbClr val="09253F"/>
                </a:solidFill>
                <a:latin typeface="Optima"/>
                <a:cs typeface="Optima"/>
              </a:rPr>
              <a:t>Committee</a:t>
            </a:r>
            <a:endParaRPr lang="en-US" sz="2000" dirty="0">
              <a:solidFill>
                <a:srgbClr val="09253F"/>
              </a:solidFill>
              <a:latin typeface="Optima"/>
              <a:cs typeface="Optima"/>
            </a:endParaRPr>
          </a:p>
          <a:p>
            <a:r>
              <a:rPr lang="en-US" sz="2000" dirty="0" smtClean="0">
                <a:solidFill>
                  <a:srgbClr val="09253F"/>
                </a:solidFill>
                <a:latin typeface="Optima"/>
                <a:cs typeface="Optima"/>
              </a:rPr>
              <a:t>• Geoffrey </a:t>
            </a:r>
            <a:r>
              <a:rPr lang="en-US" sz="2000" dirty="0">
                <a:solidFill>
                  <a:srgbClr val="09253F"/>
                </a:solidFill>
                <a:latin typeface="Optima"/>
                <a:cs typeface="Optima"/>
              </a:rPr>
              <a:t>Dyer, Taft College</a:t>
            </a:r>
          </a:p>
          <a:p>
            <a:r>
              <a:rPr lang="en-US" sz="2000" dirty="0">
                <a:solidFill>
                  <a:srgbClr val="09253F"/>
                </a:solidFill>
                <a:latin typeface="Optima"/>
                <a:cs typeface="Optima"/>
              </a:rPr>
              <a:t>• </a:t>
            </a:r>
            <a:r>
              <a:rPr lang="en-US" sz="2000" dirty="0" smtClean="0">
                <a:solidFill>
                  <a:srgbClr val="09253F"/>
                </a:solidFill>
                <a:latin typeface="Optima"/>
                <a:cs typeface="Optima"/>
              </a:rPr>
              <a:t>Deborah </a:t>
            </a:r>
            <a:r>
              <a:rPr lang="en-US" sz="2000" dirty="0">
                <a:solidFill>
                  <a:srgbClr val="09253F"/>
                </a:solidFill>
                <a:latin typeface="Optima"/>
                <a:cs typeface="Optima"/>
              </a:rPr>
              <a:t>Harrington, Los Angeles Community College District/3CSN</a:t>
            </a:r>
          </a:p>
          <a:p>
            <a:r>
              <a:rPr lang="en-US" sz="2000" dirty="0" smtClean="0">
                <a:solidFill>
                  <a:srgbClr val="09253F"/>
                </a:solidFill>
                <a:latin typeface="Optima"/>
                <a:cs typeface="Optima"/>
              </a:rPr>
              <a:t>• Barbara </a:t>
            </a:r>
            <a:r>
              <a:rPr lang="en-US" sz="2000" dirty="0">
                <a:solidFill>
                  <a:srgbClr val="09253F"/>
                </a:solidFill>
                <a:latin typeface="Optima"/>
                <a:cs typeface="Optima"/>
              </a:rPr>
              <a:t>McNeice-Stallard, Mt. San Antonio College/RP </a:t>
            </a:r>
            <a:r>
              <a:rPr lang="en-US" sz="2000" dirty="0" smtClean="0">
                <a:solidFill>
                  <a:srgbClr val="09253F"/>
                </a:solidFill>
                <a:latin typeface="Optima"/>
                <a:cs typeface="Optima"/>
              </a:rPr>
              <a:t>Group</a:t>
            </a:r>
          </a:p>
          <a:p>
            <a:endParaRPr lang="en-US" sz="2000" dirty="0">
              <a:solidFill>
                <a:srgbClr val="09253F"/>
              </a:solidFill>
              <a:latin typeface="Optima"/>
              <a:cs typeface="Optima"/>
            </a:endParaRPr>
          </a:p>
          <a:p>
            <a:r>
              <a:rPr lang="en-US" sz="2000" dirty="0" smtClean="0">
                <a:solidFill>
                  <a:srgbClr val="09253F"/>
                </a:solidFill>
                <a:latin typeface="Optima"/>
                <a:cs typeface="Optima"/>
              </a:rPr>
              <a:t>9-10:15 ASCCC Curriculum Institute, Anaheim Double Tree Hotel</a:t>
            </a:r>
          </a:p>
          <a:p>
            <a:pPr algn="r"/>
            <a:r>
              <a:rPr lang="en-US" sz="2000" dirty="0" smtClean="0">
                <a:solidFill>
                  <a:srgbClr val="09253F"/>
                </a:solidFill>
                <a:latin typeface="Optima"/>
                <a:cs typeface="Optima"/>
              </a:rPr>
              <a:t>July 9, 2016</a:t>
            </a:r>
            <a:endParaRPr lang="en-US" sz="2000" dirty="0">
              <a:solidFill>
                <a:srgbClr val="09253F"/>
              </a:solidFill>
              <a:latin typeface="Optima"/>
              <a:cs typeface="Optima"/>
            </a:endParaRPr>
          </a:p>
        </p:txBody>
      </p:sp>
      <p:sp>
        <p:nvSpPr>
          <p:cNvPr id="6" name="TextBox 5"/>
          <p:cNvSpPr txBox="1"/>
          <p:nvPr/>
        </p:nvSpPr>
        <p:spPr>
          <a:xfrm>
            <a:off x="1552832" y="2057752"/>
            <a:ext cx="5943600" cy="707886"/>
          </a:xfrm>
          <a:prstGeom prst="rect">
            <a:avLst/>
          </a:prstGeom>
          <a:noFill/>
        </p:spPr>
        <p:txBody>
          <a:bodyPr wrap="square" rtlCol="0">
            <a:spAutoFit/>
          </a:bodyPr>
          <a:lstStyle/>
          <a:p>
            <a:pPr algn="r"/>
            <a:r>
              <a:rPr lang="en-US" sz="2000" i="1" dirty="0">
                <a:solidFill>
                  <a:srgbClr val="09253F"/>
                </a:solidFill>
                <a:latin typeface="Optima"/>
                <a:cs typeface="Optima"/>
              </a:rPr>
              <a:t>Effective Practices to Improve Curriculum Development Processes and Student Success</a:t>
            </a:r>
            <a:endParaRPr lang="en-US" sz="2000" i="1" dirty="0" smtClean="0">
              <a:solidFill>
                <a:srgbClr val="09253F"/>
              </a:solidFill>
              <a:latin typeface="Optima"/>
              <a:cs typeface="Optima"/>
            </a:endParaRPr>
          </a:p>
        </p:txBody>
      </p:sp>
    </p:spTree>
    <p:extLst>
      <p:ext uri="{BB962C8B-B14F-4D97-AF65-F5344CB8AC3E}">
        <p14:creationId xmlns:p14="http://schemas.microsoft.com/office/powerpoint/2010/main" val="26348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dirty="0" smtClean="0">
                <a:solidFill>
                  <a:srgbClr val="09253F"/>
                </a:solidFill>
                <a:latin typeface="Rockwell" pitchFamily="18" charset="0"/>
              </a:rPr>
              <a:t>BCC’s IP Emphasizes Assessment </a:t>
            </a:r>
            <a:endParaRPr lang="en-US" dirty="0">
              <a:solidFill>
                <a:srgbClr val="09253F"/>
              </a:solidFill>
              <a:latin typeface="Rockwell" pitchFamily="18" charset="0"/>
            </a:endParaRPr>
          </a:p>
        </p:txBody>
      </p:sp>
      <p:sp>
        <p:nvSpPr>
          <p:cNvPr id="3" name="Content Placeholder 2"/>
          <p:cNvSpPr>
            <a:spLocks noGrp="1"/>
          </p:cNvSpPr>
          <p:nvPr>
            <p:ph idx="1"/>
          </p:nvPr>
        </p:nvSpPr>
        <p:spPr>
          <a:xfrm>
            <a:off x="457200" y="2133601"/>
            <a:ext cx="7391400" cy="3429000"/>
          </a:xfrm>
        </p:spPr>
        <p:txBody>
          <a:bodyPr>
            <a:normAutofit fontScale="92500" lnSpcReduction="10000"/>
          </a:bodyPr>
          <a:lstStyle/>
          <a:p>
            <a:pPr>
              <a:buNone/>
            </a:pPr>
            <a:r>
              <a:rPr lang="en-US" dirty="0" smtClean="0"/>
              <a:t>    “The integrated planning cycle is a comprehensive set of planning processes that are linked to one another so that there is an ongoing and systematic progression of assessment, goals and objectives, program review, resource allocation, plan implementation, program assessment and evaluation.”</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20</a:t>
            </a:fld>
            <a:endParaRPr lang="en-US" dirty="0">
              <a:solidFill>
                <a:prstClr val="black">
                  <a:tint val="75000"/>
                </a:prstClr>
              </a:solidFill>
            </a:endParaRPr>
          </a:p>
        </p:txBody>
      </p:sp>
      <p:sp>
        <p:nvSpPr>
          <p:cNvPr id="5" name="TextBox 4"/>
          <p:cNvSpPr txBox="1"/>
          <p:nvPr/>
        </p:nvSpPr>
        <p:spPr>
          <a:xfrm>
            <a:off x="3962400" y="5105400"/>
            <a:ext cx="5181600" cy="923330"/>
          </a:xfrm>
          <a:prstGeom prst="rect">
            <a:avLst/>
          </a:prstGeom>
          <a:noFill/>
        </p:spPr>
        <p:txBody>
          <a:bodyPr wrap="square" rtlCol="0">
            <a:spAutoFit/>
          </a:bodyPr>
          <a:lstStyle/>
          <a:p>
            <a:r>
              <a:rPr lang="en-US" dirty="0" smtClean="0"/>
              <a:t>—Berkeley City College: </a:t>
            </a:r>
            <a:r>
              <a:rPr lang="en-US" i="1" dirty="0" smtClean="0"/>
              <a:t>Integrated Planning, Resources Allocation, and Evaluation</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9253F"/>
                </a:solidFill>
                <a:latin typeface="Rockwell" pitchFamily="18" charset="0"/>
              </a:rPr>
              <a:t>BCC’s IP Goal</a:t>
            </a:r>
            <a:endParaRPr lang="en-US" sz="4800" dirty="0">
              <a:solidFill>
                <a:srgbClr val="09253F"/>
              </a:solidFill>
              <a:latin typeface="Rockwell" pitchFamily="18" charset="0"/>
            </a:endParaRPr>
          </a:p>
        </p:txBody>
      </p:sp>
      <p:sp>
        <p:nvSpPr>
          <p:cNvPr id="3" name="Content Placeholder 2"/>
          <p:cNvSpPr>
            <a:spLocks noGrp="1"/>
          </p:cNvSpPr>
          <p:nvPr>
            <p:ph idx="1"/>
          </p:nvPr>
        </p:nvSpPr>
        <p:spPr>
          <a:xfrm>
            <a:off x="457200" y="1600201"/>
            <a:ext cx="7620000" cy="3200399"/>
          </a:xfrm>
        </p:spPr>
        <p:txBody>
          <a:bodyPr/>
          <a:lstStyle/>
          <a:p>
            <a:pPr>
              <a:buNone/>
            </a:pPr>
            <a:r>
              <a:rPr lang="en-US" dirty="0" smtClean="0"/>
              <a:t>  “Through its integrated planning, research and evaluation . . . to produce, support, and measure institutional effectiveness focused on student learning, assess how well learning is occurring, and make changes to improve student learning.”</a:t>
            </a:r>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21</a:t>
            </a:fld>
            <a:endParaRPr lang="en-US" dirty="0">
              <a:solidFill>
                <a:prstClr val="black">
                  <a:tint val="75000"/>
                </a:prstClr>
              </a:solidFill>
            </a:endParaRPr>
          </a:p>
        </p:txBody>
      </p:sp>
      <p:sp>
        <p:nvSpPr>
          <p:cNvPr id="5" name="TextBox 4"/>
          <p:cNvSpPr txBox="1"/>
          <p:nvPr/>
        </p:nvSpPr>
        <p:spPr>
          <a:xfrm>
            <a:off x="3200400" y="4572000"/>
            <a:ext cx="5943600" cy="646331"/>
          </a:xfrm>
          <a:prstGeom prst="rect">
            <a:avLst/>
          </a:prstGeom>
          <a:noFill/>
        </p:spPr>
        <p:txBody>
          <a:bodyPr wrap="square" rtlCol="0">
            <a:spAutoFit/>
          </a:bodyPr>
          <a:lstStyle/>
          <a:p>
            <a:r>
              <a:rPr lang="en-US" dirty="0" smtClean="0"/>
              <a:t>—Berkeley City College: </a:t>
            </a:r>
            <a:r>
              <a:rPr lang="en-US" i="1" dirty="0" smtClean="0"/>
              <a:t>Integrated Planning, Resources Allocation, and Evaluation</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9253F"/>
                </a:solidFill>
                <a:latin typeface="Rockwell" pitchFamily="18" charset="0"/>
              </a:rPr>
              <a:t>Assessment of Learning</a:t>
            </a:r>
            <a:endParaRPr lang="en-US" sz="4000" dirty="0">
              <a:solidFill>
                <a:srgbClr val="09253F"/>
              </a:solidFill>
              <a:latin typeface="Rockwell" pitchFamily="18" charset="0"/>
            </a:endParaRPr>
          </a:p>
        </p:txBody>
      </p:sp>
      <p:sp>
        <p:nvSpPr>
          <p:cNvPr id="3" name="Content Placeholder 2"/>
          <p:cNvSpPr>
            <a:spLocks noGrp="1"/>
          </p:cNvSpPr>
          <p:nvPr>
            <p:ph idx="1"/>
          </p:nvPr>
        </p:nvSpPr>
        <p:spPr/>
        <p:txBody>
          <a:bodyPr/>
          <a:lstStyle/>
          <a:p>
            <a:pPr>
              <a:buFont typeface="Arial" pitchFamily="34" charset="0"/>
              <a:buChar char="•"/>
            </a:pPr>
            <a:r>
              <a:rPr lang="en-US" dirty="0" smtClean="0"/>
              <a:t>How does assessment of learning drive or inform integrated planning at your college?</a:t>
            </a:r>
          </a:p>
          <a:p>
            <a:pPr>
              <a:buFont typeface="Arial" pitchFamily="34" charset="0"/>
              <a:buChar char="•"/>
            </a:pPr>
            <a:r>
              <a:rPr lang="en-US" dirty="0" smtClean="0"/>
              <a:t>How does this affect curriculum?</a:t>
            </a:r>
          </a:p>
          <a:p>
            <a:pPr>
              <a:buFont typeface="Arial" pitchFamily="34" charset="0"/>
              <a:buChar char="•"/>
            </a:pPr>
            <a:r>
              <a:rPr lang="en-US" dirty="0" smtClean="0"/>
              <a:t>In terms of integrated planning, how could your current processes on assessment of SLOs and curriculum revision be improved? </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22</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253F"/>
                </a:solidFill>
                <a:latin typeface="Rockwell" pitchFamily="18" charset="0"/>
              </a:rPr>
              <a:t>College of Alameda</a:t>
            </a:r>
            <a:endParaRPr lang="en-US" dirty="0">
              <a:solidFill>
                <a:srgbClr val="09253F"/>
              </a:solidFill>
              <a:latin typeface="Rockwell" pitchFamily="18" charset="0"/>
            </a:endParaRPr>
          </a:p>
        </p:txBody>
      </p:sp>
      <p:sp>
        <p:nvSpPr>
          <p:cNvPr id="3" name="Content Placeholder 2"/>
          <p:cNvSpPr>
            <a:spLocks noGrp="1"/>
          </p:cNvSpPr>
          <p:nvPr>
            <p:ph idx="1"/>
          </p:nvPr>
        </p:nvSpPr>
        <p:spPr>
          <a:xfrm>
            <a:off x="2286000" y="1295400"/>
            <a:ext cx="5029200" cy="685800"/>
          </a:xfrm>
        </p:spPr>
        <p:txBody>
          <a:bodyPr>
            <a:noAutofit/>
          </a:bodyPr>
          <a:lstStyle/>
          <a:p>
            <a:pPr>
              <a:buNone/>
            </a:pPr>
            <a:r>
              <a:rPr lang="en-US" sz="2800" dirty="0" smtClean="0">
                <a:solidFill>
                  <a:srgbClr val="09253F"/>
                </a:solidFill>
                <a:latin typeface="Rockwell" pitchFamily="18" charset="0"/>
              </a:rPr>
              <a:t>Maritime Painting Program </a:t>
            </a:r>
            <a:endParaRPr lang="en-US" sz="2800" dirty="0">
              <a:solidFill>
                <a:srgbClr val="09253F"/>
              </a:solidFill>
              <a:latin typeface="Rockwell" pitchFamily="18" charset="0"/>
            </a:endParaRP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23</a:t>
            </a:fld>
            <a:endParaRPr lang="en-US" dirty="0">
              <a:solidFill>
                <a:prstClr val="black">
                  <a:tint val="75000"/>
                </a:prstClr>
              </a:solidFill>
            </a:endParaRPr>
          </a:p>
        </p:txBody>
      </p:sp>
      <p:sp>
        <p:nvSpPr>
          <p:cNvPr id="8" name="TextBox 7"/>
          <p:cNvSpPr txBox="1"/>
          <p:nvPr/>
        </p:nvSpPr>
        <p:spPr>
          <a:xfrm>
            <a:off x="609600" y="2438400"/>
            <a:ext cx="78486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078" name="Picture 6"/>
          <p:cNvPicPr>
            <a:picLocks noChangeAspect="1" noChangeArrowheads="1"/>
          </p:cNvPicPr>
          <p:nvPr/>
        </p:nvPicPr>
        <p:blipFill>
          <a:blip r:embed="rId3" cstate="print"/>
          <a:srcRect/>
          <a:stretch>
            <a:fillRect/>
          </a:stretch>
        </p:blipFill>
        <p:spPr bwMode="auto">
          <a:xfrm>
            <a:off x="838200" y="1905000"/>
            <a:ext cx="7467600" cy="436794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253F"/>
                </a:solidFill>
                <a:latin typeface="Rockwell" pitchFamily="18" charset="0"/>
              </a:rPr>
              <a:t>College of Alameda</a:t>
            </a:r>
            <a:endParaRPr lang="en-US" dirty="0">
              <a:solidFill>
                <a:srgbClr val="09253F"/>
              </a:solidFill>
              <a:latin typeface="Rockwell" pitchFamily="18" charset="0"/>
            </a:endParaRPr>
          </a:p>
        </p:txBody>
      </p:sp>
      <p:sp>
        <p:nvSpPr>
          <p:cNvPr id="3" name="Content Placeholder 2"/>
          <p:cNvSpPr>
            <a:spLocks noGrp="1"/>
          </p:cNvSpPr>
          <p:nvPr>
            <p:ph idx="1"/>
          </p:nvPr>
        </p:nvSpPr>
        <p:spPr>
          <a:xfrm>
            <a:off x="304800" y="1295400"/>
            <a:ext cx="8001000" cy="4830763"/>
          </a:xfrm>
          <a:ln>
            <a:noFill/>
          </a:ln>
        </p:spPr>
        <p:txBody>
          <a:bodyPr>
            <a:normAutofit fontScale="92500" lnSpcReduction="20000"/>
          </a:bodyPr>
          <a:lstStyle/>
          <a:p>
            <a:pPr>
              <a:buNone/>
            </a:pPr>
            <a:r>
              <a:rPr lang="en-US" dirty="0" smtClean="0"/>
              <a:t>Maritime Painting Program </a:t>
            </a:r>
          </a:p>
          <a:p>
            <a:r>
              <a:rPr lang="en-US" dirty="0" smtClean="0"/>
              <a:t>Need identified through advisory boards, community partnerships, employers</a:t>
            </a:r>
          </a:p>
          <a:p>
            <a:r>
              <a:rPr lang="en-US" dirty="0" smtClean="0"/>
              <a:t>High-paying positions with benefits were unfilled and had high turnover in local economy where many were unemployed, formerly incarcerated, and veterans</a:t>
            </a:r>
          </a:p>
          <a:p>
            <a:r>
              <a:rPr lang="en-US" dirty="0" smtClean="0"/>
              <a:t>COA’s IP Model includes periodic data analysis of “College data to assess its current effectiveness in meeting the College of Alameda mission and community demographic data to foresee challenges and opportunities.”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24</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253F"/>
                </a:solidFill>
                <a:latin typeface="Rockwell" pitchFamily="18" charset="0"/>
              </a:rPr>
              <a:t>College of Alameda</a:t>
            </a:r>
            <a:endParaRPr lang="en-US" dirty="0"/>
          </a:p>
        </p:txBody>
      </p:sp>
      <p:sp>
        <p:nvSpPr>
          <p:cNvPr id="3" name="Content Placeholder 2"/>
          <p:cNvSpPr>
            <a:spLocks noGrp="1"/>
          </p:cNvSpPr>
          <p:nvPr>
            <p:ph idx="1"/>
          </p:nvPr>
        </p:nvSpPr>
        <p:spPr>
          <a:xfrm>
            <a:off x="457200" y="1600200"/>
            <a:ext cx="7772400" cy="4525963"/>
          </a:xfrm>
        </p:spPr>
        <p:txBody>
          <a:bodyPr/>
          <a:lstStyle/>
          <a:p>
            <a:pPr>
              <a:buNone/>
            </a:pPr>
            <a:r>
              <a:rPr lang="en-US" sz="3600" dirty="0" smtClean="0"/>
              <a:t>Maritime Painting Program</a:t>
            </a:r>
          </a:p>
          <a:p>
            <a:r>
              <a:rPr lang="en-US" sz="3600" dirty="0" smtClean="0"/>
              <a:t>Aligns with college goal of “improve student persistence, retention and completion rates to increase student success, particularly for educationally and economically at risk students.”</a:t>
            </a:r>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25</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lstStyle/>
          <a:p>
            <a:r>
              <a:rPr lang="en-US" dirty="0" smtClean="0">
                <a:solidFill>
                  <a:srgbClr val="09253F"/>
                </a:solidFill>
                <a:latin typeface="Rockwell" pitchFamily="18" charset="0"/>
              </a:rPr>
              <a:t>Program Meets COA’s Goals</a:t>
            </a:r>
            <a:endParaRPr lang="en-US" dirty="0">
              <a:solidFill>
                <a:srgbClr val="09253F"/>
              </a:solidFill>
              <a:latin typeface="Rockwell" pitchFamily="18" charset="0"/>
            </a:endParaRPr>
          </a:p>
        </p:txBody>
      </p:sp>
      <p:sp>
        <p:nvSpPr>
          <p:cNvPr id="3" name="Content Placeholder 2"/>
          <p:cNvSpPr>
            <a:spLocks noGrp="1"/>
          </p:cNvSpPr>
          <p:nvPr>
            <p:ph idx="1"/>
          </p:nvPr>
        </p:nvSpPr>
        <p:spPr>
          <a:xfrm>
            <a:off x="304800" y="1828800"/>
            <a:ext cx="8229600" cy="4144963"/>
          </a:xfrm>
        </p:spPr>
        <p:txBody>
          <a:bodyPr>
            <a:noAutofit/>
          </a:bodyPr>
          <a:lstStyle/>
          <a:p>
            <a:r>
              <a:rPr lang="en-US" sz="2500" dirty="0" smtClean="0"/>
              <a:t>Partnership with local industry</a:t>
            </a:r>
          </a:p>
          <a:p>
            <a:r>
              <a:rPr lang="en-US" sz="2500" dirty="0" smtClean="0"/>
              <a:t>One month, four days a week—2 CSU transferable units</a:t>
            </a:r>
          </a:p>
          <a:p>
            <a:r>
              <a:rPr lang="en-US" sz="2500" dirty="0" smtClean="0"/>
              <a:t>Emphasizes affective performance &amp; caters to local demographics</a:t>
            </a:r>
          </a:p>
          <a:p>
            <a:r>
              <a:rPr lang="en-US" sz="2500" dirty="0" smtClean="0">
                <a:hlinkClick r:id="rId3"/>
              </a:rPr>
              <a:t>Outreach targets local DI populations</a:t>
            </a:r>
            <a:endParaRPr lang="en-US" sz="2500" dirty="0" smtClean="0"/>
          </a:p>
          <a:p>
            <a:r>
              <a:rPr lang="en-US" sz="2500" dirty="0" smtClean="0"/>
              <a:t>Inaugural Class had 100% completion</a:t>
            </a:r>
          </a:p>
          <a:p>
            <a:r>
              <a:rPr lang="en-US" sz="2500" dirty="0" smtClean="0">
                <a:hlinkClick r:id="rId4"/>
              </a:rPr>
              <a:t>40% were employed and 100% were interviewed within 10 days of completing program</a:t>
            </a:r>
            <a:endParaRPr lang="en-US" sz="2500" dirty="0" smtClean="0"/>
          </a:p>
          <a:p>
            <a:r>
              <a:rPr lang="en-US" sz="2500" dirty="0" smtClean="0"/>
              <a:t>Program development, as evidence of implementation of EMP, listed in </a:t>
            </a:r>
            <a:r>
              <a:rPr lang="en-US" sz="2500" dirty="0" smtClean="0">
                <a:hlinkClick r:id="rId5"/>
              </a:rPr>
              <a:t>COA’s ACCJC Supplemental Report</a:t>
            </a:r>
            <a:endParaRPr lang="en-US" sz="250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26</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253F"/>
                </a:solidFill>
                <a:latin typeface="Rockwell" pitchFamily="18" charset="0"/>
              </a:rPr>
              <a:t>Curricular Updates</a:t>
            </a:r>
            <a:endParaRPr lang="en-US" dirty="0">
              <a:solidFill>
                <a:srgbClr val="09253F"/>
              </a:solidFill>
              <a:latin typeface="Rockwell" pitchFamily="18" charset="0"/>
            </a:endParaRPr>
          </a:p>
        </p:txBody>
      </p:sp>
      <p:sp>
        <p:nvSpPr>
          <p:cNvPr id="3" name="Content Placeholder 2"/>
          <p:cNvSpPr>
            <a:spLocks noGrp="1"/>
          </p:cNvSpPr>
          <p:nvPr>
            <p:ph idx="1"/>
          </p:nvPr>
        </p:nvSpPr>
        <p:spPr/>
        <p:txBody>
          <a:bodyPr>
            <a:normAutofit/>
          </a:bodyPr>
          <a:lstStyle/>
          <a:p>
            <a:r>
              <a:rPr lang="en-US" sz="4000" dirty="0" smtClean="0"/>
              <a:t>At your college, on what basis do you update curriculum (courses or programs) and for what reasons? </a:t>
            </a:r>
          </a:p>
          <a:p>
            <a:r>
              <a:rPr lang="en-US" sz="4000" dirty="0" smtClean="0"/>
              <a:t>What college plans/goals address/influence curricular updates? </a:t>
            </a:r>
            <a:endParaRPr lang="en-US" sz="400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27</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Indicators of Success</a:t>
            </a:r>
            <a:endParaRPr lang="en-US" dirty="0">
              <a:latin typeface="Rockwell" pitchFamily="18" charset="0"/>
            </a:endParaRPr>
          </a:p>
        </p:txBody>
      </p:sp>
      <p:sp>
        <p:nvSpPr>
          <p:cNvPr id="3" name="Content Placeholder 2"/>
          <p:cNvSpPr>
            <a:spLocks noGrp="1"/>
          </p:cNvSpPr>
          <p:nvPr>
            <p:ph idx="1"/>
          </p:nvPr>
        </p:nvSpPr>
        <p:spPr>
          <a:xfrm>
            <a:off x="457200" y="1676400"/>
            <a:ext cx="8001000" cy="4449763"/>
          </a:xfrm>
        </p:spPr>
        <p:txBody>
          <a:bodyPr>
            <a:normAutofit fontScale="70000" lnSpcReduction="20000"/>
          </a:bodyPr>
          <a:lstStyle/>
          <a:p>
            <a:r>
              <a:rPr lang="en-US" dirty="0" smtClean="0"/>
              <a:t>All constituencies shape college goals through mutually agreed upon processes </a:t>
            </a:r>
          </a:p>
          <a:p>
            <a:r>
              <a:rPr lang="en-US" dirty="0" smtClean="0"/>
              <a:t>Widespread college awareness of college goals</a:t>
            </a:r>
          </a:p>
          <a:p>
            <a:r>
              <a:rPr lang="en-US" dirty="0" smtClean="0"/>
              <a:t>Documented progress towards agreed upon college goals</a:t>
            </a:r>
          </a:p>
          <a:p>
            <a:r>
              <a:rPr lang="en-US" dirty="0" smtClean="0"/>
              <a:t>Program reviews use appropriate data to suggest budget allocations that achieve goals in EMP</a:t>
            </a:r>
          </a:p>
          <a:p>
            <a:r>
              <a:rPr lang="en-US" dirty="0" smtClean="0"/>
              <a:t>Academic Senate gives policy recommendations on 10 +1 matters in alignment with college goals</a:t>
            </a:r>
          </a:p>
          <a:p>
            <a:r>
              <a:rPr lang="en-US" dirty="0" smtClean="0"/>
              <a:t>Curriculum development is driven by data in program review; changes support college goals</a:t>
            </a:r>
          </a:p>
          <a:p>
            <a:r>
              <a:rPr lang="en-US" dirty="0" smtClean="0"/>
              <a:t>Colleges consistently apply practices consistent across accrediting bodies involving integrated planning and curriculum: dialogue, data, alignment with mission</a:t>
            </a:r>
          </a:p>
          <a:p>
            <a:r>
              <a:rPr lang="en-US" dirty="0" smtClean="0"/>
              <a:t>Fewer warnings and sanctions from accrediting body </a:t>
            </a:r>
          </a:p>
          <a:p>
            <a:pPr>
              <a:buNone/>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28</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Rockwell" pitchFamily="18" charset="0"/>
              </a:rPr>
              <a:t>Accreditation-IP</a:t>
            </a:r>
            <a:r>
              <a:rPr lang="en-US" dirty="0" smtClean="0"/>
              <a:t> </a:t>
            </a:r>
            <a:endParaRPr lang="en-US" dirty="0"/>
          </a:p>
        </p:txBody>
      </p:sp>
      <p:sp>
        <p:nvSpPr>
          <p:cNvPr id="3" name="Content Placeholder 2"/>
          <p:cNvSpPr>
            <a:spLocks noGrp="1"/>
          </p:cNvSpPr>
          <p:nvPr>
            <p:ph idx="1"/>
          </p:nvPr>
        </p:nvSpPr>
        <p:spPr/>
        <p:txBody>
          <a:bodyPr/>
          <a:lstStyle/>
          <a:p>
            <a:r>
              <a:rPr lang="en-US" dirty="0"/>
              <a:t>ACCJC Standards Relating to Integrated Planning: IB1, IB7, IB9, IC1, 1C4, IIA1, IIA2, IIA3, IIA4, IIA6, IIA7, IIA8, IIA9, IIA10, IIA11, IIA12, IIA13, IIA14, IIA16, IIIA6, IIIA7, IIIC1, IIIC4, IIIC5, IIID1, IIID2, IIID3, IIID4, IVA1, IVA2, IVA3, IVA4, IVA5, IVA6, IVA7, IVB3, IVC8, and IVD5 (</a:t>
            </a:r>
            <a:r>
              <a:rPr lang="en-US" i="1" dirty="0"/>
              <a:t>did we miss any</a:t>
            </a:r>
            <a:r>
              <a:rPr lang="en-US" dirty="0"/>
              <a:t>?)</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29</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600200" y="533400"/>
            <a:ext cx="4267200" cy="830997"/>
          </a:xfrm>
          <a:prstGeom prst="rect">
            <a:avLst/>
          </a:prstGeom>
          <a:noFill/>
        </p:spPr>
        <p:txBody>
          <a:bodyPr wrap="square" rtlCol="0">
            <a:spAutoFit/>
          </a:bodyPr>
          <a:lstStyle/>
          <a:p>
            <a:r>
              <a:rPr lang="en-US" sz="4800" dirty="0">
                <a:solidFill>
                  <a:srgbClr val="09253F"/>
                </a:solidFill>
                <a:latin typeface="Rockwell"/>
                <a:cs typeface="Rockwell"/>
              </a:rPr>
              <a:t>What is IEPI?</a:t>
            </a:r>
          </a:p>
        </p:txBody>
      </p:sp>
      <p:sp>
        <p:nvSpPr>
          <p:cNvPr id="10" name="TextBox 9"/>
          <p:cNvSpPr txBox="1"/>
          <p:nvPr/>
        </p:nvSpPr>
        <p:spPr>
          <a:xfrm>
            <a:off x="1600200" y="2286000"/>
            <a:ext cx="7543800" cy="3477875"/>
          </a:xfrm>
          <a:prstGeom prst="rect">
            <a:avLst/>
          </a:prstGeom>
          <a:noFill/>
        </p:spPr>
        <p:txBody>
          <a:bodyPr wrap="square" rtlCol="0">
            <a:spAutoFit/>
          </a:bodyPr>
          <a:lstStyle/>
          <a:p>
            <a:r>
              <a:rPr lang="en-US" sz="2000" dirty="0" smtClean="0">
                <a:solidFill>
                  <a:srgbClr val="09253F"/>
                </a:solidFill>
                <a:latin typeface="Optima"/>
                <a:cs typeface="Optima"/>
              </a:rPr>
              <a:t>The </a:t>
            </a:r>
            <a:r>
              <a:rPr lang="en-US" sz="2000" dirty="0">
                <a:solidFill>
                  <a:srgbClr val="09253F"/>
                </a:solidFill>
                <a:latin typeface="Optima"/>
                <a:cs typeface="Optima"/>
              </a:rPr>
              <a:t>Institutional Effectiveness Partnership Initiative is a collaborative effort to: </a:t>
            </a:r>
          </a:p>
          <a:p>
            <a:endParaRPr lang="en-US" sz="2000" dirty="0" smtClean="0">
              <a:solidFill>
                <a:srgbClr val="09253F"/>
              </a:solidFill>
              <a:latin typeface="Optima"/>
              <a:cs typeface="Optima"/>
            </a:endParaRPr>
          </a:p>
          <a:p>
            <a:r>
              <a:rPr lang="en-US" sz="2000" dirty="0">
                <a:solidFill>
                  <a:srgbClr val="09253F"/>
                </a:solidFill>
                <a:latin typeface="Optima"/>
                <a:cs typeface="Optima"/>
              </a:rPr>
              <a:t>• </a:t>
            </a:r>
            <a:r>
              <a:rPr lang="en-US" sz="2000" dirty="0" smtClean="0">
                <a:solidFill>
                  <a:srgbClr val="09253F"/>
                </a:solidFill>
                <a:latin typeface="Optima"/>
                <a:cs typeface="Optima"/>
              </a:rPr>
              <a:t>Create </a:t>
            </a:r>
            <a:r>
              <a:rPr lang="en-US" sz="2000" dirty="0">
                <a:solidFill>
                  <a:srgbClr val="09253F"/>
                </a:solidFill>
                <a:latin typeface="Optima"/>
                <a:cs typeface="Optima"/>
              </a:rPr>
              <a:t>new system of support for CCC</a:t>
            </a:r>
          </a:p>
          <a:p>
            <a:r>
              <a:rPr lang="en-US" sz="2000" dirty="0">
                <a:solidFill>
                  <a:srgbClr val="09253F"/>
                </a:solidFill>
                <a:latin typeface="Optima"/>
                <a:cs typeface="Optima"/>
              </a:rPr>
              <a:t>• </a:t>
            </a:r>
            <a:r>
              <a:rPr lang="en-US" sz="2000" dirty="0" smtClean="0">
                <a:solidFill>
                  <a:srgbClr val="09253F"/>
                </a:solidFill>
                <a:latin typeface="Optima"/>
                <a:cs typeface="Optima"/>
              </a:rPr>
              <a:t>Advance </a:t>
            </a:r>
            <a:r>
              <a:rPr lang="en-US" sz="2000" dirty="0">
                <a:solidFill>
                  <a:srgbClr val="09253F"/>
                </a:solidFill>
                <a:latin typeface="Optima"/>
                <a:cs typeface="Optima"/>
              </a:rPr>
              <a:t>the effectiveness of California Community Colleges, </a:t>
            </a:r>
          </a:p>
          <a:p>
            <a:r>
              <a:rPr lang="en-US" sz="2000" dirty="0">
                <a:solidFill>
                  <a:srgbClr val="09253F"/>
                </a:solidFill>
                <a:latin typeface="Optima"/>
                <a:cs typeface="Optima"/>
              </a:rPr>
              <a:t>• </a:t>
            </a:r>
            <a:r>
              <a:rPr lang="en-US" sz="2000" dirty="0" smtClean="0">
                <a:solidFill>
                  <a:srgbClr val="09253F"/>
                </a:solidFill>
                <a:latin typeface="Optima"/>
                <a:cs typeface="Optima"/>
              </a:rPr>
              <a:t>Reduce </a:t>
            </a:r>
            <a:r>
              <a:rPr lang="en-US" sz="2000" dirty="0">
                <a:solidFill>
                  <a:srgbClr val="09253F"/>
                </a:solidFill>
                <a:latin typeface="Optima"/>
                <a:cs typeface="Optima"/>
              </a:rPr>
              <a:t>accreditation sanctions and audit issues, and </a:t>
            </a:r>
          </a:p>
          <a:p>
            <a:r>
              <a:rPr lang="en-US" sz="2000" dirty="0">
                <a:solidFill>
                  <a:srgbClr val="09253F"/>
                </a:solidFill>
                <a:latin typeface="Optima"/>
                <a:cs typeface="Optima"/>
              </a:rPr>
              <a:t>• </a:t>
            </a:r>
            <a:r>
              <a:rPr lang="en-US" sz="2000" dirty="0" smtClean="0">
                <a:solidFill>
                  <a:srgbClr val="09253F"/>
                </a:solidFill>
                <a:latin typeface="Optima"/>
                <a:cs typeface="Optima"/>
              </a:rPr>
              <a:t>Enhance </a:t>
            </a:r>
            <a:r>
              <a:rPr lang="en-US" sz="2000" dirty="0">
                <a:solidFill>
                  <a:srgbClr val="09253F"/>
                </a:solidFill>
                <a:latin typeface="Optima"/>
                <a:cs typeface="Optima"/>
              </a:rPr>
              <a:t>our colleges' ability to serve students effectively. </a:t>
            </a:r>
            <a:endParaRPr lang="en-US" sz="2000" dirty="0" smtClean="0">
              <a:solidFill>
                <a:srgbClr val="09253F"/>
              </a:solidFill>
              <a:latin typeface="Optima"/>
              <a:cs typeface="Optima"/>
            </a:endParaRPr>
          </a:p>
          <a:p>
            <a:endParaRPr lang="en-US" sz="2000" dirty="0">
              <a:solidFill>
                <a:srgbClr val="09253F"/>
              </a:solidFill>
              <a:latin typeface="Optima"/>
              <a:cs typeface="Optima"/>
            </a:endParaRPr>
          </a:p>
          <a:p>
            <a:r>
              <a:rPr lang="en-US" sz="2000" dirty="0" smtClean="0">
                <a:solidFill>
                  <a:srgbClr val="09253F"/>
                </a:solidFill>
                <a:latin typeface="Optima"/>
                <a:cs typeface="Optima"/>
              </a:rPr>
              <a:t>2016-2017 New Budget allocation is….</a:t>
            </a:r>
          </a:p>
          <a:p>
            <a:endParaRPr lang="en-US" sz="2000" dirty="0">
              <a:solidFill>
                <a:srgbClr val="09253F"/>
              </a:solidFill>
              <a:latin typeface="Optima"/>
              <a:cs typeface="Optima"/>
            </a:endParaRPr>
          </a:p>
          <a:p>
            <a:pPr algn="just"/>
            <a:endParaRPr lang="en-US" sz="2000" dirty="0">
              <a:solidFill>
                <a:srgbClr val="09253F"/>
              </a:solidFill>
              <a:latin typeface="Optima"/>
              <a:cs typeface="Optima"/>
            </a:endParaRPr>
          </a:p>
        </p:txBody>
      </p:sp>
    </p:spTree>
    <p:extLst>
      <p:ext uri="{BB962C8B-B14F-4D97-AF65-F5344CB8AC3E}">
        <p14:creationId xmlns:p14="http://schemas.microsoft.com/office/powerpoint/2010/main" val="217072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p>
            <a:r>
              <a:rPr lang="en-US" sz="3600" dirty="0" smtClean="0">
                <a:latin typeface="Rockwell" pitchFamily="18" charset="0"/>
              </a:rPr>
              <a:t>ACCJC Standards—Curriculum &amp; IP</a:t>
            </a:r>
            <a:endParaRPr lang="en-US" sz="3600" dirty="0">
              <a:latin typeface="Rockwell" pitchFamily="18" charset="0"/>
            </a:endParaRPr>
          </a:p>
        </p:txBody>
      </p:sp>
      <p:sp>
        <p:nvSpPr>
          <p:cNvPr id="3" name="Content Placeholder 2"/>
          <p:cNvSpPr>
            <a:spLocks noGrp="1"/>
          </p:cNvSpPr>
          <p:nvPr>
            <p:ph idx="1"/>
          </p:nvPr>
        </p:nvSpPr>
        <p:spPr>
          <a:xfrm>
            <a:off x="609600" y="1905000"/>
            <a:ext cx="8077200" cy="4419601"/>
          </a:xfrm>
        </p:spPr>
        <p:txBody>
          <a:bodyPr>
            <a:normAutofit fontScale="40000" lnSpcReduction="20000"/>
          </a:bodyPr>
          <a:lstStyle/>
          <a:p>
            <a:r>
              <a:rPr lang="en-US" sz="6500" b="1" dirty="0" smtClean="0"/>
              <a:t>IIA6</a:t>
            </a:r>
            <a:r>
              <a:rPr lang="en-US" sz="6500" dirty="0" smtClean="0"/>
              <a:t> The institution schedules courses in a manner that allows students to complete certificate and degree programs within a period of time consistent with established expectations in higher education</a:t>
            </a:r>
          </a:p>
          <a:p>
            <a:r>
              <a:rPr lang="en-US" sz="6500" b="1" dirty="0" smtClean="0"/>
              <a:t>IIA16</a:t>
            </a:r>
            <a:r>
              <a:rPr lang="en-US" sz="6500" dirty="0" smtClean="0"/>
              <a:t> The institution regularly evaluates and improves the quality and currency of all instructional programs offered in the name of the institution, including collegiate, pre-collegiate, career-technical, and continuing and community education courses and programs, regardless of delivery mode or location. The institution systematically strives to improve programs and courses to enhance learning outcomes and achievement for students.</a:t>
            </a:r>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30</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smtClean="0">
                <a:latin typeface="Rockwell" pitchFamily="18" charset="0"/>
              </a:rPr>
              <a:t>ACCJC Standards—Curriculum &amp; IP</a:t>
            </a:r>
            <a:endParaRPr lang="en-US" sz="3600" dirty="0">
              <a:latin typeface="Rockwell" pitchFamily="18" charset="0"/>
            </a:endParaRPr>
          </a:p>
        </p:txBody>
      </p:sp>
      <p:sp>
        <p:nvSpPr>
          <p:cNvPr id="3" name="Content Placeholder 2"/>
          <p:cNvSpPr>
            <a:spLocks noGrp="1"/>
          </p:cNvSpPr>
          <p:nvPr>
            <p:ph idx="1"/>
          </p:nvPr>
        </p:nvSpPr>
        <p:spPr>
          <a:xfrm>
            <a:off x="304800" y="1676400"/>
            <a:ext cx="8077200" cy="4449763"/>
          </a:xfrm>
        </p:spPr>
        <p:txBody>
          <a:bodyPr>
            <a:normAutofit fontScale="85000" lnSpcReduction="10000"/>
          </a:bodyPr>
          <a:lstStyle/>
          <a:p>
            <a:r>
              <a:rPr lang="en-US" b="1" dirty="0" smtClean="0"/>
              <a:t>IIIA7 </a:t>
            </a:r>
            <a:r>
              <a:rPr lang="en-US" dirty="0" smtClean="0"/>
              <a:t>The institution maintains a sufficient number of qualified faculty, which includes full time faculty and may include part time and adjunct faculty, to assure the fulfillment of faculty responsibilities essential to the quality of educational programs and services to achieve institutional mission and purposes. </a:t>
            </a:r>
          </a:p>
          <a:p>
            <a:r>
              <a:rPr lang="en-US" b="1" dirty="0" smtClean="0"/>
              <a:t>IVA4</a:t>
            </a:r>
            <a:r>
              <a:rPr lang="en-US" dirty="0" smtClean="0"/>
              <a:t> Faculty and academic administrators, through policy and procedures, and through well-defined structures, have responsibility for recommendations about curriculum and student learning programs and services.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31</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smtClean="0">
                <a:latin typeface="Rockwell" pitchFamily="18" charset="0"/>
              </a:rPr>
              <a:t>WASC Standards—Curriculum &amp; IP </a:t>
            </a:r>
            <a:endParaRPr lang="en-US" sz="3600" dirty="0">
              <a:latin typeface="Rockwell" pitchFamily="18" charset="0"/>
            </a:endParaRPr>
          </a:p>
        </p:txBody>
      </p:sp>
      <p:sp>
        <p:nvSpPr>
          <p:cNvPr id="3" name="Content Placeholder 2"/>
          <p:cNvSpPr>
            <a:spLocks noGrp="1"/>
          </p:cNvSpPr>
          <p:nvPr>
            <p:ph idx="1"/>
          </p:nvPr>
        </p:nvSpPr>
        <p:spPr>
          <a:xfrm>
            <a:off x="381000" y="1905000"/>
            <a:ext cx="7924800" cy="4221163"/>
          </a:xfrm>
        </p:spPr>
        <p:txBody>
          <a:bodyPr>
            <a:normAutofit fontScale="92500" lnSpcReduction="10000"/>
          </a:bodyPr>
          <a:lstStyle/>
          <a:p>
            <a:r>
              <a:rPr lang="en-US" b="1" dirty="0" smtClean="0"/>
              <a:t>2.2 </a:t>
            </a:r>
            <a:r>
              <a:rPr lang="en-US" dirty="0" smtClean="0"/>
              <a:t>All degrees—undergraduate and graduate—awarded by the institution are clearly defined in terms of entry-level requirements and levels of student achievement necessary for graduation that represent more than simply an accumulation of courses or credits. The institution has . . . a coherent philosophy, expressive of its mission, which guides the meaning of its degrees and processes that ensure the quality and integrity of its degrees.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32</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smtClean="0">
                <a:latin typeface="Rockwell" pitchFamily="18" charset="0"/>
              </a:rPr>
              <a:t>WASC Standards—Curriculum &amp; IP </a:t>
            </a:r>
            <a:endParaRPr lang="en-US" sz="3600" dirty="0">
              <a:latin typeface="Rockwell" pitchFamily="18" charset="0"/>
            </a:endParaRPr>
          </a:p>
        </p:txBody>
      </p:sp>
      <p:sp>
        <p:nvSpPr>
          <p:cNvPr id="3" name="Content Placeholder 2"/>
          <p:cNvSpPr>
            <a:spLocks noGrp="1"/>
          </p:cNvSpPr>
          <p:nvPr>
            <p:ph idx="1"/>
          </p:nvPr>
        </p:nvSpPr>
        <p:spPr>
          <a:xfrm>
            <a:off x="533400" y="1905000"/>
            <a:ext cx="8153400" cy="4221163"/>
          </a:xfrm>
        </p:spPr>
        <p:txBody>
          <a:bodyPr>
            <a:normAutofit lnSpcReduction="10000"/>
          </a:bodyPr>
          <a:lstStyle/>
          <a:p>
            <a:r>
              <a:rPr lang="en-US" b="1" dirty="0" smtClean="0"/>
              <a:t>2.3</a:t>
            </a:r>
            <a:r>
              <a:rPr lang="en-US" dirty="0" smtClean="0"/>
              <a:t> The institution’s student learning outcomes and standards of performance are clearly stated at the course, program, and, as appropriate, institutional level. These outcomes and standards are reflected in academic programs, policies, and curricula, and are aligned with advisement, library, and information and technology resources, and the wider learning environment.</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33</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smtClean="0">
                <a:latin typeface="Rockwell" pitchFamily="18" charset="0"/>
              </a:rPr>
              <a:t>WASC Standards—Curriculum &amp; IP </a:t>
            </a:r>
            <a:endParaRPr lang="en-US" sz="3600" dirty="0">
              <a:latin typeface="Rockwell" pitchFamily="18" charset="0"/>
            </a:endParaRPr>
          </a:p>
        </p:txBody>
      </p:sp>
      <p:sp>
        <p:nvSpPr>
          <p:cNvPr id="3" name="Content Placeholder 2"/>
          <p:cNvSpPr>
            <a:spLocks noGrp="1"/>
          </p:cNvSpPr>
          <p:nvPr>
            <p:ph idx="1"/>
          </p:nvPr>
        </p:nvSpPr>
        <p:spPr>
          <a:xfrm>
            <a:off x="533400" y="1905000"/>
            <a:ext cx="8153400" cy="4221163"/>
          </a:xfrm>
        </p:spPr>
        <p:txBody>
          <a:bodyPr>
            <a:normAutofit fontScale="85000" lnSpcReduction="10000"/>
          </a:bodyPr>
          <a:lstStyle/>
          <a:p>
            <a:r>
              <a:rPr lang="en-US" b="1" dirty="0" smtClean="0"/>
              <a:t>4.1</a:t>
            </a:r>
            <a:r>
              <a:rPr lang="en-US" dirty="0" smtClean="0"/>
              <a:t> The institution employs a deliberate set of quality-assurance processes in both academic and non-academic areas, including new curriculum and program approval processes, periodic program review, assessment of student learning, and other forms of ongoing evaluation. These processes include: collecting, analyzing, and interpreting data; tracking learning results over time; using comparative data from external sources; and improving structures, services, processes, curricula, pedagogy, and learning results.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34</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smtClean="0">
                <a:latin typeface="Rockwell" pitchFamily="18" charset="0"/>
              </a:rPr>
              <a:t>WASC Standards—Curriculum &amp; IP </a:t>
            </a:r>
            <a:endParaRPr lang="en-US" sz="3600" dirty="0">
              <a:latin typeface="Rockwell" pitchFamily="18" charset="0"/>
            </a:endParaRPr>
          </a:p>
        </p:txBody>
      </p:sp>
      <p:sp>
        <p:nvSpPr>
          <p:cNvPr id="3" name="Content Placeholder 2"/>
          <p:cNvSpPr>
            <a:spLocks noGrp="1"/>
          </p:cNvSpPr>
          <p:nvPr>
            <p:ph idx="1"/>
          </p:nvPr>
        </p:nvSpPr>
        <p:spPr>
          <a:xfrm>
            <a:off x="533400" y="1905000"/>
            <a:ext cx="8153400" cy="4221163"/>
          </a:xfrm>
        </p:spPr>
        <p:txBody>
          <a:bodyPr>
            <a:normAutofit fontScale="85000" lnSpcReduction="20000"/>
          </a:bodyPr>
          <a:lstStyle/>
          <a:p>
            <a:r>
              <a:rPr lang="en-US" b="1" dirty="0" smtClean="0"/>
              <a:t>4.4 </a:t>
            </a:r>
            <a:r>
              <a:rPr lang="en-US" dirty="0" smtClean="0"/>
              <a:t>The institution, with significant faculty involvement, engages in ongoing inquiry into the processes of teaching and learning, and the conditions and practices that ensure that the standards of performance established by the institution are being achieved. The faculty and other educators take responsibility for evaluating the effectiveness of teaching and learning processes and uses [</a:t>
            </a:r>
            <a:r>
              <a:rPr lang="en-US" i="1" dirty="0" smtClean="0"/>
              <a:t>sic</a:t>
            </a:r>
            <a:r>
              <a:rPr lang="en-US" dirty="0" smtClean="0"/>
              <a:t>] the results for improvement of student learning and success. The findings from such inquiries are applied to the design and improvement of curricula, pedagogy, and assessment methodology.</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35</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smtClean="0">
                <a:latin typeface="Rockwell" pitchFamily="18" charset="0"/>
              </a:rPr>
              <a:t>WASC Standards—Curriculum &amp; IP </a:t>
            </a:r>
            <a:endParaRPr lang="en-US" sz="3600" dirty="0">
              <a:latin typeface="Rockwell" pitchFamily="18" charset="0"/>
            </a:endParaRPr>
          </a:p>
        </p:txBody>
      </p:sp>
      <p:sp>
        <p:nvSpPr>
          <p:cNvPr id="3" name="Content Placeholder 2"/>
          <p:cNvSpPr>
            <a:spLocks noGrp="1"/>
          </p:cNvSpPr>
          <p:nvPr>
            <p:ph idx="1"/>
          </p:nvPr>
        </p:nvSpPr>
        <p:spPr>
          <a:xfrm>
            <a:off x="533400" y="1905000"/>
            <a:ext cx="8153400" cy="4221163"/>
          </a:xfrm>
        </p:spPr>
        <p:txBody>
          <a:bodyPr>
            <a:normAutofit/>
          </a:bodyPr>
          <a:lstStyle/>
          <a:p>
            <a:r>
              <a:rPr lang="en-US" b="1" dirty="0" smtClean="0"/>
              <a:t>4.5 </a:t>
            </a:r>
            <a:r>
              <a:rPr lang="en-US" dirty="0" smtClean="0"/>
              <a:t>Appropriate stakeholders, including alumni, employers, practitioners, students, and others designated by the institution, are regularly involved in the assessment and alignment of educational programs.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36</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What Mapping</a:t>
            </a:r>
            <a:endParaRPr lang="en-US" sz="3600" dirty="0"/>
          </a:p>
        </p:txBody>
      </p:sp>
      <p:graphicFrame>
        <p:nvGraphicFramePr>
          <p:cNvPr id="5" name="Content Placeholder 4"/>
          <p:cNvGraphicFramePr>
            <a:graphicFrameLocks noGrp="1"/>
          </p:cNvGraphicFramePr>
          <p:nvPr>
            <p:ph idx="1"/>
            <p:extLst/>
          </p:nvPr>
        </p:nvGraphicFramePr>
        <p:xfrm>
          <a:off x="685800" y="1511392"/>
          <a:ext cx="7315200" cy="4551180"/>
        </p:xfrm>
        <a:graphic>
          <a:graphicData uri="http://schemas.openxmlformats.org/drawingml/2006/table">
            <a:tbl>
              <a:tblPr firstRow="1" firstCol="1" bandRow="1">
                <a:tableStyleId>{5C22544A-7EE6-4342-B048-85BDC9FD1C3A}</a:tableStyleId>
              </a:tblPr>
              <a:tblGrid>
                <a:gridCol w="1974853"/>
                <a:gridCol w="5340347"/>
              </a:tblGrid>
              <a:tr h="757836">
                <a:tc>
                  <a:txBody>
                    <a:bodyPr/>
                    <a:lstStyle/>
                    <a:p>
                      <a:pPr marL="0" marR="0">
                        <a:spcBef>
                          <a:spcPts val="0"/>
                        </a:spcBef>
                        <a:spcAft>
                          <a:spcPts val="0"/>
                        </a:spcAft>
                      </a:pPr>
                      <a:r>
                        <a:rPr lang="en-US" sz="1000" dirty="0">
                          <a:effectLst/>
                        </a:rPr>
                        <a:t>Who is involved in integrated planning on your campus?</a:t>
                      </a:r>
                      <a:endParaRPr lang="en-US" sz="800" dirty="0">
                        <a:effectLst/>
                        <a:latin typeface="Calibri"/>
                        <a:ea typeface="Calibri"/>
                        <a:cs typeface="Times New Roman"/>
                      </a:endParaRPr>
                    </a:p>
                  </a:txBody>
                  <a:tcPr marL="47365" marR="47365" marT="0" marB="0"/>
                </a:tc>
                <a:tc>
                  <a:txBody>
                    <a:bodyPr/>
                    <a:lstStyle/>
                    <a:p>
                      <a:pPr marL="0" marR="0">
                        <a:spcBef>
                          <a:spcPts val="0"/>
                        </a:spcBef>
                        <a:spcAft>
                          <a:spcPts val="0"/>
                        </a:spcAft>
                      </a:pPr>
                      <a:r>
                        <a:rPr lang="en-US" sz="800">
                          <a:effectLst/>
                        </a:rPr>
                        <a:t>Groups/Committees:</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Spaces:</a:t>
                      </a:r>
                    </a:p>
                    <a:p>
                      <a:pPr marL="0" marR="0">
                        <a:spcBef>
                          <a:spcPts val="0"/>
                        </a:spcBef>
                        <a:spcAft>
                          <a:spcPts val="0"/>
                        </a:spcAft>
                      </a:pPr>
                      <a:r>
                        <a:rPr lang="en-US" sz="800">
                          <a:effectLst/>
                        </a:rPr>
                        <a:t> </a:t>
                      </a:r>
                    </a:p>
                    <a:p>
                      <a:pPr marL="0" marR="0" algn="ctr">
                        <a:spcBef>
                          <a:spcPts val="0"/>
                        </a:spcBef>
                        <a:spcAft>
                          <a:spcPts val="0"/>
                        </a:spcAft>
                      </a:pPr>
                      <a:r>
                        <a:rPr lang="en-US" sz="800">
                          <a:effectLst/>
                        </a:rPr>
                        <a:t> </a:t>
                      </a:r>
                      <a:endParaRPr lang="en-US" sz="800">
                        <a:effectLst/>
                        <a:latin typeface="Calibri"/>
                        <a:ea typeface="Calibri"/>
                        <a:cs typeface="Times New Roman"/>
                      </a:endParaRPr>
                    </a:p>
                  </a:txBody>
                  <a:tcPr marL="47365" marR="47365" marT="0" marB="0"/>
                </a:tc>
              </a:tr>
              <a:tr h="736785">
                <a:tc>
                  <a:txBody>
                    <a:bodyPr/>
                    <a:lstStyle/>
                    <a:p>
                      <a:pPr marL="0" marR="0">
                        <a:spcBef>
                          <a:spcPts val="0"/>
                        </a:spcBef>
                        <a:spcAft>
                          <a:spcPts val="0"/>
                        </a:spcAft>
                      </a:pPr>
                      <a:r>
                        <a:rPr lang="en-US" sz="1000">
                          <a:effectLst/>
                        </a:rPr>
                        <a:t>Who is involved in curriculum planning? (i.e. committees, members, non-formal places)</a:t>
                      </a:r>
                      <a:endParaRPr lang="en-US" sz="800">
                        <a:effectLst/>
                      </a:endParaRPr>
                    </a:p>
                    <a:p>
                      <a:pPr marL="0" marR="0">
                        <a:spcBef>
                          <a:spcPts val="0"/>
                        </a:spcBef>
                        <a:spcAft>
                          <a:spcPts val="0"/>
                        </a:spcAft>
                      </a:pPr>
                      <a:r>
                        <a:rPr lang="en-US" sz="1000">
                          <a:effectLst/>
                        </a:rPr>
                        <a:t> </a:t>
                      </a:r>
                      <a:endParaRPr lang="en-US" sz="800">
                        <a:effectLst/>
                      </a:endParaRPr>
                    </a:p>
                    <a:p>
                      <a:pPr marL="0" marR="0">
                        <a:spcBef>
                          <a:spcPts val="0"/>
                        </a:spcBef>
                        <a:spcAft>
                          <a:spcPts val="0"/>
                        </a:spcAft>
                      </a:pPr>
                      <a:r>
                        <a:rPr lang="en-US" sz="1000">
                          <a:effectLst/>
                        </a:rPr>
                        <a:t> </a:t>
                      </a:r>
                      <a:endParaRPr lang="en-US" sz="800">
                        <a:effectLst/>
                        <a:latin typeface="Calibri"/>
                        <a:ea typeface="Calibri"/>
                        <a:cs typeface="Times New Roman"/>
                      </a:endParaRPr>
                    </a:p>
                  </a:txBody>
                  <a:tcPr marL="47365" marR="47365" marT="0" marB="0"/>
                </a:tc>
                <a:tc>
                  <a:txBody>
                    <a:bodyPr/>
                    <a:lstStyle/>
                    <a:p>
                      <a:pPr marL="0" marR="0">
                        <a:spcBef>
                          <a:spcPts val="0"/>
                        </a:spcBef>
                        <a:spcAft>
                          <a:spcPts val="0"/>
                        </a:spcAft>
                      </a:pPr>
                      <a:r>
                        <a:rPr lang="en-US" sz="800" dirty="0">
                          <a:effectLst/>
                        </a:rPr>
                        <a:t>Groups/Committees:</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Spaces:</a:t>
                      </a:r>
                      <a:endParaRPr lang="en-US" sz="800" dirty="0">
                        <a:effectLst/>
                        <a:latin typeface="Calibri"/>
                        <a:ea typeface="Calibri"/>
                        <a:cs typeface="Times New Roman"/>
                      </a:endParaRPr>
                    </a:p>
                  </a:txBody>
                  <a:tcPr marL="47365" marR="47365" marT="0" marB="0"/>
                </a:tc>
              </a:tr>
              <a:tr h="757836">
                <a:tc>
                  <a:txBody>
                    <a:bodyPr/>
                    <a:lstStyle/>
                    <a:p>
                      <a:pPr marL="0" marR="0">
                        <a:spcBef>
                          <a:spcPts val="0"/>
                        </a:spcBef>
                        <a:spcAft>
                          <a:spcPts val="0"/>
                        </a:spcAft>
                      </a:pPr>
                      <a:r>
                        <a:rPr lang="en-US" sz="1000">
                          <a:effectLst/>
                        </a:rPr>
                        <a:t>Who else should be involved in integrated planning and/or curriculum development?</a:t>
                      </a:r>
                      <a:endParaRPr lang="en-US" sz="800">
                        <a:effectLst/>
                      </a:endParaRPr>
                    </a:p>
                    <a:p>
                      <a:pPr marL="0" marR="0">
                        <a:spcBef>
                          <a:spcPts val="0"/>
                        </a:spcBef>
                        <a:spcAft>
                          <a:spcPts val="0"/>
                        </a:spcAft>
                      </a:pPr>
                      <a:r>
                        <a:rPr lang="en-US" sz="1000">
                          <a:effectLst/>
                        </a:rPr>
                        <a:t> </a:t>
                      </a:r>
                      <a:endParaRPr lang="en-US" sz="800">
                        <a:effectLst/>
                        <a:latin typeface="Calibri"/>
                        <a:ea typeface="Calibri"/>
                        <a:cs typeface="Times New Roman"/>
                      </a:endParaRPr>
                    </a:p>
                  </a:txBody>
                  <a:tcPr marL="47365" marR="47365" marT="0" marB="0"/>
                </a:tc>
                <a:tc>
                  <a:txBody>
                    <a:bodyPr/>
                    <a:lstStyle/>
                    <a:p>
                      <a:pPr marL="0" marR="0">
                        <a:spcBef>
                          <a:spcPts val="0"/>
                        </a:spcBef>
                        <a:spcAft>
                          <a:spcPts val="0"/>
                        </a:spcAft>
                      </a:pPr>
                      <a:r>
                        <a:rPr lang="en-US" sz="800" dirty="0">
                          <a:effectLst/>
                        </a:rPr>
                        <a:t>Groups/Committees:</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Spaces:</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Calibri"/>
                        <a:ea typeface="Calibri"/>
                        <a:cs typeface="Times New Roman"/>
                      </a:endParaRPr>
                    </a:p>
                  </a:txBody>
                  <a:tcPr marL="47365" marR="47365" marT="0" marB="0"/>
                </a:tc>
              </a:tr>
              <a:tr h="631530">
                <a:tc>
                  <a:txBody>
                    <a:bodyPr/>
                    <a:lstStyle/>
                    <a:p>
                      <a:pPr marL="0" marR="0">
                        <a:spcBef>
                          <a:spcPts val="0"/>
                        </a:spcBef>
                        <a:spcAft>
                          <a:spcPts val="0"/>
                        </a:spcAft>
                      </a:pPr>
                      <a:r>
                        <a:rPr lang="en-US" sz="1000">
                          <a:effectLst/>
                        </a:rPr>
                        <a:t>What (if any) changes would you like to see?</a:t>
                      </a:r>
                      <a:endParaRPr lang="en-US" sz="800">
                        <a:effectLst/>
                        <a:latin typeface="Calibri"/>
                        <a:ea typeface="Calibri"/>
                        <a:cs typeface="Times New Roman"/>
                      </a:endParaRPr>
                    </a:p>
                  </a:txBody>
                  <a:tcPr marL="47365" marR="47365" marT="0" marB="0"/>
                </a:tc>
                <a:tc>
                  <a:txBody>
                    <a:bodyPr/>
                    <a:lstStyle/>
                    <a:p>
                      <a:pPr marL="0" marR="0" algn="ctr">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lgn="ctr">
                        <a:spcBef>
                          <a:spcPts val="0"/>
                        </a:spcBef>
                        <a:spcAft>
                          <a:spcPts val="0"/>
                        </a:spcAft>
                      </a:pPr>
                      <a:r>
                        <a:rPr lang="en-US" sz="800">
                          <a:effectLst/>
                        </a:rPr>
                        <a:t> </a:t>
                      </a:r>
                    </a:p>
                    <a:p>
                      <a:pPr marL="0" marR="0" algn="ctr">
                        <a:spcBef>
                          <a:spcPts val="0"/>
                        </a:spcBef>
                        <a:spcAft>
                          <a:spcPts val="0"/>
                        </a:spcAft>
                      </a:pPr>
                      <a:r>
                        <a:rPr lang="en-US" sz="800">
                          <a:effectLst/>
                        </a:rPr>
                        <a:t> </a:t>
                      </a:r>
                      <a:endParaRPr lang="en-US" sz="800">
                        <a:effectLst/>
                        <a:latin typeface="Calibri"/>
                        <a:ea typeface="Calibri"/>
                        <a:cs typeface="Times New Roman"/>
                      </a:endParaRPr>
                    </a:p>
                  </a:txBody>
                  <a:tcPr marL="47365" marR="47365" marT="0" marB="0"/>
                </a:tc>
              </a:tr>
              <a:tr h="884142">
                <a:tc>
                  <a:txBody>
                    <a:bodyPr/>
                    <a:lstStyle/>
                    <a:p>
                      <a:pPr marL="0" marR="0">
                        <a:spcBef>
                          <a:spcPts val="0"/>
                        </a:spcBef>
                        <a:spcAft>
                          <a:spcPts val="0"/>
                        </a:spcAft>
                      </a:pPr>
                      <a:r>
                        <a:rPr lang="en-US" sz="1000">
                          <a:effectLst/>
                        </a:rPr>
                        <a:t>What resources (people, committees, funds, etc.) might be needed to better support your campus’s integrated planning efforts?</a:t>
                      </a:r>
                      <a:endParaRPr lang="en-US" sz="800">
                        <a:effectLst/>
                        <a:latin typeface="Calibri"/>
                        <a:ea typeface="Calibri"/>
                        <a:cs typeface="Times New Roman"/>
                      </a:endParaRPr>
                    </a:p>
                  </a:txBody>
                  <a:tcPr marL="47365" marR="47365" marT="0" marB="0"/>
                </a:tc>
                <a:tc>
                  <a:txBody>
                    <a:bodyPr/>
                    <a:lstStyle/>
                    <a:p>
                      <a:pPr marL="0" marR="0">
                        <a:spcBef>
                          <a:spcPts val="0"/>
                        </a:spcBef>
                        <a:spcAft>
                          <a:spcPts val="0"/>
                        </a:spcAft>
                      </a:pPr>
                      <a:r>
                        <a:rPr lang="en-US" sz="800">
                          <a:effectLst/>
                        </a:rPr>
                        <a:t>Campus:</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Off-Campus:</a:t>
                      </a:r>
                    </a:p>
                    <a:p>
                      <a:pPr marL="0" marR="0">
                        <a:spcBef>
                          <a:spcPts val="0"/>
                        </a:spcBef>
                        <a:spcAft>
                          <a:spcPts val="0"/>
                        </a:spcAft>
                      </a:pPr>
                      <a:r>
                        <a:rPr lang="en-US" sz="800">
                          <a:effectLst/>
                        </a:rPr>
                        <a:t> </a:t>
                      </a:r>
                    </a:p>
                    <a:p>
                      <a:pPr marL="0" marR="0">
                        <a:spcBef>
                          <a:spcPts val="0"/>
                        </a:spcBef>
                        <a:spcAft>
                          <a:spcPts val="0"/>
                        </a:spcAft>
                      </a:pPr>
                      <a:r>
                        <a:rPr lang="en-US" sz="800">
                          <a:effectLst/>
                        </a:rPr>
                        <a:t> </a:t>
                      </a:r>
                      <a:endParaRPr lang="en-US" sz="800">
                        <a:effectLst/>
                        <a:latin typeface="Calibri"/>
                        <a:ea typeface="Calibri"/>
                        <a:cs typeface="Times New Roman"/>
                      </a:endParaRPr>
                    </a:p>
                  </a:txBody>
                  <a:tcPr marL="47365" marR="47365" marT="0" marB="0"/>
                </a:tc>
              </a:tr>
              <a:tr h="757836">
                <a:tc>
                  <a:txBody>
                    <a:bodyPr/>
                    <a:lstStyle/>
                    <a:p>
                      <a:pPr marL="0" marR="0">
                        <a:spcBef>
                          <a:spcPts val="0"/>
                        </a:spcBef>
                        <a:spcAft>
                          <a:spcPts val="0"/>
                        </a:spcAft>
                      </a:pPr>
                      <a:r>
                        <a:rPr lang="en-US" sz="1000">
                          <a:effectLst/>
                        </a:rPr>
                        <a:t>What can you do on Monday to start making a change?</a:t>
                      </a:r>
                      <a:endParaRPr lang="en-US" sz="800">
                        <a:effectLst/>
                        <a:latin typeface="Calibri"/>
                        <a:ea typeface="Calibri"/>
                        <a:cs typeface="Times New Roman"/>
                      </a:endParaRPr>
                    </a:p>
                  </a:txBody>
                  <a:tcPr marL="47365" marR="47365" marT="0" marB="0"/>
                </a:tc>
                <a:tc>
                  <a:txBody>
                    <a:bodyPr/>
                    <a:lstStyle/>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 </a:t>
                      </a:r>
                    </a:p>
                    <a:p>
                      <a:pPr marL="0" marR="0" algn="ctr">
                        <a:spcBef>
                          <a:spcPts val="0"/>
                        </a:spcBef>
                        <a:spcAft>
                          <a:spcPts val="0"/>
                        </a:spcAft>
                      </a:pPr>
                      <a:r>
                        <a:rPr lang="en-US" sz="800" dirty="0">
                          <a:effectLst/>
                        </a:rPr>
                        <a:t> </a:t>
                      </a:r>
                      <a:endParaRPr lang="en-US" sz="800" dirty="0">
                        <a:effectLst/>
                        <a:latin typeface="Calibri"/>
                        <a:ea typeface="Calibri"/>
                        <a:cs typeface="Times New Roman"/>
                      </a:endParaRPr>
                    </a:p>
                  </a:txBody>
                  <a:tcPr marL="47365" marR="47365" marT="0" marB="0"/>
                </a:tc>
              </a:tr>
            </a:tbl>
          </a:graphicData>
        </a:graphic>
      </p:graphicFrame>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4451066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600" y="3426231"/>
            <a:ext cx="184666" cy="369332"/>
          </a:xfrm>
          <a:prstGeom prst="rect">
            <a:avLst/>
          </a:prstGeom>
          <a:noFill/>
        </p:spPr>
        <p:txBody>
          <a:bodyPr wrap="none" rtlCol="0">
            <a:spAutoFit/>
          </a:bodyPr>
          <a:lstStyle/>
          <a:p>
            <a:endParaRPr lang="en-US" dirty="0"/>
          </a:p>
        </p:txBody>
      </p:sp>
      <p:sp>
        <p:nvSpPr>
          <p:cNvPr id="2" name="Rectangle 1"/>
          <p:cNvSpPr/>
          <p:nvPr/>
        </p:nvSpPr>
        <p:spPr>
          <a:xfrm>
            <a:off x="381000" y="2362200"/>
            <a:ext cx="8421331" cy="2492990"/>
          </a:xfrm>
          <a:prstGeom prst="rect">
            <a:avLst/>
          </a:prstGeom>
          <a:noFill/>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Questions? </a:t>
            </a:r>
          </a:p>
          <a:p>
            <a:pPr algn="ct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en-US" sz="4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Did we mention it was optional?</a:t>
            </a:r>
            <a:endPar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464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9253F"/>
                </a:solidFill>
                <a:latin typeface="Rockwell" pitchFamily="18" charset="0"/>
              </a:rPr>
              <a:t>Resources</a:t>
            </a:r>
            <a:endParaRPr lang="en-US" dirty="0">
              <a:solidFill>
                <a:srgbClr val="09253F"/>
              </a:solidFill>
              <a:latin typeface="Rockwell" pitchFamily="18" charset="0"/>
            </a:endParaRP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buNone/>
            </a:pPr>
            <a:r>
              <a:rPr lang="en-US" sz="1600" dirty="0" smtClean="0"/>
              <a:t>ACCJC. “</a:t>
            </a:r>
            <a:r>
              <a:rPr lang="en-US" sz="1600" dirty="0" smtClean="0">
                <a:hlinkClick r:id="rId3"/>
              </a:rPr>
              <a:t>Accrediting Standards</a:t>
            </a:r>
            <a:r>
              <a:rPr lang="en-US" sz="1600" dirty="0" smtClean="0"/>
              <a:t>.” </a:t>
            </a:r>
            <a:r>
              <a:rPr lang="en-US" sz="1600" i="1" dirty="0" smtClean="0"/>
              <a:t>Accrediting Commission for Community and Junior Colleges. </a:t>
            </a:r>
            <a:r>
              <a:rPr lang="en-US" sz="1600" dirty="0" smtClean="0"/>
              <a:t>Jun. 2014. Web. 6 Jul. 2016 </a:t>
            </a:r>
          </a:p>
          <a:p>
            <a:pPr>
              <a:buNone/>
            </a:pPr>
            <a:r>
              <a:rPr lang="en-US" sz="1600" dirty="0" smtClean="0"/>
              <a:t>Berkeley City College. Office of Institutional Effectiveness. </a:t>
            </a:r>
            <a:r>
              <a:rPr lang="en-US" sz="1600" i="1" dirty="0" smtClean="0"/>
              <a:t>Integrated Planning, Resources Allocation, and Evaluation (DRAFT). </a:t>
            </a:r>
            <a:r>
              <a:rPr lang="en-US" sz="1600" dirty="0" smtClean="0"/>
              <a:t>6 Nov 2015. Web. 15 Jun. 2015</a:t>
            </a:r>
          </a:p>
          <a:p>
            <a:pPr>
              <a:buNone/>
            </a:pPr>
            <a:r>
              <a:rPr lang="en-US" sz="1600" dirty="0" smtClean="0"/>
              <a:t>College of Alameda. “</a:t>
            </a:r>
            <a:r>
              <a:rPr lang="en-US" sz="1600" dirty="0" smtClean="0">
                <a:hlinkClick r:id="rId4"/>
              </a:rPr>
              <a:t>Accreditation Supplemental Report (December 2014-February 2015)</a:t>
            </a:r>
            <a:r>
              <a:rPr lang="en-US" sz="1600" dirty="0" smtClean="0"/>
              <a:t>.” 23 Feb. 2015. Web. 28 Jun. 2016 </a:t>
            </a:r>
          </a:p>
          <a:p>
            <a:pPr>
              <a:buNone/>
            </a:pPr>
            <a:r>
              <a:rPr lang="en-US" sz="1600" dirty="0" smtClean="0"/>
              <a:t>---. College Council. “</a:t>
            </a:r>
            <a:r>
              <a:rPr lang="en-US" sz="1600" dirty="0" smtClean="0">
                <a:hlinkClick r:id="rId5" action="ppaction://hlinkfile"/>
              </a:rPr>
              <a:t>Enrollment Management Framework</a:t>
            </a:r>
            <a:r>
              <a:rPr lang="en-US" sz="1600" dirty="0" smtClean="0"/>
              <a:t>.” Oct. 2015. Web. 28 Jun. 2016</a:t>
            </a:r>
          </a:p>
          <a:p>
            <a:pPr>
              <a:buNone/>
            </a:pPr>
            <a:r>
              <a:rPr lang="en-US" sz="1600" dirty="0" smtClean="0"/>
              <a:t>---. ---. “</a:t>
            </a:r>
            <a:r>
              <a:rPr lang="en-US" sz="1600" dirty="0" smtClean="0">
                <a:hlinkClick r:id="rId6"/>
              </a:rPr>
              <a:t>Institutional Planning</a:t>
            </a:r>
            <a:r>
              <a:rPr lang="en-US" sz="1600" dirty="0" smtClean="0"/>
              <a:t>.” 2014. Web. 28 Jun. 2016</a:t>
            </a:r>
          </a:p>
          <a:p>
            <a:pPr>
              <a:buNone/>
            </a:pPr>
            <a:r>
              <a:rPr lang="en-US" sz="1600" dirty="0" err="1" smtClean="0"/>
              <a:t>Hegarity</a:t>
            </a:r>
            <a:r>
              <a:rPr lang="en-US" sz="1600" dirty="0" smtClean="0"/>
              <a:t>, Peter. “</a:t>
            </a:r>
            <a:r>
              <a:rPr lang="en-US" sz="1600" dirty="0" smtClean="0">
                <a:hlinkClick r:id="rId7"/>
              </a:rPr>
              <a:t>Alameda: Students Learn Maritime Painting on the Waterfront</a:t>
            </a:r>
            <a:r>
              <a:rPr lang="en-US" sz="1600" dirty="0" smtClean="0"/>
              <a:t>.” </a:t>
            </a:r>
            <a:r>
              <a:rPr lang="en-US" sz="1600" i="1" dirty="0" smtClean="0"/>
              <a:t>East Bay Times. </a:t>
            </a:r>
            <a:r>
              <a:rPr lang="en-US" sz="1600" dirty="0" smtClean="0"/>
              <a:t>10 Jan. 2015. Web 28 Jun. 2016.</a:t>
            </a:r>
          </a:p>
          <a:p>
            <a:pPr>
              <a:buNone/>
            </a:pPr>
            <a:r>
              <a:rPr lang="en-US" sz="1600" dirty="0" err="1" smtClean="0"/>
              <a:t>Lowood</a:t>
            </a:r>
            <a:r>
              <a:rPr lang="en-US" sz="1600" dirty="0" smtClean="0"/>
              <a:t>, Jennifer. “</a:t>
            </a:r>
            <a:r>
              <a:rPr lang="en-US" sz="1600" dirty="0" smtClean="0">
                <a:hlinkClick r:id="rId8"/>
              </a:rPr>
              <a:t>Restructuring the Writing Program at Berkeley City College: Or How We Learned to Love Assessment and Use It to Improve Student Learning</a:t>
            </a:r>
            <a:r>
              <a:rPr lang="en-US" sz="1600" dirty="0" smtClean="0"/>
              <a:t>.” </a:t>
            </a:r>
            <a:r>
              <a:rPr lang="en-US" sz="1600" i="1" dirty="0" smtClean="0"/>
              <a:t>Assessment Update. </a:t>
            </a:r>
            <a:r>
              <a:rPr lang="en-US" sz="1600" dirty="0" err="1" smtClean="0"/>
              <a:t>Josey</a:t>
            </a:r>
            <a:r>
              <a:rPr lang="en-US" sz="1600" dirty="0" smtClean="0"/>
              <a:t>-Bass.  11 Dec. 2013. Web. 15 Jun. 2016</a:t>
            </a:r>
          </a:p>
          <a:p>
            <a:pPr>
              <a:buNone/>
            </a:pPr>
            <a:r>
              <a:rPr lang="en-US" sz="1600" dirty="0" smtClean="0"/>
              <a:t>“</a:t>
            </a:r>
            <a:r>
              <a:rPr lang="en-US" sz="1600" dirty="0" smtClean="0">
                <a:hlinkClick r:id="rId9"/>
              </a:rPr>
              <a:t>Maritime Painting Program Graduates Inaugural Class</a:t>
            </a:r>
            <a:r>
              <a:rPr lang="en-US" sz="1600" dirty="0" smtClean="0"/>
              <a:t>.” </a:t>
            </a:r>
            <a:r>
              <a:rPr lang="en-US" sz="1600" i="1" dirty="0" smtClean="0"/>
              <a:t>Splash. </a:t>
            </a:r>
            <a:r>
              <a:rPr lang="en-US" sz="1600" dirty="0" smtClean="0"/>
              <a:t>College of Alameda. 21 Dec. 2015. Web. 15 Jun. 2016</a:t>
            </a:r>
          </a:p>
          <a:p>
            <a:pPr>
              <a:buNone/>
            </a:pPr>
            <a:r>
              <a:rPr lang="en-US" sz="1600" dirty="0" err="1" smtClean="0"/>
              <a:t>Scearce</a:t>
            </a:r>
            <a:r>
              <a:rPr lang="en-US" sz="1600" dirty="0" smtClean="0"/>
              <a:t>, Diana and Katherine Fulton. </a:t>
            </a:r>
            <a:r>
              <a:rPr lang="en-US" sz="1600" i="1" dirty="0" smtClean="0">
                <a:hlinkClick r:id="rId10"/>
              </a:rPr>
              <a:t>What If? The Art of Scenario Thinking for Nonprofits</a:t>
            </a:r>
            <a:r>
              <a:rPr lang="en-US" sz="1600" i="1" dirty="0" smtClean="0"/>
              <a:t>. </a:t>
            </a:r>
            <a:r>
              <a:rPr lang="en-US" sz="1600" dirty="0" smtClean="0"/>
              <a:t>Global Business Network. 2004. </a:t>
            </a:r>
            <a:r>
              <a:rPr lang="en-US" sz="1600" i="1" dirty="0" smtClean="0"/>
              <a:t>Community Wealth. </a:t>
            </a:r>
            <a:r>
              <a:rPr lang="en-US" sz="1600" dirty="0" smtClean="0"/>
              <a:t>Web. 6 Jul. 2016</a:t>
            </a:r>
          </a:p>
          <a:p>
            <a:pPr>
              <a:buNone/>
            </a:pPr>
            <a:r>
              <a:rPr lang="en-US" sz="1600" dirty="0" smtClean="0"/>
              <a:t>WASC. “</a:t>
            </a:r>
            <a:r>
              <a:rPr lang="en-US" sz="1600" dirty="0" smtClean="0">
                <a:hlinkClick r:id="rId11"/>
              </a:rPr>
              <a:t>WSCUC Standards of Accreditation.” </a:t>
            </a:r>
            <a:r>
              <a:rPr lang="en-US" sz="1600" i="1" dirty="0" smtClean="0"/>
              <a:t>WASC Senior College and University Commission. </a:t>
            </a:r>
            <a:r>
              <a:rPr lang="en-US" sz="1600" dirty="0" smtClean="0"/>
              <a:t>2013. Web. 6 Jul. 2016</a:t>
            </a:r>
            <a:endParaRPr lang="en-US" sz="1600"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39</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199" y="304800"/>
            <a:ext cx="6248401" cy="1569660"/>
          </a:xfrm>
          <a:prstGeom prst="rect">
            <a:avLst/>
          </a:prstGeom>
          <a:noFill/>
        </p:spPr>
        <p:txBody>
          <a:bodyPr wrap="square" rtlCol="0">
            <a:spAutoFit/>
          </a:bodyPr>
          <a:lstStyle/>
          <a:p>
            <a:pPr algn="ctr"/>
            <a:r>
              <a:rPr lang="en-US" sz="4800" dirty="0" smtClean="0">
                <a:solidFill>
                  <a:srgbClr val="09253F"/>
                </a:solidFill>
                <a:latin typeface="Rockwell"/>
                <a:cs typeface="Rockwell"/>
              </a:rPr>
              <a:t>Professional Learning Network</a:t>
            </a:r>
            <a:endParaRPr lang="en-US" sz="4800" dirty="0">
              <a:solidFill>
                <a:srgbClr val="09253F"/>
              </a:solidFill>
              <a:latin typeface="Rockwell"/>
              <a:cs typeface="Rockwell"/>
            </a:endParaRPr>
          </a:p>
        </p:txBody>
      </p:sp>
      <p:sp>
        <p:nvSpPr>
          <p:cNvPr id="8" name="TextBox 7"/>
          <p:cNvSpPr txBox="1"/>
          <p:nvPr/>
        </p:nvSpPr>
        <p:spPr>
          <a:xfrm>
            <a:off x="457200" y="1981201"/>
            <a:ext cx="7467600" cy="1508105"/>
          </a:xfrm>
          <a:prstGeom prst="rect">
            <a:avLst/>
          </a:prstGeom>
          <a:noFill/>
        </p:spPr>
        <p:txBody>
          <a:bodyPr wrap="square" rtlCol="0">
            <a:spAutoFit/>
          </a:bodyPr>
          <a:lstStyle/>
          <a:p>
            <a:r>
              <a:rPr lang="en-US" sz="2400" dirty="0" smtClean="0"/>
              <a:t>A living </a:t>
            </a:r>
            <a:r>
              <a:rPr lang="en-US" sz="2400" dirty="0"/>
              <a:t>repository of effective practices, trainings and other </a:t>
            </a:r>
            <a:r>
              <a:rPr lang="en-US" sz="2400" dirty="0" smtClean="0"/>
              <a:t>resources: </a:t>
            </a:r>
            <a:r>
              <a:rPr lang="en-US" sz="2400" dirty="0" smtClean="0">
                <a:hlinkClick r:id="rId3"/>
              </a:rPr>
              <a:t>http://prolearningnetwork.cccco.edu</a:t>
            </a:r>
            <a:endParaRPr lang="en-US" sz="2400" dirty="0" smtClean="0"/>
          </a:p>
          <a:p>
            <a:endParaRPr lang="en-US" sz="2400" dirty="0"/>
          </a:p>
          <a:p>
            <a:endParaRPr lang="en-US" sz="2000" dirty="0"/>
          </a:p>
        </p:txBody>
      </p:sp>
      <p:pic>
        <p:nvPicPr>
          <p:cNvPr id="7" name="Picture 6">
            <a:hlinkClick r:id="rId4"/>
          </p:cNvPr>
          <p:cNvPicPr>
            <a:picLocks noChangeAspect="1"/>
          </p:cNvPicPr>
          <p:nvPr/>
        </p:nvPicPr>
        <p:blipFill>
          <a:blip r:embed="rId5" cstate="print"/>
          <a:stretch>
            <a:fillRect/>
          </a:stretch>
        </p:blipFill>
        <p:spPr>
          <a:xfrm>
            <a:off x="152400" y="3124200"/>
            <a:ext cx="8839199" cy="3045236"/>
          </a:xfrm>
          <a:prstGeom prst="rect">
            <a:avLst/>
          </a:prstGeom>
        </p:spPr>
      </p:pic>
    </p:spTree>
    <p:extLst>
      <p:ext uri="{BB962C8B-B14F-4D97-AF65-F5344CB8AC3E}">
        <p14:creationId xmlns:p14="http://schemas.microsoft.com/office/powerpoint/2010/main" val="145254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24000" y="1066800"/>
            <a:ext cx="6096000" cy="830997"/>
          </a:xfrm>
          <a:prstGeom prst="rect">
            <a:avLst/>
          </a:prstGeom>
          <a:noFill/>
        </p:spPr>
        <p:txBody>
          <a:bodyPr wrap="square" rtlCol="0">
            <a:spAutoFit/>
          </a:bodyPr>
          <a:lstStyle/>
          <a:p>
            <a:r>
              <a:rPr lang="en-US" sz="4800" dirty="0" smtClean="0">
                <a:solidFill>
                  <a:srgbClr val="09253F"/>
                </a:solidFill>
                <a:latin typeface="Rockwell"/>
                <a:cs typeface="Rockwell"/>
              </a:rPr>
              <a:t>The Resource Center</a:t>
            </a:r>
            <a:endParaRPr lang="en-US" sz="4800" dirty="0">
              <a:solidFill>
                <a:srgbClr val="09253F"/>
              </a:solidFill>
              <a:latin typeface="Rockwell"/>
              <a:cs typeface="Rockwell"/>
            </a:endParaRPr>
          </a:p>
        </p:txBody>
      </p:sp>
      <p:sp>
        <p:nvSpPr>
          <p:cNvPr id="8" name="TextBox 7"/>
          <p:cNvSpPr txBox="1"/>
          <p:nvPr/>
        </p:nvSpPr>
        <p:spPr>
          <a:xfrm>
            <a:off x="1600200" y="2286000"/>
            <a:ext cx="6553200" cy="2246769"/>
          </a:xfrm>
          <a:prstGeom prst="rect">
            <a:avLst/>
          </a:prstGeom>
          <a:noFill/>
        </p:spPr>
        <p:txBody>
          <a:bodyPr wrap="square" rtlCol="0">
            <a:spAutoFit/>
          </a:bodyPr>
          <a:lstStyle/>
          <a:p>
            <a:pPr marL="457200" indent="-457200">
              <a:buFont typeface="Arial"/>
              <a:buChar char="•"/>
            </a:pPr>
            <a:r>
              <a:rPr lang="en-US" sz="2800" dirty="0"/>
              <a:t>C</a:t>
            </a:r>
            <a:r>
              <a:rPr lang="en-US" sz="2800" dirty="0" smtClean="0"/>
              <a:t>reated to </a:t>
            </a:r>
            <a:r>
              <a:rPr lang="en-US" sz="2800" dirty="0"/>
              <a:t>improve the effectiveness of </a:t>
            </a:r>
            <a:r>
              <a:rPr lang="en-US" sz="2800" dirty="0" smtClean="0"/>
              <a:t>the </a:t>
            </a:r>
            <a:r>
              <a:rPr lang="en-US" sz="2800" dirty="0"/>
              <a:t>college’s decisions and, ultimately, its success as measured by your institution’s metrics (e.g., Course Completion, Transfer</a:t>
            </a:r>
            <a:r>
              <a:rPr lang="en-US" sz="2800" dirty="0" smtClean="0"/>
              <a:t>)</a:t>
            </a:r>
            <a:endParaRPr lang="en-US" sz="2800" dirty="0"/>
          </a:p>
        </p:txBody>
      </p:sp>
    </p:spTree>
    <p:extLst>
      <p:ext uri="{BB962C8B-B14F-4D97-AF65-F5344CB8AC3E}">
        <p14:creationId xmlns:p14="http://schemas.microsoft.com/office/powerpoint/2010/main" val="288906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47679"/>
            <a:ext cx="8382000" cy="769441"/>
          </a:xfrm>
          <a:prstGeom prst="rect">
            <a:avLst/>
          </a:prstGeom>
          <a:noFill/>
        </p:spPr>
        <p:txBody>
          <a:bodyPr wrap="square" rtlCol="0">
            <a:spAutoFit/>
          </a:bodyPr>
          <a:lstStyle/>
          <a:p>
            <a:pPr algn="r"/>
            <a:r>
              <a:rPr lang="en-US" sz="4400" dirty="0" smtClean="0">
                <a:solidFill>
                  <a:srgbClr val="09253F"/>
                </a:solidFill>
                <a:latin typeface="Rockwell"/>
                <a:cs typeface="Rockwell"/>
              </a:rPr>
              <a:t>What is the Resource Center? </a:t>
            </a:r>
            <a:endParaRPr lang="en-US" sz="4400" dirty="0">
              <a:solidFill>
                <a:srgbClr val="09253F"/>
              </a:solidFill>
              <a:latin typeface="Rockwell"/>
              <a:cs typeface="Rockwell"/>
            </a:endParaRPr>
          </a:p>
        </p:txBody>
      </p:sp>
      <p:sp>
        <p:nvSpPr>
          <p:cNvPr id="5" name="TextBox 4"/>
          <p:cNvSpPr txBox="1"/>
          <p:nvPr/>
        </p:nvSpPr>
        <p:spPr>
          <a:xfrm>
            <a:off x="511233" y="1905000"/>
            <a:ext cx="7391400" cy="4524315"/>
          </a:xfrm>
          <a:prstGeom prst="rect">
            <a:avLst/>
          </a:prstGeom>
          <a:noFill/>
        </p:spPr>
        <p:txBody>
          <a:bodyPr wrap="square" rtlCol="0">
            <a:spAutoFit/>
          </a:bodyPr>
          <a:lstStyle/>
          <a:p>
            <a:pPr lvl="0"/>
            <a:r>
              <a:rPr lang="en-US" sz="2400" b="1" dirty="0" smtClean="0"/>
              <a:t>The Resource Center is </a:t>
            </a:r>
            <a:r>
              <a:rPr lang="en-US" sz="2400" b="1" dirty="0"/>
              <a:t>intended to be:</a:t>
            </a:r>
          </a:p>
          <a:p>
            <a:pPr lvl="0"/>
            <a:r>
              <a:rPr lang="en-US" sz="2400" dirty="0"/>
              <a:t>A </a:t>
            </a:r>
            <a:r>
              <a:rPr lang="en-US" sz="2400" dirty="0" smtClean="0"/>
              <a:t>resource or repository </a:t>
            </a:r>
            <a:r>
              <a:rPr lang="en-US" sz="2400" dirty="0"/>
              <a:t>of effective practices in the following areas:</a:t>
            </a:r>
          </a:p>
          <a:p>
            <a:pPr marL="800100" lvl="1" indent="-342900">
              <a:buFont typeface="Arial"/>
              <a:buChar char="•"/>
            </a:pPr>
            <a:r>
              <a:rPr lang="en-US" sz="2400" b="1" dirty="0"/>
              <a:t>Integrated Planning*</a:t>
            </a:r>
          </a:p>
          <a:p>
            <a:pPr marL="800100" lvl="1" indent="-342900">
              <a:buFont typeface="Arial"/>
              <a:buChar char="•"/>
            </a:pPr>
            <a:r>
              <a:rPr lang="en-US" sz="2400" b="1" dirty="0"/>
              <a:t>Disaggregation of Data*</a:t>
            </a:r>
          </a:p>
          <a:p>
            <a:pPr marL="800100" lvl="1" indent="-342900">
              <a:buFont typeface="Arial"/>
              <a:buChar char="•"/>
            </a:pPr>
            <a:r>
              <a:rPr lang="en-US" sz="2400" dirty="0"/>
              <a:t>Enrollment Management</a:t>
            </a:r>
          </a:p>
          <a:p>
            <a:pPr marL="800100" lvl="1" indent="-342900">
              <a:buFont typeface="Arial"/>
              <a:buChar char="•"/>
            </a:pPr>
            <a:r>
              <a:rPr lang="en-US" sz="2400" dirty="0"/>
              <a:t>Resource Allocation</a:t>
            </a:r>
          </a:p>
          <a:p>
            <a:pPr marL="800100" lvl="1" indent="-342900">
              <a:buFont typeface="Arial"/>
              <a:buChar char="•"/>
            </a:pPr>
            <a:r>
              <a:rPr lang="en-US" sz="2400" dirty="0"/>
              <a:t>Governance</a:t>
            </a:r>
          </a:p>
          <a:p>
            <a:pPr lvl="0"/>
            <a:r>
              <a:rPr lang="en-US" sz="2400" b="1" dirty="0"/>
              <a:t>It is intended to include:</a:t>
            </a:r>
          </a:p>
          <a:p>
            <a:pPr lvl="0"/>
            <a:r>
              <a:rPr lang="en-US" sz="2400" dirty="0"/>
              <a:t>A template for implementing effective practices within the confines of the institution (examples and models for moving effective practices through local processes)</a:t>
            </a:r>
          </a:p>
        </p:txBody>
      </p:sp>
    </p:spTree>
    <p:extLst>
      <p:ext uri="{BB962C8B-B14F-4D97-AF65-F5344CB8AC3E}">
        <p14:creationId xmlns:p14="http://schemas.microsoft.com/office/powerpoint/2010/main" val="184890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990600"/>
            <a:ext cx="6324600" cy="830997"/>
          </a:xfrm>
          <a:prstGeom prst="rect">
            <a:avLst/>
          </a:prstGeom>
          <a:noFill/>
        </p:spPr>
        <p:txBody>
          <a:bodyPr wrap="square" rtlCol="0">
            <a:spAutoFit/>
          </a:bodyPr>
          <a:lstStyle/>
          <a:p>
            <a:r>
              <a:rPr lang="en-US" sz="4800" dirty="0" smtClean="0">
                <a:solidFill>
                  <a:srgbClr val="09253F"/>
                </a:solidFill>
                <a:latin typeface="Rockwell"/>
                <a:cs typeface="Rockwell"/>
              </a:rPr>
              <a:t>The Resource Center</a:t>
            </a:r>
            <a:endParaRPr lang="en-US" sz="4800" dirty="0">
              <a:solidFill>
                <a:srgbClr val="09253F"/>
              </a:solidFill>
              <a:latin typeface="Rockwell"/>
              <a:cs typeface="Rockwell"/>
            </a:endParaRPr>
          </a:p>
        </p:txBody>
      </p:sp>
      <p:sp>
        <p:nvSpPr>
          <p:cNvPr id="2" name="Rectangle 1"/>
          <p:cNvSpPr/>
          <p:nvPr/>
        </p:nvSpPr>
        <p:spPr>
          <a:xfrm>
            <a:off x="1066800" y="2286000"/>
            <a:ext cx="6477000" cy="3339376"/>
          </a:xfrm>
          <a:prstGeom prst="rect">
            <a:avLst/>
          </a:prstGeom>
        </p:spPr>
        <p:txBody>
          <a:bodyPr wrap="square">
            <a:spAutoFit/>
          </a:bodyPr>
          <a:lstStyle/>
          <a:p>
            <a:pPr marL="285750" indent="-285750">
              <a:spcBef>
                <a:spcPts val="600"/>
              </a:spcBef>
              <a:buFont typeface="Arial" panose="020B0604020202020204" pitchFamily="34" charset="0"/>
              <a:buChar char="•"/>
            </a:pPr>
            <a:r>
              <a:rPr lang="en-US" sz="2800" dirty="0" smtClean="0"/>
              <a:t>A set of practices from California  and other community colleges</a:t>
            </a:r>
          </a:p>
          <a:p>
            <a:pPr marL="285750" indent="-285750">
              <a:spcBef>
                <a:spcPts val="600"/>
              </a:spcBef>
              <a:buFont typeface="Arial" panose="020B0604020202020204" pitchFamily="34" charset="0"/>
              <a:buChar char="•"/>
            </a:pPr>
            <a:r>
              <a:rPr lang="en-US" sz="2800" dirty="0" smtClean="0"/>
              <a:t>A resource PRT members can share.  </a:t>
            </a:r>
          </a:p>
          <a:p>
            <a:pPr marL="285750" indent="-285750">
              <a:spcBef>
                <a:spcPts val="600"/>
              </a:spcBef>
              <a:buFont typeface="Arial" panose="020B0604020202020204" pitchFamily="34" charset="0"/>
              <a:buChar char="•"/>
            </a:pPr>
            <a:r>
              <a:rPr lang="en-US" sz="2800" dirty="0" smtClean="0"/>
              <a:t>A list of colleges that implemented Resource Center practices.</a:t>
            </a:r>
          </a:p>
          <a:p>
            <a:pPr marL="285750" indent="-285750">
              <a:spcBef>
                <a:spcPts val="600"/>
              </a:spcBef>
              <a:buFont typeface="Arial" panose="020B0604020202020204" pitchFamily="34" charset="0"/>
              <a:buChar char="•"/>
            </a:pPr>
            <a:r>
              <a:rPr lang="en-US" sz="2800" dirty="0" smtClean="0"/>
              <a:t>An </a:t>
            </a:r>
            <a:r>
              <a:rPr lang="en-US" sz="2800" b="1" dirty="0" smtClean="0"/>
              <a:t>option</a:t>
            </a:r>
            <a:r>
              <a:rPr lang="en-US" sz="2800" dirty="0" smtClean="0"/>
              <a:t> colleges may use; </a:t>
            </a:r>
            <a:r>
              <a:rPr lang="en-US" sz="2800" b="1" i="1" u="sng" dirty="0" smtClean="0"/>
              <a:t>Not</a:t>
            </a:r>
            <a:r>
              <a:rPr lang="en-US" sz="2800" dirty="0" smtClean="0"/>
              <a:t> a template colleges must use.</a:t>
            </a:r>
            <a:endParaRPr lang="en-US" sz="2800" dirty="0"/>
          </a:p>
        </p:txBody>
      </p:sp>
    </p:spTree>
    <p:extLst>
      <p:ext uri="{BB962C8B-B14F-4D97-AF65-F5344CB8AC3E}">
        <p14:creationId xmlns:p14="http://schemas.microsoft.com/office/powerpoint/2010/main" val="32071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543800" cy="4221163"/>
          </a:xfrm>
        </p:spPr>
        <p:txBody>
          <a:bodyPr>
            <a:normAutofit fontScale="92500" lnSpcReduction="20000"/>
          </a:bodyPr>
          <a:lstStyle/>
          <a:p>
            <a:pPr marL="0" indent="0">
              <a:buNone/>
            </a:pPr>
            <a:r>
              <a:rPr lang="en-US" dirty="0"/>
              <a:t>1. What brings you here today to this breakout session? </a:t>
            </a:r>
          </a:p>
          <a:p>
            <a:pPr marL="0" indent="0">
              <a:buNone/>
            </a:pPr>
            <a:r>
              <a:rPr lang="en-US" dirty="0"/>
              <a:t>2. </a:t>
            </a:r>
            <a:r>
              <a:rPr lang="en-US" dirty="0" smtClean="0"/>
              <a:t>What is integrated planning to you? What </a:t>
            </a:r>
            <a:r>
              <a:rPr lang="en-US" dirty="0"/>
              <a:t>do you hope to learn about integrated planning?</a:t>
            </a:r>
          </a:p>
          <a:p>
            <a:pPr marL="0" indent="0">
              <a:buNone/>
            </a:pPr>
            <a:r>
              <a:rPr lang="en-US" dirty="0"/>
              <a:t>3. What do you want people on your campus to learn or understand about integrated planning and  curriculum?</a:t>
            </a:r>
          </a:p>
          <a:p>
            <a:pPr marL="0" indent="0">
              <a:buNone/>
            </a:pPr>
            <a:r>
              <a:rPr lang="en-US" dirty="0"/>
              <a:t>4. What professional learning support does your campus have for integrated planning and curriculum  development? </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8</a:t>
            </a:fld>
            <a:endParaRPr lang="en-US" dirty="0">
              <a:solidFill>
                <a:prstClr val="black">
                  <a:tint val="75000"/>
                </a:prstClr>
              </a:solidFill>
            </a:endParaRPr>
          </a:p>
        </p:txBody>
      </p:sp>
      <p:sp>
        <p:nvSpPr>
          <p:cNvPr id="5" name="TextBox 4"/>
          <p:cNvSpPr txBox="1"/>
          <p:nvPr/>
        </p:nvSpPr>
        <p:spPr>
          <a:xfrm>
            <a:off x="1905000" y="543411"/>
            <a:ext cx="5410200" cy="830997"/>
          </a:xfrm>
          <a:prstGeom prst="rect">
            <a:avLst/>
          </a:prstGeom>
          <a:noFill/>
        </p:spPr>
        <p:txBody>
          <a:bodyPr wrap="square" rtlCol="0">
            <a:spAutoFit/>
          </a:bodyPr>
          <a:lstStyle/>
          <a:p>
            <a:r>
              <a:rPr lang="en-US" sz="4800" dirty="0" smtClean="0">
                <a:latin typeface="Rockwell"/>
                <a:cs typeface="Rockwell"/>
              </a:rPr>
              <a:t>IP-Curriculum</a:t>
            </a:r>
            <a:endParaRPr lang="en-US" sz="4800" dirty="0">
              <a:latin typeface="Rockwell"/>
              <a:cs typeface="Rockwell"/>
            </a:endParaRPr>
          </a:p>
        </p:txBody>
      </p:sp>
    </p:spTree>
    <p:extLst>
      <p:ext uri="{BB962C8B-B14F-4D97-AF65-F5344CB8AC3E}">
        <p14:creationId xmlns:p14="http://schemas.microsoft.com/office/powerpoint/2010/main" val="32907737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Integrated Planning? </a:t>
            </a:r>
            <a:endParaRPr lang="en-US" sz="4000" dirty="0"/>
          </a:p>
        </p:txBody>
      </p:sp>
      <p:sp>
        <p:nvSpPr>
          <p:cNvPr id="3" name="Content Placeholder 2"/>
          <p:cNvSpPr>
            <a:spLocks noGrp="1"/>
          </p:cNvSpPr>
          <p:nvPr>
            <p:ph idx="1"/>
          </p:nvPr>
        </p:nvSpPr>
        <p:spPr/>
        <p:txBody>
          <a:bodyPr/>
          <a:lstStyle/>
          <a:p>
            <a:r>
              <a:rPr lang="en-US" sz="2800" dirty="0"/>
              <a:t>Planning across a complex, multi-component organization </a:t>
            </a:r>
          </a:p>
          <a:p>
            <a:endParaRPr lang="en-US" sz="2800" dirty="0"/>
          </a:p>
          <a:p>
            <a:r>
              <a:rPr lang="en-US" sz="2800" dirty="0"/>
              <a:t>Coordinated &amp; intentionally interdependent within the organization</a:t>
            </a:r>
          </a:p>
          <a:p>
            <a:endParaRPr lang="en-US" sz="2800" dirty="0"/>
          </a:p>
          <a:p>
            <a:r>
              <a:rPr lang="en-US" sz="2800" dirty="0"/>
              <a:t>Focused on the goal of student success; all plans continuously strive to meet this goal</a:t>
            </a:r>
          </a:p>
          <a:p>
            <a:pPr marL="0" indent="0">
              <a:buNone/>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1503926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12367</TotalTime>
  <Words>2678</Words>
  <Application>Microsoft Macintosh PowerPoint</Application>
  <PresentationFormat>On-screen Show (4:3)</PresentationFormat>
  <Paragraphs>340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Integrated Planning? </vt:lpstr>
      <vt:lpstr>Integration is Good Practice</vt:lpstr>
      <vt:lpstr>Process of Integration</vt:lpstr>
      <vt:lpstr>Example of IP Based on Convergent Student Success Goals</vt:lpstr>
      <vt:lpstr>PowerPoint Presentation</vt:lpstr>
      <vt:lpstr>PowerPoint Presentation</vt:lpstr>
      <vt:lpstr>PowerPoint Presentation</vt:lpstr>
      <vt:lpstr>IP-Curriculum</vt:lpstr>
      <vt:lpstr>IP-Curriculum</vt:lpstr>
      <vt:lpstr>IP-Curriculum</vt:lpstr>
      <vt:lpstr>BCC’s IP Has SLOs at Center</vt:lpstr>
      <vt:lpstr>BCC’s IP Emphasizes Assessment </vt:lpstr>
      <vt:lpstr>BCC’s IP Goal</vt:lpstr>
      <vt:lpstr>Assessment of Learning</vt:lpstr>
      <vt:lpstr>College of Alameda</vt:lpstr>
      <vt:lpstr>College of Alameda</vt:lpstr>
      <vt:lpstr>College of Alameda</vt:lpstr>
      <vt:lpstr>Program Meets COA’s Goals</vt:lpstr>
      <vt:lpstr>Curricular Updates</vt:lpstr>
      <vt:lpstr>Indicators of Success</vt:lpstr>
      <vt:lpstr>Accreditation-IP </vt:lpstr>
      <vt:lpstr>ACCJC Standards—Curriculum &amp; IP</vt:lpstr>
      <vt:lpstr>ACCJC Standards—Curriculum &amp; IP</vt:lpstr>
      <vt:lpstr>WASC Standards—Curriculum &amp; IP </vt:lpstr>
      <vt:lpstr>WASC Standards—Curriculum &amp; IP </vt:lpstr>
      <vt:lpstr>WASC Standards—Curriculum &amp; IP </vt:lpstr>
      <vt:lpstr>WASC Standards—Curriculum &amp; IP </vt:lpstr>
      <vt:lpstr>WASC Standards—Curriculum &amp; IP </vt:lpstr>
      <vt:lpstr>Who What Mapping</vt:lpstr>
      <vt:lpstr>PowerPoint Presentation</vt:lpstr>
      <vt:lpstr>Resources</vt:lpstr>
    </vt:vector>
  </TitlesOfParts>
  <Company>College of the Canyons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Effectiveness Partnership Initiative</dc:title>
  <dc:creator>Windows User</dc:creator>
  <cp:lastModifiedBy>Virginia May</cp:lastModifiedBy>
  <cp:revision>395</cp:revision>
  <cp:lastPrinted>2016-01-13T20:20:20Z</cp:lastPrinted>
  <dcterms:created xsi:type="dcterms:W3CDTF">2015-03-18T21:50:07Z</dcterms:created>
  <dcterms:modified xsi:type="dcterms:W3CDTF">2016-07-09T15:40:01Z</dcterms:modified>
</cp:coreProperties>
</file>