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95" r:id="rId4"/>
    <p:sldId id="385" r:id="rId5"/>
    <p:sldId id="353" r:id="rId6"/>
    <p:sldId id="404" r:id="rId7"/>
    <p:sldId id="403" r:id="rId8"/>
    <p:sldId id="392" r:id="rId9"/>
    <p:sldId id="384" r:id="rId10"/>
    <p:sldId id="391" r:id="rId11"/>
    <p:sldId id="388" r:id="rId12"/>
    <p:sldId id="402" r:id="rId13"/>
    <p:sldId id="405" r:id="rId14"/>
    <p:sldId id="386" r:id="rId15"/>
    <p:sldId id="396" r:id="rId16"/>
    <p:sldId id="397" r:id="rId17"/>
    <p:sldId id="398" r:id="rId18"/>
    <p:sldId id="399" r:id="rId19"/>
    <p:sldId id="390" r:id="rId20"/>
    <p:sldId id="401" r:id="rId21"/>
    <p:sldId id="400" r:id="rId22"/>
    <p:sldId id="387" r:id="rId23"/>
    <p:sldId id="406" r:id="rId24"/>
    <p:sldId id="3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pPr/>
              <a:t>4/17/17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Monday, April 17,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Monday, April 17,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Monday, April 17,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Monday, April 17,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Monday, April 17,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Monday, April 17,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Monday, April 17,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Monday, April 17,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Monday, April 17,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Monday, April 17,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Monday, April 17,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Monday, April 17,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olearningnetwork.cccco.edu/ask/integrated-plannin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microsoft.com/office/2007/relationships/hdphoto" Target="../media/hdphoto2.wdp"/><Relationship Id="rId6" Type="http://schemas.openxmlformats.org/officeDocument/2006/relationships/image" Target="../media/image8.png"/><Relationship Id="rId7" Type="http://schemas.microsoft.com/office/2007/relationships/hdphoto" Target="../media/hdphoto3.wdp"/><Relationship Id="rId8" Type="http://schemas.openxmlformats.org/officeDocument/2006/relationships/image" Target="../media/image9.png"/><Relationship Id="rId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025" y="1539501"/>
            <a:ext cx="8281021" cy="1323196"/>
          </a:xfrm>
        </p:spPr>
        <p:txBody>
          <a:bodyPr/>
          <a:lstStyle/>
          <a:p>
            <a:pPr algn="ctr"/>
            <a:r>
              <a:rPr lang="en-US" sz="3200" cap="none" dirty="0" smtClean="0">
                <a:latin typeface="Times New Roman"/>
                <a:cs typeface="Times New Roman"/>
              </a:rPr>
              <a:t>The Institutional Effectiveness Partnership Initiative (IEPI) and You!</a:t>
            </a:r>
            <a:endParaRPr lang="en-US" sz="3200" cap="none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30598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Ginni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May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North Representative, ASCCC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Wheeler North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, San Diego Miramar College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Michelle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Pilati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, Rio Hondo College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Spring 2017 Plenary Session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San Mateo Marriott, April 20, 2017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507" y="400050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Resources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/>
                <a:cs typeface="Times New Roman"/>
              </a:rPr>
              <a:t>IEPI products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Initiative products</a:t>
            </a:r>
          </a:p>
          <a:p>
            <a:pPr lvl="1"/>
            <a:r>
              <a:rPr lang="en-US" sz="2800" dirty="0" smtClean="0">
                <a:latin typeface="Times New Roman"/>
                <a:cs typeface="Times New Roman"/>
              </a:rPr>
              <a:t>CAI, EPI, OEI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Organizational products</a:t>
            </a:r>
          </a:p>
          <a:p>
            <a:pPr lvl="1"/>
            <a:r>
              <a:rPr lang="en-US" sz="2800" dirty="0" smtClean="0">
                <a:latin typeface="Times New Roman"/>
                <a:cs typeface="Times New Roman"/>
              </a:rPr>
              <a:t>CCCCO, ASCCC,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Your effective/promising practices, policies, models</a:t>
            </a:r>
          </a:p>
          <a:p>
            <a:pPr lvl="1"/>
            <a:r>
              <a:rPr lang="en-US" sz="2800" dirty="0" smtClean="0">
                <a:latin typeface="Times New Roman"/>
                <a:cs typeface="Times New Roman"/>
              </a:rPr>
              <a:t>Select “Share” on Homepage</a:t>
            </a:r>
          </a:p>
          <a:p>
            <a:pPr lvl="1"/>
            <a:r>
              <a:rPr lang="en-US" sz="2800" dirty="0" smtClean="0">
                <a:latin typeface="Times New Roman"/>
                <a:cs typeface="Times New Roman"/>
              </a:rPr>
              <a:t>Reviewed</a:t>
            </a:r>
          </a:p>
          <a:p>
            <a:pPr lvl="1"/>
            <a:r>
              <a:rPr lang="en-US" sz="2800" dirty="0" smtClean="0">
                <a:latin typeface="Times New Roman"/>
                <a:cs typeface="Times New Roman"/>
              </a:rPr>
              <a:t>Why?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438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Learn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Vendor-provide training opportunities</a:t>
            </a:r>
          </a:p>
          <a:p>
            <a:pPr lvl="1"/>
            <a:r>
              <a:rPr lang="en-US" dirty="0" err="1" smtClean="0">
                <a:latin typeface="Times New Roman"/>
                <a:cs typeface="Times New Roman"/>
              </a:rPr>
              <a:t>Lynda.com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err="1" smtClean="0">
                <a:latin typeface="Times New Roman"/>
                <a:cs typeface="Times New Roman"/>
              </a:rPr>
              <a:t>Skillsoft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 err="1" smtClean="0">
                <a:latin typeface="Times New Roman"/>
                <a:cs typeface="Times New Roman"/>
              </a:rPr>
              <a:t>Grovo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7-04-13 at 8.32.4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229"/>
            <a:ext cx="9144000" cy="3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7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278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What are the Applied Solution Kits (ASKs)?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270"/>
            <a:ext cx="8229600" cy="4615729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Fall 2015, the IEPI Policy, Practice, Procedure (P3) Workgroup envisioned a Framework </a:t>
            </a:r>
            <a:r>
              <a:rPr lang="en-US" dirty="0">
                <a:latin typeface="Times New Roman"/>
                <a:cs typeface="Times New Roman"/>
              </a:rPr>
              <a:t>Tool </a:t>
            </a:r>
            <a:r>
              <a:rPr lang="en-US" dirty="0" smtClean="0">
                <a:latin typeface="Times New Roman"/>
                <a:cs typeface="Times New Roman"/>
              </a:rPr>
              <a:t>that </a:t>
            </a:r>
            <a:r>
              <a:rPr lang="en-US" dirty="0">
                <a:latin typeface="Times New Roman"/>
                <a:cs typeface="Times New Roman"/>
              </a:rPr>
              <a:t>would </a:t>
            </a:r>
            <a:r>
              <a:rPr lang="en-US" dirty="0" smtClean="0">
                <a:latin typeface="Times New Roman"/>
                <a:cs typeface="Times New Roman"/>
              </a:rPr>
              <a:t>of best or effective </a:t>
            </a:r>
            <a:r>
              <a:rPr lang="en-US" dirty="0">
                <a:latin typeface="Times New Roman"/>
                <a:cs typeface="Times New Roman"/>
              </a:rPr>
              <a:t>practices in areas where colleges had requested assistance in their Letters of Interest requesting a Partnership Resource </a:t>
            </a:r>
            <a:r>
              <a:rPr lang="en-US" dirty="0" smtClean="0">
                <a:latin typeface="Times New Roman"/>
                <a:cs typeface="Times New Roman"/>
              </a:rPr>
              <a:t>Team.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ools such as </a:t>
            </a:r>
            <a:r>
              <a:rPr lang="en-US" dirty="0">
                <a:latin typeface="Times New Roman"/>
                <a:cs typeface="Times New Roman"/>
              </a:rPr>
              <a:t>a </a:t>
            </a:r>
            <a:endParaRPr lang="en-US" dirty="0" smtClean="0"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Times New Roman"/>
                <a:cs typeface="Times New Roman"/>
              </a:rPr>
              <a:t>check </a:t>
            </a:r>
            <a:r>
              <a:rPr lang="en-US" dirty="0">
                <a:latin typeface="Times New Roman"/>
                <a:cs typeface="Times New Roman"/>
              </a:rPr>
              <a:t>list, </a:t>
            </a:r>
            <a:endParaRPr lang="en-US" dirty="0" smtClean="0"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Times New Roman"/>
                <a:cs typeface="Times New Roman"/>
              </a:rPr>
              <a:t>rubric</a:t>
            </a:r>
            <a:r>
              <a:rPr lang="en-US" dirty="0">
                <a:latin typeface="Times New Roman"/>
                <a:cs typeface="Times New Roman"/>
              </a:rPr>
              <a:t>, </a:t>
            </a:r>
            <a:endParaRPr lang="en-US" dirty="0" smtClean="0"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Times New Roman"/>
                <a:cs typeface="Times New Roman"/>
              </a:rPr>
              <a:t>descriptions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endParaRPr lang="en-US" dirty="0" smtClean="0">
              <a:latin typeface="Times New Roman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Times New Roman"/>
                <a:cs typeface="Times New Roman"/>
              </a:rPr>
              <a:t>links </a:t>
            </a:r>
            <a:r>
              <a:rPr lang="en-US" dirty="0">
                <a:latin typeface="Times New Roman"/>
                <a:cs typeface="Times New Roman"/>
              </a:rPr>
              <a:t>or video talks of supporting best practices in focus </a:t>
            </a:r>
            <a:r>
              <a:rPr lang="en-US" dirty="0" smtClean="0">
                <a:latin typeface="Times New Roman"/>
                <a:cs typeface="Times New Roman"/>
              </a:rPr>
              <a:t>areas  </a:t>
            </a:r>
            <a:endParaRPr lang="en-US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Primarily </a:t>
            </a:r>
            <a:r>
              <a:rPr lang="en-US" dirty="0">
                <a:latin typeface="Times New Roman"/>
                <a:cs typeface="Times New Roman"/>
              </a:rPr>
              <a:t>from California Community </a:t>
            </a:r>
            <a:r>
              <a:rPr lang="en-US" dirty="0" smtClean="0">
                <a:latin typeface="Times New Roman"/>
                <a:cs typeface="Times New Roman"/>
              </a:rPr>
              <a:t>Colleges, may </a:t>
            </a:r>
            <a:r>
              <a:rPr lang="en-US" dirty="0">
                <a:latin typeface="Times New Roman"/>
                <a:cs typeface="Times New Roman"/>
              </a:rPr>
              <a:t>include ideas from across the </a:t>
            </a:r>
            <a:r>
              <a:rPr lang="en-US" dirty="0" smtClean="0">
                <a:latin typeface="Times New Roman"/>
                <a:cs typeface="Times New Roman"/>
              </a:rPr>
              <a:t>country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Tool </a:t>
            </a:r>
            <a:r>
              <a:rPr lang="en-US" dirty="0">
                <a:latin typeface="Times New Roman"/>
                <a:cs typeface="Times New Roman"/>
              </a:rPr>
              <a:t>used during IEPI Partnership Resource Team training to provide a standardized discussion tool for college Institutional Effectiveness efforts that are being supported by </a:t>
            </a:r>
            <a:r>
              <a:rPr lang="en-US" dirty="0" smtClean="0">
                <a:latin typeface="Times New Roman"/>
                <a:cs typeface="Times New Roman"/>
              </a:rPr>
              <a:t>IEPI</a:t>
            </a:r>
          </a:p>
        </p:txBody>
      </p:sp>
    </p:spTree>
    <p:extLst>
      <p:ext uri="{BB962C8B-B14F-4D97-AF65-F5344CB8AC3E}">
        <p14:creationId xmlns:p14="http://schemas.microsoft.com/office/powerpoint/2010/main" val="290394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278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What are the Applied Solution Kits (ASKs)?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270"/>
            <a:ext cx="8229600" cy="461572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Tool </a:t>
            </a:r>
            <a:r>
              <a:rPr lang="en-US" dirty="0">
                <a:latin typeface="Times New Roman"/>
                <a:cs typeface="Times New Roman"/>
              </a:rPr>
              <a:t>shared by PRT members as appropriate on </a:t>
            </a:r>
            <a:r>
              <a:rPr lang="en-US" dirty="0" smtClean="0">
                <a:latin typeface="Times New Roman"/>
                <a:cs typeface="Times New Roman"/>
              </a:rPr>
              <a:t>their </a:t>
            </a:r>
            <a:r>
              <a:rPr lang="en-US" dirty="0">
                <a:latin typeface="Times New Roman"/>
                <a:cs typeface="Times New Roman"/>
              </a:rPr>
              <a:t>visits to support college Institutional Improvement </a:t>
            </a:r>
            <a:r>
              <a:rPr lang="en-US" dirty="0" smtClean="0">
                <a:latin typeface="Times New Roman"/>
                <a:cs typeface="Times New Roman"/>
              </a:rPr>
              <a:t>Plans  </a:t>
            </a:r>
            <a:endParaRPr lang="en-US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Tool may </a:t>
            </a:r>
            <a:r>
              <a:rPr lang="en-US" dirty="0">
                <a:latin typeface="Times New Roman"/>
                <a:cs typeface="Times New Roman"/>
              </a:rPr>
              <a:t>highlight the colleges that have implemented the </a:t>
            </a:r>
            <a:r>
              <a:rPr lang="en-US" dirty="0" smtClean="0">
                <a:latin typeface="Times New Roman"/>
                <a:cs typeface="Times New Roman"/>
              </a:rPr>
              <a:t>best or effective </a:t>
            </a:r>
            <a:r>
              <a:rPr lang="en-US" dirty="0">
                <a:latin typeface="Times New Roman"/>
                <a:cs typeface="Times New Roman"/>
              </a:rPr>
              <a:t>practices so that other colleges might follow up for more information. 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Tool that is OPTIONAL to use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not intended to become a requirement!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latin typeface="Times New Roman"/>
                <a:cs typeface="Times New Roman"/>
              </a:rPr>
              <a:t>Other names</a:t>
            </a:r>
            <a:r>
              <a:rPr lang="mr-IN" i="1" dirty="0" smtClean="0">
                <a:latin typeface="Times New Roman"/>
                <a:cs typeface="Times New Roman"/>
              </a:rPr>
              <a:t>…</a:t>
            </a:r>
            <a:r>
              <a:rPr lang="en-US" i="1" dirty="0" smtClean="0">
                <a:latin typeface="Times New Roman"/>
                <a:cs typeface="Times New Roman"/>
              </a:rPr>
              <a:t>Effective Practices Resource Toolkit (EPRT) </a:t>
            </a:r>
            <a:r>
              <a:rPr lang="mr-IN" i="1" dirty="0" smtClean="0">
                <a:latin typeface="Times New Roman"/>
                <a:cs typeface="Times New Roman"/>
              </a:rPr>
              <a:t>–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didn</a:t>
            </a:r>
            <a:r>
              <a:rPr lang="mr-IN" i="1" dirty="0" smtClean="0">
                <a:latin typeface="Times New Roman"/>
                <a:cs typeface="Times New Roman"/>
              </a:rPr>
              <a:t>’</a:t>
            </a:r>
            <a:r>
              <a:rPr lang="en-US" i="1" dirty="0" smtClean="0">
                <a:latin typeface="Times New Roman"/>
                <a:cs typeface="Times New Roman"/>
              </a:rPr>
              <a:t>t pass muster</a:t>
            </a:r>
            <a:r>
              <a:rPr lang="mr-IN" i="1" dirty="0" smtClean="0">
                <a:latin typeface="Times New Roman"/>
                <a:cs typeface="Times New Roman"/>
              </a:rPr>
              <a:t>…</a:t>
            </a:r>
            <a:endParaRPr lang="en-US" i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664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278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What are the Applied Solution Kits (ASKs)?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270"/>
            <a:ext cx="8229600" cy="4615729"/>
          </a:xfrm>
        </p:spPr>
        <p:txBody>
          <a:bodyPr numCol="2"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Initial Areas: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Times New Roman"/>
                <a:cs typeface="Times New Roman"/>
              </a:rPr>
              <a:t>Integrated Planning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Times New Roman"/>
                <a:cs typeface="Times New Roman"/>
              </a:rPr>
              <a:t>Disaggregation of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Times New Roman"/>
                <a:cs typeface="Times New Roman"/>
              </a:rPr>
              <a:t>(Strategic) Enrollment Management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Resource Allocation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Governance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Others?... </a:t>
            </a:r>
            <a:r>
              <a:rPr lang="en-US" i="1" dirty="0" smtClean="0">
                <a:latin typeface="Times New Roman"/>
                <a:cs typeface="Times New Roman"/>
              </a:rPr>
              <a:t>Change Management/Leadership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i="1" dirty="0" smtClean="0">
                <a:latin typeface="Times New Roman"/>
                <a:cs typeface="Times New Roman"/>
              </a:rPr>
              <a:t>Guided Pathways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Venues for feedback: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ASCCC Events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ACCCA Conference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RP Group Conference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CSSO Conference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CIO Conference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latin typeface="Times New Roman"/>
                <a:cs typeface="Times New Roman"/>
              </a:rPr>
              <a:t>Convenings</a:t>
            </a:r>
            <a:r>
              <a:rPr lang="en-US" dirty="0" smtClean="0">
                <a:latin typeface="Times New Roman"/>
                <a:cs typeface="Times New Roman"/>
              </a:rPr>
              <a:t> across the state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03" y="4004542"/>
            <a:ext cx="1924967" cy="22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3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IEPI Integrated Planning Workgroup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Workgroup was formed March 2016 to develop planning resources for colleges.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Currently has about ten members to include researchers and two faculty.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Workgroup has been holding </a:t>
            </a:r>
            <a:r>
              <a:rPr lang="en-US" sz="2800" dirty="0" err="1" smtClean="0">
                <a:latin typeface="Times New Roman"/>
                <a:cs typeface="Times New Roman"/>
              </a:rPr>
              <a:t>convenings</a:t>
            </a:r>
            <a:r>
              <a:rPr lang="en-US" sz="2800" dirty="0" smtClean="0">
                <a:latin typeface="Times New Roman"/>
                <a:cs typeface="Times New Roman"/>
              </a:rPr>
              <a:t> across the state at colleges and various events.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Focus of resources are on facilitating the development of integrated planning.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07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IEPI Integrated Planning Workgroup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Resources are disseminated via the </a:t>
            </a:r>
            <a:r>
              <a:rPr lang="en-US" sz="2800" dirty="0" err="1" smtClean="0">
                <a:latin typeface="Times New Roman"/>
                <a:cs typeface="Times New Roman"/>
              </a:rPr>
              <a:t>convenings</a:t>
            </a:r>
            <a:r>
              <a:rPr lang="en-US" sz="2800" dirty="0" smtClean="0">
                <a:latin typeface="Times New Roman"/>
                <a:cs typeface="Times New Roman"/>
              </a:rPr>
              <a:t> and the PLN.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The PLN ASK (Applied Solution Kit) on integrated planning went live early Spring 2017 and is a development in progress.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/>
                <a:cs typeface="Times New Roman"/>
                <a:hlinkClick r:id="rId2"/>
              </a:rPr>
              <a:t>https://prolearningnetwork.cccco.edu/ask/integrated-planning/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911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IEPI Integrated Planning Workgroup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VETTING??????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What does it mean when we post a resource on a CCCCO sponsored website?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What do the labels “Best, or Promising Practices” mean and how do they influence usage?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Who/What is the vetting process and how does that tie to a specific label or brand?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Are there more appropriate labels?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2602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IEPI Integrated Planning Workgroup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2800" dirty="0" smtClean="0">
              <a:latin typeface="Times New Roman"/>
              <a:cs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To date the Workgroup has relied on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nternal review and evaluation.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Times New Roman"/>
                <a:cs typeface="Times New Roman"/>
              </a:rPr>
              <a:t>Review by external groups </a:t>
            </a:r>
            <a:r>
              <a:rPr lang="mr-IN" sz="2400" dirty="0" smtClean="0">
                <a:latin typeface="Times New Roman"/>
                <a:cs typeface="Times New Roman"/>
              </a:rPr>
              <a:t>–</a:t>
            </a:r>
            <a:r>
              <a:rPr lang="en-US" sz="2400" dirty="0" smtClean="0">
                <a:latin typeface="Times New Roman"/>
                <a:cs typeface="Times New Roman"/>
              </a:rPr>
              <a:t> such as 3CSN, RP Group and Career Ladders.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Times New Roman"/>
                <a:cs typeface="Times New Roman"/>
              </a:rPr>
              <a:t>Reliance on existing literature reviews.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latin typeface="Times New Roman"/>
                <a:cs typeface="Times New Roman"/>
              </a:rPr>
              <a:t>Formal and informal evaluation by convening attendees.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2602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Vetting Rubric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Resource Vetting Histor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29" r="3504" b="11916"/>
          <a:stretch/>
        </p:blipFill>
        <p:spPr>
          <a:xfrm>
            <a:off x="317395" y="1306463"/>
            <a:ext cx="8445230" cy="5709572"/>
          </a:xfrm>
        </p:spPr>
      </p:pic>
    </p:spTree>
    <p:extLst>
      <p:ext uri="{BB962C8B-B14F-4D97-AF65-F5344CB8AC3E}">
        <p14:creationId xmlns:p14="http://schemas.microsoft.com/office/powerpoint/2010/main" val="389890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286" y="823686"/>
            <a:ext cx="5134429" cy="918029"/>
          </a:xfrm>
        </p:spPr>
        <p:txBody>
          <a:bodyPr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10" y="2159000"/>
            <a:ext cx="7849683" cy="429766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latin typeface="Times New Roman"/>
                <a:cs typeface="Times New Roman"/>
              </a:rPr>
              <a:t>The Institutional Effectiveness Partnership Initiative (IEPI) </a:t>
            </a:r>
            <a:r>
              <a:rPr lang="en-US" sz="2800" dirty="0" smtClean="0">
                <a:latin typeface="Times New Roman"/>
                <a:cs typeface="Times New Roman"/>
              </a:rPr>
              <a:t>is in its third </a:t>
            </a:r>
            <a:r>
              <a:rPr lang="en-US" sz="2800" dirty="0">
                <a:latin typeface="Times New Roman"/>
                <a:cs typeface="Times New Roman"/>
              </a:rPr>
              <a:t>year of </a:t>
            </a:r>
            <a:r>
              <a:rPr lang="en-US" sz="2800" dirty="0" smtClean="0">
                <a:latin typeface="Times New Roman"/>
                <a:cs typeface="Times New Roman"/>
              </a:rPr>
              <a:t>existence</a:t>
            </a:r>
            <a:r>
              <a:rPr lang="mr-IN" sz="2800" dirty="0" smtClean="0">
                <a:latin typeface="Times New Roman"/>
                <a:cs typeface="Times New Roman"/>
              </a:rPr>
              <a:t>…</a:t>
            </a:r>
            <a:endParaRPr lang="en-US" sz="2800" dirty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What is IEPI? 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What is the Professional </a:t>
            </a:r>
            <a:r>
              <a:rPr lang="en-US" sz="2800" dirty="0">
                <a:latin typeface="Times New Roman"/>
                <a:cs typeface="Times New Roman"/>
              </a:rPr>
              <a:t>Learning Network (PLN</a:t>
            </a:r>
            <a:r>
              <a:rPr lang="en-US" sz="2800" dirty="0" smtClean="0">
                <a:latin typeface="Times New Roman"/>
                <a:cs typeface="Times New Roman"/>
              </a:rPr>
              <a:t>)?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What are the Applied </a:t>
            </a:r>
            <a:r>
              <a:rPr lang="en-US" sz="2800" dirty="0">
                <a:latin typeface="Times New Roman"/>
                <a:cs typeface="Times New Roman"/>
              </a:rPr>
              <a:t>Solution Kits (ASKs</a:t>
            </a:r>
            <a:r>
              <a:rPr lang="en-US" sz="2800" dirty="0" smtClean="0">
                <a:latin typeface="Times New Roman"/>
                <a:cs typeface="Times New Roman"/>
              </a:rPr>
              <a:t>)?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Is this for faculty?</a:t>
            </a:r>
          </a:p>
          <a:p>
            <a:pPr>
              <a:spcAft>
                <a:spcPts val="600"/>
              </a:spcAft>
            </a:pPr>
            <a:r>
              <a:rPr lang="mr-IN" sz="2800" dirty="0" smtClean="0">
                <a:latin typeface="Times New Roman"/>
                <a:cs typeface="Times New Roman"/>
              </a:rPr>
              <a:t>…</a:t>
            </a:r>
            <a:r>
              <a:rPr lang="en-US" sz="2800" dirty="0" smtClean="0">
                <a:latin typeface="Times New Roman"/>
                <a:cs typeface="Times New Roman"/>
              </a:rPr>
              <a:t>And how did we get here???</a:t>
            </a:r>
            <a:endParaRPr lang="en-US" sz="2800" dirty="0">
              <a:latin typeface="Times New Roman"/>
              <a:cs typeface="Times New Roman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57" y="660400"/>
            <a:ext cx="6912429" cy="12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Accreditation Crosswalk - Example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7-04-11 at 06.17.46 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8" b="-3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6183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IEPI Integrated Planning Workgroup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What resources do we need, specific to</a:t>
            </a:r>
            <a:r>
              <a:rPr lang="en-US" sz="2200" dirty="0" smtClean="0">
                <a:latin typeface="Times New Roman"/>
                <a:cs typeface="Times New Roman"/>
              </a:rPr>
              <a:t>: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Governance and 10+1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Institutional Planning</a:t>
            </a:r>
          </a:p>
          <a:p>
            <a:pPr lvl="2"/>
            <a:r>
              <a:rPr lang="en-US" sz="2200" dirty="0" smtClean="0">
                <a:latin typeface="Times New Roman"/>
                <a:cs typeface="Times New Roman"/>
              </a:rPr>
              <a:t>Program review</a:t>
            </a:r>
          </a:p>
          <a:p>
            <a:pPr lvl="2"/>
            <a:r>
              <a:rPr lang="en-US" sz="2200" dirty="0" smtClean="0">
                <a:latin typeface="Times New Roman"/>
                <a:cs typeface="Times New Roman"/>
              </a:rPr>
              <a:t>Resource management</a:t>
            </a:r>
          </a:p>
          <a:p>
            <a:pPr lvl="2"/>
            <a:r>
              <a:rPr lang="en-US" sz="2200" dirty="0" smtClean="0">
                <a:latin typeface="Times New Roman"/>
                <a:cs typeface="Times New Roman"/>
              </a:rPr>
              <a:t>Integration</a:t>
            </a:r>
          </a:p>
          <a:p>
            <a:pPr lvl="2"/>
            <a:r>
              <a:rPr lang="en-US" sz="2200" dirty="0" smtClean="0">
                <a:latin typeface="Times New Roman"/>
                <a:cs typeface="Times New Roman"/>
              </a:rPr>
              <a:t>Enrollment planning</a:t>
            </a:r>
          </a:p>
          <a:p>
            <a:pPr lvl="1"/>
            <a:r>
              <a:rPr lang="en-US" sz="2400" dirty="0" smtClean="0">
                <a:latin typeface="Times New Roman"/>
                <a:cs typeface="Times New Roman"/>
              </a:rPr>
              <a:t>Accreditation</a:t>
            </a:r>
          </a:p>
          <a:p>
            <a:pPr lvl="2"/>
            <a:r>
              <a:rPr lang="en-US" sz="2200" dirty="0" smtClean="0">
                <a:latin typeface="Times New Roman"/>
                <a:cs typeface="Times New Roman"/>
              </a:rPr>
              <a:t>Evidence gathering</a:t>
            </a:r>
          </a:p>
          <a:p>
            <a:pPr lvl="2"/>
            <a:r>
              <a:rPr lang="en-US" sz="2200" dirty="0" smtClean="0">
                <a:latin typeface="Times New Roman"/>
                <a:cs typeface="Times New Roman"/>
              </a:rPr>
              <a:t>Self studies and annual reporting</a:t>
            </a:r>
          </a:p>
          <a:p>
            <a:pPr lvl="1"/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2602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366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Is this for faculty</a:t>
            </a:r>
            <a:r>
              <a:rPr lang="en-US" dirty="0">
                <a:latin typeface="Times New Roman"/>
                <a:cs typeface="Times New Roman"/>
              </a:rPr>
              <a:t>?... YOU BET!!!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64"/>
            <a:ext cx="8362670" cy="50806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Title 5 §53200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“</a:t>
            </a:r>
            <a:r>
              <a:rPr lang="en-US" sz="2000" dirty="0">
                <a:latin typeface="Times New Roman"/>
                <a:cs typeface="Times New Roman"/>
              </a:rPr>
              <a:t>Academic and professional matters” means the following policy development and implementation matters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endParaRPr lang="en-US" sz="2000" dirty="0">
              <a:latin typeface="Times New Roman"/>
              <a:cs typeface="Times New Roman"/>
            </a:endParaRPr>
          </a:p>
          <a:p>
            <a:pPr lvl="0"/>
            <a:r>
              <a:rPr lang="en-US" sz="1600" dirty="0">
                <a:latin typeface="Times New Roman"/>
                <a:cs typeface="Times New Roman"/>
              </a:rPr>
              <a:t>curriculum, including establishing prerequisites and placing courses within disciplines;</a:t>
            </a:r>
          </a:p>
          <a:p>
            <a:pPr lvl="0"/>
            <a:r>
              <a:rPr lang="en-US" sz="1600" dirty="0">
                <a:latin typeface="Times New Roman"/>
                <a:cs typeface="Times New Roman"/>
              </a:rPr>
              <a:t>degree and certificate requirements;</a:t>
            </a:r>
          </a:p>
          <a:p>
            <a:pPr lvl="0"/>
            <a:r>
              <a:rPr lang="en-US" sz="1600" dirty="0">
                <a:latin typeface="Times New Roman"/>
                <a:cs typeface="Times New Roman"/>
              </a:rPr>
              <a:t>grading policies;</a:t>
            </a:r>
          </a:p>
          <a:p>
            <a:pPr lvl="0"/>
            <a:r>
              <a:rPr lang="en-US" sz="1600" dirty="0">
                <a:latin typeface="Times New Roman"/>
                <a:cs typeface="Times New Roman"/>
              </a:rPr>
              <a:t>educational program development;</a:t>
            </a:r>
          </a:p>
          <a:p>
            <a:pPr lvl="0"/>
            <a:r>
              <a:rPr lang="en-US" sz="1600" dirty="0">
                <a:latin typeface="Times New Roman"/>
                <a:cs typeface="Times New Roman"/>
              </a:rPr>
              <a:t>standards or policies regarding student preparation and success;</a:t>
            </a:r>
          </a:p>
          <a:p>
            <a:pPr lvl="0"/>
            <a:r>
              <a:rPr lang="en-US" sz="1600" dirty="0">
                <a:latin typeface="Times New Roman"/>
                <a:cs typeface="Times New Roman"/>
              </a:rPr>
              <a:t>district and college governance structures, as related to faculty roles;</a:t>
            </a:r>
          </a:p>
          <a:p>
            <a:pPr lvl="0"/>
            <a:r>
              <a:rPr lang="en-US" sz="1600" dirty="0">
                <a:latin typeface="Times New Roman"/>
                <a:cs typeface="Times New Roman"/>
              </a:rPr>
              <a:t>faculty roles and involvement in accreditation processes, including self-study and annual reports;</a:t>
            </a:r>
          </a:p>
          <a:p>
            <a:pPr lvl="0"/>
            <a:r>
              <a:rPr lang="en-US" sz="1600" dirty="0">
                <a:latin typeface="Times New Roman"/>
                <a:cs typeface="Times New Roman"/>
              </a:rPr>
              <a:t>policies for faculty professional development activities;</a:t>
            </a:r>
          </a:p>
          <a:p>
            <a:pPr lvl="0"/>
            <a:r>
              <a:rPr lang="en-US" sz="1600" dirty="0">
                <a:latin typeface="Times New Roman"/>
                <a:cs typeface="Times New Roman"/>
              </a:rPr>
              <a:t>processes for program review;</a:t>
            </a:r>
          </a:p>
          <a:p>
            <a:pPr lvl="0"/>
            <a:r>
              <a:rPr lang="en-US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processes for institutional planning and budget development</a:t>
            </a:r>
            <a:r>
              <a:rPr lang="en-US" sz="1600" dirty="0">
                <a:latin typeface="Times New Roman"/>
                <a:cs typeface="Times New Roman"/>
              </a:rPr>
              <a:t>; and</a:t>
            </a:r>
          </a:p>
          <a:p>
            <a:pPr lvl="0"/>
            <a:r>
              <a:rPr lang="en-US" sz="1600" dirty="0">
                <a:latin typeface="Times New Roman"/>
                <a:cs typeface="Times New Roman"/>
              </a:rPr>
              <a:t>other academic and professional matters as are mutually agreed upon between the governing board and the academic senate.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5044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36663"/>
          </a:xfrm>
        </p:spPr>
        <p:txBody>
          <a:bodyPr>
            <a:normAutofit/>
          </a:bodyPr>
          <a:lstStyle/>
          <a:p>
            <a:pPr algn="ctr"/>
            <a:r>
              <a:rPr lang="mr-IN" dirty="0" smtClean="0">
                <a:latin typeface="Times New Roman"/>
                <a:cs typeface="Times New Roman"/>
              </a:rPr>
              <a:t>…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nd how did we get here???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244"/>
            <a:ext cx="8362670" cy="47454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i="1" dirty="0" smtClean="0"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Where </a:t>
            </a:r>
            <a:r>
              <a:rPr lang="en-US" sz="2800" i="1" dirty="0" smtClean="0">
                <a:latin typeface="Times New Roman"/>
                <a:cs typeface="Times New Roman"/>
              </a:rPr>
              <a:t>did this IEPI concept come from?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800" i="1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What are the faculty and college goals regarding IEPI?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800" i="1" dirty="0"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Why are you here?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4741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Thank You!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66" y="2146299"/>
            <a:ext cx="4074185" cy="42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0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286" y="682171"/>
            <a:ext cx="5134429" cy="91802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Humor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75" y="1770722"/>
            <a:ext cx="6271085" cy="47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4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What is IEPI?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270"/>
            <a:ext cx="8229600" cy="461572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latin typeface="Times New Roman"/>
                <a:cs typeface="Times New Roman"/>
              </a:rPr>
              <a:t>Institutional Partnership Effectiveness Initiative (IEPI):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Initiative funded by the Legislature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$2.5 million for Year One (2014-15)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$17.5 million for Year Two (2015-16)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$27.5 million for Year Three (2016-17)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Administered by the California Community Colleges Chancellor’s Office (CCCCO)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29" y="5214151"/>
            <a:ext cx="6912429" cy="12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2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IEPI Goals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Advance the California Community Colleges as the most effective and innovative system of higher education in the </a:t>
            </a:r>
            <a:r>
              <a:rPr lang="en-US" dirty="0" smtClean="0">
                <a:latin typeface="Times New Roman"/>
                <a:cs typeface="Times New Roman"/>
              </a:rPr>
              <a:t>world,</a:t>
            </a:r>
            <a:endParaRPr lang="en-US" dirty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Help colleges enhance student access, success, and </a:t>
            </a:r>
            <a:r>
              <a:rPr lang="en-US" dirty="0" smtClean="0">
                <a:latin typeface="Times New Roman"/>
                <a:cs typeface="Times New Roman"/>
              </a:rPr>
              <a:t>equity,</a:t>
            </a:r>
            <a:endParaRPr lang="en-US" dirty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Help colleges avoid accreditation sanctions and audit </a:t>
            </a:r>
            <a:r>
              <a:rPr lang="en-US" dirty="0" smtClean="0">
                <a:latin typeface="Times New Roman"/>
                <a:cs typeface="Times New Roman"/>
              </a:rPr>
              <a:t>findings,</a:t>
            </a:r>
            <a:endParaRPr lang="en-US" dirty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Support colleges in implementing emerging initiatives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445000"/>
            <a:ext cx="3873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4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IEPI Three Major Components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Develop and implement a </a:t>
            </a:r>
            <a:r>
              <a:rPr lang="en-US" b="1" i="1" dirty="0" smtClean="0">
                <a:latin typeface="Times New Roman"/>
                <a:cs typeface="Times New Roman"/>
              </a:rPr>
              <a:t>framework of indicators </a:t>
            </a:r>
            <a:r>
              <a:rPr lang="en-US" dirty="0" smtClean="0">
                <a:latin typeface="Times New Roman"/>
                <a:cs typeface="Times New Roman"/>
              </a:rPr>
              <a:t>and college/district goals—student performance and outcomes, fiscal viability, accreditation, 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Make </a:t>
            </a:r>
            <a:r>
              <a:rPr lang="en-US" b="1" i="1" dirty="0">
                <a:latin typeface="Times New Roman"/>
                <a:cs typeface="Times New Roman"/>
              </a:rPr>
              <a:t>technical assistance teams </a:t>
            </a:r>
            <a:r>
              <a:rPr lang="en-US" dirty="0">
                <a:latin typeface="Times New Roman"/>
                <a:cs typeface="Times New Roman"/>
              </a:rPr>
              <a:t>(called Partnership Resource Teams, or </a:t>
            </a:r>
            <a:r>
              <a:rPr lang="en-US" b="1" dirty="0">
                <a:latin typeface="Times New Roman"/>
                <a:cs typeface="Times New Roman"/>
              </a:rPr>
              <a:t>PRT</a:t>
            </a:r>
            <a:r>
              <a:rPr lang="en-US" dirty="0">
                <a:latin typeface="Times New Roman"/>
                <a:cs typeface="Times New Roman"/>
              </a:rPr>
              <a:t>s) available to institutions that express interest in receiving </a:t>
            </a:r>
            <a:r>
              <a:rPr lang="en-US" dirty="0" smtClean="0">
                <a:latin typeface="Times New Roman"/>
                <a:cs typeface="Times New Roman"/>
              </a:rPr>
              <a:t>assistance—PRT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Enhance </a:t>
            </a:r>
            <a:r>
              <a:rPr lang="en-US" b="1" i="1" dirty="0">
                <a:latin typeface="Times New Roman"/>
                <a:cs typeface="Times New Roman"/>
              </a:rPr>
              <a:t>professional development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opportunities for colleges and districts through the IEPI Specialized Training </a:t>
            </a:r>
            <a:r>
              <a:rPr lang="en-US" dirty="0" smtClean="0">
                <a:latin typeface="Times New Roman"/>
                <a:cs typeface="Times New Roman"/>
              </a:rPr>
              <a:t>program—Professional Learning Network (PLN), regional workshops, 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965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Partnership Resource Team (PRT)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Letter of Interest (LOI) submitted by CEO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A Partnership Resource Team (PRT) of peers is formed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typically 3 visits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Grants of up to $200K in seed money for institutions to accelerate Innovation and Effectiveness Plans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Areas of Focus: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Integrated Planning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Enrollment Management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SLO and SAO Assessment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Evidence based decision-making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Governance and communication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Delineation of function between college and district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Fiscal Management and Strategies</a:t>
            </a:r>
          </a:p>
          <a:p>
            <a:pPr>
              <a:spcAft>
                <a:spcPts val="600"/>
              </a:spcAft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6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204" y="381000"/>
            <a:ext cx="720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Rockwell" panose="02060603020205020403" pitchFamily="18" charset="0"/>
              </a:rPr>
              <a:t>IEPI Structure</a:t>
            </a:r>
            <a:endParaRPr lang="en-US" sz="4000" dirty="0">
              <a:solidFill>
                <a:srgbClr val="09253F"/>
              </a:solidFill>
              <a:latin typeface="Rockwell" panose="02060603020205020403" pitchFamily="18" charset="0"/>
              <a:cs typeface="Rockwel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640283"/>
            <a:ext cx="6377629" cy="42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9253F"/>
              </a:solidFill>
              <a:latin typeface="Optima"/>
              <a:cs typeface="Opti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14" y="533400"/>
            <a:ext cx="2556377" cy="3225075"/>
          </a:xfrm>
          <a:prstGeom prst="rect">
            <a:avLst/>
          </a:prstGeom>
          <a:ln>
            <a:solidFill>
              <a:srgbClr val="0D35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dirty="0" smtClean="0">
              <a:solidFill>
                <a:srgbClr val="4F81BD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4F81BD"/>
                </a:solidFill>
                <a:latin typeface="Times New Roman"/>
                <a:cs typeface="Times New Roman"/>
              </a:rPr>
              <a:t>Composition </a:t>
            </a:r>
            <a:r>
              <a:rPr lang="en-US" sz="1600" b="1" dirty="0">
                <a:solidFill>
                  <a:srgbClr val="4F81BD"/>
                </a:solidFill>
                <a:latin typeface="Times New Roman"/>
                <a:cs typeface="Times New Roman"/>
              </a:rPr>
              <a:t>of Partnership</a:t>
            </a:r>
            <a:endParaRPr lang="en-US" sz="1600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CCC Chancellor’s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College of the Canyons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Academic </a:t>
            </a:r>
            <a:r>
              <a:rPr lang="en-US"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Senate for CCC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Foothill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Chabot-Las Positas CCD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Representatives from 22 Statewide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Success Center for California Community Colleges</a:t>
            </a:r>
          </a:p>
          <a:p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13532" y="1571654"/>
            <a:ext cx="1498301" cy="10438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13532" y="2714654"/>
            <a:ext cx="1498301" cy="1043821"/>
          </a:xfrm>
          <a:prstGeom prst="roundRect">
            <a:avLst/>
          </a:prstGeom>
          <a:solidFill>
            <a:schemeClr val="tx2"/>
          </a:solidFill>
          <a:ln>
            <a:solidFill>
              <a:srgbClr val="1836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5484" y="3923086"/>
            <a:ext cx="1594407" cy="1296049"/>
          </a:xfrm>
          <a:prstGeom prst="roundRect">
            <a:avLst/>
          </a:prstGeom>
          <a:solidFill>
            <a:srgbClr val="CC9B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3085" y="3932610"/>
            <a:ext cx="1534538" cy="1286014"/>
          </a:xfrm>
          <a:prstGeom prst="roundRect">
            <a:avLst/>
          </a:prstGeom>
          <a:solidFill>
            <a:srgbClr val="CC9B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 Ligh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74285" y="3922673"/>
            <a:ext cx="1572350" cy="1296486"/>
          </a:xfrm>
          <a:prstGeom prst="roundRect">
            <a:avLst/>
          </a:prstGeom>
          <a:solidFill>
            <a:srgbClr val="CC9B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 Light"/>
            </a:endParaRPr>
          </a:p>
        </p:txBody>
      </p:sp>
      <p:cxnSp>
        <p:nvCxnSpPr>
          <p:cNvPr id="13" name="Straight Connector 12"/>
          <p:cNvCxnSpPr>
            <a:stCxn id="12" idx="1"/>
          </p:cNvCxnSpPr>
          <p:nvPr/>
        </p:nvCxnSpPr>
        <p:spPr>
          <a:xfrm flipH="1" flipV="1">
            <a:off x="2821884" y="4538071"/>
            <a:ext cx="152401" cy="32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3"/>
            <a:endCxn id="11" idx="1"/>
          </p:cNvCxnSpPr>
          <p:nvPr/>
        </p:nvCxnSpPr>
        <p:spPr>
          <a:xfrm>
            <a:off x="4546635" y="4570916"/>
            <a:ext cx="256450" cy="4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3"/>
          </p:cNvCxnSpPr>
          <p:nvPr/>
        </p:nvCxnSpPr>
        <p:spPr>
          <a:xfrm flipV="1">
            <a:off x="6337623" y="4542833"/>
            <a:ext cx="218062" cy="32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2"/>
            <a:endCxn id="11" idx="0"/>
          </p:cNvCxnSpPr>
          <p:nvPr/>
        </p:nvCxnSpPr>
        <p:spPr>
          <a:xfrm>
            <a:off x="4662683" y="3758475"/>
            <a:ext cx="907671" cy="174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2"/>
          </p:cNvCxnSpPr>
          <p:nvPr/>
        </p:nvCxnSpPr>
        <p:spPr>
          <a:xfrm>
            <a:off x="4662683" y="3758475"/>
            <a:ext cx="2655002" cy="174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</p:cNvCxnSpPr>
          <p:nvPr/>
        </p:nvCxnSpPr>
        <p:spPr>
          <a:xfrm flipH="1">
            <a:off x="1983685" y="3758475"/>
            <a:ext cx="2678998" cy="16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2"/>
          </p:cNvCxnSpPr>
          <p:nvPr/>
        </p:nvCxnSpPr>
        <p:spPr>
          <a:xfrm flipH="1">
            <a:off x="3800891" y="3758475"/>
            <a:ext cx="861792" cy="164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2"/>
            <a:endCxn id="9" idx="0"/>
          </p:cNvCxnSpPr>
          <p:nvPr/>
        </p:nvCxnSpPr>
        <p:spPr>
          <a:xfrm>
            <a:off x="4662683" y="2615475"/>
            <a:ext cx="0" cy="99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13532" y="1562724"/>
            <a:ext cx="149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IEPI 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Committee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3532" y="2714654"/>
            <a:ext cx="149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IEPI 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 Committee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07385" y="4058780"/>
            <a:ext cx="166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of Indicators Workgroup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13213" y="4076197"/>
            <a:ext cx="1498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 Workgroup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22134" y="4076198"/>
            <a:ext cx="1622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Workgroup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5685" y="3942668"/>
            <a:ext cx="1498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Policy, Procedures, Practice Workgroup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7396" l="8242" r="95055">
                        <a14:foregroundMark x1="50000" y1="35417" x2="50000" y2="35417"/>
                        <a14:foregroundMark x1="81319" y1="4688" x2="81319" y2="4688"/>
                        <a14:foregroundMark x1="95604" y1="40104" x2="95604" y2="40104"/>
                        <a14:foregroundMark x1="14286" y1="57813" x2="14286" y2="57813"/>
                        <a14:foregroundMark x1="8791" y1="57813" x2="8791" y2="57813"/>
                        <a14:foregroundMark x1="70330" y1="92708" x2="70330" y2="92708"/>
                        <a14:foregroundMark x1="73077" y1="97396" x2="73077" y2="97396"/>
                        <a14:foregroundMark x1="12088" y1="48958" x2="12088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56" y="5271752"/>
            <a:ext cx="969090" cy="102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C:\Users\rslimp\Desktop\Technical Assistance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588" b="90000" l="10000" r="61318">
                        <a14:foregroundMark x1="18682" y1="53824" x2="18682" y2="53824"/>
                        <a14:foregroundMark x1="20864" y1="49294" x2="20864" y2="49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6214" r="37539" b="11854"/>
          <a:stretch/>
        </p:blipFill>
        <p:spPr bwMode="auto">
          <a:xfrm>
            <a:off x="3367426" y="5153055"/>
            <a:ext cx="1104776" cy="13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rslimp\Desktop\Professional Dev. 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9" t="23713" r="26467" b="22792"/>
          <a:stretch/>
        </p:blipFill>
        <p:spPr bwMode="auto">
          <a:xfrm>
            <a:off x="5064898" y="5271752"/>
            <a:ext cx="1380213" cy="119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rslimp\Desktop\Policy 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69" t="28712" r="27183" b="23714"/>
          <a:stretch/>
        </p:blipFill>
        <p:spPr bwMode="auto">
          <a:xfrm>
            <a:off x="6829597" y="5239189"/>
            <a:ext cx="1249375" cy="12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6555685" y="3932610"/>
            <a:ext cx="1449461" cy="1286014"/>
          </a:xfrm>
          <a:prstGeom prst="roundRect">
            <a:avLst/>
          </a:prstGeom>
          <a:solidFill>
            <a:srgbClr val="CC9B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5686" y="3944769"/>
            <a:ext cx="1440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Policy, Practice, 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Workgroup</a:t>
            </a:r>
          </a:p>
        </p:txBody>
      </p:sp>
    </p:spTree>
    <p:extLst>
      <p:ext uri="{BB962C8B-B14F-4D97-AF65-F5344CB8AC3E}">
        <p14:creationId xmlns:p14="http://schemas.microsoft.com/office/powerpoint/2010/main" val="110010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278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What is the Professional Learning Network (PLN)?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4143"/>
            <a:ext cx="8229600" cy="417285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https://</a:t>
            </a:r>
            <a:r>
              <a:rPr lang="en-US" dirty="0" err="1" smtClean="0">
                <a:latin typeface="Times New Roman"/>
                <a:cs typeface="Times New Roman"/>
              </a:rPr>
              <a:t>prolearningnetwork.cccco.edu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</a:p>
        </p:txBody>
      </p:sp>
      <p:pic>
        <p:nvPicPr>
          <p:cNvPr id="4" name="Picture 3" descr="Screen Shot 2017-04-13 at 8.27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0231"/>
            <a:ext cx="9144000" cy="34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6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85CD4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644</TotalTime>
  <Words>1165</Words>
  <Application>Microsoft Macintosh PowerPoint</Application>
  <PresentationFormat>On-screen Show (4:3)</PresentationFormat>
  <Paragraphs>166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The Institutional Effectiveness Partnership Initiative (IEPI) and You!</vt:lpstr>
      <vt:lpstr>PowerPoint Presentation</vt:lpstr>
      <vt:lpstr>Humor…</vt:lpstr>
      <vt:lpstr>What is IEPI?</vt:lpstr>
      <vt:lpstr>IEPI Goals</vt:lpstr>
      <vt:lpstr>IEPI Three Major Components</vt:lpstr>
      <vt:lpstr>Partnership Resource Team (PRT)</vt:lpstr>
      <vt:lpstr>PowerPoint Presentation</vt:lpstr>
      <vt:lpstr>What is the Professional Learning Network (PLN)?</vt:lpstr>
      <vt:lpstr>Resources</vt:lpstr>
      <vt:lpstr>Learn</vt:lpstr>
      <vt:lpstr>What are the Applied Solution Kits (ASKs)?</vt:lpstr>
      <vt:lpstr>What are the Applied Solution Kits (ASKs)?</vt:lpstr>
      <vt:lpstr>What are the Applied Solution Kits (ASKs)?</vt:lpstr>
      <vt:lpstr>IEPI Integrated Planning Workgroup</vt:lpstr>
      <vt:lpstr>IEPI Integrated Planning Workgroup</vt:lpstr>
      <vt:lpstr>IEPI Integrated Planning Workgroup</vt:lpstr>
      <vt:lpstr>IEPI Integrated Planning Workgroup</vt:lpstr>
      <vt:lpstr>Vetting Rubric</vt:lpstr>
      <vt:lpstr>Accreditation Crosswalk - Example</vt:lpstr>
      <vt:lpstr>IEPI Integrated Planning Workgroup</vt:lpstr>
      <vt:lpstr>Is this for faculty?... YOU BET!!!</vt:lpstr>
      <vt:lpstr>…And how did we get here???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Virginia May</cp:lastModifiedBy>
  <cp:revision>156</cp:revision>
  <dcterms:created xsi:type="dcterms:W3CDTF">2017-04-13T15:23:34Z</dcterms:created>
  <dcterms:modified xsi:type="dcterms:W3CDTF">2017-04-17T16:37:18Z</dcterms:modified>
</cp:coreProperties>
</file>