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4" r:id="rId1"/>
    <p:sldMasterId id="2147483665" r:id="rId2"/>
  </p:sldMasterIdLst>
  <p:notesMasterIdLst>
    <p:notesMasterId r:id="rId23"/>
  </p:notesMasterIdLst>
  <p:sldIdLst>
    <p:sldId id="256" r:id="rId3"/>
    <p:sldId id="281" r:id="rId4"/>
    <p:sldId id="257" r:id="rId5"/>
    <p:sldId id="259" r:id="rId6"/>
    <p:sldId id="275" r:id="rId7"/>
    <p:sldId id="263" r:id="rId8"/>
    <p:sldId id="274" r:id="rId9"/>
    <p:sldId id="261" r:id="rId10"/>
    <p:sldId id="262" r:id="rId11"/>
    <p:sldId id="258" r:id="rId12"/>
    <p:sldId id="264" r:id="rId13"/>
    <p:sldId id="279" r:id="rId14"/>
    <p:sldId id="282" r:id="rId15"/>
    <p:sldId id="265" r:id="rId16"/>
    <p:sldId id="278" r:id="rId17"/>
    <p:sldId id="277" r:id="rId18"/>
    <p:sldId id="267" r:id="rId19"/>
    <p:sldId id="266" r:id="rId20"/>
    <p:sldId id="269" r:id="rId21"/>
    <p:sldId id="283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680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15669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Accreditors are not themselves </a:t>
            </a:r>
            <a:r>
              <a:rPr lang="en-US" b="1" dirty="0" smtClean="0"/>
              <a:t>accredited</a:t>
            </a:r>
            <a:r>
              <a:rPr lang="en-US" dirty="0" smtClean="0"/>
              <a:t>; </a:t>
            </a:r>
            <a:r>
              <a:rPr lang="en-US" dirty="0" smtClean="0"/>
              <a:t>USDE </a:t>
            </a:r>
            <a:r>
              <a:rPr lang="en-US" dirty="0" smtClean="0"/>
              <a:t>and CHEA (and other bodies) </a:t>
            </a:r>
            <a:r>
              <a:rPr lang="en-US" b="1" dirty="0" smtClean="0"/>
              <a:t>recognize</a:t>
            </a:r>
            <a:r>
              <a:rPr lang="en-US" dirty="0" smtClean="0"/>
              <a:t> accreditors. </a:t>
            </a:r>
            <a:endParaRPr lang="en-US" dirty="0"/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Each regional</a:t>
            </a:r>
            <a:r>
              <a:rPr lang="en-US" baseline="0" dirty="0" smtClean="0"/>
              <a:t> accreditor is “responsible for a specific geographic area.”  (CHEA, NCCU)</a:t>
            </a:r>
            <a:endParaRPr dirty="0"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direct quote from the WSCUC</a:t>
            </a:r>
            <a:r>
              <a:rPr lang="en-US" baseline="0" dirty="0" smtClean="0"/>
              <a:t> web page cited.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4964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CCCCO’s Consultation Digest,</a:t>
            </a:r>
            <a:r>
              <a:rPr lang="en-US" sz="1200" b="1" i="0" u="none" strike="noStrike" kern="1200" cap="none" baseline="0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Jan. 18, 2016: Task Force on Accreditation 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proposal from the Accreditation Task Force</a:t>
            </a:r>
            <a:r>
              <a:rPr lang="en-US" baseline="0" dirty="0" smtClean="0"/>
              <a:t> is so innovative that is it probably premature to think about how the CCCs might transition to another accreditor</a:t>
            </a:r>
            <a:endParaRPr dirty="0"/>
          </a:p>
        </p:txBody>
      </p:sp>
      <p:sp>
        <p:nvSpPr>
          <p:cNvPr id="203" name="Shape 2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Among the changes was the requirement to assess student learning.</a:t>
            </a:r>
            <a:r>
              <a:rPr lang="en-US" baseline="0" dirty="0" smtClean="0"/>
              <a:t>  </a:t>
            </a:r>
            <a:r>
              <a:rPr lang="en-US" baseline="0" dirty="0" smtClean="0"/>
              <a:t>Some people </a:t>
            </a:r>
            <a:r>
              <a:rPr lang="en-US" baseline="0" dirty="0" smtClean="0"/>
              <a:t>think </a:t>
            </a:r>
            <a:r>
              <a:rPr lang="en-US" baseline="0" dirty="0" smtClean="0"/>
              <a:t>the ACCJC came up with SLO assessment.</a:t>
            </a:r>
            <a:endParaRPr dirty="0"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r>
              <a:rPr lang="en-US" baseline="0" dirty="0" smtClean="0"/>
              <a:t> H of ACCJC’s Manual calls out federal regulations.  Similarly, WSCUC provides a worksheet at http://</a:t>
            </a:r>
            <a:r>
              <a:rPr lang="en-US" baseline="0" dirty="0" err="1" smtClean="0"/>
              <a:t>www.wascsenior.org</a:t>
            </a:r>
            <a:r>
              <a:rPr lang="en-US" baseline="0" dirty="0" smtClean="0"/>
              <a:t>/content/review-under-wscuc-standards-and-compliance-federal-requirements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384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Like the</a:t>
            </a:r>
            <a:r>
              <a:rPr lang="en-US" baseline="0" dirty="0" smtClean="0"/>
              <a:t> </a:t>
            </a:r>
            <a:r>
              <a:rPr lang="en-US" baseline="0" dirty="0" smtClean="0"/>
              <a:t>USDE</a:t>
            </a:r>
            <a:r>
              <a:rPr lang="en-US" baseline="0" dirty="0" smtClean="0"/>
              <a:t>, CHEA recognizes accreditors other than the regional accreditors.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Northwest Commission on Colleges and Universities no</a:t>
            </a:r>
            <a:r>
              <a:rPr lang="en-US" baseline="0" dirty="0" smtClean="0"/>
              <a:t> longer seeks CHEA recognition.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These are the ones that really concern us now.  This is an overview; we will go over each element.</a:t>
            </a:r>
            <a:endParaRPr dirty="0"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NACIQI is </a:t>
            </a:r>
            <a:r>
              <a:rPr lang="en-US" dirty="0" smtClean="0"/>
              <a:t>part of </a:t>
            </a:r>
            <a:r>
              <a:rPr lang="en-US" dirty="0"/>
              <a:t>the Department of Education </a:t>
            </a:r>
            <a:r>
              <a:rPr lang="en-US" dirty="0" smtClean="0"/>
              <a:t>(USDE)</a:t>
            </a:r>
            <a:endParaRPr lang="en-US" dirty="0"/>
          </a:p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699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federal regulations impact accreditation; that’s why we get federal changes between</a:t>
            </a:r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renewals of the HEA.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14400" y="1122362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60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Font typeface="Arial"/>
              <a:buNone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6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6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39787" y="987426"/>
            <a:ext cx="3932237" cy="119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2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181600" y="987426"/>
            <a:ext cx="6172199" cy="50053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32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839787" y="2181225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Font typeface="Arial"/>
              <a:buNone/>
              <a:defRPr sz="16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2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839787" y="987425"/>
            <a:ext cx="3932237" cy="1069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2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9942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Font typeface="Arial"/>
              <a:buNone/>
              <a:defRPr sz="32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2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92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Font typeface="Arial"/>
              <a:buNone/>
              <a:defRPr sz="16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2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 rot="5400000">
            <a:off x="7412831" y="2235994"/>
            <a:ext cx="52530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2078831" y="-316705"/>
            <a:ext cx="52530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60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31850" y="4589464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839787" y="895350"/>
            <a:ext cx="10515599" cy="795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Font typeface="Arial"/>
              <a:buNone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20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8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6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6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Font typeface="Arial"/>
              <a:buNone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20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8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6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Font typeface="Arial"/>
              <a:buNone/>
              <a:defRPr sz="1600" b="1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Font typeface="Georgia"/>
              <a:buNone/>
              <a:defRPr sz="3600" b="1" i="1" u="none" strike="noStrike" cap="none">
                <a:solidFill>
                  <a:srgbClr val="2613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1" i="1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1A0D00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wascsenior.org/resources/eligibility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news/2016/02/02/higher-education-act-overhaul-long-shot-election-year" TargetMode="External"/><Relationship Id="rId4" Type="http://schemas.openxmlformats.org/officeDocument/2006/relationships/hyperlink" Target="https://www.insidehighered.com/quicktakes/2016/02/05/education-dept-adds-requirements-accreditors" TargetMode="External"/><Relationship Id="rId5" Type="http://schemas.openxmlformats.org/officeDocument/2006/relationships/hyperlink" Target="http://www.ed.gov/" TargetMode="External"/><Relationship Id="rId6" Type="http://schemas.openxmlformats.org/officeDocument/2006/relationships/hyperlink" Target="http://www2.ed.gov/about/bdscomm/list/naciqi.html" TargetMode="External"/><Relationship Id="rId7" Type="http://schemas.openxmlformats.org/officeDocument/2006/relationships/hyperlink" Target="http://www.chea.org/" TargetMode="External"/><Relationship Id="rId8" Type="http://schemas.openxmlformats.org/officeDocument/2006/relationships/hyperlink" Target="http://www.wascsenior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sidehighered.com/news/2015/09/01/accreditation-will-change-surviv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914400" y="1122362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SzPct val="25000"/>
              <a:buFont typeface="Georgia"/>
              <a:buNone/>
            </a:pPr>
            <a:r>
              <a:rPr lang="en-US" sz="4800"/>
              <a:t>The Infrastructure of Accreditation: 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261300"/>
              </a:buClr>
              <a:buSzPct val="25000"/>
              <a:buFont typeface="Georgia"/>
              <a:buNone/>
            </a:pPr>
            <a:endParaRPr/>
          </a:p>
          <a:p>
            <a:pPr lvl="0" rtl="0">
              <a:spcBef>
                <a:spcPts val="0"/>
              </a:spcBef>
              <a:buClr>
                <a:srgbClr val="261300"/>
              </a:buClr>
              <a:buSzPct val="25000"/>
              <a:buFont typeface="Georgia"/>
              <a:buNone/>
            </a:pPr>
            <a:r>
              <a:rPr lang="en-US" sz="3600">
                <a:solidFill>
                  <a:srgbClr val="261300"/>
                </a:solidFill>
              </a:rPr>
              <a:t>The Department of Education and The Regional Accreditors</a:t>
            </a:r>
          </a:p>
        </p:txBody>
      </p:sp>
      <p:sp>
        <p:nvSpPr>
          <p:cNvPr id="4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rgbClr val="261300"/>
              </a:buClr>
              <a:buSzPct val="25000"/>
              <a:buFont typeface="Georgia"/>
              <a:buNone/>
            </a:pPr>
            <a:r>
              <a:rPr lang="en-US" dirty="0"/>
              <a:t>Higher Education Act (HEA)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63125" y="1970224"/>
            <a:ext cx="103905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152400" algn="l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80000"/>
              <a:buFont typeface="Arial"/>
              <a:buNone/>
            </a:pPr>
            <a:r>
              <a:rPr lang="en-US" sz="3000" dirty="0"/>
              <a:t>Higher Education Act </a:t>
            </a:r>
            <a:r>
              <a:rPr lang="en-US" sz="3000" dirty="0" smtClean="0"/>
              <a:t>is </a:t>
            </a:r>
            <a:r>
              <a:rPr lang="en-US" sz="3000" dirty="0"/>
              <a:t>designed to:</a:t>
            </a:r>
          </a:p>
          <a:p>
            <a:pPr marL="0" marR="0" lvl="0" indent="-152400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133333"/>
              <a:buFont typeface="Arial"/>
              <a:buNone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100000"/>
              <a:buFont typeface="Arial"/>
              <a:buNone/>
            </a:pP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100000"/>
              <a:buFont typeface="Arial"/>
              <a:buNone/>
            </a:pPr>
            <a:endParaRPr dirty="0"/>
          </a:p>
        </p:txBody>
      </p:sp>
      <p:sp>
        <p:nvSpPr>
          <p:cNvPr id="144" name="Shape 144"/>
          <p:cNvSpPr txBox="1"/>
          <p:nvPr/>
        </p:nvSpPr>
        <p:spPr>
          <a:xfrm>
            <a:off x="963299" y="2638045"/>
            <a:ext cx="10390500" cy="289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100000"/>
              <a:buFont typeface="Georgia"/>
              <a:buChar char="●"/>
            </a:pP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strengthen the educational resources at colleges and universities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4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100000"/>
              <a:buFont typeface="Georgia"/>
              <a:buChar char="●"/>
            </a:pP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provide financial assistance for students in post-secondary and higher education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0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algn="r">
              <a:lnSpc>
                <a:spcPct val="90000"/>
              </a:lnSpc>
            </a:pPr>
            <a:r>
              <a:rPr lang="en-US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From the Long Title of HEA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lang="en-US" sz="2400" b="1" i="1" dirty="0" smtClean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HEA </a:t>
            </a: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is a key source of Federal Regulations that impact all USDE-recognized accreditors’ standards</a:t>
            </a: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0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4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endParaRPr sz="24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4636" y="357029"/>
            <a:ext cx="1299599" cy="129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Summing Up: “Accrediting” </a:t>
            </a:r>
            <a:r>
              <a:rPr lang="en-US" dirty="0"/>
              <a:t>Accreditors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Accrediting commissions are voluntary associations of peers, most founded well before the HEA.  </a:t>
            </a: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Both the USDE’s NACIQI </a:t>
            </a:r>
            <a:r>
              <a:rPr lang="en-US" dirty="0"/>
              <a:t>and CHEA </a:t>
            </a:r>
            <a:r>
              <a:rPr lang="en-US" dirty="0" smtClean="0"/>
              <a:t>recognize accreditors.</a:t>
            </a:r>
            <a:endParaRPr lang="en-US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USDE-recognized accreditation is required for federal programs, including financial aid.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An accrediting entity does not need to be a member of CHEA </a:t>
            </a:r>
            <a:r>
              <a:rPr lang="en-US" dirty="0" smtClean="0"/>
              <a:t>to keep USDE recognition.</a:t>
            </a:r>
            <a:endParaRPr lang="en-US" dirty="0"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 lang="en-US"/>
          </a:p>
        </p:txBody>
      </p:sp>
      <p:sp>
        <p:nvSpPr>
          <p:cNvPr id="5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838200" y="3785442"/>
            <a:ext cx="10515599" cy="21010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25000"/>
              <a:buFont typeface="Arial"/>
              <a:buNone/>
            </a:pPr>
            <a:r>
              <a:rPr lang="en-US" sz="2400" b="1" i="1" u="none" cap="none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86048997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3974" y="1170498"/>
            <a:ext cx="752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Georgia"/>
                <a:cs typeface="Georgia"/>
              </a:rPr>
              <a:t>Breakout Outcome II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3974" y="2216476"/>
            <a:ext cx="6909942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i="1" dirty="0">
                <a:latin typeface="Georgia"/>
                <a:cs typeface="Georgia"/>
              </a:rPr>
              <a:t>Attendees will explore the steps to become accredited by a regional accrediting agency. </a:t>
            </a:r>
          </a:p>
        </p:txBody>
      </p:sp>
    </p:spTree>
    <p:extLst>
      <p:ext uri="{BB962C8B-B14F-4D97-AF65-F5344CB8AC3E}">
        <p14:creationId xmlns:p14="http://schemas.microsoft.com/office/powerpoint/2010/main" val="207147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The Regional Accreditors</a:t>
            </a:r>
            <a:r>
              <a:rPr lang="en-US" sz="2000" dirty="0" smtClean="0"/>
              <a:t> (with year of founding)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76286" y="2140857"/>
            <a:ext cx="2557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Northwest Commission</a:t>
            </a:r>
          </a:p>
          <a:p>
            <a:r>
              <a:rPr lang="en-US" sz="1800" dirty="0" smtClean="0"/>
              <a:t>on Colleges and </a:t>
            </a:r>
          </a:p>
          <a:p>
            <a:r>
              <a:rPr lang="en-US" sz="1800" dirty="0" smtClean="0"/>
              <a:t>Universities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(1917)</a:t>
            </a:r>
            <a:endParaRPr lang="en-US" sz="1800" dirty="0"/>
          </a:p>
        </p:txBody>
      </p:sp>
      <p:pic>
        <p:nvPicPr>
          <p:cNvPr id="2" name="Picture 1" descr="640px-Regional_accreditation_map.svg.png"/>
          <p:cNvPicPr>
            <a:picLocks noChangeAspect="1"/>
          </p:cNvPicPr>
          <p:nvPr/>
        </p:nvPicPr>
        <p:blipFill>
          <a:blip r:embed="rId3">
            <a:alphaModFix amt="3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174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22513"/>
            <a:ext cx="8128000" cy="502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83544" y="4828305"/>
            <a:ext cx="3148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Southern Association of </a:t>
            </a:r>
          </a:p>
          <a:p>
            <a:r>
              <a:rPr lang="en-US" sz="1800" dirty="0" smtClean="0"/>
              <a:t>Colleges and Schools (1895)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31592" y="3115047"/>
            <a:ext cx="3092814" cy="1922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Western Association of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Schools and Colleges: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(1962)</a:t>
            </a:r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600" dirty="0" smtClean="0"/>
              <a:t>WASC Senior College and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University Commission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&amp;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Accrediting Commission for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Community and Junior Colleges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150400" y="3521872"/>
            <a:ext cx="389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Higher Learning Commission (1919)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00571" y="3244873"/>
            <a:ext cx="3148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Middle States Association of </a:t>
            </a:r>
          </a:p>
          <a:p>
            <a:r>
              <a:rPr lang="en-US" sz="1800" dirty="0" smtClean="0"/>
              <a:t>Colleges and Schools (1919)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8800930" y="1984123"/>
            <a:ext cx="3148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New England Association of </a:t>
            </a:r>
          </a:p>
          <a:p>
            <a:r>
              <a:rPr lang="en-US" sz="1800" dirty="0" smtClean="0"/>
              <a:t>Colleges and Schools (1885)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26533" y="7789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61733" y="6265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838200" y="1015836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Who May Apply For WSCUC Accreditation? </a:t>
            </a:r>
            <a:endParaRPr dirty="0"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838199" y="2121901"/>
            <a:ext cx="10688637" cy="405492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“Postsecondary </a:t>
            </a:r>
            <a:r>
              <a:rPr lang="en-US" dirty="0"/>
              <a:t>institutions </a:t>
            </a:r>
            <a:r>
              <a:rPr lang="en-US" dirty="0" smtClean="0"/>
              <a:t>… </a:t>
            </a:r>
            <a:r>
              <a:rPr lang="en-US" dirty="0"/>
              <a:t>that offer one or more programs leading to the </a:t>
            </a:r>
            <a:r>
              <a:rPr lang="en-US" i="0" dirty="0"/>
              <a:t>baccalaureate or higher degree </a:t>
            </a:r>
            <a:r>
              <a:rPr lang="en-US" dirty="0"/>
              <a:t>may apply to the Commission for eligibility</a:t>
            </a:r>
            <a:r>
              <a:rPr lang="en-US" dirty="0" smtClean="0"/>
              <a:t>.” 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lvl="0" algn="r">
              <a:spcBef>
                <a:spcPts val="0"/>
              </a:spcBef>
              <a:buNone/>
            </a:pPr>
            <a:r>
              <a:rPr lang="en-US" sz="1600" dirty="0"/>
              <a:t>http://</a:t>
            </a:r>
            <a:r>
              <a:rPr lang="en-US" sz="1600" dirty="0" err="1"/>
              <a:t>www.wascsenior.org</a:t>
            </a:r>
            <a:r>
              <a:rPr lang="en-US" sz="1600" dirty="0"/>
              <a:t>/content/How-to-Become</a:t>
            </a:r>
            <a:endParaRPr sz="1600" dirty="0"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4135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635"/>
            <a:ext cx="10515599" cy="1010977"/>
          </a:xfrm>
        </p:spPr>
        <p:txBody>
          <a:bodyPr/>
          <a:lstStyle/>
          <a:p>
            <a:r>
              <a:rPr lang="en-US" sz="3600" dirty="0"/>
              <a:t>How to Become Accredited by WSCUC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800032"/>
            <a:ext cx="10515599" cy="4289619"/>
          </a:xfrm>
        </p:spPr>
        <p:txBody>
          <a:bodyPr/>
          <a:lstStyle/>
          <a:p>
            <a:r>
              <a:rPr lang="en-US" dirty="0" smtClean="0"/>
              <a:t>“The </a:t>
            </a:r>
            <a:r>
              <a:rPr lang="en-US" dirty="0"/>
              <a:t>Commission has established formal procedures by which institutions can move through the required stages that lead to accreditation. These stages include: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Eligibility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Initial Accreditation </a:t>
            </a:r>
            <a:r>
              <a:rPr lang="en-US" b="0" dirty="0"/>
              <a:t>(If Initial Accreditation is not achieved after the Seeking Accreditation, Visit 1</a:t>
            </a:r>
            <a:r>
              <a:rPr lang="en-US" dirty="0"/>
              <a:t>, Candidacy </a:t>
            </a:r>
            <a:r>
              <a:rPr lang="en-US" b="0" dirty="0"/>
              <a:t>may be granted</a:t>
            </a:r>
            <a:r>
              <a:rPr lang="en-US" b="0" dirty="0" smtClean="0"/>
              <a:t>)</a:t>
            </a:r>
          </a:p>
          <a:p>
            <a:endParaRPr lang="en-US" b="0" dirty="0"/>
          </a:p>
          <a:p>
            <a:r>
              <a:rPr lang="en-US" dirty="0"/>
              <a:t>Each stage has specific criteria, processes, and time </a:t>
            </a:r>
            <a:r>
              <a:rPr lang="en-US" dirty="0" smtClean="0"/>
              <a:t>frames…. The </a:t>
            </a:r>
            <a:r>
              <a:rPr lang="en-US" dirty="0"/>
              <a:t>time frame may take several years depending on the maturity of institutional development</a:t>
            </a:r>
            <a:r>
              <a:rPr lang="en-US" dirty="0" smtClean="0"/>
              <a:t>.”</a:t>
            </a:r>
            <a:endParaRPr lang="en-US" dirty="0"/>
          </a:p>
          <a:p>
            <a:pPr algn="r"/>
            <a:r>
              <a:rPr lang="en-US" sz="1400" dirty="0" smtClean="0"/>
              <a:t>http</a:t>
            </a:r>
            <a:r>
              <a:rPr lang="en-US" sz="1400" dirty="0"/>
              <a:t>://</a:t>
            </a:r>
            <a:r>
              <a:rPr lang="en-US" sz="1400" dirty="0" err="1"/>
              <a:t>www.wascsenior.org</a:t>
            </a:r>
            <a:r>
              <a:rPr lang="en-US" sz="1400" dirty="0"/>
              <a:t>/resources/eligibility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67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Is Change in the Air?</a:t>
            </a:r>
            <a:endParaRPr dirty="0"/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The </a:t>
            </a:r>
            <a:r>
              <a:rPr lang="en-US" dirty="0"/>
              <a:t>January 22, 2016 </a:t>
            </a:r>
            <a:r>
              <a:rPr lang="en-US" dirty="0" smtClean="0"/>
              <a:t>DRAFT</a:t>
            </a:r>
            <a:r>
              <a:rPr lang="en-US" dirty="0"/>
              <a:t> </a:t>
            </a:r>
            <a:r>
              <a:rPr lang="en-US" dirty="0" smtClean="0"/>
              <a:t>Accreditation </a:t>
            </a:r>
            <a:r>
              <a:rPr lang="en-US" dirty="0"/>
              <a:t>Implementation Task Force Report to Chancellor Brice </a:t>
            </a:r>
            <a:r>
              <a:rPr lang="en-US" dirty="0" smtClean="0"/>
              <a:t>Harris proposes a new process for CCCs to transition to a new accreditor:</a:t>
            </a:r>
          </a:p>
          <a:p>
            <a:pPr marL="10668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i="1" dirty="0" smtClean="0"/>
              <a:t>Each college presents the report next due to the new accreditor, but uses the ACCJC standards.</a:t>
            </a:r>
          </a:p>
          <a:p>
            <a:pPr marL="10668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i="1" dirty="0" smtClean="0"/>
              <a:t>The new accreditor reviews the college using the ACCJC standards.</a:t>
            </a:r>
          </a:p>
          <a:p>
            <a:pPr marL="1066800" lvl="1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i="1" dirty="0" smtClean="0"/>
              <a:t>The new accreditor provides a crosswalk of its standards to ACCJC’s.</a:t>
            </a:r>
          </a:p>
          <a:p>
            <a:pPr marL="106680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i="1" dirty="0" smtClean="0"/>
              <a:t>The new accreditor specifies when the college will be reviewed according to the new accreditor’s standards. </a:t>
            </a:r>
          </a:p>
          <a:p>
            <a:pPr marL="152400" indent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Changing Accreditors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It takes years for an institution to switch accreditors.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The WASC Senior College and University Commission (WSCUC) </a:t>
            </a:r>
            <a:r>
              <a:rPr lang="en-US" dirty="0" smtClean="0"/>
              <a:t>process </a:t>
            </a:r>
            <a:r>
              <a:rPr lang="en-US" dirty="0"/>
              <a:t>includes full reports and campus visits</a:t>
            </a:r>
            <a:r>
              <a:rPr lang="en-US" dirty="0" smtClean="0"/>
              <a:t>.</a:t>
            </a: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algn="r">
              <a:spcBef>
                <a:spcPts val="0"/>
              </a:spcBef>
              <a:buNone/>
            </a:pPr>
            <a:r>
              <a:rPr lang="en-US" sz="1800" dirty="0">
                <a:hlinkClick r:id="rId3"/>
              </a:rPr>
              <a:t>www.wascsenior.org/resources/</a:t>
            </a:r>
            <a:r>
              <a:rPr lang="en-US" sz="1800" dirty="0" smtClean="0">
                <a:hlinkClick r:id="rId3"/>
              </a:rPr>
              <a:t>eligibility</a:t>
            </a:r>
            <a:endParaRPr lang="en-US" sz="1800" dirty="0" smtClean="0"/>
          </a:p>
          <a:p>
            <a:pPr lvl="0" algn="r">
              <a:spcBef>
                <a:spcPts val="0"/>
              </a:spcBef>
              <a:buNone/>
            </a:pPr>
            <a:endParaRPr lang="en-US" sz="1800" dirty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CCCO’s Accreditation Implementation Task Force has drafted an innovative proposal to manage a transition away from ACCJC. </a:t>
            </a:r>
            <a:endParaRPr lang="en-US" dirty="0"/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838200" y="3685824"/>
            <a:ext cx="10515599" cy="22006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1A0D00"/>
              </a:buClr>
              <a:buSzPct val="25000"/>
              <a:buFont typeface="Arial"/>
              <a:buNone/>
            </a:pPr>
            <a:r>
              <a:rPr lang="en-US" sz="2400" b="1" i="1" u="none" cap="none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QUESTIONS?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616" y="1382184"/>
            <a:ext cx="8740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Georgia"/>
                <a:cs typeface="Georgia"/>
              </a:rPr>
              <a:t>Breakout Outcome 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425" y="2502874"/>
            <a:ext cx="6561331" cy="185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i="1" dirty="0">
                <a:latin typeface="Georgia"/>
                <a:cs typeface="Georgia"/>
              </a:rPr>
              <a:t>Attendees will explore the role of the Higher Education Act and the U.S. Department of Education in community college accreditation. </a:t>
            </a:r>
          </a:p>
        </p:txBody>
      </p:sp>
    </p:spTree>
    <p:extLst>
      <p:ext uri="{BB962C8B-B14F-4D97-AF65-F5344CB8AC3E}">
        <p14:creationId xmlns:p14="http://schemas.microsoft.com/office/powerpoint/2010/main" val="2598738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7617" y="1032343"/>
            <a:ext cx="2279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eorgia"/>
                <a:cs typeface="Georgia"/>
              </a:rPr>
              <a:t>Citations</a:t>
            </a:r>
            <a:endParaRPr lang="en-US" sz="3600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617" y="1887360"/>
            <a:ext cx="10610511" cy="547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Love, But No Alternative (Accreditation Will Change, But Survive)</a:t>
            </a:r>
          </a:p>
          <a:p>
            <a:r>
              <a:rPr lang="en-US" dirty="0">
                <a:hlinkClick r:id="rId2"/>
              </a:rPr>
              <a:t>https://www.insidehighered.com/news/2015/09/01/accreditation-will-change-</a:t>
            </a:r>
            <a:r>
              <a:rPr lang="en-US" dirty="0" smtClean="0">
                <a:hlinkClick r:id="rId2"/>
              </a:rPr>
              <a:t>survive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Higher Ed Overhaul Unlikely in 2016</a:t>
            </a:r>
          </a:p>
          <a:p>
            <a:r>
              <a:rPr lang="en-US" dirty="0">
                <a:hlinkClick r:id="rId3"/>
              </a:rPr>
              <a:t>https://www.insidehighered.com/news/2016/02/02/higher-education-act-overhaul-long-shot-election-</a:t>
            </a:r>
            <a:r>
              <a:rPr lang="en-US" dirty="0" smtClean="0">
                <a:hlinkClick r:id="rId3"/>
              </a:rPr>
              <a:t>year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Education Dept. Adds Requirements for Educators</a:t>
            </a:r>
          </a:p>
          <a:p>
            <a:r>
              <a:rPr lang="en-US" dirty="0">
                <a:hlinkClick r:id="rId4"/>
              </a:rPr>
              <a:t>https://www.insidehighered.com/quicktakes/2016/02/05/education-dept-adds-requirements-</a:t>
            </a:r>
            <a:r>
              <a:rPr lang="en-US" dirty="0" smtClean="0">
                <a:hlinkClick r:id="rId4"/>
              </a:rPr>
              <a:t>accreditors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United States Department of Education (USDE)</a:t>
            </a:r>
          </a:p>
          <a:p>
            <a:r>
              <a:rPr lang="en-US" dirty="0">
                <a:hlinkClick r:id="rId5"/>
              </a:rPr>
              <a:t>http://www.ed.gov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National Advisory Committee on Institutional Quality and Integrity (NACIQI) </a:t>
            </a:r>
          </a:p>
          <a:p>
            <a:r>
              <a:rPr lang="en-US" dirty="0">
                <a:hlinkClick r:id="rId6"/>
              </a:rPr>
              <a:t>http://www2.ed.gov/about/bdscomm/list/</a:t>
            </a:r>
            <a:r>
              <a:rPr lang="en-US" dirty="0" smtClean="0">
                <a:hlinkClick r:id="rId6"/>
              </a:rPr>
              <a:t>naciqi.html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Council for Higher Education Accreditation</a:t>
            </a:r>
          </a:p>
          <a:p>
            <a:r>
              <a:rPr lang="en-US" dirty="0">
                <a:hlinkClick r:id="rId7"/>
              </a:rPr>
              <a:t>http://www.chea.org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WASC Senior College and University Commission</a:t>
            </a:r>
          </a:p>
          <a:p>
            <a:r>
              <a:rPr lang="en-US" dirty="0">
                <a:hlinkClick r:id="rId8"/>
              </a:rPr>
              <a:t>http://www.wascsenior.org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What is Accreditation? 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  <p:sp>
        <p:nvSpPr>
          <p:cNvPr id="133" name="Shape 133"/>
          <p:cNvSpPr txBox="1"/>
          <p:nvPr/>
        </p:nvSpPr>
        <p:spPr>
          <a:xfrm>
            <a:off x="898499" y="1977226"/>
            <a:ext cx="10455300" cy="40298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Char char="•"/>
            </a:pP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Q</a:t>
            </a: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uality </a:t>
            </a: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assurance  process by which colleges and universities are evaluated 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endParaRPr sz="24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rtl="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Char char="•"/>
            </a:pP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S</a:t>
            </a: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elf-evaluation and peer </a:t>
            </a: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review process coordinated by non-profit accreditation commissions </a:t>
            </a: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en-US" sz="2400" b="1" i="1" u="sng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not</a:t>
            </a: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 the federal or state government</a:t>
            </a: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)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endParaRPr sz="24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>
              <a:lnSpc>
                <a:spcPct val="90000"/>
              </a:lnSpc>
              <a:spcBef>
                <a:spcPts val="1000"/>
              </a:spcBef>
              <a:buClr>
                <a:srgbClr val="1A0D00"/>
              </a:buClr>
              <a:buSzPct val="100000"/>
              <a:buFont typeface="Georgia"/>
              <a:buChar char="•"/>
            </a:pPr>
            <a:r>
              <a:rPr lang="en-US" sz="2400" b="1" i="1" u="sng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Used</a:t>
            </a: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 by the U.S. Department of Education to determine eligibility </a:t>
            </a:r>
            <a:r>
              <a:rPr lang="en-US" sz="24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for Higher Education </a:t>
            </a: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Act programs</a:t>
            </a:r>
            <a:endParaRPr lang="en-US" sz="24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1090752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How is Federal Funding </a:t>
            </a:r>
            <a:r>
              <a:rPr lang="en-US" dirty="0"/>
              <a:t>T</a:t>
            </a:r>
            <a:r>
              <a:rPr lang="en-US" dirty="0" smtClean="0"/>
              <a:t>ied to Accreditation?</a:t>
            </a:r>
            <a:endParaRPr lang="en-US" dirty="0"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838200" y="2316093"/>
            <a:ext cx="10515599" cy="418820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dirty="0"/>
              <a:t>To receive federal financial </a:t>
            </a:r>
            <a:r>
              <a:rPr lang="en-US" sz="3000" dirty="0" smtClean="0"/>
              <a:t>assistance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3000" dirty="0" smtClean="0"/>
              <a:t>(including student grants and loans):</a:t>
            </a:r>
            <a:endParaRPr lang="en-US" dirty="0"/>
          </a:p>
          <a:p>
            <a:pPr marL="914400" lvl="0" indent="-228600" rtl="0">
              <a:spcBef>
                <a:spcPts val="0"/>
              </a:spcBef>
            </a:pPr>
            <a:endParaRPr lang="en-US" dirty="0" smtClean="0"/>
          </a:p>
          <a:p>
            <a:pPr marL="914400" indent="-228600"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dirty="0"/>
              <a:t>college or university must </a:t>
            </a:r>
            <a:r>
              <a:rPr lang="en-US" dirty="0" smtClean="0"/>
              <a:t>be accredited </a:t>
            </a:r>
            <a:r>
              <a:rPr lang="en-US" dirty="0"/>
              <a:t>by </a:t>
            </a:r>
            <a:r>
              <a:rPr lang="en-US" dirty="0" smtClean="0"/>
              <a:t>an organization recognized by the US Department of Education (USDE)</a:t>
            </a:r>
          </a:p>
          <a:p>
            <a:pPr marL="685800" indent="0">
              <a:spcBef>
                <a:spcPts val="0"/>
              </a:spcBef>
              <a:buNone/>
            </a:pPr>
            <a:endParaRPr lang="en-US" dirty="0" smtClean="0"/>
          </a:p>
          <a:p>
            <a:pPr marL="914400" indent="-228600"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As </a:t>
            </a:r>
            <a:r>
              <a:rPr lang="en-US" dirty="0">
                <a:solidFill>
                  <a:schemeClr val="tx1"/>
                </a:solidFill>
              </a:rPr>
              <a:t>changes are made to </a:t>
            </a:r>
            <a:r>
              <a:rPr lang="en-US" dirty="0" smtClean="0">
                <a:solidFill>
                  <a:schemeClr val="tx1"/>
                </a:solidFill>
              </a:rPr>
              <a:t>federal law, accreditors </a:t>
            </a:r>
            <a:r>
              <a:rPr lang="en-US" dirty="0">
                <a:solidFill>
                  <a:schemeClr val="tx1"/>
                </a:solidFill>
              </a:rPr>
              <a:t>update their standards to ensure continuing </a:t>
            </a:r>
            <a:r>
              <a:rPr lang="en-US" dirty="0" smtClean="0">
                <a:solidFill>
                  <a:schemeClr val="tx1"/>
                </a:solidFill>
              </a:rPr>
              <a:t>USDE </a:t>
            </a:r>
            <a:r>
              <a:rPr lang="en-US" dirty="0">
                <a:solidFill>
                  <a:schemeClr val="tx1"/>
                </a:solidFill>
              </a:rPr>
              <a:t>recognition</a:t>
            </a:r>
          </a:p>
          <a:p>
            <a:pPr marL="685800" lvl="0" indent="0" rtl="0">
              <a:spcBef>
                <a:spcPts val="0"/>
              </a:spcBef>
              <a:buNone/>
            </a:pPr>
            <a:endParaRPr lang="en-US" dirty="0"/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  <p:pic>
        <p:nvPicPr>
          <p:cNvPr id="5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4636" y="357029"/>
            <a:ext cx="1299599" cy="12995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898" y="1021489"/>
            <a:ext cx="10690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Georgia"/>
                <a:cs typeface="Georgia"/>
              </a:rPr>
              <a:t>All USDE-recognized Accreditors </a:t>
            </a:r>
            <a:r>
              <a:rPr lang="en-US" sz="3600" b="1" i="1" dirty="0">
                <a:latin typeface="Georgia"/>
                <a:cs typeface="Georgia"/>
              </a:rPr>
              <a:t>R</a:t>
            </a:r>
            <a:r>
              <a:rPr lang="en-US" sz="3600" b="1" i="1" dirty="0" smtClean="0">
                <a:latin typeface="Georgia"/>
                <a:cs typeface="Georgia"/>
              </a:rPr>
              <a:t>equire Compliance with Federal Regulations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74000" y="5843502"/>
            <a:ext cx="43976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i="1" dirty="0">
                <a:latin typeface="Georgia"/>
                <a:cs typeface="Georgia"/>
              </a:rPr>
              <a:t>*</a:t>
            </a:r>
            <a:r>
              <a:rPr lang="en-US" b="1" i="1" dirty="0">
                <a:latin typeface="Georgia"/>
                <a:cs typeface="Georgia"/>
              </a:rPr>
              <a:t>W</a:t>
            </a:r>
            <a:r>
              <a:rPr lang="en-US" i="1" dirty="0">
                <a:latin typeface="Georgia"/>
                <a:cs typeface="Georgia"/>
              </a:rPr>
              <a:t>ASC </a:t>
            </a:r>
            <a:r>
              <a:rPr lang="en-US" b="1" i="1" dirty="0">
                <a:latin typeface="Georgia"/>
                <a:cs typeface="Georgia"/>
              </a:rPr>
              <a:t>S</a:t>
            </a:r>
            <a:r>
              <a:rPr lang="en-US" i="1" dirty="0">
                <a:latin typeface="Georgia"/>
                <a:cs typeface="Georgia"/>
              </a:rPr>
              <a:t>enior </a:t>
            </a:r>
            <a:r>
              <a:rPr lang="en-US" b="1" i="1" dirty="0">
                <a:latin typeface="Georgia"/>
                <a:cs typeface="Georgia"/>
              </a:rPr>
              <a:t>C</a:t>
            </a:r>
            <a:r>
              <a:rPr lang="en-US" i="1" dirty="0">
                <a:latin typeface="Georgia"/>
                <a:cs typeface="Georgia"/>
              </a:rPr>
              <a:t>ollege and </a:t>
            </a:r>
            <a:r>
              <a:rPr lang="en-US" b="1" i="1" dirty="0">
                <a:latin typeface="Georgia"/>
                <a:cs typeface="Georgia"/>
              </a:rPr>
              <a:t>U</a:t>
            </a:r>
            <a:r>
              <a:rPr lang="en-US" i="1" dirty="0">
                <a:latin typeface="Georgia"/>
                <a:cs typeface="Georgia"/>
              </a:rPr>
              <a:t>niversity </a:t>
            </a:r>
            <a:r>
              <a:rPr lang="en-US" b="1" i="1" dirty="0">
                <a:latin typeface="Georgia"/>
                <a:cs typeface="Georgia"/>
              </a:rPr>
              <a:t>C</a:t>
            </a:r>
            <a:r>
              <a:rPr lang="en-US" i="1" dirty="0">
                <a:latin typeface="Georgia"/>
                <a:cs typeface="Georgia"/>
              </a:rPr>
              <a:t>ommission</a:t>
            </a:r>
            <a:endParaRPr lang="en-US" dirty="0"/>
          </a:p>
        </p:txBody>
      </p:sp>
      <p:pic>
        <p:nvPicPr>
          <p:cNvPr id="1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4636" y="357029"/>
            <a:ext cx="1299599" cy="129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0067" y="2304072"/>
            <a:ext cx="107437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Georgia"/>
                <a:cs typeface="Georgia"/>
              </a:rPr>
              <a:t>For example: </a:t>
            </a:r>
          </a:p>
          <a:p>
            <a:endParaRPr lang="en-US" sz="1800" b="1" i="1" dirty="0" smtClean="0">
              <a:latin typeface="Georgia"/>
              <a:cs typeface="Georgi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i="1" dirty="0" smtClean="0">
                <a:latin typeface="Georgia"/>
                <a:cs typeface="Georgia"/>
              </a:rPr>
              <a:t>ACCJC</a:t>
            </a:r>
            <a:r>
              <a:rPr lang="en-US" sz="2400" b="1" i="1" dirty="0">
                <a:latin typeface="Georgia"/>
                <a:cs typeface="Georgia"/>
              </a:rPr>
              <a:t>: </a:t>
            </a:r>
          </a:p>
          <a:p>
            <a:pPr lvl="2"/>
            <a:r>
              <a:rPr lang="en-US" sz="2400" b="1" i="1" dirty="0" smtClean="0">
                <a:latin typeface="Georgia"/>
                <a:cs typeface="Georgia"/>
              </a:rPr>
              <a:t>Manual </a:t>
            </a:r>
            <a:r>
              <a:rPr lang="en-US" sz="2400" b="1" i="1" dirty="0">
                <a:latin typeface="Georgia"/>
                <a:cs typeface="Georgia"/>
              </a:rPr>
              <a:t>for Institutional Self Evaluation, Appendix H</a:t>
            </a:r>
          </a:p>
          <a:p>
            <a:r>
              <a:rPr lang="en-US" sz="2400" b="1" i="1" dirty="0">
                <a:latin typeface="Georgia"/>
                <a:cs typeface="Georgia"/>
              </a:rPr>
              <a:t>Selected Evaluation Team Responsibilities for Compliance with </a:t>
            </a:r>
          </a:p>
          <a:p>
            <a:r>
              <a:rPr lang="en-US" sz="2400" b="1" i="1" dirty="0">
                <a:latin typeface="Georgia"/>
                <a:cs typeface="Georgia"/>
              </a:rPr>
              <a:t>U.S. Department of Education Regulations </a:t>
            </a:r>
          </a:p>
          <a:p>
            <a:endParaRPr lang="en-US" sz="2400" b="1" i="1" dirty="0">
              <a:latin typeface="Georgia"/>
              <a:cs typeface="Georgi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i="1" dirty="0">
                <a:latin typeface="Georgia"/>
                <a:cs typeface="Georgia"/>
              </a:rPr>
              <a:t>WSCUC:</a:t>
            </a:r>
            <a:r>
              <a:rPr lang="en-US" sz="2400" b="1" i="1" baseline="30000" dirty="0">
                <a:latin typeface="Georgia"/>
                <a:cs typeface="Georgia"/>
              </a:rPr>
              <a:t>*</a:t>
            </a:r>
          </a:p>
          <a:p>
            <a:r>
              <a:rPr lang="en-US" sz="2400" b="1" i="1" dirty="0">
                <a:latin typeface="Georgia"/>
                <a:cs typeface="Georgia"/>
              </a:rPr>
              <a:t>Review Under WSCUC’s Standards and Federal Compliance </a:t>
            </a:r>
          </a:p>
          <a:p>
            <a:r>
              <a:rPr lang="en-US" sz="2400" b="1" i="1" dirty="0">
                <a:latin typeface="Georgia"/>
                <a:cs typeface="Georgia"/>
              </a:rPr>
              <a:t>Worksheet   </a:t>
            </a:r>
            <a:endParaRPr lang="en-US" sz="2400" b="1" i="1" dirty="0" smtClean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0220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838200" y="1108238"/>
            <a:ext cx="10515599" cy="80938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Hierarchy of Accreditation Authorities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1600" dirty="0" smtClean="0"/>
              <a:t>(Part I: </a:t>
            </a:r>
            <a:r>
              <a:rPr lang="en-US" sz="1600" dirty="0"/>
              <a:t>Voluntary, Peer-Based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2400" dirty="0"/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  <p:sp>
        <p:nvSpPr>
          <p:cNvPr id="184" name="Shape 184"/>
          <p:cNvSpPr txBox="1"/>
          <p:nvPr/>
        </p:nvSpPr>
        <p:spPr>
          <a:xfrm>
            <a:off x="717000" y="1917625"/>
            <a:ext cx="10576199" cy="4271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b="1" i="1" dirty="0">
                <a:latin typeface="Georgia"/>
                <a:cs typeface="Georgia"/>
              </a:rPr>
              <a:t>Council for Higher Education Accreditation (CHEA) </a:t>
            </a:r>
            <a:br>
              <a:rPr lang="en-US" sz="2800" b="1" i="1" dirty="0">
                <a:latin typeface="Georgia"/>
                <a:cs typeface="Georgia"/>
              </a:rPr>
            </a:br>
            <a:r>
              <a:rPr lang="en-US" sz="2000" b="1" i="1" dirty="0">
                <a:latin typeface="Georgia"/>
                <a:cs typeface="Georgia"/>
              </a:rPr>
              <a:t>Established 1996 after other, similar, organizations were dissolved</a:t>
            </a:r>
            <a:r>
              <a:rPr lang="en-US" sz="2800" b="1" i="1" dirty="0">
                <a:latin typeface="Georgia"/>
                <a:cs typeface="Georgia"/>
              </a:rPr>
              <a:t> </a:t>
            </a:r>
            <a:endParaRPr sz="2000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55600" rtl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1A0D00"/>
              </a:buClr>
              <a:buSzPct val="100000"/>
              <a:buChar char="•"/>
            </a:pPr>
            <a:r>
              <a:rPr lang="en-US" sz="20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The only </a:t>
            </a:r>
            <a:r>
              <a:rPr lang="en-US" sz="20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non-governmental higher education </a:t>
            </a:r>
            <a:r>
              <a:rPr lang="en-US" sz="20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organization in the US </a:t>
            </a:r>
            <a:r>
              <a:rPr lang="en-US" sz="20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that scrutinizes quality of </a:t>
            </a:r>
            <a:r>
              <a:rPr lang="en-US" sz="20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accrediting organizations </a:t>
            </a:r>
          </a:p>
          <a:p>
            <a:pPr marL="457200" lvl="0" indent="-355600" rtl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1A0D00"/>
              </a:buClr>
              <a:buSzPct val="100000"/>
              <a:buChar char="•"/>
            </a:pPr>
            <a:r>
              <a:rPr lang="en-US" sz="20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Periodically reviews how well member accrediting organizations meet its Recognition Standards</a:t>
            </a:r>
          </a:p>
          <a:p>
            <a:pPr marL="457200" lvl="0" indent="-355600" rtl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1A0D00"/>
              </a:buClr>
              <a:buSzPct val="100000"/>
              <a:buChar char="•"/>
            </a:pPr>
            <a:r>
              <a:rPr lang="en-US" sz="20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Both </a:t>
            </a:r>
            <a:r>
              <a:rPr lang="en-US" sz="2000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WSCUC and ACCJC are members of </a:t>
            </a:r>
            <a:r>
              <a:rPr lang="en-US" sz="20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CHEA</a:t>
            </a:r>
          </a:p>
          <a:p>
            <a:pPr marL="457200" lvl="0" indent="-355600" rtl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rgbClr val="1A0D00"/>
              </a:buClr>
              <a:buSzPct val="100000"/>
              <a:buChar char="•"/>
            </a:pPr>
            <a:r>
              <a:rPr lang="en-US" sz="2400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CHEA recognition is not required for Federal aid</a:t>
            </a:r>
            <a:endParaRPr lang="en-US" b="1" i="1" dirty="0" smtClean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r" rtl="0">
              <a:lnSpc>
                <a:spcPct val="90000"/>
              </a:lnSpc>
              <a:spcBef>
                <a:spcPts val="1000"/>
              </a:spcBef>
              <a:buNone/>
            </a:pPr>
            <a:endParaRPr lang="en-US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r" rtl="0">
              <a:lnSpc>
                <a:spcPct val="90000"/>
              </a:lnSpc>
              <a:spcBef>
                <a:spcPts val="1000"/>
              </a:spcBef>
              <a:buNone/>
            </a:pPr>
            <a:endParaRPr lang="en-US" b="1" i="1" dirty="0">
              <a:solidFill>
                <a:srgbClr val="1A0D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r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b="1" i="1" dirty="0" err="1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CHEA.org</a:t>
            </a:r>
            <a:r>
              <a:rPr lang="en-US" b="1" i="1" dirty="0" smtClean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b="1" i="1" dirty="0">
                <a:solidFill>
                  <a:srgbClr val="1A0D00"/>
                </a:solidFill>
                <a:latin typeface="Georgia"/>
                <a:ea typeface="Georgia"/>
                <a:cs typeface="Georgia"/>
                <a:sym typeface="Georgia"/>
              </a:rPr>
              <a:t>website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4636" y="357029"/>
            <a:ext cx="1299599" cy="1299599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9370180" cy="4351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dirty="0" smtClean="0"/>
              <a:t>(Part II: Governmental) </a:t>
            </a:r>
            <a:endParaRPr lang="en-US" sz="1600" dirty="0"/>
          </a:p>
          <a:p>
            <a:pPr lvl="0"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USDE*</a:t>
            </a:r>
            <a:r>
              <a:rPr lang="en-US" dirty="0" smtClean="0">
                <a:solidFill>
                  <a:srgbClr val="000090"/>
                </a:solidFill>
              </a:rPr>
              <a:t>--</a:t>
            </a:r>
            <a:r>
              <a:rPr lang="en-US" sz="2000" dirty="0" smtClean="0">
                <a:solidFill>
                  <a:srgbClr val="000090"/>
                </a:solidFill>
              </a:rPr>
              <a:t>guided by</a:t>
            </a:r>
          </a:p>
          <a:p>
            <a:pPr lvl="0">
              <a:spcBef>
                <a:spcPts val="0"/>
              </a:spcBef>
              <a:buNone/>
            </a:pPr>
            <a:endParaRPr lang="en-US" sz="1800" dirty="0" smtClean="0">
              <a:solidFill>
                <a:srgbClr val="00009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90"/>
                </a:solidFill>
              </a:rPr>
              <a:t>		NACIQI,</a:t>
            </a:r>
            <a:r>
              <a:rPr lang="en-US" baseline="30000" dirty="0" smtClean="0">
                <a:solidFill>
                  <a:srgbClr val="000090"/>
                </a:solidFill>
              </a:rPr>
              <a:t>+</a:t>
            </a:r>
            <a:r>
              <a:rPr lang="en-US" sz="18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applying </a:t>
            </a:r>
            <a:r>
              <a:rPr lang="en-US" sz="2000" dirty="0" err="1" smtClean="0">
                <a:solidFill>
                  <a:srgbClr val="000090"/>
                </a:solidFill>
              </a:rPr>
              <a:t>C.F.R.</a:t>
            </a:r>
            <a:r>
              <a:rPr lang="en-US" sz="2000" baseline="30000" dirty="0" err="1" smtClean="0">
                <a:solidFill>
                  <a:srgbClr val="000090"/>
                </a:solidFill>
                <a:latin typeface="Wingdings" charset="2"/>
                <a:cs typeface="Wingdings" charset="2"/>
              </a:rPr>
              <a:t>w</a:t>
            </a:r>
            <a:r>
              <a:rPr lang="en-US" sz="2000" dirty="0" smtClean="0">
                <a:solidFill>
                  <a:srgbClr val="000090"/>
                </a:solidFill>
              </a:rPr>
              <a:t> reflecting</a:t>
            </a:r>
          </a:p>
          <a:p>
            <a:pPr lvl="0">
              <a:spcBef>
                <a:spcPts val="0"/>
              </a:spcBef>
              <a:buNone/>
            </a:pPr>
            <a:endParaRPr lang="en-US" sz="1800" dirty="0" smtClean="0">
              <a:solidFill>
                <a:srgbClr val="00009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90"/>
                </a:solidFill>
              </a:rPr>
              <a:t>			HEA </a:t>
            </a:r>
            <a:r>
              <a:rPr lang="en-US" sz="2000" dirty="0" smtClean="0">
                <a:solidFill>
                  <a:srgbClr val="000090"/>
                </a:solidFill>
              </a:rPr>
              <a:t>and other US law--</a:t>
            </a:r>
            <a:r>
              <a:rPr lang="en-US" dirty="0" smtClean="0"/>
              <a:t>	</a:t>
            </a:r>
          </a:p>
          <a:p>
            <a:pPr lvl="0">
              <a:spcBef>
                <a:spcPts val="0"/>
              </a:spcBef>
              <a:buNone/>
            </a:pPr>
            <a:endParaRPr lang="en-US" dirty="0"/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	recognizes accrediting agencies and associations.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algn="r">
              <a:spcBef>
                <a:spcPts val="0"/>
              </a:spcBef>
              <a:buNone/>
            </a:pPr>
            <a:endParaRPr lang="en-US" sz="1200" dirty="0" smtClean="0"/>
          </a:p>
          <a:p>
            <a:pPr algn="r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 smtClean="0"/>
              <a:t>*The </a:t>
            </a:r>
            <a:r>
              <a:rPr lang="en-US" sz="1200" dirty="0"/>
              <a:t>US Department of Education </a:t>
            </a:r>
            <a:endParaRPr lang="en-US" sz="1200" dirty="0" smtClean="0"/>
          </a:p>
          <a:p>
            <a:pPr algn="r">
              <a:lnSpc>
                <a:spcPct val="50000"/>
              </a:lnSpc>
              <a:spcBef>
                <a:spcPts val="600"/>
              </a:spcBef>
              <a:buNone/>
            </a:pPr>
            <a:r>
              <a:rPr lang="en-US" sz="1200" dirty="0" smtClean="0"/>
              <a:t>+National </a:t>
            </a:r>
            <a:r>
              <a:rPr lang="en-US" sz="1200" dirty="0"/>
              <a:t>Advisory Committee on Institutional </a:t>
            </a:r>
            <a:r>
              <a:rPr lang="en-US" sz="1200" dirty="0" smtClean="0"/>
              <a:t>Quality</a:t>
            </a:r>
          </a:p>
          <a:p>
            <a:pPr algn="r">
              <a:lnSpc>
                <a:spcPct val="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 err="1" smtClean="0">
                <a:latin typeface="Wingdings" charset="2"/>
                <a:cs typeface="Wingdings" charset="2"/>
              </a:rPr>
              <a:t>w</a:t>
            </a:r>
            <a:r>
              <a:rPr lang="en-US" sz="1200" dirty="0" err="1" smtClean="0"/>
              <a:t>Code</a:t>
            </a:r>
            <a:r>
              <a:rPr lang="en-US" sz="1200" dirty="0" smtClean="0"/>
              <a:t> of Federal Regulations</a:t>
            </a:r>
            <a:r>
              <a:rPr lang="en-US" dirty="0" smtClean="0"/>
              <a:t>		</a:t>
            </a:r>
            <a:endParaRPr dirty="0"/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  <p:sp>
        <p:nvSpPr>
          <p:cNvPr id="5" name="Shape 158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600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Hierarchy of </a:t>
            </a:r>
            <a:r>
              <a:rPr lang="en-US" dirty="0" smtClean="0"/>
              <a:t>Accreditation </a:t>
            </a:r>
            <a:r>
              <a:rPr lang="en-US" dirty="0"/>
              <a:t>Authorities</a:t>
            </a:r>
          </a:p>
        </p:txBody>
      </p:sp>
      <p:sp>
        <p:nvSpPr>
          <p:cNvPr id="9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  <p:extLst>
      <p:ext uri="{BB962C8B-B14F-4D97-AF65-F5344CB8AC3E}">
        <p14:creationId xmlns:p14="http://schemas.microsoft.com/office/powerpoint/2010/main" val="35228392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838200" y="904875"/>
            <a:ext cx="10515599" cy="914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Department of Education </a:t>
            </a:r>
            <a:r>
              <a:rPr lang="en-US" dirty="0" smtClean="0"/>
              <a:t>(USDE)        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838200" y="2029694"/>
            <a:ext cx="10515599" cy="4147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USDE </a:t>
            </a:r>
            <a:r>
              <a:rPr lang="en-US" dirty="0"/>
              <a:t>Function: </a:t>
            </a:r>
            <a:r>
              <a:rPr lang="en-US" b="0" dirty="0"/>
              <a:t>“to establish policy for, administer and coordinate most federal assistance to education, collect data on US schools, and to enforce federal education laws regarding privacy and civil rights.</a:t>
            </a:r>
            <a:r>
              <a:rPr lang="en-US" b="0" dirty="0" smtClean="0"/>
              <a:t>”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b="0" dirty="0" smtClean="0"/>
              <a:t> </a:t>
            </a:r>
            <a:endParaRPr lang="en-US" b="0" dirty="0"/>
          </a:p>
          <a:p>
            <a:pPr lvl="0" algn="r" rtl="0">
              <a:spcBef>
                <a:spcPts val="0"/>
              </a:spcBef>
              <a:buFontTx/>
              <a:buChar char="•"/>
            </a:pPr>
            <a:r>
              <a:rPr lang="en-US" sz="1400" b="0" dirty="0" smtClean="0"/>
              <a:t>Department </a:t>
            </a:r>
            <a:r>
              <a:rPr lang="en-US" sz="1400" b="0" dirty="0"/>
              <a:t>of </a:t>
            </a:r>
            <a:r>
              <a:rPr lang="en-US" sz="1400" b="0" dirty="0" smtClean="0"/>
              <a:t>Education Organization </a:t>
            </a:r>
            <a:r>
              <a:rPr lang="en-US" sz="1400" b="0" dirty="0"/>
              <a:t>Act, </a:t>
            </a:r>
            <a:r>
              <a:rPr lang="en-US" sz="1400" b="0" dirty="0" smtClean="0"/>
              <a:t>1979</a:t>
            </a:r>
          </a:p>
          <a:p>
            <a:pPr marL="152400" lvl="0" indent="0" rtl="0">
              <a:spcBef>
                <a:spcPts val="0"/>
              </a:spcBef>
              <a:buNone/>
            </a:pPr>
            <a:endParaRPr lang="en-US" sz="1400" b="0" dirty="0"/>
          </a:p>
          <a:p>
            <a:pPr marL="152400" lvl="0" indent="0" rtl="0">
              <a:spcBef>
                <a:spcPts val="0"/>
              </a:spcBef>
              <a:buNone/>
            </a:pPr>
            <a:endParaRPr lang="en-US" b="0" dirty="0" smtClean="0"/>
          </a:p>
          <a:p>
            <a:pPr marL="152400" lvl="0" indent="0" rtl="0">
              <a:spcBef>
                <a:spcPts val="0"/>
              </a:spcBef>
              <a:buNone/>
            </a:pPr>
            <a:r>
              <a:rPr lang="en-US" dirty="0" smtClean="0"/>
              <a:t>The Secretary of Education makes decisions for the USDE.</a:t>
            </a:r>
            <a:endParaRPr lang="en-US" dirty="0"/>
          </a:p>
          <a:p>
            <a:pPr lvl="0" algn="r" rtl="0">
              <a:spcBef>
                <a:spcPts val="0"/>
              </a:spcBef>
              <a:buFontTx/>
              <a:buChar char="•"/>
            </a:pPr>
            <a:endParaRPr lang="en-US" sz="1400" b="0" dirty="0"/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1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  <p:pic>
        <p:nvPicPr>
          <p:cNvPr id="5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4636" y="357029"/>
            <a:ext cx="1299599" cy="12995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603400" y="921456"/>
            <a:ext cx="10942799" cy="133237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National Advisory Committee on Institutional Quality and Integrity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NACIQI)   </a:t>
            </a:r>
            <a:r>
              <a:rPr lang="en-US" sz="1800" dirty="0"/>
              <a:t>               </a:t>
            </a:r>
            <a:r>
              <a:rPr lang="en-US" sz="1800" b="0" dirty="0" smtClean="0"/>
              <a:t>Established </a:t>
            </a:r>
            <a:r>
              <a:rPr lang="en-US" sz="1800" b="0" dirty="0"/>
              <a:t>in 1992 via HEA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03400" y="2618020"/>
            <a:ext cx="10750499" cy="350841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Provides recommendations to the Secretary of Education on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i="1" dirty="0"/>
              <a:t>matters related to accreditation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-US" i="1" dirty="0"/>
              <a:t>the eligibility and certification process for colleges and universities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Accrediting </a:t>
            </a:r>
            <a:r>
              <a:rPr lang="en-US" dirty="0" smtClean="0">
                <a:solidFill>
                  <a:schemeClr val="tx1"/>
                </a:solidFill>
              </a:rPr>
              <a:t>organizations </a:t>
            </a:r>
            <a:r>
              <a:rPr lang="en-US" dirty="0">
                <a:solidFill>
                  <a:schemeClr val="tx1"/>
                </a:solidFill>
              </a:rPr>
              <a:t>must demonstrate compliance </a:t>
            </a:r>
            <a:r>
              <a:rPr lang="en-US" dirty="0" smtClean="0">
                <a:solidFill>
                  <a:schemeClr val="tx1"/>
                </a:solidFill>
              </a:rPr>
              <a:t>with USDE criteria </a:t>
            </a:r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recognition.</a:t>
            </a:r>
            <a:endParaRPr lang="en-US" b="0" dirty="0">
              <a:solidFill>
                <a:schemeClr val="tx1"/>
              </a:solidFill>
            </a:endParaRPr>
          </a:p>
          <a:p>
            <a:pPr marL="0" lvl="0" indent="0" rtl="0">
              <a:spcBef>
                <a:spcPts val="0"/>
              </a:spcBef>
              <a:buNone/>
            </a:pPr>
            <a:endParaRPr b="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/>
              <a:t>NACIQI conducts regular, periodic reviews of each </a:t>
            </a:r>
            <a:r>
              <a:rPr lang="en-US" dirty="0" smtClean="0"/>
              <a:t>USDE-</a:t>
            </a:r>
            <a:r>
              <a:rPr lang="en-US" dirty="0"/>
              <a:t>recognized </a:t>
            </a:r>
            <a:r>
              <a:rPr lang="en-US" dirty="0" smtClean="0"/>
              <a:t>accreditor. </a:t>
            </a:r>
            <a:endParaRPr lang="en-US" dirty="0"/>
          </a:p>
          <a:p>
            <a:pPr marL="0" lvl="0" indent="0" algn="r" rtl="0">
              <a:spcBef>
                <a:spcPts val="0"/>
              </a:spcBef>
              <a:buNone/>
            </a:pPr>
            <a:r>
              <a:rPr lang="en-US" sz="1400" dirty="0"/>
              <a:t>NACIQI page on the U.S. Department of Education Website</a:t>
            </a:r>
          </a:p>
        </p:txBody>
      </p:sp>
      <p:pic>
        <p:nvPicPr>
          <p:cNvPr id="4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4636" y="357029"/>
            <a:ext cx="1299599" cy="12995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229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ASCCC Accreditation Institute, Feb. 19-20, San Diego, </a:t>
            </a:r>
            <a:r>
              <a:rPr lang="en-US" sz="120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CA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1450</Words>
  <Application>Microsoft Macintosh PowerPoint</Application>
  <PresentationFormat>Custom</PresentationFormat>
  <Paragraphs>222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Office Theme</vt:lpstr>
      <vt:lpstr>The Infrastructure of Accreditation: </vt:lpstr>
      <vt:lpstr>PowerPoint Presentation</vt:lpstr>
      <vt:lpstr>What is Accreditation? </vt:lpstr>
      <vt:lpstr>How is Federal Funding Tied to Accreditation?</vt:lpstr>
      <vt:lpstr>PowerPoint Presentation</vt:lpstr>
      <vt:lpstr>Hierarchy of Accreditation Authorities  (Part I: Voluntary, Peer-Based)  </vt:lpstr>
      <vt:lpstr>Hierarchy of Accreditation Authorities</vt:lpstr>
      <vt:lpstr>Department of Education (USDE)        </vt:lpstr>
      <vt:lpstr>National Advisory Committee on Institutional Quality and Integrity  (NACIQI)                  Established in 1992 via HEA</vt:lpstr>
      <vt:lpstr>Higher Education Act (HEA)</vt:lpstr>
      <vt:lpstr>Summing Up: “Accrediting” Accreditors</vt:lpstr>
      <vt:lpstr>PowerPoint Presentation</vt:lpstr>
      <vt:lpstr>PowerPoint Presentation</vt:lpstr>
      <vt:lpstr>The Regional Accreditors (with year of founding) </vt:lpstr>
      <vt:lpstr>Who May Apply For WSCUC Accreditation? </vt:lpstr>
      <vt:lpstr>How to Become Accredited by WSCUC </vt:lpstr>
      <vt:lpstr>Is Change in the Air?</vt:lpstr>
      <vt:lpstr>Changing Accreditors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Infrastructure of Accreditation: </dc:title>
  <cp:lastModifiedBy>WLAC TitleV</cp:lastModifiedBy>
  <cp:revision>51</cp:revision>
  <dcterms:modified xsi:type="dcterms:W3CDTF">2016-02-25T18:55:28Z</dcterms:modified>
</cp:coreProperties>
</file>