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18"/>
  </p:notesMasterIdLst>
  <p:handoutMasterIdLst>
    <p:handoutMasterId r:id="rId19"/>
  </p:handoutMasterIdLst>
  <p:sldIdLst>
    <p:sldId id="386" r:id="rId2"/>
    <p:sldId id="350" r:id="rId3"/>
    <p:sldId id="376" r:id="rId4"/>
    <p:sldId id="402" r:id="rId5"/>
    <p:sldId id="418" r:id="rId6"/>
    <p:sldId id="419" r:id="rId7"/>
    <p:sldId id="420" r:id="rId8"/>
    <p:sldId id="408" r:id="rId9"/>
    <p:sldId id="390" r:id="rId10"/>
    <p:sldId id="353" r:id="rId11"/>
    <p:sldId id="355" r:id="rId12"/>
    <p:sldId id="409" r:id="rId13"/>
    <p:sldId id="361" r:id="rId14"/>
    <p:sldId id="363" r:id="rId15"/>
    <p:sldId id="389" r:id="rId16"/>
    <p:sldId id="410" r:id="rId1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0006"/>
    <a:srgbClr val="00FFCC"/>
    <a:srgbClr val="1FD911"/>
    <a:srgbClr val="FF33CC"/>
    <a:srgbClr val="FF99FF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0855" autoAdjust="0"/>
  </p:normalViewPr>
  <p:slideViewPr>
    <p:cSldViewPr>
      <p:cViewPr varScale="1">
        <p:scale>
          <a:sx n="66" d="100"/>
          <a:sy n="66" d="100"/>
        </p:scale>
        <p:origin x="15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826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 b="1" dirty="0"/>
              <a:t>Becoming a Great Team Player</a:t>
            </a:r>
          </a:p>
          <a:p>
            <a:r>
              <a:rPr lang="en-US" dirty="0"/>
              <a:t>CHC Mentoring Program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B0B9CCF-8300-4ACC-B70E-B45FD2E77925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sz="1050" dirty="0"/>
              <a:t>Presented by Dr. Cheryl Marshall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88DAA45-329A-4354-B85B-5FDE7C5B10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933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031205D-2CE8-4CAF-BF65-6ACF61E4EC4D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C222AB1-C80D-441E-8762-272BF7CBD0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95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22AB1-C80D-441E-8762-272BF7CBD0B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610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22AB1-C80D-441E-8762-272BF7CBD0B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4193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22AB1-C80D-441E-8762-272BF7CBD0B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490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22AB1-C80D-441E-8762-272BF7CBD0B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053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22AB1-C80D-441E-8762-272BF7CBD0B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126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22AB1-C80D-441E-8762-272BF7CBD0B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586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22AB1-C80D-441E-8762-272BF7CBD0B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999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22AB1-C80D-441E-8762-272BF7CBD0B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89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22AB1-C80D-441E-8762-272BF7CBD0B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847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B7A33-841F-4C28-A967-5355081050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85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22AB1-C80D-441E-8762-272BF7CBD0B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09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22AB1-C80D-441E-8762-272BF7CBD0B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093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98B3-788E-4FBE-A3AA-2CEC1C66CDB0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6E8342CA-928F-4AE2-B56D-3256A697186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712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98B3-788E-4FBE-A3AA-2CEC1C66CDB0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342CA-928F-4AE2-B56D-3256A69718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2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98B3-788E-4FBE-A3AA-2CEC1C66CDB0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342CA-928F-4AE2-B56D-3256A697186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4717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>
            <a:lvl1pPr>
              <a:defRPr sz="2800"/>
            </a:lvl1pPr>
            <a:lvl2pPr>
              <a:defRPr sz="24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98B3-788E-4FBE-A3AA-2CEC1C66CDB0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342CA-928F-4AE2-B56D-3256A697186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4078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98B3-788E-4FBE-A3AA-2CEC1C66CDB0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342CA-928F-4AE2-B56D-3256A697186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3123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98B3-788E-4FBE-A3AA-2CEC1C66CDB0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342CA-928F-4AE2-B56D-3256A697186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7667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98B3-788E-4FBE-A3AA-2CEC1C66CDB0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342CA-928F-4AE2-B56D-3256A69718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485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98B3-788E-4FBE-A3AA-2CEC1C66CDB0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342CA-928F-4AE2-B56D-3256A69718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819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98B3-788E-4FBE-A3AA-2CEC1C66CDB0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342CA-928F-4AE2-B56D-3256A69718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3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98B3-788E-4FBE-A3AA-2CEC1C66CDB0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342CA-928F-4AE2-B56D-3256A697186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1492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E31398B3-788E-4FBE-A3AA-2CEC1C66CDB0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342CA-928F-4AE2-B56D-3256A697186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203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398B3-788E-4FBE-A3AA-2CEC1C66CDB0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E8342CA-928F-4AE2-B56D-3256A69718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458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jayce-o.blogspot.com/2012/03/4-reasons-for-logo-redesign.html" TargetMode="Externa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-span.org/video/?438461-1/for-common-good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www.youtube.com/watch?v=AoAA1WDE35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0712110-0BC1-4B31-B3BB-63B44222E87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466B5F3-C053-4580-B04A-1EF94988828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5CED634-E2D0-4AB7-96DD-816C9B52C5C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CDDCDFB-696D-4FDF-9B58-24F71B7C37B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A6123F2-4B61-414F-A7E5-5B7828EACAE2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9462" y="3528543"/>
            <a:ext cx="312861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a person&#10;&#10;Description generated with very high confidence">
            <a:extLst>
              <a:ext uri="{FF2B5EF4-FFF2-40B4-BE49-F238E27FC236}">
                <a16:creationId xmlns:a16="http://schemas.microsoft.com/office/drawing/2014/main" id="{EFE7C6C9-8EC5-4556-BD92-835DF2110F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  <a14:imgEffect>
                      <a14:brightnessContrast bright="20000" contrast="-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95" r="33141" b="1"/>
          <a:stretch/>
        </p:blipFill>
        <p:spPr>
          <a:xfrm>
            <a:off x="5181600" y="793488"/>
            <a:ext cx="3634869" cy="430022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A27079B-750B-403C-982C-2795DBBCD8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9462" y="962902"/>
            <a:ext cx="3132288" cy="2380828"/>
          </a:xfrm>
        </p:spPr>
        <p:txBody>
          <a:bodyPr>
            <a:normAutofit/>
          </a:bodyPr>
          <a:lstStyle/>
          <a:p>
            <a:r>
              <a:rPr lang="en-US" sz="3300"/>
              <a:t>Hearts, </a:t>
            </a:r>
            <a:br>
              <a:rPr lang="en-US" sz="3300"/>
            </a:br>
            <a:r>
              <a:rPr lang="en-US" sz="3300"/>
              <a:t>Brains, </a:t>
            </a:r>
            <a:br>
              <a:rPr lang="en-US" sz="3300"/>
            </a:br>
            <a:r>
              <a:rPr lang="en-US" sz="3300"/>
              <a:t>and </a:t>
            </a:r>
            <a:br>
              <a:rPr lang="en-US" sz="3300"/>
            </a:br>
            <a:r>
              <a:rPr lang="en-US" sz="3300"/>
              <a:t>Growing Pains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F8787859-B7B9-4D31-BBB2-A5F1759312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9462" y="3531204"/>
            <a:ext cx="3894216" cy="236388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800" dirty="0"/>
              <a:t>Creating Sustainable Change During Turbulent Times</a:t>
            </a:r>
          </a:p>
          <a:p>
            <a:pPr>
              <a:lnSpc>
                <a:spcPct val="110000"/>
              </a:lnSpc>
            </a:pPr>
            <a:r>
              <a:rPr lang="en-US" sz="1800"/>
              <a:t>May 4, </a:t>
            </a:r>
            <a:r>
              <a:rPr lang="en-US" sz="1800" dirty="0"/>
              <a:t>2018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ASCCC Career and Noncredit Education Institute</a:t>
            </a:r>
          </a:p>
        </p:txBody>
      </p:sp>
    </p:spTree>
    <p:extLst>
      <p:ext uri="{BB962C8B-B14F-4D97-AF65-F5344CB8AC3E}">
        <p14:creationId xmlns:p14="http://schemas.microsoft.com/office/powerpoint/2010/main" val="2226654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838200"/>
            <a:ext cx="7010400" cy="1143000"/>
          </a:xfrm>
        </p:spPr>
        <p:txBody>
          <a:bodyPr lIns="90488" tIns="44450" rIns="90488" bIns="4445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What Is Change Management?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2209800"/>
            <a:ext cx="6705600" cy="3581400"/>
          </a:xfrm>
        </p:spPr>
        <p:txBody>
          <a:bodyPr lIns="90488" tIns="44450" rIns="90488" bIns="44450">
            <a:normAutofit/>
          </a:bodyPr>
          <a:lstStyle/>
          <a:p>
            <a:r>
              <a:rPr lang="en-US" i="1" dirty="0">
                <a:latin typeface="Lucida Sans" pitchFamily="34" charset="0"/>
              </a:rPr>
              <a:t>Personal Change</a:t>
            </a:r>
            <a:r>
              <a:rPr lang="en-US" dirty="0"/>
              <a:t>: Intentional, purposeful adoption of new thoughts &amp; behaviors</a:t>
            </a:r>
          </a:p>
          <a:p>
            <a:pPr>
              <a:spcBef>
                <a:spcPts val="1800"/>
              </a:spcBef>
            </a:pPr>
            <a:r>
              <a:rPr lang="en-US" i="1" dirty="0">
                <a:latin typeface="Lucida Sans" pitchFamily="34" charset="0"/>
              </a:rPr>
              <a:t>Organizational Change</a:t>
            </a:r>
            <a:r>
              <a:rPr lang="en-US" dirty="0"/>
              <a:t>:  Adoption of new ideas or behavior by an organization in response to opportunities or threats</a:t>
            </a:r>
          </a:p>
          <a:p>
            <a:endParaRPr lang="en-US" i="1" dirty="0">
              <a:latin typeface="Lucida Sans" pitchFamily="34" charset="0"/>
            </a:endParaRPr>
          </a:p>
          <a:p>
            <a:endParaRPr lang="en-US" i="1" dirty="0"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82006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1998" y="3584878"/>
            <a:ext cx="2277590" cy="1745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4068" y="1213572"/>
            <a:ext cx="2138684" cy="14271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694" y="1174202"/>
            <a:ext cx="1516092" cy="1403789"/>
          </a:xfrm>
          <a:prstGeom prst="rect">
            <a:avLst/>
          </a:prstGeo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57334" y="2653587"/>
            <a:ext cx="190023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2100" dirty="0">
                <a:latin typeface="Forte" pitchFamily="66" charset="0"/>
              </a:rPr>
              <a:t>Denial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787" y="3350336"/>
            <a:ext cx="1191389" cy="13291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5642" y="2998280"/>
            <a:ext cx="1351493" cy="615795"/>
          </a:xfrm>
          <a:prstGeom prst="rect">
            <a:avLst/>
          </a:prstGeom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 rot="10613655" flipV="1">
            <a:off x="450249" y="4659386"/>
            <a:ext cx="151440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2100" b="1" dirty="0">
                <a:latin typeface="Viner Hand ITC" pitchFamily="66" charset="0"/>
              </a:rPr>
              <a:t>Awareness</a:t>
            </a:r>
            <a:endParaRPr lang="en-US" b="1" dirty="0">
              <a:latin typeface="Viner Hand ITC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81467" y="3867294"/>
            <a:ext cx="1234550" cy="12957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38961" y="5330423"/>
            <a:ext cx="1456349" cy="7518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16501" y="4949974"/>
            <a:ext cx="3093899" cy="1735667"/>
          </a:xfrm>
          <a:prstGeom prst="rect">
            <a:avLst/>
          </a:prstGeom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4358882" y="5535932"/>
            <a:ext cx="211966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2100" dirty="0">
                <a:solidFill>
                  <a:srgbClr val="CF1203"/>
                </a:solidFill>
                <a:latin typeface="Snap ITC" pitchFamily="82" charset="0"/>
              </a:rPr>
              <a:t>Resistance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87810" y="3152099"/>
            <a:ext cx="1701802" cy="1809644"/>
          </a:xfrm>
          <a:prstGeom prst="rect">
            <a:avLst/>
          </a:prstGeom>
        </p:spPr>
      </p:pic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6994288" y="4949974"/>
            <a:ext cx="170960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2100" b="1" dirty="0">
                <a:solidFill>
                  <a:srgbClr val="3BB141"/>
                </a:solidFill>
                <a:latin typeface="Verdana" pitchFamily="34" charset="0"/>
              </a:rPr>
              <a:t>Action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10699" y="2607420"/>
            <a:ext cx="1760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Old English Text MT" panose="03040902040508030806" pitchFamily="66" charset="0"/>
              </a:rPr>
              <a:t>Commitment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693402" y="478240"/>
            <a:ext cx="3448050" cy="1049337"/>
          </a:xfrm>
        </p:spPr>
        <p:txBody>
          <a:bodyPr/>
          <a:lstStyle/>
          <a:p>
            <a:pPr algn="ctr"/>
            <a:r>
              <a:rPr lang="en-US" dirty="0"/>
              <a:t>Typical Phases</a:t>
            </a:r>
          </a:p>
        </p:txBody>
      </p:sp>
      <p:sp>
        <p:nvSpPr>
          <p:cNvPr id="4" name="Arrow: Curved Right 3">
            <a:extLst>
              <a:ext uri="{FF2B5EF4-FFF2-40B4-BE49-F238E27FC236}">
                <a16:creationId xmlns:a16="http://schemas.microsoft.com/office/drawing/2014/main" id="{BBFE1344-3A0B-4989-A8FF-19F4576ECC1D}"/>
              </a:ext>
            </a:extLst>
          </p:cNvPr>
          <p:cNvSpPr/>
          <p:nvPr/>
        </p:nvSpPr>
        <p:spPr>
          <a:xfrm rot="16200000">
            <a:off x="3661196" y="558839"/>
            <a:ext cx="1809642" cy="3747150"/>
          </a:xfrm>
          <a:prstGeom prst="curved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460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ky, person, water, outdoor&#10;&#10;Description generated with very high confidence">
            <a:extLst>
              <a:ext uri="{FF2B5EF4-FFF2-40B4-BE49-F238E27FC236}">
                <a16:creationId xmlns:a16="http://schemas.microsoft.com/office/drawing/2014/main" id="{DE6E4FB5-42D3-4C95-A253-6E191C22AA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7555" r="29871" b="-1"/>
          <a:stretch/>
        </p:blipFill>
        <p:spPr>
          <a:xfrm>
            <a:off x="533400" y="982663"/>
            <a:ext cx="3334816" cy="44257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3D00D0-4779-4C19-B231-C3D5694B857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91000" y="609600"/>
            <a:ext cx="4800600" cy="13033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dirty="0"/>
              <a:t>Develop a Vision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97C500-B9BE-42C4-8503-8ED68B14F493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4553857" y="1676400"/>
            <a:ext cx="3962400" cy="412273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2800" dirty="0"/>
              <a:t>Where do you want your organization to be in 5 years?</a:t>
            </a:r>
          </a:p>
          <a:p>
            <a:pPr marL="342900" indent="-342900" algn="l">
              <a:buFont typeface="Arial"/>
              <a:buChar char="•"/>
            </a:pPr>
            <a:r>
              <a:rPr lang="en-US" sz="2800" dirty="0"/>
              <a:t>What would success look like?</a:t>
            </a:r>
          </a:p>
          <a:p>
            <a:pPr marL="342900" indent="-342900" algn="l">
              <a:buFont typeface="Arial"/>
              <a:buChar char="•"/>
            </a:pPr>
            <a:r>
              <a:rPr lang="en-US" sz="2800" dirty="0"/>
              <a:t>What differences do you want to make in the world?</a:t>
            </a:r>
          </a:p>
        </p:txBody>
      </p:sp>
    </p:spTree>
    <p:extLst>
      <p:ext uri="{BB962C8B-B14F-4D97-AF65-F5344CB8AC3E}">
        <p14:creationId xmlns:p14="http://schemas.microsoft.com/office/powerpoint/2010/main" val="2536235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Confront Fear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419600" y="1945451"/>
            <a:ext cx="4084281" cy="3805298"/>
          </a:xfrm>
        </p:spPr>
        <p:txBody>
          <a:bodyPr>
            <a:noAutofit/>
          </a:bodyPr>
          <a:lstStyle/>
          <a:p>
            <a:pPr lvl="1">
              <a:spcBef>
                <a:spcPts val="1200"/>
              </a:spcBef>
              <a:spcAft>
                <a:spcPts val="0"/>
              </a:spcAft>
            </a:pPr>
            <a:r>
              <a:rPr lang="en-US" sz="3200" dirty="0"/>
              <a:t>Fear of the unknown </a:t>
            </a:r>
          </a:p>
          <a:p>
            <a:pPr lvl="2">
              <a:spcBef>
                <a:spcPts val="600"/>
              </a:spcBef>
            </a:pPr>
            <a:r>
              <a:rPr lang="en-US" sz="2400" dirty="0"/>
              <a:t>Loss of power, turf</a:t>
            </a:r>
          </a:p>
          <a:p>
            <a:pPr lvl="1">
              <a:spcBef>
                <a:spcPts val="600"/>
              </a:spcBef>
            </a:pPr>
            <a:r>
              <a:rPr lang="en-US" sz="3200" dirty="0"/>
              <a:t>Fear of the known</a:t>
            </a:r>
          </a:p>
          <a:p>
            <a:pPr lvl="2">
              <a:spcBef>
                <a:spcPts val="600"/>
              </a:spcBef>
            </a:pPr>
            <a:r>
              <a:rPr lang="en-US" sz="2400" dirty="0"/>
              <a:t>Changes in work volume or process</a:t>
            </a:r>
          </a:p>
          <a:p>
            <a:pPr lvl="1">
              <a:spcBef>
                <a:spcPts val="1200"/>
              </a:spcBef>
            </a:pPr>
            <a:r>
              <a:rPr lang="en-US" sz="3200" dirty="0"/>
              <a:t>Fear of failure</a:t>
            </a:r>
          </a:p>
        </p:txBody>
      </p:sp>
      <p:pic>
        <p:nvPicPr>
          <p:cNvPr id="34820" name="Picture 4" descr="pe01496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747" y="2133600"/>
            <a:ext cx="289225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034562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Callout 6"/>
          <p:cNvSpPr/>
          <p:nvPr/>
        </p:nvSpPr>
        <p:spPr>
          <a:xfrm>
            <a:off x="4415497" y="2438400"/>
            <a:ext cx="4610100" cy="3075398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 from Experimentation, Innovation, &amp; Mistakes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86532" y="3200400"/>
            <a:ext cx="386803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Anyone who has never made a mistake has never tried anything new.</a:t>
            </a:r>
          </a:p>
          <a:p>
            <a:pPr algn="ctr">
              <a:buNone/>
            </a:pPr>
            <a:r>
              <a:rPr lang="en-U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― Albert Einstein</a:t>
            </a:r>
          </a:p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FE8DB6-6A26-4B28-80C3-F94444CFB80C}"/>
              </a:ext>
            </a:extLst>
          </p:cNvPr>
          <p:cNvSpPr txBox="1"/>
          <p:nvPr/>
        </p:nvSpPr>
        <p:spPr>
          <a:xfrm rot="21082282">
            <a:off x="295304" y="2962531"/>
            <a:ext cx="4234227" cy="26776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latin typeface="Comic Sans MS" panose="030F0702030302020204" pitchFamily="66" charset="0"/>
              </a:rPr>
              <a:t>Leaders are visionaries with a poorly developed sense of fear and no idea of the odds against them. </a:t>
            </a:r>
          </a:p>
          <a:p>
            <a:pPr algn="ctr"/>
            <a:endParaRPr lang="en-US" sz="2400" b="1" i="1" dirty="0">
              <a:latin typeface="Comic Sans MS" panose="030F0702030302020204" pitchFamily="66" charset="0"/>
            </a:endParaRPr>
          </a:p>
          <a:p>
            <a:pPr algn="r"/>
            <a:r>
              <a:rPr lang="en-US" sz="2400" dirty="0"/>
              <a:t>– Robert </a:t>
            </a:r>
            <a:r>
              <a:rPr lang="en-US" sz="2400" dirty="0" err="1"/>
              <a:t>Jarvick</a:t>
            </a:r>
            <a:r>
              <a:rPr lang="en-US" sz="2400" dirty="0"/>
              <a:t>, </a:t>
            </a:r>
          </a:p>
          <a:p>
            <a:pPr algn="r"/>
            <a:r>
              <a:rPr lang="en-US" sz="2400" dirty="0"/>
              <a:t>creator of the artificial heart</a:t>
            </a:r>
          </a:p>
        </p:txBody>
      </p:sp>
    </p:spTree>
    <p:extLst>
      <p:ext uri="{BB962C8B-B14F-4D97-AF65-F5344CB8AC3E}">
        <p14:creationId xmlns:p14="http://schemas.microsoft.com/office/powerpoint/2010/main" val="2725220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1148" y="2172456"/>
            <a:ext cx="6784080" cy="319250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Develop a Growth Mindset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30929">
            <a:off x="265782" y="2057400"/>
            <a:ext cx="2209800" cy="342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539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E110B-E3F5-4334-9442-084958F17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BFC8A35-E6BF-43D0-8CDE-398B6295E6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9554" y="534069"/>
            <a:ext cx="7724891" cy="578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168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891F4D-E197-4D4C-93CF-66BB0F3D3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5EA0BF-41B0-4498-A8E9-ED89575E2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3490" y="1981200"/>
            <a:ext cx="7319509" cy="3496732"/>
          </a:xfrm>
        </p:spPr>
        <p:txBody>
          <a:bodyPr>
            <a:normAutofit/>
          </a:bodyPr>
          <a:lstStyle/>
          <a:p>
            <a:r>
              <a:rPr lang="en-US" dirty="0"/>
              <a:t>Understanding, Surviving, and Managing Change</a:t>
            </a:r>
          </a:p>
          <a:p>
            <a:r>
              <a:rPr lang="en-US" dirty="0"/>
              <a:t>Capitalizing on Opportunities</a:t>
            </a:r>
          </a:p>
          <a:p>
            <a:r>
              <a:rPr lang="en-US" dirty="0"/>
              <a:t>Using Influence and Advocacy</a:t>
            </a:r>
          </a:p>
          <a:p>
            <a:r>
              <a:rPr lang="en-US" dirty="0"/>
              <a:t>Moving Forward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B2C52A-6D83-4539-BDA3-158C6FCC71A8}"/>
              </a:ext>
            </a:extLst>
          </p:cNvPr>
          <p:cNvSpPr/>
          <p:nvPr/>
        </p:nvSpPr>
        <p:spPr>
          <a:xfrm rot="21085881">
            <a:off x="2314311" y="4667847"/>
            <a:ext cx="6019800" cy="83099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Berlin Sans FB" panose="020E0602020502020306" pitchFamily="34" charset="0"/>
              </a:rPr>
              <a:t>Leadership is a choice, not a position. </a:t>
            </a:r>
          </a:p>
          <a:p>
            <a:pPr algn="ctr"/>
            <a:r>
              <a:rPr lang="en-US" sz="2400" dirty="0">
                <a:latin typeface="Berlin Sans FB" panose="020E0602020502020306" pitchFamily="34" charset="0"/>
              </a:rPr>
              <a:t>- Stephen Covey</a:t>
            </a:r>
          </a:p>
        </p:txBody>
      </p:sp>
    </p:spTree>
    <p:extLst>
      <p:ext uri="{BB962C8B-B14F-4D97-AF65-F5344CB8AC3E}">
        <p14:creationId xmlns:p14="http://schemas.microsoft.com/office/powerpoint/2010/main" val="2657318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66247D-6B7C-42F0-B938-37FE22F0F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76" y="1059712"/>
            <a:ext cx="7431024" cy="1828800"/>
          </a:xfrm>
        </p:spPr>
        <p:txBody>
          <a:bodyPr/>
          <a:lstStyle/>
          <a:p>
            <a:r>
              <a:rPr lang="en-US" dirty="0"/>
              <a:t>Our Current Environment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917452-0D3E-4E64-AA10-334314E854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3733800"/>
            <a:ext cx="5029200" cy="1090015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Turbulent Times and Transformational Change </a:t>
            </a:r>
          </a:p>
        </p:txBody>
      </p:sp>
    </p:spTree>
    <p:extLst>
      <p:ext uri="{BB962C8B-B14F-4D97-AF65-F5344CB8AC3E}">
        <p14:creationId xmlns:p14="http://schemas.microsoft.com/office/powerpoint/2010/main" val="1408436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24836B8-629C-4E34-BB3D-72154BDE3C2B}"/>
              </a:ext>
            </a:extLst>
          </p:cNvPr>
          <p:cNvSpPr txBox="1"/>
          <p:nvPr/>
        </p:nvSpPr>
        <p:spPr>
          <a:xfrm rot="1746062">
            <a:off x="6308792" y="3243934"/>
            <a:ext cx="2667000" cy="646331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CDCP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72B9D5-9F4B-4909-ACD5-DCBE60DC5F31}"/>
              </a:ext>
            </a:extLst>
          </p:cNvPr>
          <p:cNvSpPr txBox="1"/>
          <p:nvPr/>
        </p:nvSpPr>
        <p:spPr>
          <a:xfrm rot="20302734">
            <a:off x="6042190" y="5085059"/>
            <a:ext cx="2667000" cy="64633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lgerian" panose="04020705040A02060702" pitchFamily="82" charset="0"/>
              </a:rPr>
              <a:t>FLOW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EFB04B-5B46-4815-A266-BFC47CBE83A1}"/>
              </a:ext>
            </a:extLst>
          </p:cNvPr>
          <p:cNvSpPr txBox="1"/>
          <p:nvPr/>
        </p:nvSpPr>
        <p:spPr>
          <a:xfrm rot="1169753">
            <a:off x="5943600" y="483243"/>
            <a:ext cx="2667000" cy="1200329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Light" panose="020B0304020202020204" pitchFamily="34" charset="0"/>
                <a:cs typeface="Arial Nova Light" panose="020B0304020202020204" pitchFamily="34" charset="0"/>
              </a:rPr>
              <a:t>Regional Consortia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4A1DC2-AD65-4D19-B15E-79856BB7A593}"/>
              </a:ext>
            </a:extLst>
          </p:cNvPr>
          <p:cNvSpPr txBox="1"/>
          <p:nvPr/>
        </p:nvSpPr>
        <p:spPr>
          <a:xfrm rot="1237800">
            <a:off x="472582" y="762359"/>
            <a:ext cx="26670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Britannic Bold" panose="020B0903060703020204" pitchFamily="34" charset="0"/>
              </a:rPr>
              <a:t>DACA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4FE9D4-13A9-4B03-8698-3A3369CDF23F}"/>
              </a:ext>
            </a:extLst>
          </p:cNvPr>
          <p:cNvSpPr txBox="1"/>
          <p:nvPr/>
        </p:nvSpPr>
        <p:spPr>
          <a:xfrm>
            <a:off x="3276600" y="529980"/>
            <a:ext cx="2667000" cy="120032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Impact" panose="020B0806030902050204" pitchFamily="34" charset="0"/>
              </a:rPr>
              <a:t>New Funding Formula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9F6D8C-C2AC-462F-8759-73331885825F}"/>
              </a:ext>
            </a:extLst>
          </p:cNvPr>
          <p:cNvSpPr txBox="1"/>
          <p:nvPr/>
        </p:nvSpPr>
        <p:spPr>
          <a:xfrm rot="21236449">
            <a:off x="282082" y="4012146"/>
            <a:ext cx="3048000" cy="120032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Gill Sans Ultra Bold" panose="020B0A02020104020203" pitchFamily="34" charset="0"/>
              </a:rPr>
              <a:t>Public Criticism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8CCAF7-6507-4217-9D8A-F5131E4C3571}"/>
              </a:ext>
            </a:extLst>
          </p:cNvPr>
          <p:cNvSpPr txBox="1"/>
          <p:nvPr/>
        </p:nvSpPr>
        <p:spPr>
          <a:xfrm rot="704635">
            <a:off x="2636902" y="5068206"/>
            <a:ext cx="3450395" cy="120032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pperplate Gothic Bold" panose="020E0705020206020404" pitchFamily="34" charset="0"/>
              </a:rPr>
              <a:t>Enrollment Decline</a:t>
            </a:r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445C1E-96A4-4602-A476-B9E3FE2D243D}"/>
              </a:ext>
            </a:extLst>
          </p:cNvPr>
          <p:cNvSpPr txBox="1"/>
          <p:nvPr/>
        </p:nvSpPr>
        <p:spPr>
          <a:xfrm rot="20062441">
            <a:off x="87630" y="1973076"/>
            <a:ext cx="3162300" cy="1200329"/>
          </a:xfrm>
          <a:prstGeom prst="rect">
            <a:avLst/>
          </a:prstGeom>
          <a:solidFill>
            <a:srgbClr val="00FFCC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Forte" panose="03060902040502070203" pitchFamily="66" charset="0"/>
              </a:rPr>
              <a:t>Accountability Measures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626DD5-188E-4361-9B49-431627281DFB}"/>
              </a:ext>
            </a:extLst>
          </p:cNvPr>
          <p:cNvSpPr txBox="1"/>
          <p:nvPr/>
        </p:nvSpPr>
        <p:spPr>
          <a:xfrm rot="20406725">
            <a:off x="5242560" y="2211712"/>
            <a:ext cx="3087272" cy="1200329"/>
          </a:xfrm>
          <a:prstGeom prst="rect">
            <a:avLst/>
          </a:prstGeom>
          <a:solidFill>
            <a:srgbClr val="FF33CC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Bauhaus 93" panose="04030905020B02020C02" pitchFamily="82" charset="0"/>
              </a:rPr>
              <a:t>Adult Ed Block Grants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4DDE0C-1F54-41D9-80EB-D18929523B77}"/>
              </a:ext>
            </a:extLst>
          </p:cNvPr>
          <p:cNvSpPr txBox="1"/>
          <p:nvPr/>
        </p:nvSpPr>
        <p:spPr>
          <a:xfrm rot="847330">
            <a:off x="2930486" y="2244125"/>
            <a:ext cx="2667000" cy="1754326"/>
          </a:xfrm>
          <a:prstGeom prst="rect">
            <a:avLst/>
          </a:prstGeom>
          <a:solidFill>
            <a:srgbClr val="1FD91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Bookman Old Style" panose="02050604050505020204" pitchFamily="18" charset="0"/>
              </a:rPr>
              <a:t>Strong Workforce Program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4FE9D4-13A9-4B03-8698-3A3369CDF23F}"/>
              </a:ext>
            </a:extLst>
          </p:cNvPr>
          <p:cNvSpPr txBox="1"/>
          <p:nvPr/>
        </p:nvSpPr>
        <p:spPr>
          <a:xfrm rot="791217">
            <a:off x="821940" y="3025946"/>
            <a:ext cx="2667000" cy="1200329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Impact" panose="020B0806030902050204" pitchFamily="34" charset="0"/>
              </a:rPr>
              <a:t>Self Supporting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4FE9D4-13A9-4B03-8698-3A3369CDF23F}"/>
              </a:ext>
            </a:extLst>
          </p:cNvPr>
          <p:cNvSpPr txBox="1"/>
          <p:nvPr/>
        </p:nvSpPr>
        <p:spPr>
          <a:xfrm>
            <a:off x="4749735" y="3651232"/>
            <a:ext cx="2667000" cy="17543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Impact" panose="020B0806030902050204" pitchFamily="34" charset="0"/>
              </a:rPr>
              <a:t>Performance Based Funding</a:t>
            </a:r>
          </a:p>
        </p:txBody>
      </p:sp>
    </p:spTree>
    <p:extLst>
      <p:ext uri="{BB962C8B-B14F-4D97-AF65-F5344CB8AC3E}">
        <p14:creationId xmlns:p14="http://schemas.microsoft.com/office/powerpoint/2010/main" val="311827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0"/>
                            </p:stCondLst>
                            <p:childTnLst>
                              <p:par>
                                <p:cTn id="4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5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0"/>
                            </p:stCondLst>
                            <p:childTnLst>
                              <p:par>
                                <p:cTn id="6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500"/>
                            </p:stCondLst>
                            <p:childTnLst>
                              <p:par>
                                <p:cTn id="6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750"/>
                            </p:stCondLst>
                            <p:childTnLst>
                              <p:par>
                                <p:cTn id="7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4" grpId="0" animBg="1"/>
      <p:bldP spid="6" grpId="0" animBg="1"/>
      <p:bldP spid="11" grpId="0" animBg="1"/>
      <p:bldP spid="13" grpId="0" animBg="1"/>
      <p:bldP spid="5" grpId="0" animBg="1"/>
      <p:bldP spid="10" grpId="0" animBg="1"/>
      <p:bldP spid="9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41823"/>
            <a:ext cx="4383404" cy="125588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4572000"/>
            <a:ext cx="8153400" cy="1255885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hlinkClick r:id="rId3"/>
              </a:rPr>
              <a:t>https://www.c-span.org/video/?438461-1/for-common-good</a:t>
            </a:r>
            <a:endParaRPr lang="en-US" dirty="0"/>
          </a:p>
          <a:p>
            <a:r>
              <a:rPr lang="en-US" dirty="0">
                <a:hlinkClick r:id="rId4"/>
              </a:rPr>
              <a:t>https://www.youtube.com/watch?v=AoAA1WDE354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800" y="609600"/>
            <a:ext cx="2286000" cy="32806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6802" y="1955786"/>
            <a:ext cx="4191000" cy="235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900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/>
              <a:t>Sound Familiar?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4294967295"/>
          </p:nvPr>
        </p:nvSpPr>
        <p:spPr>
          <a:xfrm>
            <a:off x="228600" y="1853755"/>
            <a:ext cx="4794497" cy="4131312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/>
              <a:t>College really isn’t worth it…too much debt and not enough return</a:t>
            </a:r>
          </a:p>
          <a:p>
            <a:r>
              <a:rPr lang="en-US" sz="2600" dirty="0"/>
              <a:t>We don’t need colleges anymore…everything can be taught online </a:t>
            </a:r>
          </a:p>
          <a:p>
            <a:r>
              <a:rPr lang="en-US" sz="2600" dirty="0"/>
              <a:t>Colleges are teaching irrelevant courses that don’t lead to jobs</a:t>
            </a:r>
          </a:p>
          <a:p>
            <a:r>
              <a:rPr lang="en-US" sz="2600" dirty="0"/>
              <a:t>There is too much focus on STEM…we’re losing the value of a liberal arts education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 rot="771045">
            <a:off x="7209681" y="3380403"/>
            <a:ext cx="1741487" cy="26495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0646" y="168149"/>
            <a:ext cx="2478063" cy="16505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39181">
            <a:off x="5268311" y="3299336"/>
            <a:ext cx="1828959" cy="27434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16448">
            <a:off x="4993503" y="1835269"/>
            <a:ext cx="1863834" cy="15905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678017">
            <a:off x="6973992" y="1699497"/>
            <a:ext cx="2000059" cy="166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736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34000" y="914400"/>
            <a:ext cx="2971800" cy="1072896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Saturday Evening Post</a:t>
            </a:r>
            <a:br>
              <a:rPr lang="en-US" sz="2400" dirty="0"/>
            </a:br>
            <a:r>
              <a:rPr lang="en-US" sz="2400" dirty="0"/>
              <a:t>May 1900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0558" b="10558"/>
          <a:stretch>
            <a:fillRect/>
          </a:stretch>
        </p:blipFill>
        <p:spPr>
          <a:xfrm>
            <a:off x="381000" y="328547"/>
            <a:ext cx="4572000" cy="5401548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5329428" y="1658257"/>
            <a:ext cx="2971800" cy="3523343"/>
          </a:xfrm>
        </p:spPr>
        <p:txBody>
          <a:bodyPr>
            <a:normAutofit lnSpcReduction="10000"/>
          </a:bodyPr>
          <a:lstStyle/>
          <a:p>
            <a:pPr algn="ctr"/>
            <a:endParaRPr lang="en-US" sz="2000" dirty="0"/>
          </a:p>
          <a:p>
            <a:pPr algn="ctr">
              <a:spcAft>
                <a:spcPts val="1200"/>
              </a:spcAft>
            </a:pPr>
            <a:r>
              <a:rPr lang="en-US" sz="2400" dirty="0"/>
              <a:t>Myth of “self-made men”</a:t>
            </a:r>
          </a:p>
          <a:p>
            <a:pPr algn="ctr">
              <a:spcAft>
                <a:spcPts val="1200"/>
              </a:spcAft>
            </a:pPr>
            <a:r>
              <a:rPr lang="en-US" sz="2400" dirty="0"/>
              <a:t>Rewards of liberal education</a:t>
            </a:r>
          </a:p>
          <a:p>
            <a:pPr algn="ctr"/>
            <a:r>
              <a:rPr lang="en-US" sz="2400" dirty="0"/>
              <a:t>Dangers of insularity and elitism</a:t>
            </a:r>
          </a:p>
        </p:txBody>
      </p:sp>
    </p:spTree>
    <p:extLst>
      <p:ext uri="{BB962C8B-B14F-4D97-AF65-F5344CB8AC3E}">
        <p14:creationId xmlns:p14="http://schemas.microsoft.com/office/powerpoint/2010/main" val="3101332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Higher Education Transformation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1" y="2013936"/>
            <a:ext cx="2518910" cy="403917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9600" dirty="0"/>
              <a:t>Forces</a:t>
            </a:r>
          </a:p>
          <a:p>
            <a:r>
              <a:rPr lang="en-US" sz="9600" dirty="0"/>
              <a:t>Recession</a:t>
            </a:r>
          </a:p>
          <a:p>
            <a:r>
              <a:rPr lang="en-US" sz="9600" dirty="0"/>
              <a:t>Political and social unrest</a:t>
            </a:r>
          </a:p>
          <a:p>
            <a:r>
              <a:rPr lang="en-US" sz="9600" dirty="0"/>
              <a:t>Demographics – communities and students served</a:t>
            </a:r>
          </a:p>
          <a:p>
            <a:r>
              <a:rPr lang="en-US" sz="9600" dirty="0"/>
              <a:t>Public policy and accountability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0" y="2013936"/>
            <a:ext cx="3810000" cy="403917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9600" dirty="0"/>
              <a:t>Characteristics</a:t>
            </a:r>
          </a:p>
          <a:p>
            <a:r>
              <a:rPr lang="en-US" sz="9600" dirty="0"/>
              <a:t>Arguments over academic freedom</a:t>
            </a:r>
          </a:p>
          <a:p>
            <a:r>
              <a:rPr lang="en-US" sz="9600" dirty="0"/>
              <a:t>Criticisms about access, affordability, relevance</a:t>
            </a:r>
          </a:p>
          <a:p>
            <a:r>
              <a:rPr lang="en-US" sz="9600" dirty="0"/>
              <a:t>Conflict, debate, experimentation</a:t>
            </a:r>
          </a:p>
          <a:p>
            <a:r>
              <a:rPr lang="en-US" sz="9600" dirty="0"/>
              <a:t>Evolution of existing and creation of new institutions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59156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68F3413-D2D9-4C0F-A07E-5BC807427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Understanding, Surviving, &amp; Managing Change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4C16B1F-51E1-4B5D-9FD0-66F598D976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97892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2285</TotalTime>
  <Words>398</Words>
  <Application>Microsoft Office PowerPoint</Application>
  <PresentationFormat>On-screen Show (4:3)</PresentationFormat>
  <Paragraphs>90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7" baseType="lpstr">
      <vt:lpstr>DengXian Light</vt:lpstr>
      <vt:lpstr>Algerian</vt:lpstr>
      <vt:lpstr>Arial</vt:lpstr>
      <vt:lpstr>Arial Nova Light</vt:lpstr>
      <vt:lpstr>Bauhaus 93</vt:lpstr>
      <vt:lpstr>Berlin Sans FB</vt:lpstr>
      <vt:lpstr>Bookman Old Style</vt:lpstr>
      <vt:lpstr>Britannic Bold</vt:lpstr>
      <vt:lpstr>Calibri</vt:lpstr>
      <vt:lpstr>Comic Sans MS</vt:lpstr>
      <vt:lpstr>Copperplate Gothic Bold</vt:lpstr>
      <vt:lpstr>Forte</vt:lpstr>
      <vt:lpstr>Gill Sans MT</vt:lpstr>
      <vt:lpstr>Gill Sans Ultra Bold</vt:lpstr>
      <vt:lpstr>Impact</vt:lpstr>
      <vt:lpstr>Lucida Sans</vt:lpstr>
      <vt:lpstr>Old English Text MT</vt:lpstr>
      <vt:lpstr>Snap ITC</vt:lpstr>
      <vt:lpstr>Verdana</vt:lpstr>
      <vt:lpstr>Viner Hand ITC</vt:lpstr>
      <vt:lpstr>Gallery</vt:lpstr>
      <vt:lpstr>Hearts,  Brains,  and  Growing Pains</vt:lpstr>
      <vt:lpstr>Topics</vt:lpstr>
      <vt:lpstr>Our Current Environment</vt:lpstr>
      <vt:lpstr>PowerPoint Presentation</vt:lpstr>
      <vt:lpstr>PowerPoint Presentation</vt:lpstr>
      <vt:lpstr>Sound Familiar?</vt:lpstr>
      <vt:lpstr>Saturday Evening Post May 1900</vt:lpstr>
      <vt:lpstr>Higher Education Transformation</vt:lpstr>
      <vt:lpstr>Understanding, Surviving, &amp; Managing Change</vt:lpstr>
      <vt:lpstr>What Is Change Management?</vt:lpstr>
      <vt:lpstr>Typical Phases</vt:lpstr>
      <vt:lpstr>Develop a Vision</vt:lpstr>
      <vt:lpstr>Confront Fear</vt:lpstr>
      <vt:lpstr>Learn from Experimentation, Innovation, &amp; Mistakes</vt:lpstr>
      <vt:lpstr>Develop a Growth Mindset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Teams</dc:title>
  <dc:creator>Marshall</dc:creator>
  <cp:lastModifiedBy>Cheryl Marshall</cp:lastModifiedBy>
  <cp:revision>144</cp:revision>
  <cp:lastPrinted>2018-02-07T01:43:56Z</cp:lastPrinted>
  <dcterms:created xsi:type="dcterms:W3CDTF">2008-09-15T04:55:20Z</dcterms:created>
  <dcterms:modified xsi:type="dcterms:W3CDTF">2018-04-30T15:44:41Z</dcterms:modified>
</cp:coreProperties>
</file>