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21"/>
  </p:notesMasterIdLst>
  <p:handoutMasterIdLst>
    <p:handoutMasterId r:id="rId22"/>
  </p:handoutMasterIdLst>
  <p:sldIdLst>
    <p:sldId id="388" r:id="rId2"/>
    <p:sldId id="387" r:id="rId3"/>
    <p:sldId id="404" r:id="rId4"/>
    <p:sldId id="395" r:id="rId5"/>
    <p:sldId id="416" r:id="rId6"/>
    <p:sldId id="393" r:id="rId7"/>
    <p:sldId id="397" r:id="rId8"/>
    <p:sldId id="412" r:id="rId9"/>
    <p:sldId id="405" r:id="rId10"/>
    <p:sldId id="406" r:id="rId11"/>
    <p:sldId id="407" r:id="rId12"/>
    <p:sldId id="399" r:id="rId13"/>
    <p:sldId id="413" r:id="rId14"/>
    <p:sldId id="411" r:id="rId15"/>
    <p:sldId id="414" r:id="rId16"/>
    <p:sldId id="346" r:id="rId17"/>
    <p:sldId id="398" r:id="rId18"/>
    <p:sldId id="394" r:id="rId19"/>
    <p:sldId id="415" r:id="rId2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0006"/>
    <a:srgbClr val="00FFCC"/>
    <a:srgbClr val="1FD911"/>
    <a:srgbClr val="FF33CC"/>
    <a:srgbClr val="FF99FF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0855" autoAdjust="0"/>
  </p:normalViewPr>
  <p:slideViewPr>
    <p:cSldViewPr>
      <p:cViewPr varScale="1">
        <p:scale>
          <a:sx n="66" d="100"/>
          <a:sy n="66" d="100"/>
        </p:scale>
        <p:origin x="15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826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 b="1" dirty="0"/>
              <a:t>Becoming a Great Team Player</a:t>
            </a:r>
          </a:p>
          <a:p>
            <a:r>
              <a:rPr lang="en-US" dirty="0"/>
              <a:t>CHC Mentoring Program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B0B9CCF-8300-4ACC-B70E-B45FD2E77925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sz="1050" dirty="0"/>
              <a:t>Presented by Dr. Cheryl Marshall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88DAA45-329A-4354-B85B-5FDE7C5B10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33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031205D-2CE8-4CAF-BF65-6ACF61E4EC4D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C222AB1-C80D-441E-8762-272BF7CBD0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95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22AB1-C80D-441E-8762-272BF7CBD0B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3434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22AB1-C80D-441E-8762-272BF7CBD0B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6386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22AB1-C80D-441E-8762-272BF7CBD0B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6163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22AB1-C80D-441E-8762-272BF7CBD0B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3726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22AB1-C80D-441E-8762-272BF7CBD0B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3154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22AB1-C80D-441E-8762-272BF7CBD0B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9989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22AB1-C80D-441E-8762-272BF7CBD0B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3748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22AB1-C80D-441E-8762-272BF7CBD0B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6214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22AB1-C80D-441E-8762-272BF7CBD0B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1656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22AB1-C80D-441E-8762-272BF7CBD0B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385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22AB1-C80D-441E-8762-272BF7CBD0B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311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22AB1-C80D-441E-8762-272BF7CBD0B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582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22AB1-C80D-441E-8762-272BF7CBD0B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389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22AB1-C80D-441E-8762-272BF7CBD0B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849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22AB1-C80D-441E-8762-272BF7CBD0B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176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22AB1-C80D-441E-8762-272BF7CBD0B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2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22AB1-C80D-441E-8762-272BF7CBD0B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635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22AB1-C80D-441E-8762-272BF7CBD0B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125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22AB1-C80D-441E-8762-272BF7CBD0B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54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98B3-788E-4FBE-A3AA-2CEC1C66CDB0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6E8342CA-928F-4AE2-B56D-3256A697186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712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98B3-788E-4FBE-A3AA-2CEC1C66CDB0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342CA-928F-4AE2-B56D-3256A69718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2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98B3-788E-4FBE-A3AA-2CEC1C66CDB0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342CA-928F-4AE2-B56D-3256A697186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4717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>
            <a:lvl1pPr>
              <a:defRPr sz="2800"/>
            </a:lvl1pPr>
            <a:lvl2pPr>
              <a:defRPr sz="24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98B3-788E-4FBE-A3AA-2CEC1C66CDB0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342CA-928F-4AE2-B56D-3256A697186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4078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98B3-788E-4FBE-A3AA-2CEC1C66CDB0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342CA-928F-4AE2-B56D-3256A697186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3123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98B3-788E-4FBE-A3AA-2CEC1C66CDB0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342CA-928F-4AE2-B56D-3256A697186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7667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98B3-788E-4FBE-A3AA-2CEC1C66CDB0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342CA-928F-4AE2-B56D-3256A69718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485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98B3-788E-4FBE-A3AA-2CEC1C66CDB0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342CA-928F-4AE2-B56D-3256A69718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819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98B3-788E-4FBE-A3AA-2CEC1C66CDB0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342CA-928F-4AE2-B56D-3256A69718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3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98B3-788E-4FBE-A3AA-2CEC1C66CDB0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342CA-928F-4AE2-B56D-3256A697186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1492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E31398B3-788E-4FBE-A3AA-2CEC1C66CDB0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342CA-928F-4AE2-B56D-3256A697186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203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398B3-788E-4FBE-A3AA-2CEC1C66CDB0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E8342CA-928F-4AE2-B56D-3256A69718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458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hyperlink" Target="http://unit5theprogressiveera.wikispaces.com/The+Wizard+of+Oz+By+L.+Frank+Bau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hyperlink" Target="http://radicalprofeminist.blogspot.com/2010/08/are-you-good-light-white-witch-or-bad.html" TargetMode="Externa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File:Professor_Heinz_Wolff_3527.jpg" TargetMode="Externa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mcsclassnet.wikispaces.com/Room+10+Term+4+Week+7" TargetMode="External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://www.javierotero.info/2013/07/6-videos-para-aprender-la-fisica-que.html" TargetMode="External"/><Relationship Id="rId4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oingboing.net/2007/06/19/crazed-freeway-inter.html" TargetMode="External"/><Relationship Id="rId5" Type="http://schemas.openxmlformats.org/officeDocument/2006/relationships/image" Target="../media/image12.jpg"/><Relationship Id="rId4" Type="http://schemas.openxmlformats.org/officeDocument/2006/relationships/hyperlink" Target="http://www.flickr.com/photos/curtisperry/7119922233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hyperlink" Target="https://www.flickr.com/photos/ninmah/6733762137/" TargetMode="External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hesealeys.co.uk/multichannel/key-findings-disruptive-innovation-retail-consumer-markets" TargetMode="External"/><Relationship Id="rId5" Type="http://schemas.openxmlformats.org/officeDocument/2006/relationships/image" Target="../media/image13.jpg"/><Relationship Id="rId4" Type="http://schemas.openxmlformats.org/officeDocument/2006/relationships/hyperlink" Target="https://creativecommons.org/licenses/by-nc/2.0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Celebrate Your Resiliency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4881" y="2057400"/>
            <a:ext cx="7714975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532586" flipV="1">
            <a:off x="5351036" y="4770969"/>
            <a:ext cx="3386501" cy="152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745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wearing a hat&#10;&#10;Description generated with high confidence">
            <a:extLst>
              <a:ext uri="{FF2B5EF4-FFF2-40B4-BE49-F238E27FC236}">
                <a16:creationId xmlns:a16="http://schemas.microsoft.com/office/drawing/2014/main" id="{D6E9A769-738B-460F-AEBE-67E22BF40A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7738" r="21743" b="5"/>
          <a:stretch/>
        </p:blipFill>
        <p:spPr>
          <a:xfrm>
            <a:off x="483510" y="2443512"/>
            <a:ext cx="2150721" cy="3128912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pic>
        <p:nvPicPr>
          <p:cNvPr id="32" name="Content Placeholder 6" descr="A picture containing indoor, cake, table&#10;&#10;Description generated with high confidence">
            <a:extLst>
              <a:ext uri="{FF2B5EF4-FFF2-40B4-BE49-F238E27FC236}">
                <a16:creationId xmlns:a16="http://schemas.microsoft.com/office/drawing/2014/main" id="{988DAC43-05C0-4633-AC95-193F34DFD62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19329" r="28829"/>
          <a:stretch/>
        </p:blipFill>
        <p:spPr>
          <a:xfrm>
            <a:off x="2878479" y="2461005"/>
            <a:ext cx="2150721" cy="3111419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15949DE-D2AD-4271-BB41-3108E1E63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714" y="900341"/>
            <a:ext cx="5986886" cy="770469"/>
          </a:xfrm>
        </p:spPr>
        <p:txBody>
          <a:bodyPr>
            <a:normAutofit/>
          </a:bodyPr>
          <a:lstStyle/>
          <a:p>
            <a:r>
              <a:rPr lang="en-US" sz="3600" dirty="0"/>
              <a:t>Influencing Your CEO</a:t>
            </a:r>
          </a:p>
        </p:txBody>
      </p:sp>
      <p:sp>
        <p:nvSpPr>
          <p:cNvPr id="33" name="Content Placeholder 15"/>
          <p:cNvSpPr>
            <a:spLocks noGrp="1"/>
          </p:cNvSpPr>
          <p:nvPr>
            <p:ph idx="1"/>
          </p:nvPr>
        </p:nvSpPr>
        <p:spPr>
          <a:xfrm>
            <a:off x="5181600" y="1981200"/>
            <a:ext cx="3733800" cy="4101757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Show me the data</a:t>
            </a:r>
          </a:p>
          <a:p>
            <a:r>
              <a:rPr lang="en-US" sz="2800" dirty="0"/>
              <a:t>Contribute to major goals – enrollment, equity, revenue, student achievement, etc.</a:t>
            </a:r>
          </a:p>
          <a:p>
            <a:r>
              <a:rPr lang="en-US" sz="2800" dirty="0"/>
              <a:t>Ask for help </a:t>
            </a:r>
          </a:p>
          <a:p>
            <a:r>
              <a:rPr lang="en-US" sz="2800" dirty="0"/>
              <a:t>Follow through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291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earing a suit and tie&#10;&#10;Description generated with very high confidence">
            <a:extLst>
              <a:ext uri="{FF2B5EF4-FFF2-40B4-BE49-F238E27FC236}">
                <a16:creationId xmlns:a16="http://schemas.microsoft.com/office/drawing/2014/main" id="{5B3AC9D1-A86C-44D7-965F-B21E5750AAB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4232" r="10984" b="2"/>
          <a:stretch/>
        </p:blipFill>
        <p:spPr>
          <a:xfrm>
            <a:off x="1219199" y="2039111"/>
            <a:ext cx="2747913" cy="36468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4E90DA-C790-45D8-8C9E-89004D26F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57200"/>
            <a:ext cx="7010399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Influencing the “transfer” </a:t>
            </a:r>
            <a:br>
              <a:rPr lang="en-US" dirty="0"/>
            </a:br>
            <a:r>
              <a:rPr lang="en-US" dirty="0"/>
              <a:t>Side of the House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3EBF8-DBB2-4D12-AF1A-1218A929D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3400" y="2057400"/>
            <a:ext cx="4190999" cy="38184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Seek out a partner – it only takes one</a:t>
            </a:r>
          </a:p>
          <a:p>
            <a:pPr>
              <a:lnSpc>
                <a:spcPct val="90000"/>
              </a:lnSpc>
            </a:pPr>
            <a:r>
              <a:rPr lang="en-US" dirty="0"/>
              <a:t>Share Business, Industry, and Community Partners</a:t>
            </a:r>
          </a:p>
          <a:p>
            <a:pPr>
              <a:lnSpc>
                <a:spcPct val="90000"/>
              </a:lnSpc>
            </a:pPr>
            <a:r>
              <a:rPr lang="en-US" dirty="0"/>
              <a:t>Contribute to enrollment</a:t>
            </a:r>
          </a:p>
          <a:p>
            <a:pPr>
              <a:lnSpc>
                <a:spcPct val="90000"/>
              </a:lnSpc>
            </a:pPr>
            <a:r>
              <a:rPr lang="en-US" dirty="0"/>
              <a:t>Provide prepared students 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305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white building&#10;&#10;Description generated with very high confidence">
            <a:extLst>
              <a:ext uri="{FF2B5EF4-FFF2-40B4-BE49-F238E27FC236}">
                <a16:creationId xmlns:a16="http://schemas.microsoft.com/office/drawing/2014/main" id="{E1E81CE0-2D05-49F8-A487-B7B69EBFCC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1" r="9982" b="3"/>
          <a:stretch/>
        </p:blipFill>
        <p:spPr>
          <a:xfrm>
            <a:off x="653686" y="1014664"/>
            <a:ext cx="4364909" cy="42543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2893AD-1749-45C4-93C2-5FC2826A1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0370" y="304800"/>
            <a:ext cx="2838447" cy="17525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Use Political Muscle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05650-17B5-40DC-AD3C-0128A6BDE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5209" y="2039256"/>
            <a:ext cx="2838446" cy="3858780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/>
              <a:t>Politically Savvy vs Politically Driven</a:t>
            </a:r>
          </a:p>
          <a:p>
            <a:r>
              <a:rPr lang="en-US" sz="3000" dirty="0"/>
              <a:t>Formal Advocacy</a:t>
            </a:r>
          </a:p>
          <a:p>
            <a:r>
              <a:rPr lang="en-US" sz="3000" dirty="0"/>
              <a:t>Legislative and Code changes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882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61B1E4-D7D7-4E83-B472-4B2D966AF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Final Thoughts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28181B-11B3-4F08-863E-615628A3E2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277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asmanian devil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47656">
            <a:off x="5597902" y="789582"/>
            <a:ext cx="2995246" cy="23961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grinch 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150" y="387488"/>
            <a:ext cx="1949049" cy="3464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eeyore 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614675">
            <a:off x="4312498" y="3690860"/>
            <a:ext cx="3160062" cy="2646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23" name="Picture 2" descr="http://jokester.bloggingus.com/wp-content/uploads/2008/07/image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246" y="433050"/>
            <a:ext cx="3109260" cy="3109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2" descr="C:\Documents and Settings\User\My Documents\My Pictures\Microsoft Clip Organizer\j0423836.wmf"/>
          <p:cNvPicPr>
            <a:picLocks noGrp="1" noChangeAspect="1" noChangeArrowheads="1"/>
          </p:cNvPicPr>
          <p:nvPr>
            <p:ph idx="4294967295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9758" y="3886200"/>
            <a:ext cx="2324042" cy="2286000"/>
          </a:xfrm>
        </p:spPr>
      </p:pic>
    </p:spTree>
    <p:extLst>
      <p:ext uri="{BB962C8B-B14F-4D97-AF65-F5344CB8AC3E}">
        <p14:creationId xmlns:p14="http://schemas.microsoft.com/office/powerpoint/2010/main" val="1614674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6BE3E-3588-417D-899A-9C865A8D4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 the 3 Day Rule</a:t>
            </a:r>
          </a:p>
        </p:txBody>
      </p:sp>
      <p:pic>
        <p:nvPicPr>
          <p:cNvPr id="5" name="Content Placeholder 4" descr="A picture containing text, book&#10;&#10;Description generated with very high confidence">
            <a:extLst>
              <a:ext uri="{FF2B5EF4-FFF2-40B4-BE49-F238E27FC236}">
                <a16:creationId xmlns:a16="http://schemas.microsoft.com/office/drawing/2014/main" id="{31734F1A-8B66-46AE-BA06-2626CA5333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6264">
            <a:off x="5817748" y="3643852"/>
            <a:ext cx="2720788" cy="272078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4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85A9DEC-643D-42FA-9834-D43B8A8039ED}"/>
              </a:ext>
            </a:extLst>
          </p:cNvPr>
          <p:cNvSpPr/>
          <p:nvPr/>
        </p:nvSpPr>
        <p:spPr>
          <a:xfrm>
            <a:off x="669524" y="1973943"/>
            <a:ext cx="7179076" cy="3437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000" b="1" dirty="0">
                <a:latin typeface="Kristen ITC" panose="03050502040202030202" pitchFamily="66" charset="0"/>
              </a:rPr>
              <a:t>You drag it around like a ball and chain</a:t>
            </a:r>
            <a:br>
              <a:rPr lang="en-US" sz="2000" b="1" dirty="0">
                <a:latin typeface="Kristen ITC" panose="03050502040202030202" pitchFamily="66" charset="0"/>
              </a:rPr>
            </a:br>
            <a:r>
              <a:rPr lang="en-US" sz="2000" b="1" dirty="0">
                <a:latin typeface="Kristen ITC" panose="03050502040202030202" pitchFamily="66" charset="0"/>
              </a:rPr>
              <a:t>You wallow in the guilt; you wallow in the pain</a:t>
            </a:r>
            <a:br>
              <a:rPr lang="en-US" sz="2000" b="1" dirty="0">
                <a:latin typeface="Kristen ITC" panose="03050502040202030202" pitchFamily="66" charset="0"/>
              </a:rPr>
            </a:br>
            <a:r>
              <a:rPr lang="en-US" sz="2000" b="1" dirty="0">
                <a:latin typeface="Kristen ITC" panose="03050502040202030202" pitchFamily="66" charset="0"/>
              </a:rPr>
              <a:t>You wave it like a flag, you wear it like a crown</a:t>
            </a:r>
            <a:br>
              <a:rPr lang="en-US" sz="2000" b="1" dirty="0">
                <a:latin typeface="Kristen ITC" panose="03050502040202030202" pitchFamily="66" charset="0"/>
              </a:rPr>
            </a:br>
            <a:r>
              <a:rPr lang="en-US" sz="2000" b="1" dirty="0">
                <a:latin typeface="Kristen ITC" panose="03050502040202030202" pitchFamily="66" charset="0"/>
              </a:rPr>
              <a:t>Got your mind in the gutter, </a:t>
            </a:r>
            <a:r>
              <a:rPr lang="en-US" sz="2000" b="1" dirty="0" err="1">
                <a:latin typeface="Kristen ITC" panose="03050502040202030202" pitchFamily="66" charset="0"/>
              </a:rPr>
              <a:t>bringin</a:t>
            </a:r>
            <a:r>
              <a:rPr lang="en-US" sz="2000" b="1" dirty="0">
                <a:latin typeface="Kristen ITC" panose="03050502040202030202" pitchFamily="66" charset="0"/>
              </a:rPr>
              <a:t>' everybody down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Kristen ITC" panose="03050502040202030202" pitchFamily="66" charset="0"/>
              </a:rPr>
              <a:t>Get over it, Get over it</a:t>
            </a:r>
            <a:br>
              <a:rPr lang="en-US" sz="2000" b="1" dirty="0">
                <a:latin typeface="Kristen ITC" panose="03050502040202030202" pitchFamily="66" charset="0"/>
              </a:rPr>
            </a:br>
            <a:r>
              <a:rPr lang="en-US" sz="2000" b="1" dirty="0">
                <a:latin typeface="Kristen ITC" panose="03050502040202030202" pitchFamily="66" charset="0"/>
              </a:rPr>
              <a:t>All this </a:t>
            </a:r>
            <a:r>
              <a:rPr lang="en-US" sz="2000" b="1" dirty="0" err="1">
                <a:latin typeface="Kristen ITC" panose="03050502040202030202" pitchFamily="66" charset="0"/>
              </a:rPr>
              <a:t>whinin</a:t>
            </a:r>
            <a:r>
              <a:rPr lang="en-US" sz="2000" b="1" dirty="0">
                <a:latin typeface="Kristen ITC" panose="03050502040202030202" pitchFamily="66" charset="0"/>
              </a:rPr>
              <a:t>' and </a:t>
            </a:r>
            <a:r>
              <a:rPr lang="en-US" sz="2000" b="1" dirty="0" err="1">
                <a:latin typeface="Kristen ITC" panose="03050502040202030202" pitchFamily="66" charset="0"/>
              </a:rPr>
              <a:t>cryin</a:t>
            </a:r>
            <a:r>
              <a:rPr lang="en-US" sz="2000" b="1" dirty="0">
                <a:latin typeface="Kristen ITC" panose="03050502040202030202" pitchFamily="66" charset="0"/>
              </a:rPr>
              <a:t>' and </a:t>
            </a:r>
            <a:r>
              <a:rPr lang="en-US" sz="2000" b="1" dirty="0" err="1">
                <a:latin typeface="Kristen ITC" panose="03050502040202030202" pitchFamily="66" charset="0"/>
              </a:rPr>
              <a:t>pitchin</a:t>
            </a:r>
            <a:r>
              <a:rPr lang="en-US" sz="2000" b="1" dirty="0">
                <a:latin typeface="Kristen ITC" panose="03050502040202030202" pitchFamily="66" charset="0"/>
              </a:rPr>
              <a:t>' a fit</a:t>
            </a:r>
            <a:br>
              <a:rPr lang="en-US" sz="2000" b="1" dirty="0">
                <a:latin typeface="Kristen ITC" panose="03050502040202030202" pitchFamily="66" charset="0"/>
              </a:rPr>
            </a:br>
            <a:r>
              <a:rPr lang="en-US" sz="2000" b="1" dirty="0">
                <a:latin typeface="Kristen ITC" panose="03050502040202030202" pitchFamily="66" charset="0"/>
              </a:rPr>
              <a:t>Get over it, Get over it</a:t>
            </a:r>
          </a:p>
        </p:txBody>
      </p:sp>
    </p:spTree>
    <p:extLst>
      <p:ext uri="{BB962C8B-B14F-4D97-AF65-F5344CB8AC3E}">
        <p14:creationId xmlns:p14="http://schemas.microsoft.com/office/powerpoint/2010/main" val="4291600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65C58D02-B15F-4593-A552-6BF9A98CBF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26777" y="2339780"/>
            <a:ext cx="4063366" cy="2817266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797" y="762000"/>
            <a:ext cx="6724648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262626"/>
                </a:solidFill>
              </a:rPr>
              <a:t>Celebrate Who You Are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839815" y="2235013"/>
            <a:ext cx="3562073" cy="322906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3200" dirty="0">
                <a:solidFill>
                  <a:srgbClr val="262626"/>
                </a:solidFill>
              </a:rPr>
              <a:t>Celebrate successes</a:t>
            </a:r>
          </a:p>
          <a:p>
            <a:r>
              <a:rPr lang="en-US" sz="3200" dirty="0">
                <a:solidFill>
                  <a:srgbClr val="262626"/>
                </a:solidFill>
              </a:rPr>
              <a:t>Celebrate others</a:t>
            </a:r>
          </a:p>
          <a:p>
            <a:r>
              <a:rPr lang="en-US" sz="3200" dirty="0">
                <a:solidFill>
                  <a:srgbClr val="262626"/>
                </a:solidFill>
              </a:rPr>
              <a:t>Surround yourself with great people</a:t>
            </a:r>
          </a:p>
          <a:p>
            <a:endParaRPr lang="en-US" dirty="0">
              <a:solidFill>
                <a:srgbClr val="262626"/>
              </a:solidFill>
            </a:endParaRPr>
          </a:p>
          <a:p>
            <a:endParaRPr lang="en-US" dirty="0">
              <a:solidFill>
                <a:srgbClr val="262626"/>
              </a:solidFill>
            </a:endParaRPr>
          </a:p>
          <a:p>
            <a:endParaRPr lang="en-US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557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6">
            <a:extLst>
              <a:ext uri="{FF2B5EF4-FFF2-40B4-BE49-F238E27FC236}">
                <a16:creationId xmlns:a16="http://schemas.microsoft.com/office/drawing/2014/main" id="{5DFC9040-50C7-4D39-952F-D633FD35E5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4572000" y="2011772"/>
            <a:ext cx="4011131" cy="16445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8E8118-2B83-4BE6-B70D-EFA831B62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1105" y="617552"/>
            <a:ext cx="6400800" cy="1416721"/>
          </a:xfrm>
        </p:spPr>
        <p:txBody>
          <a:bodyPr>
            <a:normAutofit/>
          </a:bodyPr>
          <a:lstStyle/>
          <a:p>
            <a:r>
              <a:rPr lang="en-US" sz="3500" dirty="0"/>
              <a:t>Continue to be Superheroes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1066800" y="2219904"/>
            <a:ext cx="2849386" cy="3318936"/>
          </a:xfrm>
        </p:spPr>
        <p:txBody>
          <a:bodyPr>
            <a:normAutofit/>
          </a:bodyPr>
          <a:lstStyle/>
          <a:p>
            <a:r>
              <a:rPr lang="en-US" sz="3200" dirty="0"/>
              <a:t>Your voice does matter</a:t>
            </a:r>
          </a:p>
          <a:p>
            <a:r>
              <a:rPr lang="en-US" sz="3200" dirty="0"/>
              <a:t>Your future is bright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1B5C37-831F-4D07-A324-344C366ECAAC}"/>
              </a:ext>
            </a:extLst>
          </p:cNvPr>
          <p:cNvSpPr txBox="1"/>
          <p:nvPr/>
        </p:nvSpPr>
        <p:spPr>
          <a:xfrm>
            <a:off x="6939550" y="6657945"/>
            <a:ext cx="220445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://www.javierotero.info/2013/07/6-videos-para-aprender-la-fisica-que.html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/3.0/"/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  <p:pic>
        <p:nvPicPr>
          <p:cNvPr id="5" name="Picture 4" descr="A picture containing container&#10;&#10;Description generated with high confidence">
            <a:extLst>
              <a:ext uri="{FF2B5EF4-FFF2-40B4-BE49-F238E27FC236}">
                <a16:creationId xmlns:a16="http://schemas.microsoft.com/office/drawing/2014/main" id="{8FA96C92-CF5B-4A96-B560-5239C15A1DE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1505" y="3879372"/>
            <a:ext cx="3809355" cy="173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042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F14F2-7956-48DB-8E41-4812530BC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Student Scenario</a:t>
            </a:r>
            <a:br>
              <a:rPr lang="en-US" sz="2800" dirty="0"/>
            </a:br>
            <a:r>
              <a:rPr lang="en-US" sz="2800" dirty="0"/>
              <a:t>ESL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2246" r="12246"/>
          <a:stretch>
            <a:fillRect/>
          </a:stretch>
        </p:blipFill>
        <p:spPr>
          <a:xfrm>
            <a:off x="5640128" y="1122543"/>
            <a:ext cx="2234998" cy="3866327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564131" y="3581400"/>
            <a:ext cx="3244935" cy="1502832"/>
          </a:xfrm>
        </p:spPr>
        <p:txBody>
          <a:bodyPr>
            <a:normAutofit/>
          </a:bodyPr>
          <a:lstStyle/>
          <a:p>
            <a:r>
              <a:rPr lang="en-US" sz="2400" dirty="0" err="1"/>
              <a:t>Jilla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98117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73D434-8526-4C98-9C59-913C4A270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>
                <a:solidFill>
                  <a:srgbClr val="262626"/>
                </a:solidFill>
              </a:rPr>
              <a:t>Thank You!!!</a:t>
            </a:r>
          </a:p>
        </p:txBody>
      </p:sp>
      <p:pic>
        <p:nvPicPr>
          <p:cNvPr id="8" name="Picture Placeholder 7" descr="A sky view looking up at the camera&#10;&#10;Description generated with high confidence">
            <a:extLst>
              <a:ext uri="{FF2B5EF4-FFF2-40B4-BE49-F238E27FC236}">
                <a16:creationId xmlns:a16="http://schemas.microsoft.com/office/drawing/2014/main" id="{9539B79C-B9DE-4FC6-835E-C94FCF111C26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4642" y="2438400"/>
            <a:ext cx="5889040" cy="298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68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2352614"/>
            <a:ext cx="5117197" cy="40767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Be Courageous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476500" y="2256174"/>
            <a:ext cx="4191000" cy="426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16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8B9649-EE86-4E81-A314-149C071802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895968"/>
            <a:ext cx="5882335" cy="245587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027AA38-819C-4180-B4DE-94381C14D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704" y="4114800"/>
            <a:ext cx="6795222" cy="105474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600" dirty="0">
                <a:solidFill>
                  <a:srgbClr val="262626"/>
                </a:solidFill>
              </a:rPr>
              <a:t>Capitalizing on Opportunities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9D0C17-5FDF-43CE-89ED-C922EDBC1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169545"/>
            <a:ext cx="6652631" cy="10788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kern="1200" cap="none" dirty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Leveraging Your Strengths</a:t>
            </a:r>
          </a:p>
        </p:txBody>
      </p:sp>
    </p:spTree>
    <p:extLst>
      <p:ext uri="{BB962C8B-B14F-4D97-AF65-F5344CB8AC3E}">
        <p14:creationId xmlns:p14="http://schemas.microsoft.com/office/powerpoint/2010/main" val="3997369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A1CCCBDF-830D-440A-9800-B44D4135B8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854" r="-4" b="-4"/>
          <a:stretch/>
        </p:blipFill>
        <p:spPr>
          <a:xfrm>
            <a:off x="573229" y="2574036"/>
            <a:ext cx="2061002" cy="2998387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pic>
        <p:nvPicPr>
          <p:cNvPr id="5" name="Picture 4" descr="A drawing of a cartoon character&#10;&#10;Description generated with high confidence">
            <a:extLst>
              <a:ext uri="{FF2B5EF4-FFF2-40B4-BE49-F238E27FC236}">
                <a16:creationId xmlns:a16="http://schemas.microsoft.com/office/drawing/2014/main" id="{30E3A0B3-9BDC-411F-A325-C57E3836A75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12" r="4031" b="-4"/>
          <a:stretch/>
        </p:blipFill>
        <p:spPr>
          <a:xfrm>
            <a:off x="2878479" y="2574036"/>
            <a:ext cx="2061002" cy="2981624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BCDA2B-03B3-44BD-8C88-B6B0D1419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730" y="826872"/>
            <a:ext cx="5101870" cy="1774814"/>
          </a:xfrm>
        </p:spPr>
        <p:txBody>
          <a:bodyPr>
            <a:normAutofit/>
          </a:bodyPr>
          <a:lstStyle/>
          <a:p>
            <a:r>
              <a:rPr lang="en-US" sz="3600" dirty="0"/>
              <a:t>Collective Impact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183729" y="1905000"/>
            <a:ext cx="3166006" cy="394935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Collective Impact Models include AEBG and Regional Consortia</a:t>
            </a:r>
          </a:p>
          <a:p>
            <a:r>
              <a:rPr lang="en-US" dirty="0"/>
              <a:t>Liaisons to the community</a:t>
            </a:r>
          </a:p>
          <a:p>
            <a:r>
              <a:rPr lang="en-US" dirty="0"/>
              <a:t>Impact on families and communities</a:t>
            </a:r>
          </a:p>
          <a:p>
            <a:r>
              <a:rPr lang="en-US" dirty="0"/>
              <a:t>Leveraging resources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655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Student Scenario</a:t>
            </a:r>
            <a:br>
              <a:rPr lang="en-US" sz="2800" dirty="0"/>
            </a:br>
            <a:r>
              <a:rPr lang="en-US" sz="2800" dirty="0"/>
              <a:t>AEBG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2246" r="1224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176865" y="3657600"/>
            <a:ext cx="3632201" cy="1426632"/>
          </a:xfrm>
        </p:spPr>
        <p:txBody>
          <a:bodyPr/>
          <a:lstStyle/>
          <a:p>
            <a:r>
              <a:rPr lang="en-US" sz="2400" dirty="0"/>
              <a:t>Jane Re-Careers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080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17AF0-FA50-4E9F-91F9-83AA0E267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Guided Pathways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D9403-18B1-472F-9D8F-338F09E18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Entry point for gazillions </a:t>
            </a:r>
          </a:p>
          <a:p>
            <a:r>
              <a:rPr lang="en-US" dirty="0"/>
              <a:t>Wholistic approach to students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sign on the side of a dirt field&#10;&#10;Description generated with very high confidence">
            <a:extLst>
              <a:ext uri="{FF2B5EF4-FFF2-40B4-BE49-F238E27FC236}">
                <a16:creationId xmlns:a16="http://schemas.microsoft.com/office/drawing/2014/main" id="{DB04CAEA-6310-4CB7-A0C9-DDAF5C2A49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20610159">
            <a:off x="5411759" y="3025571"/>
            <a:ext cx="2461364" cy="31210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A picture containing spaghetti junction, outdoor, bicycle, ground&#10;&#10;Description generated with very high confidence">
            <a:extLst>
              <a:ext uri="{FF2B5EF4-FFF2-40B4-BE49-F238E27FC236}">
                <a16:creationId xmlns:a16="http://schemas.microsoft.com/office/drawing/2014/main" id="{A9458763-426F-49FC-A6CE-C733F86D3E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155699" y="3208998"/>
            <a:ext cx="4179662" cy="27541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48318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5A1B4-9588-430A-805A-F144C69EF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Online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C00AA-010F-4B02-B965-95701E56DD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the ground partner for face-to-face support or services</a:t>
            </a:r>
          </a:p>
          <a:p>
            <a:r>
              <a:rPr lang="en-US" dirty="0"/>
              <a:t>Advocacy for changing the funding formula for noncredit online programs</a:t>
            </a:r>
          </a:p>
          <a:p>
            <a:r>
              <a:rPr lang="en-US" dirty="0"/>
              <a:t>Hybrid models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370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55205-1386-4516-9D4B-5B341EC3B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Demonstrate Your </a:t>
            </a:r>
            <a:br>
              <a:rPr lang="en-US" dirty="0"/>
            </a:br>
            <a:r>
              <a:rPr lang="en-US" dirty="0"/>
              <a:t>Innovative Spirit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7349A-BDDF-497F-8541-CC097AE54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Responsive and Quick and Flexible and Adaptable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AB79E1-7662-4BE7-858D-1D2C1407418F}"/>
              </a:ext>
            </a:extLst>
          </p:cNvPr>
          <p:cNvSpPr txBox="1"/>
          <p:nvPr/>
        </p:nvSpPr>
        <p:spPr>
          <a:xfrm>
            <a:off x="4876800" y="6999064"/>
            <a:ext cx="426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flickr.com/photos/ninmah/6733762137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/2.0/"/>
              </a:rPr>
              <a:t>CC BY-NC</a:t>
            </a:r>
            <a:endParaRPr lang="en-US" sz="900"/>
          </a:p>
        </p:txBody>
      </p:sp>
      <p:pic>
        <p:nvPicPr>
          <p:cNvPr id="8" name="Picture 7" descr="A picture containing photo&#10;&#10;Description generated with high confidence">
            <a:extLst>
              <a:ext uri="{FF2B5EF4-FFF2-40B4-BE49-F238E27FC236}">
                <a16:creationId xmlns:a16="http://schemas.microsoft.com/office/drawing/2014/main" id="{6DAF64E3-1725-4C40-A87E-001A8545D1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729162" y="4856976"/>
            <a:ext cx="3744942" cy="17706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A picture containing floor, indoor, window, wall&#10;&#10;Description generated with high confidence">
            <a:extLst>
              <a:ext uri="{FF2B5EF4-FFF2-40B4-BE49-F238E27FC236}">
                <a16:creationId xmlns:a16="http://schemas.microsoft.com/office/drawing/2014/main" id="{E51A3467-394B-418C-9CAF-9DA922BECC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9458">
            <a:off x="683588" y="3269866"/>
            <a:ext cx="4241816" cy="28227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DB491DF-19DE-48BB-8CC8-2A0AEAE404B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4" r="14432"/>
          <a:stretch/>
        </p:blipFill>
        <p:spPr>
          <a:xfrm>
            <a:off x="4743676" y="2835131"/>
            <a:ext cx="2845195" cy="17706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32473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5340A9-6CFD-448A-91F5-F4C4633B4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Influence and Advocacy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2517C0-FCF2-456B-B8D2-B819248091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127660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2285</TotalTime>
  <Words>239</Words>
  <Application>Microsoft Office PowerPoint</Application>
  <PresentationFormat>On-screen Show (4:3)</PresentationFormat>
  <Paragraphs>72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Gill Sans MT</vt:lpstr>
      <vt:lpstr>Kristen ITC</vt:lpstr>
      <vt:lpstr>Gallery</vt:lpstr>
      <vt:lpstr>Celebrate Your Resiliency</vt:lpstr>
      <vt:lpstr>Be Courageous</vt:lpstr>
      <vt:lpstr>Capitalizing on Opportunities</vt:lpstr>
      <vt:lpstr>Collective Impact</vt:lpstr>
      <vt:lpstr>Student Scenario AEBG</vt:lpstr>
      <vt:lpstr>Guided Pathways</vt:lpstr>
      <vt:lpstr>Online Education</vt:lpstr>
      <vt:lpstr>Demonstrate Your  Innovative Spirit</vt:lpstr>
      <vt:lpstr>Influence and Advocacy</vt:lpstr>
      <vt:lpstr>Influencing Your CEO</vt:lpstr>
      <vt:lpstr>Influencing the “transfer”  Side of the House</vt:lpstr>
      <vt:lpstr>Use Political Muscle</vt:lpstr>
      <vt:lpstr>A Few Final Thoughts</vt:lpstr>
      <vt:lpstr>PowerPoint Presentation</vt:lpstr>
      <vt:lpstr>Apply the 3 Day Rule</vt:lpstr>
      <vt:lpstr>Celebrate Who You Are</vt:lpstr>
      <vt:lpstr>Continue to be Superheroes</vt:lpstr>
      <vt:lpstr>Student Scenario ESL</vt:lpstr>
      <vt:lpstr>Thank You!!!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Teams</dc:title>
  <dc:creator>Marshall</dc:creator>
  <cp:lastModifiedBy>Cheryl Marshall</cp:lastModifiedBy>
  <cp:revision>144</cp:revision>
  <cp:lastPrinted>2018-02-07T01:43:56Z</cp:lastPrinted>
  <dcterms:created xsi:type="dcterms:W3CDTF">2008-09-15T04:55:20Z</dcterms:created>
  <dcterms:modified xsi:type="dcterms:W3CDTF">2018-04-30T15:45:25Z</dcterms:modified>
</cp:coreProperties>
</file>