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Stephanie </a:t>
            </a: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Stephanie and Dan </a:t>
            </a:r>
            <a:endParaRPr/>
          </a:p>
        </p:txBody>
      </p:sp>
      <p:sp>
        <p:nvSpPr>
          <p:cNvPr id="164" name="Google Shape;164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Stephanie </a:t>
            </a:r>
            <a:endParaRPr/>
          </a:p>
        </p:txBody>
      </p:sp>
      <p:sp>
        <p:nvSpPr>
          <p:cNvPr id="171" name="Google Shape;17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Stephanie </a:t>
            </a:r>
            <a:endParaRPr/>
          </a:p>
        </p:txBody>
      </p:sp>
      <p:sp>
        <p:nvSpPr>
          <p:cNvPr id="179" name="Google Shape;17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Dan </a:t>
            </a:r>
            <a:endParaRPr/>
          </a:p>
        </p:txBody>
      </p:sp>
      <p:sp>
        <p:nvSpPr>
          <p:cNvPr id="186" name="Google Shape;18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Dan </a:t>
            </a:r>
            <a:endParaRPr/>
          </a:p>
        </p:txBody>
      </p:sp>
      <p:sp>
        <p:nvSpPr>
          <p:cNvPr id="193" name="Google Shape;193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Stephanie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Dan---most all are closed, some are lending location for laptops, hotspots, etc.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Dan---staff, most are totally remote, might be some that are checking out laptops, very few are coming in (like once a week) to check on things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Dan---all the databases, etc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Dan---message from James Wiser (CCL/CCLC Consortium) about Spring deadline until end of May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Stephanie Importance and effectiveness of the library community. Resources, listservs and support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Dan---we are used to using online sources, so not as big a stretch as for some of our classroom colleagues..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Stephanie and Dan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Dan---still waiting for quotes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Dan---databases from Consortium (and on own), mostly full-text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Dan---e book collections---Ebsco and Proquest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Dan---videos---Kanopy, Films on Demand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Stephanie </a:t>
            </a:r>
            <a:endParaRPr/>
          </a:p>
        </p:txBody>
      </p:sp>
      <p:sp>
        <p:nvSpPr>
          <p:cNvPr id="125" name="Google Shape;12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Dan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Dan---databases are accessible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Dan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Orientations---Zoom (synchronous) and YouTube (asyncronous)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Dan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Dan---loaning of library laptops and location for distribution of college laptops (mass purchase of Chromebooks).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Dan---loaning of books extended; suspension of fines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Dan---embedding in Canvas pages of classroom faculty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Dan---reference---phone, chat (LibAnwers, LibaryH3LP)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Dan---research appointments---using Google Voice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Dan---reserves---VitalSource and RedShelf, and others; scanning of textbooks (emergency considerations for copyright/fair use)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Dan </a:t>
            </a:r>
            <a:endParaRPr/>
          </a:p>
        </p:txBody>
      </p:sp>
      <p:sp>
        <p:nvSpPr>
          <p:cNvPr id="156" name="Google Shape;15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p6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132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9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Chancellors-Office/Divisions/Communications-and-Marketing/Novel-Coronaviru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ccc.org/covid-19-faculty-resource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gdmwWIGo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LIBRARY SERVICES DURING A STATE OF EMERGENCY </a:t>
            </a:r>
            <a:endParaRPr sz="4000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Dan Crump, Council of Chief Librarians 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Stephanie Curry, ASCCC North Representative </a:t>
            </a:r>
            <a:endParaRPr/>
          </a:p>
        </p:txBody>
      </p:sp>
      <p:pic>
        <p:nvPicPr>
          <p:cNvPr id="97" name="Google Shape;97;p13" descr="ASCCC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9507" y="400050"/>
            <a:ext cx="4231670" cy="78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25127" y="5353685"/>
            <a:ext cx="3943350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Supporting Students </a:t>
            </a:r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Resources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Loaning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Suspending Fines etc.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Technology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Embed in Canvas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Reserve Textbooks – Publishers</a:t>
            </a:r>
            <a:endParaRPr/>
          </a:p>
        </p:txBody>
      </p:sp>
      <p:pic>
        <p:nvPicPr>
          <p:cNvPr id="152" name="Google Shape;15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1875" y="4555700"/>
            <a:ext cx="5391100" cy="192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Supporting Faculty </a:t>
            </a:r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53339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Reach out to your Faculty (all faculty)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Help finding resources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Assistance in embedding resources into online courses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Providing accessible resources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Tutorials </a:t>
            </a:r>
            <a:endParaRPr/>
          </a:p>
          <a:p>
            <a:pPr marL="18288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182880" lvl="0" indent="-53339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/>
          </a:p>
        </p:txBody>
      </p:sp>
      <p:pic>
        <p:nvPicPr>
          <p:cNvPr id="160" name="Google Shape;16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5450" y="4453205"/>
            <a:ext cx="5112875" cy="178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/>
              <a:t>What are you doing to support Instruction? </a:t>
            </a:r>
            <a:endParaRPr/>
          </a:p>
        </p:txBody>
      </p:sp>
      <p:pic>
        <p:nvPicPr>
          <p:cNvPr id="167" name="Google Shape;167;p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78958" y="1681480"/>
            <a:ext cx="3458723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Silver Lining </a:t>
            </a:r>
            <a:endParaRPr/>
          </a:p>
        </p:txBody>
      </p:sp>
      <p:sp>
        <p:nvSpPr>
          <p:cNvPr id="174" name="Google Shape;174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What we learn now will help improve our services to students in the now and in the future. </a:t>
            </a:r>
            <a:endParaRPr/>
          </a:p>
          <a:p>
            <a:pPr marL="182880" lvl="0" indent="-53339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/>
          </a:p>
        </p:txBody>
      </p:sp>
      <p:pic>
        <p:nvPicPr>
          <p:cNvPr id="175" name="Google Shape;17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26251" y="3065462"/>
            <a:ext cx="4691497" cy="31219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Take care of yourself! </a:t>
            </a:r>
            <a:endParaRPr/>
          </a:p>
        </p:txBody>
      </p:sp>
      <p:pic>
        <p:nvPicPr>
          <p:cNvPr id="182" name="Google Shape;182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969145"/>
            <a:ext cx="8229600" cy="4138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Resources </a:t>
            </a:r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75"/>
              <a:buChar char="•"/>
            </a:pPr>
            <a:r>
              <a:rPr lang="en-US" sz="1500"/>
              <a:t>Coronavirus-Impacted Libraries Get Unlimited Access to Ebook Central Holdings--- https://www.proquest.com/blog/pqblog/2020/Coronavirus-Impacted-Libraries-Get-Unlimited-Access-to-Ebook-Central.html (3/26, 10:59am)</a:t>
            </a:r>
            <a:endParaRPr/>
          </a:p>
          <a:p>
            <a:pPr marL="182880" lvl="0" indent="-18288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275"/>
              <a:buChar char="•"/>
            </a:pPr>
            <a:r>
              <a:rPr lang="en-US" sz="1500"/>
              <a:t>DSM-V (one month free trial)(3/24, 6:41am)</a:t>
            </a:r>
            <a:endParaRPr/>
          </a:p>
          <a:p>
            <a:pPr marL="182880" lvl="0" indent="-18288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275"/>
              <a:buChar char="•"/>
            </a:pPr>
            <a:r>
              <a:rPr lang="en-US" sz="1500"/>
              <a:t>The Internet Archive has launched a new public library with 1.4 million books.  The National Emergency Library is meant to help universities and colleges.  The books are made available through a new interpretation of 'fair use'    3/27, 3:43pm</a:t>
            </a:r>
            <a:endParaRPr/>
          </a:p>
          <a:p>
            <a:pPr marL="182880" lvl="0" indent="-18288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275"/>
              <a:buChar char="•"/>
            </a:pPr>
            <a:r>
              <a:rPr lang="en-US" sz="1500"/>
              <a:t>Vendor Love in the Time of COVID-19---https://docs.google.com/document/u/2/d/e/2PACX-1vT3pF6oX93Ok0GqSvQuqOhQRTVF7lgxzq5GS3alUZsWyz2Q6SS3fl3wyMc1-XBhcjMQFoOXGhRZzGRT/pub (3/15, 1:22pm); </a:t>
            </a:r>
            <a:endParaRPr/>
          </a:p>
          <a:p>
            <a:pPr marL="182880" lvl="0" indent="-18288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275"/>
              <a:buChar char="•"/>
            </a:pPr>
            <a:r>
              <a:rPr lang="en-US" sz="1500"/>
              <a:t>HeinOnline---https://mailchi.mp/wshein/free-remote-access-to-heinonline-academic?e=726e97b8bc (3/23, 10:53am)</a:t>
            </a:r>
            <a:endParaRPr/>
          </a:p>
          <a:p>
            <a:pPr marL="182880" lvl="0" indent="-18288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275"/>
              <a:buChar char="•"/>
            </a:pPr>
            <a:r>
              <a:rPr lang="en-US" sz="1500"/>
              <a:t>Taylor &amp; Francis---https://view.email.taylorandfrancis.com/?qs=95b7f0ea7c9236ad2a0ba7338206ca48054d975fad88d91226a92e9890fc2ef97a8e294d00a731bf901574917ebc1aabc0ca04a3c00b42fcfbeadb73f520b56fdc5b0a27ebd66d5d0939b4b9446aa437 (3/23, 8:50am)</a:t>
            </a:r>
            <a:endParaRPr/>
          </a:p>
          <a:p>
            <a:pPr marL="182880" lvl="0" indent="-18288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275"/>
              <a:buChar char="•"/>
            </a:pPr>
            <a:r>
              <a:rPr lang="en-US" sz="1500"/>
              <a:t>Graphing Calculators---Texas Instrument---https://docs.google.com/document/u/2/d/e/2PACX-1vT3pF6oX93Ok0GqSvQuqOhQRTVF7lgxzq5GS3alUZsWyz2Q6SS3fl3wyMc1-XBhcjMQFoOXGhRZzGRT/pub (3/26, 9:00am)</a:t>
            </a:r>
            <a:endParaRPr/>
          </a:p>
          <a:p>
            <a:pPr marL="182880" lvl="0" indent="-18288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275"/>
              <a:buChar char="•"/>
            </a:pPr>
            <a:r>
              <a:rPr lang="en-US" sz="1500"/>
              <a:t>Videos---Kanopy, Films on Demand, Swank,  https://tubitv.com/home (3/25, 11:51am), 3/25, 10:20am,</a:t>
            </a:r>
            <a:endParaRPr/>
          </a:p>
          <a:p>
            <a:pPr marL="182880" lvl="0" indent="-101917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</a:pPr>
            <a:endParaRPr sz="1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Communications </a:t>
            </a:r>
            <a:endParaRPr/>
          </a:p>
        </p:txBody>
      </p:sp>
      <p:sp>
        <p:nvSpPr>
          <p:cNvPr id="196" name="Google Shape;196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34"/>
              <a:buChar char="•"/>
            </a:pPr>
            <a:r>
              <a:rPr lang="en-US" sz="2040" u="sng">
                <a:solidFill>
                  <a:schemeClr val="hlink"/>
                </a:solidFill>
                <a:hlinkClick r:id="rId3"/>
              </a:rPr>
              <a:t>CCCCO COVID-19 Page </a:t>
            </a:r>
            <a:endParaRPr sz="2040"/>
          </a:p>
          <a:p>
            <a:pPr marL="182880" lvl="0" indent="-7277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None/>
            </a:pPr>
            <a:endParaRPr sz="2040"/>
          </a:p>
          <a:p>
            <a:pPr marL="182880" lvl="0" indent="-18288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Char char="•"/>
            </a:pPr>
            <a:r>
              <a:rPr lang="en-US" sz="2040" u="sng">
                <a:solidFill>
                  <a:schemeClr val="hlink"/>
                </a:solidFill>
                <a:hlinkClick r:id="rId4"/>
              </a:rPr>
              <a:t>ASCCC COVID-19 Resources Page </a:t>
            </a:r>
            <a:endParaRPr sz="2040"/>
          </a:p>
          <a:p>
            <a:pPr marL="182880" lvl="0" indent="-7277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None/>
            </a:pPr>
            <a:endParaRPr sz="2040"/>
          </a:p>
          <a:p>
            <a:pPr marL="182880" lvl="0" indent="-18288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Char char="•"/>
            </a:pPr>
            <a:r>
              <a:rPr lang="en-US" sz="2040"/>
              <a:t>ALA Executive Board Recommends Closing of Libraries to Public---http://www.ala.org/news/press-releases/2020/03/ala-executive-board-recommends-closing-libraries-public</a:t>
            </a:r>
            <a:endParaRPr/>
          </a:p>
          <a:p>
            <a:pPr marL="182880" lvl="0" indent="-7277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None/>
            </a:pPr>
            <a:endParaRPr sz="2040"/>
          </a:p>
          <a:p>
            <a:pPr marL="182880" lvl="0" indent="-18288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Char char="•"/>
            </a:pPr>
            <a:r>
              <a:rPr lang="en-US" sz="2040"/>
              <a:t>Academic Libraries and COVID-19 (ACRL Insider)--- https://www.acrl.ala.org/acrlinsider/archives/19351 (also 3/13, 9:58am)</a:t>
            </a:r>
            <a:endParaRPr/>
          </a:p>
          <a:p>
            <a:pPr marL="182880" lvl="0" indent="-7277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None/>
            </a:pPr>
            <a:endParaRPr sz="2040"/>
          </a:p>
          <a:p>
            <a:pPr marL="182880" lvl="0" indent="-18288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Char char="•"/>
            </a:pPr>
            <a:r>
              <a:rPr lang="en-US" sz="2040"/>
              <a:t>Keeping up with…COVID-19 (ACRL)--- https://ala.informz.net/informzdataservice/onlineversion/ind/bWFpbGluZ2luc3RhbmNlaWQ9OTIyMTQwNiZzdWJzY3JpYmVyaWQ9MTA2NDY3NDI2MA==</a:t>
            </a:r>
            <a:endParaRPr/>
          </a:p>
          <a:p>
            <a:pPr marL="182880" lvl="0" indent="-7277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None/>
            </a:pPr>
            <a:endParaRPr sz="2040"/>
          </a:p>
          <a:p>
            <a:pPr marL="182880" lvl="0" indent="-7277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1734"/>
              <a:buNone/>
            </a:pPr>
            <a:endParaRPr sz="204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Q and A </a:t>
            </a:r>
            <a:endParaRPr/>
          </a:p>
        </p:txBody>
      </p:sp>
      <p:pic>
        <p:nvPicPr>
          <p:cNvPr id="202" name="Google Shape;20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750" y="4365350"/>
            <a:ext cx="6142050" cy="219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3150" y="1603975"/>
            <a:ext cx="5907375" cy="21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Zoom Menu Bar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Mute/Unmute Microphone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Stop/Start Video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9834" y="4292239"/>
            <a:ext cx="2144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Chat Feature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04" y="1892947"/>
            <a:ext cx="8391368" cy="464639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45483" y="3291130"/>
            <a:ext cx="1652765" cy="561287"/>
            <a:chOff x="2193977" y="3245173"/>
            <a:chExt cx="2203687" cy="74838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r="83695"/>
            <a:stretch/>
          </p:blipFill>
          <p:spPr>
            <a:xfrm>
              <a:off x="2193977" y="3245173"/>
              <a:ext cx="2203687" cy="748383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2284130" y="3322749"/>
              <a:ext cx="665132" cy="63217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67975" y="5763313"/>
            <a:ext cx="1652765" cy="561287"/>
            <a:chOff x="7525555" y="3266118"/>
            <a:chExt cx="2203687" cy="74838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/>
            <a:srcRect r="83695"/>
            <a:stretch/>
          </p:blipFill>
          <p:spPr>
            <a:xfrm>
              <a:off x="7525555" y="3266118"/>
              <a:ext cx="2203687" cy="748383"/>
            </a:xfrm>
            <a:prstGeom prst="rect">
              <a:avLst/>
            </a:prstGeom>
          </p:spPr>
        </p:pic>
        <p:sp>
          <p:nvSpPr>
            <p:cNvPr id="15" name="Oval 14"/>
            <p:cNvSpPr/>
            <p:nvPr/>
          </p:nvSpPr>
          <p:spPr>
            <a:xfrm>
              <a:off x="8640277" y="3348988"/>
              <a:ext cx="665132" cy="63217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81269" y="4644128"/>
            <a:ext cx="2888087" cy="464639"/>
            <a:chOff x="4108358" y="5049171"/>
            <a:chExt cx="3850783" cy="61951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/>
            <a:srcRect l="35573" r="30009"/>
            <a:stretch/>
          </p:blipFill>
          <p:spPr>
            <a:xfrm>
              <a:off x="4108358" y="5049171"/>
              <a:ext cx="3850783" cy="619518"/>
            </a:xfrm>
            <a:prstGeom prst="rect">
              <a:avLst/>
            </a:prstGeom>
          </p:spPr>
        </p:pic>
        <p:sp>
          <p:nvSpPr>
            <p:cNvPr id="20" name="Oval 19"/>
            <p:cNvSpPr/>
            <p:nvPr/>
          </p:nvSpPr>
          <p:spPr>
            <a:xfrm>
              <a:off x="6503831" y="5070116"/>
              <a:ext cx="1021724" cy="56548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146530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8650" y="2364581"/>
            <a:ext cx="7886702" cy="3125391"/>
          </a:xfrm>
        </p:spPr>
        <p:txBody>
          <a:bodyPr/>
          <a:lstStyle/>
          <a:p>
            <a:r>
              <a:rPr lang="en-US" dirty="0"/>
              <a:t>If your computer does not have a microphone you can call into the meeting to access audio. Please mute your computer and only use the telephone for audio in order to avoid feedback between the two devices.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7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Where we are….</a:t>
            </a:r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Closures 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Staffing 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Online Accessibility  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Consortium Renewals (May 29</a:t>
            </a:r>
            <a:r>
              <a:rPr lang="en-US" baseline="30000"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Focus on supporting students and faculty and ensuring instructional continuity. 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106" name="Google Shape;10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4721" y="3914332"/>
            <a:ext cx="2829242" cy="2816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Librarians are Awesome! </a:t>
            </a:r>
            <a:endParaRPr/>
          </a:p>
        </p:txBody>
      </p:sp>
      <p:pic>
        <p:nvPicPr>
          <p:cNvPr id="113" name="Google Shape;113;p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43761" y="1620519"/>
            <a:ext cx="4592320" cy="4592320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Library Remote Resources </a:t>
            </a:r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Library Platform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Databases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E-books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Audiobooks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Videos </a:t>
            </a:r>
            <a:endParaRPr/>
          </a:p>
        </p:txBody>
      </p:sp>
      <p:pic>
        <p:nvPicPr>
          <p:cNvPr id="121" name="Google Shape;12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2250" y="3965549"/>
            <a:ext cx="6506200" cy="227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569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100% Online Library Series </a:t>
            </a:r>
            <a:r>
              <a:rPr lang="en-US" sz="3600"/>
              <a:t>by Elizabeth Horan form Coastline College </a:t>
            </a:r>
            <a:br>
              <a:rPr lang="en-US" sz="3600"/>
            </a:br>
            <a:r>
              <a:rPr lang="en-US" sz="3600"/>
              <a:t>  </a:t>
            </a:r>
            <a:endParaRPr/>
          </a:p>
        </p:txBody>
      </p:sp>
      <p:pic>
        <p:nvPicPr>
          <p:cNvPr id="128" name="Google Shape;128;p17" title="How to run an online library - Intro - part 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1439332" y="2489200"/>
            <a:ext cx="6048587" cy="3402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Accessibility of Library Resources </a:t>
            </a:r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Closed Captions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Readable PDF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HTML Versions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ALT-Text Images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Text Reading </a:t>
            </a:r>
            <a:endParaRPr/>
          </a:p>
        </p:txBody>
      </p:sp>
      <p:pic>
        <p:nvPicPr>
          <p:cNvPr id="136" name="Google Shape;13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6948" y="2632697"/>
            <a:ext cx="3332975" cy="333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Information Competency </a:t>
            </a:r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Courses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Videos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LibGuides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Library Orientations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Zoom options </a:t>
            </a:r>
            <a:endParaRPr/>
          </a:p>
          <a:p>
            <a:pPr marL="182880" lvl="0" indent="-18288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You Tube </a:t>
            </a:r>
            <a:endParaRPr/>
          </a:p>
          <a:p>
            <a:pPr marL="182880" lvl="0" indent="-150495" algn="l" rtl="0">
              <a:spcBef>
                <a:spcPts val="480"/>
              </a:spcBef>
              <a:spcAft>
                <a:spcPts val="0"/>
              </a:spcAft>
              <a:buSzPts val="1530"/>
              <a:buChar char="•"/>
            </a:pPr>
            <a:r>
              <a:rPr lang="en-US"/>
              <a:t>Synchronous and Asynchronous </a:t>
            </a:r>
            <a:endParaRPr/>
          </a:p>
          <a:p>
            <a:pPr marL="182880" lvl="0" indent="-150495" algn="l" rtl="0">
              <a:spcBef>
                <a:spcPts val="480"/>
              </a:spcBef>
              <a:spcAft>
                <a:spcPts val="0"/>
              </a:spcAft>
              <a:buSzPts val="1530"/>
              <a:buChar char="•"/>
            </a:pPr>
            <a:r>
              <a:rPr lang="en-US"/>
              <a:t>Embedded Librarian 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/>
          </a:p>
        </p:txBody>
      </p:sp>
      <p:pic>
        <p:nvPicPr>
          <p:cNvPr id="144" name="Google Shape;14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425" y="4948850"/>
            <a:ext cx="5034350" cy="179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818</Words>
  <Application>Microsoft Office PowerPoint</Application>
  <PresentationFormat>On-screen Show (4:3)</PresentationFormat>
  <Paragraphs>131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Clarity</vt:lpstr>
      <vt:lpstr>LIBRARY SERVICES DURING A STATE OF EMERGENCY </vt:lpstr>
      <vt:lpstr>Zoom Menu Bar Controls</vt:lpstr>
      <vt:lpstr>PowerPoint Presentation</vt:lpstr>
      <vt:lpstr>Where we are….</vt:lpstr>
      <vt:lpstr>Librarians are Awesome! </vt:lpstr>
      <vt:lpstr>Library Remote Resources </vt:lpstr>
      <vt:lpstr>100% Online Library Series by Elizabeth Horan form Coastline College    </vt:lpstr>
      <vt:lpstr>Accessibility of Library Resources </vt:lpstr>
      <vt:lpstr>Information Competency </vt:lpstr>
      <vt:lpstr>Supporting Students </vt:lpstr>
      <vt:lpstr>Supporting Faculty </vt:lpstr>
      <vt:lpstr>What are you doing to support Instruction? </vt:lpstr>
      <vt:lpstr>Silver Lining </vt:lpstr>
      <vt:lpstr>Take care of yourself! </vt:lpstr>
      <vt:lpstr>Resources </vt:lpstr>
      <vt:lpstr>Communications </vt:lpstr>
      <vt:lpstr>Q and 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SERVICES DURING A STATE OF EMERGENCY </dc:title>
  <dc:creator>Stephanie Curry</dc:creator>
  <cp:lastModifiedBy>Stephanie Curry</cp:lastModifiedBy>
  <cp:revision>2</cp:revision>
  <dcterms:modified xsi:type="dcterms:W3CDTF">2020-04-02T19:32:15Z</dcterms:modified>
</cp:coreProperties>
</file>