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58" r:id="rId4"/>
    <p:sldId id="257" r:id="rId5"/>
    <p:sldId id="281" r:id="rId6"/>
    <p:sldId id="263" r:id="rId7"/>
    <p:sldId id="262" r:id="rId8"/>
    <p:sldId id="264" r:id="rId9"/>
    <p:sldId id="265" r:id="rId10"/>
    <p:sldId id="273" r:id="rId11"/>
    <p:sldId id="266" r:id="rId12"/>
    <p:sldId id="270" r:id="rId13"/>
    <p:sldId id="271" r:id="rId14"/>
    <p:sldId id="272" r:id="rId15"/>
    <p:sldId id="274" r:id="rId16"/>
    <p:sldId id="276" r:id="rId17"/>
    <p:sldId id="275" r:id="rId18"/>
    <p:sldId id="278" r:id="rId19"/>
    <p:sldId id="279" r:id="rId20"/>
    <p:sldId id="282" r:id="rId21"/>
    <p:sldId id="283" r:id="rId22"/>
    <p:sldId id="284" r:id="rId23"/>
    <p:sldId id="277" r:id="rId24"/>
    <p:sldId id="28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30" autoAdjust="0"/>
  </p:normalViewPr>
  <p:slideViewPr>
    <p:cSldViewPr snapToGrid="0" snapToObjects="1">
      <p:cViewPr>
        <p:scale>
          <a:sx n="103" d="100"/>
          <a:sy n="10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layout/>
      <c:txPr>
        <a:bodyPr/>
        <a:lstStyle/>
        <a:p>
          <a:pPr>
            <a:defRPr sz="2800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ESU Welding</c:v>
                </c:pt>
              </c:strCache>
            </c:strRef>
          </c:tx>
          <c:dLbls>
            <c:dLbl>
              <c:idx val="0"/>
              <c:layout>
                <c:manualLayout>
                  <c:x val="-0.21432852143482101"/>
                  <c:y val="-7.4971516275433511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257833005249336"/>
                  <c:y val="0.12492224035796808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NP</c:v>
                </c:pt>
                <c:pt idx="2">
                  <c:v>SP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0.5700000000000004</c:v>
                </c:pt>
                <c:pt idx="1">
                  <c:v>0.14000000000000001</c:v>
                </c:pt>
                <c:pt idx="2">
                  <c:v>0.2900000000000002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layout/>
      <c:txPr>
        <a:bodyPr/>
        <a:lstStyle/>
        <a:p>
          <a:pPr>
            <a:defRPr sz="2800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Intro to Welding</c:v>
                </c:pt>
              </c:strCache>
            </c:strRef>
          </c:tx>
          <c:dLbls>
            <c:dLbl>
              <c:idx val="0"/>
              <c:layout>
                <c:manualLayout>
                  <c:x val="2.0788221784776899E-2"/>
                  <c:y val="-0.3148394485367898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73652121609801"/>
                  <c:y val="3.5134393718829433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NP</c:v>
                </c:pt>
                <c:pt idx="2">
                  <c:v>SP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0.93</c:v>
                </c:pt>
                <c:pt idx="1">
                  <c:v>7.0000000000000021E-2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layout/>
      <c:txPr>
        <a:bodyPr/>
        <a:lstStyle/>
        <a:p>
          <a:pPr>
            <a:defRPr sz="2400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 Background</c:v>
                </c:pt>
              </c:strCache>
            </c:strRef>
          </c:tx>
          <c:dLbls>
            <c:dLbl>
              <c:idx val="0"/>
              <c:layout>
                <c:manualLayout>
                  <c:x val="-0.11358595800524902"/>
                  <c:y val="-0.2775294190191752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ESL</c:v>
                </c:pt>
                <c:pt idx="1">
                  <c:v>Welding Major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0.86000000000000043</c:v>
                </c:pt>
                <c:pt idx="1">
                  <c:v>0.14000000000000001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2200"/>
            </a:pPr>
            <a:r>
              <a:rPr lang="en-US" dirty="0" smtClean="0"/>
              <a:t>Enrollment </a:t>
            </a:r>
            <a:r>
              <a:rPr lang="en-US" dirty="0"/>
              <a:t>in Welding Courses (Spring 15)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Enrollement in Welding Courses (Spring 15)</c:v>
                </c:pt>
              </c:strCache>
            </c:strRef>
          </c:tx>
          <c:dLbls>
            <c:dLbl>
              <c:idx val="1"/>
              <c:layout>
                <c:manualLayout>
                  <c:x val="0.24341166338582718"/>
                  <c:y val="-9.9876608657701316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0.36000000000000021</c:v>
                </c:pt>
                <c:pt idx="1">
                  <c:v>0.64000000000000046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0418385523358008"/>
          <c:y val="0.11321908802660502"/>
          <c:w val="0.7399345694977506"/>
          <c:h val="0.797015774350671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Grade Level Increases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Lbls>
            <c:dLbl>
              <c:idx val="0"/>
              <c:layout>
                <c:manualLayout>
                  <c:x val="-0.2260072276632509"/>
                  <c:y val="0.10978746370914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69272550551731E-2"/>
                  <c:y val="-0.216781077396103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679504702828901"/>
                  <c:y val="1.57914908552135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159372546610601"/>
                  <c:y val="0.196574793286388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4451810921724123"/>
                      <c:h val="0.10630900284188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 Level</c:v>
                </c:pt>
                <c:pt idx="1">
                  <c:v>2 Levels</c:v>
                </c:pt>
                <c:pt idx="2">
                  <c:v>3 - 4 Levels</c:v>
                </c:pt>
                <c:pt idx="3">
                  <c:v>5 - 9 Levels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5D3C-D866-764D-A97A-2A62206FD855}" type="datetimeFigureOut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955D-D894-1449-8FE2-1596405DA2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937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921E5-07FE-0B41-8042-449ADC083C44}" type="datetimeFigureOut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F363E-A72B-0649-B7C4-27ECFB23B9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22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response</a:t>
            </a:r>
            <a:r>
              <a:rPr lang="en-US" baseline="0" dirty="0" smtClean="0"/>
              <a:t> – TERC wasn’t operating yet and we were able to set up Lunch Time Math within weeks of contact</a:t>
            </a:r>
          </a:p>
          <a:p>
            <a:r>
              <a:rPr lang="en-US" baseline="0" dirty="0" smtClean="0"/>
              <a:t>Delivery models – we go to the student</a:t>
            </a:r>
          </a:p>
          <a:p>
            <a:r>
              <a:rPr lang="en-US" baseline="0" dirty="0" smtClean="0"/>
              <a:t>Both have CRNS and we generate FTEs </a:t>
            </a:r>
          </a:p>
          <a:p>
            <a:r>
              <a:rPr lang="en-US" baseline="0" dirty="0" smtClean="0"/>
              <a:t>Flexible – If demand is high enough we can add additional classes. We can also adjust the time, dates, locations,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363E-A72B-0649-B7C4-27ECFB23B96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595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4/16/2016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4/16/2016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21800"/>
            <a:ext cx="7846395" cy="2739412"/>
          </a:xfrm>
        </p:spPr>
        <p:txBody>
          <a:bodyPr/>
          <a:lstStyle/>
          <a:p>
            <a:r>
              <a:rPr lang="en-US" sz="5400" dirty="0" smtClean="0"/>
              <a:t>Noncredit and Credit Partnerships:</a:t>
            </a:r>
            <a:br>
              <a:rPr lang="en-US" sz="5400" dirty="0" smtClean="0"/>
            </a:br>
            <a:r>
              <a:rPr lang="en-US" sz="4800" dirty="0" smtClean="0"/>
              <a:t>Providing Basic Skills Support to Facilitate Student Success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398" y="4042809"/>
            <a:ext cx="6461760" cy="183122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Donna Necke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ASCCC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April 16, 2016</a:t>
            </a:r>
          </a:p>
        </p:txBody>
      </p:sp>
      <p:pic>
        <p:nvPicPr>
          <p:cNvPr id="5" name="Picture 4" descr="Logo_MtSAC_Full Color_Pri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856" y="3815959"/>
            <a:ext cx="2921961" cy="237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8367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English for Special Uses (ESU) - </a:t>
            </a:r>
            <a:r>
              <a:rPr lang="en-US" sz="3600" dirty="0" smtClean="0"/>
              <a:t>Contextualization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2545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/>
              <a:t>Designed for advanced level ESL students – currently being modified for all students</a:t>
            </a:r>
          </a:p>
          <a:p>
            <a:pPr marL="114300" indent="0">
              <a:lnSpc>
                <a:spcPct val="80000"/>
              </a:lnSpc>
              <a:spcBef>
                <a:spcPts val="400"/>
              </a:spcBef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/>
              <a:t>O</a:t>
            </a:r>
            <a:r>
              <a:rPr lang="en-US" sz="2400" dirty="0" smtClean="0"/>
              <a:t>pportunity to improve English language skills, including specialized vocabulary and language functions for academic and vocational purposes</a:t>
            </a:r>
          </a:p>
          <a:p>
            <a:pPr marL="114300" indent="0">
              <a:lnSpc>
                <a:spcPct val="80000"/>
              </a:lnSpc>
              <a:spcBef>
                <a:spcPts val="400"/>
              </a:spcBef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/>
              <a:t>Strengthen critical thinking skills, ability to work in teams, and autonomous learning strategies</a:t>
            </a:r>
          </a:p>
          <a:p>
            <a:pPr marL="114300" indent="0">
              <a:lnSpc>
                <a:spcPct val="80000"/>
              </a:lnSpc>
              <a:spcBef>
                <a:spcPts val="400"/>
              </a:spcBef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/>
              <a:t>May be offered concurrently with other courses as a supplementary course</a:t>
            </a:r>
          </a:p>
          <a:p>
            <a:pPr marL="114300" indent="0">
              <a:lnSpc>
                <a:spcPct val="80000"/>
              </a:lnSpc>
              <a:spcBef>
                <a:spcPts val="400"/>
              </a:spcBef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/>
              <a:t>Can be tailored to accommodate a variety of academic and vocational subjects</a:t>
            </a:r>
            <a:endParaRPr lang="en-US" sz="2400" dirty="0"/>
          </a:p>
        </p:txBody>
      </p:sp>
      <p:pic>
        <p:nvPicPr>
          <p:cNvPr id="4" name="Picture 3" descr="Eddie and Friend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46" b="33976"/>
          <a:stretch/>
        </p:blipFill>
        <p:spPr>
          <a:xfrm>
            <a:off x="4828974" y="5744720"/>
            <a:ext cx="2943426" cy="111328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79927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ESU: Welding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721"/>
            <a:ext cx="7620000" cy="5041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upport </a:t>
            </a:r>
            <a:r>
              <a:rPr lang="en-US" sz="2400" dirty="0"/>
              <a:t>non-native English speakers who are taking the introductory-level welding course (WELD 40</a:t>
            </a:r>
            <a:r>
              <a:rPr lang="en-US" sz="2400" dirty="0" smtClean="0"/>
              <a:t>)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Piloted in Winter 2015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Concurrently offered with Intro to Welding (WELD 40)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	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	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Basic </a:t>
            </a:r>
            <a:r>
              <a:rPr lang="en-US" sz="2400" dirty="0"/>
              <a:t>welding terminology through welding-related written materials and </a:t>
            </a:r>
            <a:r>
              <a:rPr lang="en-US" sz="2400" dirty="0" smtClean="0"/>
              <a:t>videos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asic </a:t>
            </a:r>
            <a:r>
              <a:rPr lang="en-US" sz="2400" dirty="0"/>
              <a:t>safety measures regarding welding </a:t>
            </a:r>
            <a:r>
              <a:rPr lang="en-US" sz="2400" dirty="0" smtClean="0"/>
              <a:t>hazards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Improve oral </a:t>
            </a:r>
            <a:r>
              <a:rPr lang="en-US" sz="2400" dirty="0"/>
              <a:t>communication skills and </a:t>
            </a:r>
            <a:r>
              <a:rPr lang="en-US" sz="2400" dirty="0" smtClean="0"/>
              <a:t>chances </a:t>
            </a:r>
            <a:r>
              <a:rPr lang="en-US" sz="2400" dirty="0"/>
              <a:t>of success in the welding courses and </a:t>
            </a:r>
            <a:r>
              <a:rPr lang="en-US" sz="2400" dirty="0" smtClean="0"/>
              <a:t>programs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9579985"/>
              </p:ext>
            </p:extLst>
          </p:nvPr>
        </p:nvGraphicFramePr>
        <p:xfrm>
          <a:off x="1117120" y="3357309"/>
          <a:ext cx="6096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Intro to Welding (WELD 40)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6336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Rates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218974981"/>
              </p:ext>
            </p:extLst>
          </p:nvPr>
        </p:nvGraphicFramePr>
        <p:xfrm>
          <a:off x="4572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804459987"/>
              </p:ext>
            </p:extLst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6921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344066035"/>
              </p:ext>
            </p:extLst>
          </p:nvPr>
        </p:nvGraphicFramePr>
        <p:xfrm>
          <a:off x="4572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52364839"/>
              </p:ext>
            </p:extLst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76620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3491"/>
            <a:ext cx="7620000" cy="5039114"/>
          </a:xfrm>
        </p:spPr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en-US" dirty="0" smtClean="0"/>
              <a:t>“Vocabulary </a:t>
            </a:r>
            <a:r>
              <a:rPr lang="en-US" dirty="0"/>
              <a:t>exercise and practice both helped me </a:t>
            </a:r>
            <a:r>
              <a:rPr lang="en-US" dirty="0" smtClean="0"/>
              <a:t>to </a:t>
            </a:r>
            <a:r>
              <a:rPr lang="en-US" dirty="0"/>
              <a:t>understand the things like electricity, process, etc.  The practice helped me to </a:t>
            </a:r>
            <a:r>
              <a:rPr lang="en-US" dirty="0" smtClean="0"/>
              <a:t>get better at welding.”</a:t>
            </a:r>
          </a:p>
          <a:p>
            <a:pPr marL="114300" lvl="0" indent="0">
              <a:buNone/>
            </a:pPr>
            <a:endParaRPr lang="en-US" sz="800" dirty="0"/>
          </a:p>
          <a:p>
            <a:pPr marL="114300" lvl="0" indent="0">
              <a:buNone/>
            </a:pPr>
            <a:r>
              <a:rPr lang="en-US" dirty="0" smtClean="0"/>
              <a:t>“Specially </a:t>
            </a:r>
            <a:r>
              <a:rPr lang="en-US" dirty="0"/>
              <a:t>the </a:t>
            </a:r>
            <a:r>
              <a:rPr lang="en-US" dirty="0" smtClean="0"/>
              <a:t>vocabulary</a:t>
            </a:r>
            <a:r>
              <a:rPr lang="en-US" dirty="0"/>
              <a:t> </a:t>
            </a:r>
            <a:r>
              <a:rPr lang="en-US" dirty="0" smtClean="0"/>
              <a:t>and learning </a:t>
            </a:r>
            <a:r>
              <a:rPr lang="en-US" dirty="0"/>
              <a:t>different types of </a:t>
            </a:r>
            <a:r>
              <a:rPr lang="en-US" dirty="0" smtClean="0"/>
              <a:t>welding. 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type of speaking is challenging because </a:t>
            </a:r>
            <a:r>
              <a:rPr lang="en-US" dirty="0" smtClean="0"/>
              <a:t>it is </a:t>
            </a:r>
            <a:r>
              <a:rPr lang="en-US" dirty="0"/>
              <a:t>very different </a:t>
            </a:r>
            <a:r>
              <a:rPr lang="en-US" dirty="0" smtClean="0"/>
              <a:t>from </a:t>
            </a:r>
            <a:r>
              <a:rPr lang="en-US" dirty="0"/>
              <a:t>ESL, but </a:t>
            </a:r>
            <a:r>
              <a:rPr lang="en-US" dirty="0" smtClean="0"/>
              <a:t>it was a very </a:t>
            </a:r>
            <a:r>
              <a:rPr lang="en-US" dirty="0"/>
              <a:t>good course</a:t>
            </a:r>
            <a:r>
              <a:rPr lang="en-US" dirty="0" smtClean="0"/>
              <a:t>.”</a:t>
            </a:r>
          </a:p>
          <a:p>
            <a:pPr marL="114300" lvl="0" indent="0">
              <a:buNone/>
            </a:pPr>
            <a:endParaRPr lang="en-US" sz="800" dirty="0"/>
          </a:p>
          <a:p>
            <a:pPr marL="114300" lvl="0" indent="0">
              <a:buNone/>
            </a:pPr>
            <a:r>
              <a:rPr lang="en-US" dirty="0" smtClean="0"/>
              <a:t>“Everything was great!  Leaning welding </a:t>
            </a:r>
            <a:r>
              <a:rPr lang="en-US" dirty="0"/>
              <a:t>vocabulary, </a:t>
            </a:r>
            <a:r>
              <a:rPr lang="en-US" dirty="0" smtClean="0"/>
              <a:t>types </a:t>
            </a:r>
            <a:r>
              <a:rPr lang="en-US" dirty="0"/>
              <a:t>of machines</a:t>
            </a:r>
            <a:r>
              <a:rPr lang="en-US" dirty="0" smtClean="0"/>
              <a:t>, and </a:t>
            </a:r>
            <a:r>
              <a:rPr lang="en-US" dirty="0"/>
              <a:t>to have the opportunity to weld</a:t>
            </a:r>
            <a:r>
              <a:rPr lang="en-US" dirty="0" smtClean="0"/>
              <a:t>.”</a:t>
            </a:r>
          </a:p>
          <a:p>
            <a:pPr marL="114300" lvl="0" indent="0">
              <a:buNone/>
            </a:pPr>
            <a:endParaRPr lang="en-US" sz="800" dirty="0" smtClean="0"/>
          </a:p>
          <a:p>
            <a:pPr marL="114300" lvl="0" indent="0">
              <a:buNone/>
            </a:pPr>
            <a:r>
              <a:rPr lang="en-US" dirty="0" smtClean="0"/>
              <a:t>“It </a:t>
            </a:r>
            <a:r>
              <a:rPr lang="en-US" dirty="0"/>
              <a:t>was awesome.  Teacher Raul and </a:t>
            </a:r>
            <a:r>
              <a:rPr lang="en-US" dirty="0" smtClean="0"/>
              <a:t>Teacher </a:t>
            </a:r>
            <a:r>
              <a:rPr lang="en-US" dirty="0"/>
              <a:t>Maria </a:t>
            </a:r>
            <a:r>
              <a:rPr lang="en-US" dirty="0" smtClean="0"/>
              <a:t>helped us </a:t>
            </a:r>
            <a:r>
              <a:rPr lang="en-US" dirty="0"/>
              <a:t>a </a:t>
            </a:r>
            <a:r>
              <a:rPr lang="en-US" dirty="0" smtClean="0"/>
              <a:t>lot, </a:t>
            </a:r>
            <a:r>
              <a:rPr lang="en-US" dirty="0"/>
              <a:t>and they were so patient with </a:t>
            </a:r>
            <a:r>
              <a:rPr lang="en-US" dirty="0" smtClean="0"/>
              <a:t>us.  Of </a:t>
            </a:r>
            <a:r>
              <a:rPr lang="en-US" dirty="0"/>
              <a:t>course, we did our best </a:t>
            </a:r>
            <a:r>
              <a:rPr lang="en-US" dirty="0" smtClean="0"/>
              <a:t>in the </a:t>
            </a:r>
            <a:r>
              <a:rPr lang="en-US" dirty="0"/>
              <a:t>welding </a:t>
            </a:r>
            <a:r>
              <a:rPr lang="en-US" dirty="0" smtClean="0"/>
              <a:t>shop.  </a:t>
            </a:r>
            <a:r>
              <a:rPr lang="en-US" dirty="0"/>
              <a:t>At first I was </a:t>
            </a:r>
            <a:r>
              <a:rPr lang="en-US" dirty="0" smtClean="0"/>
              <a:t>scared, </a:t>
            </a:r>
            <a:r>
              <a:rPr lang="en-US" dirty="0"/>
              <a:t>and I still feel </a:t>
            </a:r>
            <a:r>
              <a:rPr lang="en-US" dirty="0" smtClean="0"/>
              <a:t>nervous today, </a:t>
            </a:r>
            <a:r>
              <a:rPr lang="en-US" dirty="0"/>
              <a:t>but I really like it</a:t>
            </a:r>
            <a:r>
              <a:rPr lang="en-US" dirty="0" smtClean="0"/>
              <a:t>.”</a:t>
            </a:r>
          </a:p>
          <a:p>
            <a:pPr marL="114300" lvl="0" indent="0">
              <a:buNone/>
            </a:pPr>
            <a:endParaRPr lang="en-US" sz="900" dirty="0" smtClean="0"/>
          </a:p>
          <a:p>
            <a:pPr marL="114300" lvl="0" indent="0">
              <a:buNone/>
            </a:pPr>
            <a:r>
              <a:rPr lang="en-US" b="1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I will continue to take welding classes!</a:t>
            </a:r>
            <a:r>
              <a:rPr lang="en-US" b="1" dirty="0" smtClean="0"/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7846" y="200496"/>
            <a:ext cx="994253" cy="1217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326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964"/>
            <a:ext cx="7620000" cy="1143000"/>
          </a:xfrm>
        </p:spPr>
        <p:txBody>
          <a:bodyPr/>
          <a:lstStyle/>
          <a:p>
            <a:r>
              <a:rPr lang="en-US" sz="3600" dirty="0" smtClean="0"/>
              <a:t>Transitional Math for Healthcare Students - Contextualization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22" y="2419927"/>
            <a:ext cx="7620000" cy="4800600"/>
          </a:xfrm>
        </p:spPr>
        <p:txBody>
          <a:bodyPr/>
          <a:lstStyle/>
          <a:p>
            <a:r>
              <a:rPr lang="en-US" dirty="0" smtClean="0"/>
              <a:t>Need – Nursing and Psychiatric Technician students were unsuccessful in their Pharmacology course because they lacked basic computation skills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Solution – credit and noncredit faculty collaborated to create contextualized basic skills math course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73256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response</a:t>
            </a:r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f</a:t>
            </a:r>
            <a:r>
              <a:rPr lang="en-US" dirty="0" smtClean="0"/>
              <a:t>ree diagnostic </a:t>
            </a:r>
            <a:r>
              <a:rPr lang="en-US" dirty="0"/>
              <a:t>m</a:t>
            </a:r>
            <a:r>
              <a:rPr lang="en-US" dirty="0" smtClean="0"/>
              <a:t>ath testing during </a:t>
            </a:r>
            <a:r>
              <a:rPr lang="en-US" dirty="0"/>
              <a:t>c</a:t>
            </a:r>
            <a:r>
              <a:rPr lang="en-US" dirty="0" smtClean="0"/>
              <a:t>lass time to identify skill deficiencies</a:t>
            </a:r>
          </a:p>
          <a:p>
            <a:r>
              <a:rPr lang="en-US" dirty="0" smtClean="0"/>
              <a:t>Different delivery models for convenience</a:t>
            </a:r>
          </a:p>
          <a:p>
            <a:pPr lvl="1"/>
            <a:r>
              <a:rPr lang="en-US" dirty="0" smtClean="0"/>
              <a:t>4 week intercession course</a:t>
            </a:r>
          </a:p>
          <a:p>
            <a:pPr lvl="1"/>
            <a:r>
              <a:rPr lang="en-US" dirty="0" smtClean="0"/>
              <a:t>Lunch time math course</a:t>
            </a:r>
          </a:p>
          <a:p>
            <a:r>
              <a:rPr lang="en-US" dirty="0" smtClean="0"/>
              <a:t>Flexible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01398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31206" cy="4590288"/>
          </a:xfrm>
        </p:spPr>
        <p:txBody>
          <a:bodyPr/>
          <a:lstStyle/>
          <a:p>
            <a:r>
              <a:rPr lang="en-US" dirty="0" smtClean="0"/>
              <a:t>Nursing reported that 100% of students who attended the course increased their pre-test scores and passed their pharmacology course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2510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 Tech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2142902221"/>
              </p:ext>
            </p:extLst>
          </p:nvPr>
        </p:nvGraphicFramePr>
        <p:xfrm>
          <a:off x="1433015" y="1282087"/>
          <a:ext cx="5404513" cy="50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83793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Basic Skills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90"/>
            <a:ext cx="7620000" cy="511791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Problem – BIO 50 (1 unit) has been unable to be offered yet students still need the valuable skills provided in this class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Preparing </a:t>
            </a:r>
            <a:r>
              <a:rPr lang="en-US" dirty="0"/>
              <a:t>for science labs and lectures</a:t>
            </a:r>
          </a:p>
          <a:p>
            <a:pPr lvl="2"/>
            <a:r>
              <a:rPr lang="en-US" dirty="0" smtClean="0"/>
              <a:t>Science vocabulary</a:t>
            </a:r>
          </a:p>
          <a:p>
            <a:pPr lvl="2"/>
            <a:r>
              <a:rPr lang="en-US" dirty="0" smtClean="0"/>
              <a:t>Study </a:t>
            </a:r>
            <a:r>
              <a:rPr lang="en-US" dirty="0" smtClean="0"/>
              <a:t>skills </a:t>
            </a:r>
            <a:r>
              <a:rPr lang="en-US" dirty="0" smtClean="0"/>
              <a:t>for </a:t>
            </a:r>
            <a:r>
              <a:rPr lang="en-US" dirty="0" smtClean="0"/>
              <a:t>science </a:t>
            </a:r>
            <a:endParaRPr lang="en-US" dirty="0" smtClean="0"/>
          </a:p>
          <a:p>
            <a:pPr lvl="2"/>
            <a:r>
              <a:rPr lang="en-US" dirty="0" smtClean="0"/>
              <a:t>How to interpret charts and graphs</a:t>
            </a:r>
          </a:p>
          <a:p>
            <a:pPr marL="777240" lvl="2" indent="0">
              <a:buNone/>
            </a:pPr>
            <a:endParaRPr lang="en-US" dirty="0"/>
          </a:p>
          <a:p>
            <a:r>
              <a:rPr lang="en-US" dirty="0" smtClean="0"/>
              <a:t>Solution – create a mirrored class through noncredit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Benefit to students – </a:t>
            </a:r>
          </a:p>
          <a:p>
            <a:pPr lvl="1"/>
            <a:r>
              <a:rPr lang="en-US" dirty="0" smtClean="0"/>
              <a:t>FREE!</a:t>
            </a:r>
          </a:p>
          <a:p>
            <a:pPr lvl="1"/>
            <a:r>
              <a:rPr lang="en-US" dirty="0" smtClean="0"/>
              <a:t>Condensed into 4 week session</a:t>
            </a:r>
          </a:p>
          <a:p>
            <a:pPr lvl="1"/>
            <a:r>
              <a:rPr lang="en-US" dirty="0" smtClean="0"/>
              <a:t>Immediate scheduling of course start – Spring 2016</a:t>
            </a:r>
          </a:p>
          <a:p>
            <a:pPr lvl="1"/>
            <a:r>
              <a:rPr lang="en-US" dirty="0" smtClean="0"/>
              <a:t>No “unit creep”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28349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50"/>
            <a:ext cx="7620000" cy="1143000"/>
          </a:xfrm>
        </p:spPr>
        <p:txBody>
          <a:bodyPr/>
          <a:lstStyle/>
          <a:p>
            <a:r>
              <a:rPr lang="en-US" dirty="0" smtClean="0"/>
              <a:t>Mt. SAC School of Continuing Education (SCE) Fast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2004" y="1245650"/>
            <a:ext cx="8180822" cy="5263414"/>
          </a:xfrm>
        </p:spPr>
        <p:txBody>
          <a:bodyPr>
            <a:noAutofit/>
          </a:bodyPr>
          <a:lstStyle/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largest noncredit program in California Community Colleges</a:t>
            </a:r>
          </a:p>
          <a:p>
            <a:r>
              <a:rPr lang="en-US" sz="2400" dirty="0" smtClean="0"/>
              <a:t>Established in 1971</a:t>
            </a:r>
          </a:p>
          <a:p>
            <a:r>
              <a:rPr lang="en-US" sz="2400" dirty="0" smtClean="0"/>
              <a:t>Generated 5,949 FTES hours in 2014-15</a:t>
            </a:r>
          </a:p>
          <a:p>
            <a:r>
              <a:rPr lang="en-US" sz="2400" dirty="0" smtClean="0"/>
              <a:t>Holds dual accreditation by ACCJC &amp; ACS (WASC)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Student support facilities - </a:t>
            </a:r>
            <a:r>
              <a:rPr lang="en-US" sz="2000" dirty="0" smtClean="0"/>
              <a:t>LLC, WIN Student </a:t>
            </a:r>
            <a:r>
              <a:rPr lang="en-US" sz="2000" dirty="0"/>
              <a:t>A</a:t>
            </a:r>
            <a:r>
              <a:rPr lang="en-US" sz="2000" dirty="0" smtClean="0"/>
              <a:t>thlete </a:t>
            </a:r>
            <a:r>
              <a:rPr lang="en-US" sz="2000" dirty="0"/>
              <a:t>S</a:t>
            </a:r>
            <a:r>
              <a:rPr lang="en-US" sz="2000" dirty="0" smtClean="0"/>
              <a:t>upport </a:t>
            </a:r>
            <a:r>
              <a:rPr lang="en-US" sz="2000" dirty="0"/>
              <a:t>C</a:t>
            </a:r>
            <a:r>
              <a:rPr lang="en-US" sz="2000" dirty="0" smtClean="0"/>
              <a:t>enter, ABE Career Center, ESL Library, Language SMART Lab, and multiple computer labs (ABE, ESL, EOA – on and off campus)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Classes are available on the Mt. SAC campus and at over 50 community-based sites</a:t>
            </a:r>
          </a:p>
          <a:p>
            <a:r>
              <a:rPr lang="en-US" sz="2400" dirty="0" smtClean="0"/>
              <a:t>Counselors and educational advisors held 4,174 individual student appointments in 2014-15</a:t>
            </a:r>
          </a:p>
        </p:txBody>
      </p:sp>
    </p:spTree>
    <p:extLst>
      <p:ext uri="{BB962C8B-B14F-4D97-AF65-F5344CB8AC3E}">
        <p14:creationId xmlns="" xmlns:p14="http://schemas.microsoft.com/office/powerpoint/2010/main" val="1761999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Electronics Systems Technology –Community Need/Pathway to Employment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5818"/>
            <a:ext cx="7620000" cy="4414982"/>
          </a:xfrm>
        </p:spPr>
        <p:txBody>
          <a:bodyPr/>
          <a:lstStyle/>
          <a:p>
            <a:r>
              <a:rPr lang="en-US" dirty="0" smtClean="0"/>
              <a:t>Original credit program:</a:t>
            </a:r>
          </a:p>
          <a:p>
            <a:pPr lvl="1"/>
            <a:r>
              <a:rPr lang="en-US" dirty="0" smtClean="0"/>
              <a:t>Basic DC/AC</a:t>
            </a:r>
          </a:p>
          <a:p>
            <a:pPr lvl="1"/>
            <a:r>
              <a:rPr lang="en-US" dirty="0" smtClean="0"/>
              <a:t>Cable Termination</a:t>
            </a:r>
          </a:p>
          <a:p>
            <a:pPr lvl="1"/>
            <a:r>
              <a:rPr lang="en-US" dirty="0" smtClean="0"/>
              <a:t>Home Security and Home Theater</a:t>
            </a:r>
          </a:p>
          <a:p>
            <a:pPr lvl="1"/>
            <a:r>
              <a:rPr lang="en-US" dirty="0" smtClean="0"/>
              <a:t>Tool Usage, Electronics troubleshooting</a:t>
            </a:r>
          </a:p>
          <a:p>
            <a:pPr lvl="1"/>
            <a:r>
              <a:rPr lang="en-US" dirty="0" smtClean="0"/>
              <a:t>Microsoft Office, and Customer Relations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designed as 2 year credit program but never attained degree status (lack of enrollment)</a:t>
            </a:r>
          </a:p>
          <a:p>
            <a:r>
              <a:rPr lang="en-US" dirty="0" smtClean="0"/>
              <a:t>Fall 2015 – moved to noncredit as a pathway to entry level employment</a:t>
            </a:r>
          </a:p>
          <a:p>
            <a:r>
              <a:rPr lang="en-US" dirty="0" smtClean="0"/>
              <a:t>Modified for course completion in 3 semesters</a:t>
            </a:r>
          </a:p>
          <a:p>
            <a:r>
              <a:rPr lang="en-US" dirty="0" smtClean="0"/>
              <a:t>SUCCESS!  Waiting lists for classes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Notes from Full-time Credit  Instructor	Teaching these Noncredit Classes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130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“We are getting a population of students that is </a:t>
            </a:r>
            <a:r>
              <a:rPr lang="en-US" b="1" i="1" dirty="0" smtClean="0">
                <a:solidFill>
                  <a:srgbClr val="0070C0"/>
                </a:solidFill>
              </a:rPr>
              <a:t>different</a:t>
            </a:r>
            <a:r>
              <a:rPr lang="en-US" dirty="0" smtClean="0"/>
              <a:t> from our usual electronics students. Most of the Continuing Ed students have never been exposed to technology before or ever considered a career in a field such as electronics wiring.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 As a non-credit student, </a:t>
            </a:r>
            <a:r>
              <a:rPr lang="en-US" b="1" i="1" dirty="0" smtClean="0">
                <a:solidFill>
                  <a:srgbClr val="0070C0"/>
                </a:solidFill>
              </a:rPr>
              <a:t>they do not have to go through a lengthy registration process, we do not charge them any fees, not even any materials fee</a:t>
            </a:r>
            <a:r>
              <a:rPr lang="en-US" dirty="0" smtClean="0"/>
              <a:t>. Some of our supplies, such as fiber optics terminators, can be quite pricey. We do not have any pre-requisites in math or science; we cover all the basic math and principles needed. All the EST courses, like our credit electronics courses, have equal components of lecture and hands-on lab time.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rgbClr val="0070C0"/>
                </a:solidFill>
              </a:rPr>
              <a:t>As a result, the students are eager to learn, enthusiastic, hard-working, and happy to be here</a:t>
            </a:r>
            <a:r>
              <a:rPr lang="en-US" b="1" dirty="0" smtClean="0"/>
              <a:t>.</a:t>
            </a:r>
            <a:r>
              <a:rPr lang="en-US" dirty="0" smtClean="0"/>
              <a:t> I have encouraged them to continue on to get an electronics degree after they have completed the EST program and have an entry level job. Many have expressed a desire to do so; many have expressed to me that an entire world of possibilities has opened up before them. </a:t>
            </a:r>
            <a:r>
              <a:rPr lang="en-US" b="1" i="1" dirty="0" smtClean="0">
                <a:solidFill>
                  <a:srgbClr val="0070C0"/>
                </a:solidFill>
              </a:rPr>
              <a:t>Sometimes, I think I have more satisfaction teaching these students than the credit students</a:t>
            </a:r>
            <a:r>
              <a:rPr lang="en-US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 have already had two students approach me to tell me that they cannot continue the program because they found jobs; one as a computer cable tech and the other at a phone system refurbishing company</a:t>
            </a:r>
            <a:r>
              <a:rPr lang="en-US" b="1" i="1" dirty="0" smtClean="0"/>
              <a:t>. </a:t>
            </a:r>
            <a:r>
              <a:rPr lang="en-US" b="1" i="1" dirty="0" smtClean="0">
                <a:solidFill>
                  <a:srgbClr val="0070C0"/>
                </a:solidFill>
              </a:rPr>
              <a:t>If I have to lose students, that’s the way I want to lose them.”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SAC Placement Boot Camps -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49671" cy="480060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</a:t>
            </a:r>
          </a:p>
          <a:p>
            <a:r>
              <a:rPr lang="en-US" dirty="0" smtClean="0"/>
              <a:t>8 hour intensive writing and math review classes to help students place at the appropriate level in math and English credit courses</a:t>
            </a:r>
          </a:p>
          <a:p>
            <a:r>
              <a:rPr lang="en-US" dirty="0" smtClean="0"/>
              <a:t>Delivery methods</a:t>
            </a:r>
          </a:p>
          <a:p>
            <a:pPr lvl="1"/>
            <a:r>
              <a:rPr lang="en-US" dirty="0" smtClean="0"/>
              <a:t>On Campus</a:t>
            </a:r>
          </a:p>
          <a:p>
            <a:pPr lvl="1"/>
            <a:r>
              <a:rPr lang="en-US" dirty="0" smtClean="0"/>
              <a:t>Local High Schools</a:t>
            </a:r>
          </a:p>
          <a:p>
            <a:r>
              <a:rPr lang="en-US" dirty="0" smtClean="0"/>
              <a:t>Students take placement test after immediately following boot camp</a:t>
            </a:r>
          </a:p>
          <a:p>
            <a:r>
              <a:rPr lang="en-US" dirty="0" smtClean="0"/>
              <a:t>Open to the community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1319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61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Noncredit is ready to assist your students.  Contact us!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Donna Necke (ABE)</a:t>
            </a:r>
            <a:br>
              <a:rPr lang="en-US" sz="2800" dirty="0" smtClean="0"/>
            </a:br>
            <a:r>
              <a:rPr lang="en-US" sz="2800" dirty="0" smtClean="0"/>
              <a:t>dnecke@mtsac.edu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Dana Miho (ESL)</a:t>
            </a:r>
          </a:p>
          <a:p>
            <a:pPr marL="114300" indent="0">
              <a:buNone/>
            </a:pPr>
            <a:r>
              <a:rPr lang="en-US" sz="2800" dirty="0" smtClean="0"/>
              <a:t>dmiho@mtsac.edu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0706" y="3059558"/>
            <a:ext cx="4600991" cy="2365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364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40"/>
            <a:ext cx="7620000" cy="1143000"/>
          </a:xfrm>
        </p:spPr>
        <p:txBody>
          <a:bodyPr/>
          <a:lstStyle/>
          <a:p>
            <a:r>
              <a:rPr lang="en-US" dirty="0" smtClean="0"/>
              <a:t>SCE Fast Facts</a:t>
            </a:r>
            <a:endParaRPr lang="en-US" dirty="0"/>
          </a:p>
        </p:txBody>
      </p:sp>
      <p:pic>
        <p:nvPicPr>
          <p:cNvPr id="4" name="Content Placeholder 3" descr="Student Enrollment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96" b="2696"/>
          <a:stretch>
            <a:fillRect/>
          </a:stretch>
        </p:blipFill>
        <p:spPr>
          <a:xfrm>
            <a:off x="192637" y="1325028"/>
            <a:ext cx="8220506" cy="5178919"/>
          </a:xfrm>
        </p:spPr>
      </p:pic>
    </p:spTree>
    <p:extLst>
      <p:ext uri="{BB962C8B-B14F-4D97-AF65-F5344CB8AC3E}">
        <p14:creationId xmlns="" xmlns:p14="http://schemas.microsoft.com/office/powerpoint/2010/main" val="2960565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Fast Facts</a:t>
            </a:r>
            <a:endParaRPr lang="en-US" dirty="0"/>
          </a:p>
        </p:txBody>
      </p:sp>
      <p:pic>
        <p:nvPicPr>
          <p:cNvPr id="4" name="Content Placeholder 3" descr="Student Achievement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798" r="4438" b="-5798"/>
          <a:stretch/>
        </p:blipFill>
        <p:spPr>
          <a:xfrm>
            <a:off x="245548" y="1137156"/>
            <a:ext cx="8088224" cy="533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ertificates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06" t="12403" r="13972" b="36152"/>
          <a:stretch/>
        </p:blipFill>
        <p:spPr>
          <a:xfrm>
            <a:off x="4535824" y="396286"/>
            <a:ext cx="3342076" cy="1813091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5721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SCE?</a:t>
            </a:r>
            <a:endParaRPr lang="en-US" dirty="0"/>
          </a:p>
        </p:txBody>
      </p:sp>
      <p:pic>
        <p:nvPicPr>
          <p:cNvPr id="4" name="Content Placeholder 3" descr="Screen Shot 2016-02-18 at 11.55.1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7" t="14791" r="9142" b="11271"/>
          <a:stretch/>
        </p:blipFill>
        <p:spPr>
          <a:xfrm>
            <a:off x="656108" y="1417638"/>
            <a:ext cx="7205115" cy="3824875"/>
          </a:xfrm>
        </p:spPr>
      </p:pic>
      <p:sp>
        <p:nvSpPr>
          <p:cNvPr id="5" name="TextBox 4"/>
          <p:cNvSpPr txBox="1"/>
          <p:nvPr/>
        </p:nvSpPr>
        <p:spPr>
          <a:xfrm>
            <a:off x="656109" y="5490376"/>
            <a:ext cx="720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CED Office – Bldg. 40     ABE – Bldg. 30     ESL – Bldg. 66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6434667" y="3355879"/>
            <a:ext cx="369454" cy="307879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70946" y="1945794"/>
            <a:ext cx="369454" cy="307879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16946" y="3882355"/>
            <a:ext cx="369454" cy="437186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00334" y="1697028"/>
            <a:ext cx="771975" cy="30822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00334" y="3355879"/>
            <a:ext cx="616612" cy="526476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820654" y="3698905"/>
            <a:ext cx="651133" cy="50528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8052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Noncredit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800"/>
            <a:ext cx="7620000" cy="5435400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30000"/>
              </a:lnSpc>
            </a:pPr>
            <a:r>
              <a:rPr lang="en-US" sz="8000" dirty="0">
                <a:cs typeface="Calibri"/>
              </a:rPr>
              <a:t>Certificates of completion and competency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cs typeface="Calibri"/>
              </a:rPr>
              <a:t>FTES generation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cs typeface="Calibri"/>
              </a:rPr>
              <a:t>No student fees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cs typeface="Calibri"/>
              </a:rPr>
              <a:t>No units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cs typeface="Calibri"/>
              </a:rPr>
              <a:t>Repeatable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cs typeface="Calibri"/>
              </a:rPr>
              <a:t>Open-entry/Open-exit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cs typeface="Calibri"/>
              </a:rPr>
              <a:t>Progress indicators: P, NP, SP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cs typeface="Calibri"/>
              </a:rPr>
              <a:t>Curriculum Approval: EDC, C&amp;I, Academic Senate, Chancellor’s </a:t>
            </a:r>
            <a:r>
              <a:rPr lang="en-US" sz="8000" dirty="0" smtClean="0">
                <a:cs typeface="Calibri"/>
              </a:rPr>
              <a:t>Office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>
                <a:cs typeface="Calibri"/>
              </a:rPr>
              <a:t>SLOs</a:t>
            </a:r>
            <a:endParaRPr lang="en-US" sz="80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414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Courses </a:t>
            </a:r>
            <a:r>
              <a:rPr lang="en-US" sz="2400" dirty="0" smtClean="0">
                <a:solidFill>
                  <a:schemeClr val="tx1"/>
                </a:solidFill>
              </a:rPr>
              <a:t>(10 Categories)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>
                <a:solidFill>
                  <a:srgbClr val="292934"/>
                </a:solidFill>
                <a:latin typeface="Calibri"/>
                <a:cs typeface="Calibri"/>
              </a:rPr>
              <a:t>English as a Second </a:t>
            </a:r>
            <a:r>
              <a:rPr lang="en-US" sz="2600" b="1" dirty="0" smtClean="0">
                <a:solidFill>
                  <a:srgbClr val="292934"/>
                </a:solidFill>
                <a:latin typeface="Calibri"/>
                <a:cs typeface="Calibri"/>
              </a:rPr>
              <a:t>Language</a:t>
            </a:r>
            <a:endParaRPr lang="en-US" sz="2600" b="1" dirty="0">
              <a:solidFill>
                <a:srgbClr val="292934"/>
              </a:solidFill>
              <a:latin typeface="Calibri"/>
              <a:cs typeface="Calibri"/>
            </a:endParaRPr>
          </a:p>
          <a:p>
            <a:pPr lvl="1"/>
            <a:r>
              <a:rPr lang="en-US" sz="2600" dirty="0">
                <a:solidFill>
                  <a:srgbClr val="292934"/>
                </a:solidFill>
                <a:latin typeface="Calibri"/>
                <a:cs typeface="Calibri"/>
              </a:rPr>
              <a:t>Immigrant Education (including citizenship)</a:t>
            </a:r>
          </a:p>
          <a:p>
            <a:pPr lvl="1"/>
            <a:r>
              <a:rPr lang="en-US" sz="2600" b="1" dirty="0">
                <a:solidFill>
                  <a:srgbClr val="292934"/>
                </a:solidFill>
                <a:latin typeface="Calibri"/>
                <a:cs typeface="Calibri"/>
              </a:rPr>
              <a:t>Elementary and Secondary Basic </a:t>
            </a:r>
            <a:r>
              <a:rPr lang="en-US" sz="2600" b="1" dirty="0" smtClean="0">
                <a:solidFill>
                  <a:srgbClr val="292934"/>
                </a:solidFill>
                <a:latin typeface="Calibri"/>
                <a:cs typeface="Calibri"/>
              </a:rPr>
              <a:t>Skills</a:t>
            </a:r>
            <a:endParaRPr lang="en-US" sz="2600" b="1" dirty="0">
              <a:solidFill>
                <a:srgbClr val="292934"/>
              </a:solidFill>
              <a:latin typeface="Calibri"/>
              <a:cs typeface="Calibri"/>
            </a:endParaRPr>
          </a:p>
          <a:p>
            <a:pPr lvl="1"/>
            <a:r>
              <a:rPr lang="en-US" sz="2600" dirty="0">
                <a:solidFill>
                  <a:srgbClr val="292934"/>
                </a:solidFill>
                <a:latin typeface="Calibri"/>
                <a:cs typeface="Calibri"/>
              </a:rPr>
              <a:t>Health and Safety</a:t>
            </a:r>
          </a:p>
          <a:p>
            <a:pPr lvl="1"/>
            <a:r>
              <a:rPr lang="en-US" sz="2600" dirty="0">
                <a:solidFill>
                  <a:srgbClr val="292934"/>
                </a:solidFill>
                <a:latin typeface="Calibri"/>
                <a:cs typeface="Calibri"/>
              </a:rPr>
              <a:t>Courses for Adults with Substantial Disabilities</a:t>
            </a:r>
          </a:p>
          <a:p>
            <a:pPr lvl="1"/>
            <a:r>
              <a:rPr lang="en-US" sz="2600" dirty="0">
                <a:solidFill>
                  <a:srgbClr val="292934"/>
                </a:solidFill>
                <a:latin typeface="Calibri"/>
                <a:cs typeface="Calibri"/>
              </a:rPr>
              <a:t>Parenting</a:t>
            </a:r>
          </a:p>
          <a:p>
            <a:pPr lvl="1"/>
            <a:r>
              <a:rPr lang="en-US" sz="2600" dirty="0">
                <a:solidFill>
                  <a:srgbClr val="292934"/>
                </a:solidFill>
                <a:latin typeface="Calibri"/>
                <a:cs typeface="Calibri"/>
              </a:rPr>
              <a:t>Home Economics</a:t>
            </a:r>
          </a:p>
          <a:p>
            <a:pPr lvl="1"/>
            <a:r>
              <a:rPr lang="en-US" sz="2600" dirty="0">
                <a:solidFill>
                  <a:srgbClr val="292934"/>
                </a:solidFill>
                <a:latin typeface="Calibri"/>
                <a:cs typeface="Calibri"/>
              </a:rPr>
              <a:t>Courses for Older Adults </a:t>
            </a:r>
          </a:p>
          <a:p>
            <a:pPr lvl="1"/>
            <a:r>
              <a:rPr lang="en-US" sz="2600" b="1" dirty="0">
                <a:solidFill>
                  <a:srgbClr val="292934"/>
                </a:solidFill>
                <a:latin typeface="Calibri"/>
                <a:cs typeface="Calibri"/>
              </a:rPr>
              <a:t>Short-Term Vocational (incl. apprenticeship)</a:t>
            </a:r>
          </a:p>
          <a:p>
            <a:pPr lvl="1"/>
            <a:r>
              <a:rPr lang="en-US" sz="2595" b="1" dirty="0">
                <a:solidFill>
                  <a:srgbClr val="292934"/>
                </a:solidFill>
                <a:latin typeface="Calibri"/>
                <a:cs typeface="Calibri"/>
              </a:rPr>
              <a:t>Workforce Preparation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524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Noncredit: Benefits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491"/>
            <a:ext cx="7620000" cy="4800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/>
                <a:cs typeface="Calibri"/>
              </a:rPr>
              <a:t>Affordable (free!)</a:t>
            </a:r>
          </a:p>
          <a:p>
            <a:r>
              <a:rPr lang="en-US" sz="2600" dirty="0">
                <a:latin typeface="Calibri"/>
                <a:cs typeface="Calibri"/>
              </a:rPr>
              <a:t>Focus on skill attainment, not grades or units</a:t>
            </a:r>
          </a:p>
          <a:p>
            <a:r>
              <a:rPr lang="en-US" sz="2600" dirty="0" smtClean="0">
                <a:latin typeface="Calibri"/>
                <a:cs typeface="Calibri"/>
              </a:rPr>
              <a:t>Repeatable</a:t>
            </a:r>
            <a:endParaRPr lang="en-US" sz="2600" dirty="0">
              <a:latin typeface="Calibri"/>
              <a:cs typeface="Calibri"/>
            </a:endParaRPr>
          </a:p>
          <a:p>
            <a:r>
              <a:rPr lang="en-US" sz="2600" dirty="0">
                <a:latin typeface="Calibri"/>
                <a:cs typeface="Calibri"/>
              </a:rPr>
              <a:t>Open </a:t>
            </a:r>
            <a:r>
              <a:rPr lang="en-US" sz="2600" dirty="0" smtClean="0">
                <a:latin typeface="Calibri"/>
                <a:cs typeface="Calibri"/>
              </a:rPr>
              <a:t>entry/exit</a:t>
            </a:r>
            <a:endParaRPr lang="en-US" sz="2600" dirty="0">
              <a:latin typeface="Calibri"/>
              <a:cs typeface="Calibri"/>
            </a:endParaRPr>
          </a:p>
          <a:p>
            <a:r>
              <a:rPr lang="en-US" sz="2600" dirty="0">
                <a:latin typeface="Calibri"/>
                <a:cs typeface="Calibri"/>
              </a:rPr>
              <a:t>Accessible to nearly all students</a:t>
            </a:r>
          </a:p>
          <a:p>
            <a:r>
              <a:rPr lang="en-US" sz="2600" dirty="0">
                <a:latin typeface="Calibri"/>
                <a:cs typeface="Calibri"/>
              </a:rPr>
              <a:t>Elementary level skills to pre-collegiate</a:t>
            </a:r>
          </a:p>
          <a:p>
            <a:r>
              <a:rPr lang="en-US" sz="2600" dirty="0">
                <a:latin typeface="Calibri"/>
                <a:cs typeface="Calibri"/>
              </a:rPr>
              <a:t>Bridge to other educational/career pathways</a:t>
            </a:r>
          </a:p>
          <a:p>
            <a:r>
              <a:rPr lang="en-US" sz="2600" dirty="0">
                <a:latin typeface="Calibri"/>
                <a:cs typeface="Calibri"/>
              </a:rPr>
              <a:t>CTE: Preparation, Practice and </a:t>
            </a:r>
            <a:r>
              <a:rPr lang="en-US" sz="2600" dirty="0" smtClean="0">
                <a:latin typeface="Calibri"/>
                <a:cs typeface="Calibri"/>
              </a:rPr>
              <a:t>Certification - Entry </a:t>
            </a:r>
            <a:r>
              <a:rPr lang="en-US" sz="2600" dirty="0">
                <a:latin typeface="Calibri"/>
                <a:cs typeface="Calibri"/>
              </a:rPr>
              <a:t>level training leading to career </a:t>
            </a:r>
            <a:r>
              <a:rPr lang="en-US" sz="2600" dirty="0" smtClean="0">
                <a:latin typeface="Calibri"/>
                <a:cs typeface="Calibri"/>
              </a:rPr>
              <a:t>pathways</a:t>
            </a:r>
            <a:endParaRPr lang="en-US"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85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1" y="1523476"/>
            <a:ext cx="8082437" cy="5038507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2600" dirty="0">
                <a:latin typeface="Calibri"/>
                <a:cs typeface="Calibri"/>
              </a:rPr>
              <a:t>Multiple pathways for transfer and non-transfer </a:t>
            </a:r>
            <a:r>
              <a:rPr lang="en-US" sz="2600" dirty="0" smtClean="0">
                <a:latin typeface="Calibri"/>
                <a:cs typeface="Calibri"/>
              </a:rPr>
              <a:t>students</a:t>
            </a:r>
            <a:endParaRPr lang="en-US" sz="2600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More options </a:t>
            </a:r>
            <a:r>
              <a:rPr lang="en-US" sz="2600" dirty="0">
                <a:latin typeface="Calibri"/>
                <a:cs typeface="Calibri"/>
              </a:rPr>
              <a:t>if they are not eligible for financial </a:t>
            </a:r>
            <a:r>
              <a:rPr lang="en-US" sz="2600" dirty="0" smtClean="0">
                <a:latin typeface="Calibri"/>
                <a:cs typeface="Calibri"/>
              </a:rPr>
              <a:t>aid</a:t>
            </a:r>
            <a:endParaRPr lang="en-US" sz="2600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Flexible scheduling</a:t>
            </a:r>
            <a:endParaRPr lang="en-US" sz="2600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600" dirty="0">
                <a:latin typeface="Calibri"/>
                <a:cs typeface="Calibri"/>
              </a:rPr>
              <a:t>P</a:t>
            </a:r>
            <a:r>
              <a:rPr lang="en-US" sz="2600" dirty="0" smtClean="0">
                <a:latin typeface="Calibri"/>
                <a:cs typeface="Calibri"/>
              </a:rPr>
              <a:t>repare </a:t>
            </a:r>
            <a:r>
              <a:rPr lang="en-US" sz="2600" dirty="0">
                <a:latin typeface="Calibri"/>
                <a:cs typeface="Calibri"/>
              </a:rPr>
              <a:t>and get ready for credit </a:t>
            </a:r>
            <a:r>
              <a:rPr lang="en-US" sz="2600" dirty="0" smtClean="0">
                <a:latin typeface="Calibri"/>
                <a:cs typeface="Calibri"/>
              </a:rPr>
              <a:t>programs</a:t>
            </a:r>
            <a:endParaRPr lang="en-US" sz="2600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600" dirty="0">
                <a:cs typeface="Calibri"/>
              </a:rPr>
              <a:t>Access to counseling and matriculation services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Access </a:t>
            </a:r>
            <a:r>
              <a:rPr lang="en-US" sz="2600" dirty="0">
                <a:latin typeface="Calibri"/>
                <a:cs typeface="Calibri"/>
              </a:rPr>
              <a:t>to information about new academic and/or career opportunities and </a:t>
            </a:r>
            <a:r>
              <a:rPr lang="en-US" sz="2600" dirty="0" smtClean="0">
                <a:latin typeface="Calibri"/>
                <a:cs typeface="Calibri"/>
              </a:rPr>
              <a:t>pathways</a:t>
            </a:r>
            <a:endParaRPr lang="en-US" sz="2600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Don’t </a:t>
            </a:r>
            <a:r>
              <a:rPr lang="en-US" sz="2600" dirty="0">
                <a:latin typeface="Calibri"/>
                <a:cs typeface="Calibri"/>
              </a:rPr>
              <a:t>use up basic skills </a:t>
            </a:r>
            <a:r>
              <a:rPr lang="en-US" sz="2600" dirty="0" smtClean="0">
                <a:latin typeface="Calibri"/>
                <a:cs typeface="Calibri"/>
              </a:rPr>
              <a:t>units</a:t>
            </a:r>
            <a:endParaRPr lang="en-US"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3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1520</TotalTime>
  <Words>1296</Words>
  <Application>Microsoft Office PowerPoint</Application>
  <PresentationFormat>On-screen Show (4:3)</PresentationFormat>
  <Paragraphs>176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Noncredit and Credit Partnerships: Providing Basic Skills Support to Facilitate Student Success</vt:lpstr>
      <vt:lpstr>Mt. SAC School of Continuing Education (SCE) Fast Facts</vt:lpstr>
      <vt:lpstr>SCE Fast Facts</vt:lpstr>
      <vt:lpstr>SCE Fast Facts</vt:lpstr>
      <vt:lpstr>Where is SCE?</vt:lpstr>
      <vt:lpstr>Noncredit Programs</vt:lpstr>
      <vt:lpstr>Noncredit Courses (10 Categories)</vt:lpstr>
      <vt:lpstr>Noncredit: Benefits to Students</vt:lpstr>
      <vt:lpstr>Opportunities for Students</vt:lpstr>
      <vt:lpstr>English for Special Uses (ESU) - Contextualization</vt:lpstr>
      <vt:lpstr>ESU: Welding</vt:lpstr>
      <vt:lpstr>Pass Rates</vt:lpstr>
      <vt:lpstr>Slide 13</vt:lpstr>
      <vt:lpstr>Student Feedback</vt:lpstr>
      <vt:lpstr>Transitional Math for Healthcare Students - Contextualization</vt:lpstr>
      <vt:lpstr>Student Centered</vt:lpstr>
      <vt:lpstr>Success!</vt:lpstr>
      <vt:lpstr>Psych Tech</vt:lpstr>
      <vt:lpstr>Biology Basic Skills </vt:lpstr>
      <vt:lpstr>Electronics Systems Technology –Community Need/Pathway to Employment</vt:lpstr>
      <vt:lpstr>EST</vt:lpstr>
      <vt:lpstr>Notes from Full-time Credit  Instructor Teaching these Noncredit Classes</vt:lpstr>
      <vt:lpstr>Mt. SAC Placement Boot Camps - Acceleration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Development: Assessment</dc:title>
  <dc:creator>Y. Dana Miho</dc:creator>
  <cp:lastModifiedBy>Donna Necke</cp:lastModifiedBy>
  <cp:revision>172</cp:revision>
  <cp:lastPrinted>2016-02-19T08:33:39Z</cp:lastPrinted>
  <dcterms:created xsi:type="dcterms:W3CDTF">2016-02-02T21:21:10Z</dcterms:created>
  <dcterms:modified xsi:type="dcterms:W3CDTF">2016-04-16T15:44:04Z</dcterms:modified>
</cp:coreProperties>
</file>