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 id="2147483675" r:id="rId2"/>
    <p:sldMasterId id="2147483678" r:id="rId3"/>
  </p:sldMasterIdLst>
  <p:notesMasterIdLst>
    <p:notesMasterId r:id="rId53"/>
  </p:notesMasterIdLst>
  <p:sldIdLst>
    <p:sldId id="324" r:id="rId4"/>
    <p:sldId id="325" r:id="rId5"/>
    <p:sldId id="304" r:id="rId6"/>
    <p:sldId id="258" r:id="rId7"/>
    <p:sldId id="319" r:id="rId8"/>
    <p:sldId id="320" r:id="rId9"/>
    <p:sldId id="312" r:id="rId10"/>
    <p:sldId id="292" r:id="rId11"/>
    <p:sldId id="290" r:id="rId12"/>
    <p:sldId id="293" r:id="rId13"/>
    <p:sldId id="314" r:id="rId14"/>
    <p:sldId id="270" r:id="rId15"/>
    <p:sldId id="323" r:id="rId16"/>
    <p:sldId id="272" r:id="rId17"/>
    <p:sldId id="274" r:id="rId18"/>
    <p:sldId id="322" r:id="rId19"/>
    <p:sldId id="297" r:id="rId20"/>
    <p:sldId id="298" r:id="rId21"/>
    <p:sldId id="305" r:id="rId22"/>
    <p:sldId id="306" r:id="rId23"/>
    <p:sldId id="302" r:id="rId24"/>
    <p:sldId id="337" r:id="rId25"/>
    <p:sldId id="335" r:id="rId26"/>
    <p:sldId id="343" r:id="rId27"/>
    <p:sldId id="344" r:id="rId28"/>
    <p:sldId id="352" r:id="rId29"/>
    <p:sldId id="329" r:id="rId30"/>
    <p:sldId id="341" r:id="rId31"/>
    <p:sldId id="345" r:id="rId32"/>
    <p:sldId id="377" r:id="rId33"/>
    <p:sldId id="349" r:id="rId34"/>
    <p:sldId id="376" r:id="rId35"/>
    <p:sldId id="355"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3740" autoAdjust="0"/>
    <p:restoredTop sz="94727"/>
  </p:normalViewPr>
  <p:slideViewPr>
    <p:cSldViewPr snapToGrid="0">
      <p:cViewPr>
        <p:scale>
          <a:sx n="82" d="100"/>
          <a:sy n="82" d="100"/>
        </p:scale>
        <p:origin x="-3216" y="-144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7D8D8-5D9A-4EBF-9B51-942ACE510911}" type="datetimeFigureOut">
              <a:rPr lang="en-US" smtClean="0"/>
              <a:pPr/>
              <a:t>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83BA2-30B6-4A2B-AE63-AC23AF27386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866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977066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A8FC7-AF0C-4B6B-B8C3-531AD4AB38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866173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332298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digital access codes, rentals ,and subscriptions for content</a:t>
            </a:r>
            <a:endParaRPr lang="is-IS" baseline="0" dirty="0"/>
          </a:p>
        </p:txBody>
      </p:sp>
      <p:sp>
        <p:nvSpPr>
          <p:cNvPr id="4" name="Slide Number Placeholder 3"/>
          <p:cNvSpPr>
            <a:spLocks noGrp="1"/>
          </p:cNvSpPr>
          <p:nvPr>
            <p:ph type="sldNum" sz="quarter" idx="10"/>
          </p:nvPr>
        </p:nvSpPr>
        <p:spPr/>
        <p:txBody>
          <a:bodyPr/>
          <a:lstStyle/>
          <a:p>
            <a:fld id="{75D3CFA0-2DF9-344A-A394-6E3BAD92D44F}"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476227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Yes – 103 (27%)</a:t>
            </a:r>
          </a:p>
          <a:p>
            <a:r>
              <a:rPr lang="en-US" sz="1200" dirty="0"/>
              <a:t>No – 26 (12%)</a:t>
            </a:r>
          </a:p>
          <a:p>
            <a:r>
              <a:rPr lang="en-US" sz="1200" dirty="0"/>
              <a:t>I don’t know enough about OER to have seriously considered its use – 227 (60%)</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38083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SYSTEMATIC</a:t>
            </a:r>
            <a:r>
              <a:rPr lang="en-US" baseline="0" dirty="0"/>
              <a:t> AND SUSTAINABLE = key words in discussing difference between previous bills and funding versus what we need “tomorrow”</a:t>
            </a:r>
          </a:p>
          <a:p>
            <a:r>
              <a:rPr lang="en-US" baseline="0" dirty="0"/>
              <a:t>Diversity of CCC’s: Some colleges/faculty have different OER needs (i.e. - some need unique discipline OER development (i.e. water systems technology), some need ancillary development (my open math),  some need funding for positions of support (OER librarian, instructional design, OER coordinator)</a:t>
            </a:r>
            <a:r>
              <a:rPr lang="is-IS" baseline="0" dirty="0"/>
              <a:t>…</a:t>
            </a:r>
            <a:r>
              <a:rPr lang="en-US" baseline="0" dirty="0"/>
              <a:t> </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92640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243030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991472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71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E8B47-519B-DB4A-A1AB-864CC5CDE5ED}" type="datetimeFigureOut">
              <a:rPr lang="en-US" smtClean="0">
                <a:solidFill>
                  <a:prstClr val="black">
                    <a:tint val="75000"/>
                  </a:prstClr>
                </a:solidFill>
                <a:latin typeface="Trebuchet MS"/>
              </a:rPr>
              <a:pPr/>
              <a:t>2/20/18</a:t>
            </a:fld>
            <a:endParaRPr lang="en-US">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1958EE85-F421-DB40-8138-2274A20BFA56}" type="slidenum">
              <a:rPr lang="en-US" smtClean="0">
                <a:solidFill>
                  <a:prstClr val="black">
                    <a:tint val="75000"/>
                  </a:prstClr>
                </a:solidFill>
                <a:latin typeface="Trebuchet MS"/>
              </a:rPr>
              <a:pPr/>
              <a:t>‹#›</a:t>
            </a:fld>
            <a:endParaRPr lang="en-US">
              <a:solidFill>
                <a:prstClr val="black">
                  <a:tint val="75000"/>
                </a:prstClr>
              </a:solidFill>
              <a:latin typeface="Trebuchet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3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25" name="Shape 25"/>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09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28651" y="447676"/>
            <a:ext cx="7365206" cy="124301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31" name="Shape 31"/>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41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38" name="Shape 38"/>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126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56" name="Shape 56"/>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815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24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63" name="Shape 63"/>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ts val="1600"/>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04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8651" y="447676"/>
            <a:ext cx="7365206" cy="124301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70" name="Shape 70"/>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4500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623594" y="2285207"/>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76" name="Shape 76"/>
          <p:cNvSpPr txBox="1">
            <a:spLocks noGrp="1"/>
          </p:cNvSpPr>
          <p:nvPr>
            <p:ph type="body" idx="1"/>
          </p:nvPr>
        </p:nvSpPr>
        <p:spPr>
          <a:xfrm rot="5400000">
            <a:off x="623094" y="370682"/>
            <a:ext cx="5811838" cy="58007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789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6D5A544D-2674-433D-8D6E-8C6A573536EB}" type="datetimeFigureOut">
              <a:rPr lang="en-US" smtClean="0"/>
              <a:pPr/>
              <a:t>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D41DA6A-BABD-4458-BB7A-72832734D494}" type="slidenum">
              <a:rPr lang="en-PH" smtClean="0"/>
              <a:pPr/>
              <a:t>‹#›</a:t>
            </a:fld>
            <a:endParaRPr lang="en-P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069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78311" y="141444"/>
            <a:ext cx="5587379" cy="1109133"/>
          </a:xfrm>
          <a:prstGeom prst="rect">
            <a:avLst/>
          </a:prstGeom>
        </p:spPr>
        <p:txBody>
          <a:bodyPr vert="horz"/>
          <a:lstStyle>
            <a:lvl1pPr marL="0" indent="0" algn="ctr">
              <a:buFontTx/>
              <a:buNone/>
              <a:defRPr b="0" i="0" baseline="0">
                <a:solidFill>
                  <a:srgbClr val="66A334"/>
                </a:solidFill>
                <a:latin typeface="Avenir Black"/>
              </a:defRPr>
            </a:lvl1pPr>
          </a:lstStyle>
          <a:p>
            <a:pPr lvl="0"/>
            <a:endParaRPr lang="en-US" dirty="0"/>
          </a:p>
        </p:txBody>
      </p:sp>
      <p:sp>
        <p:nvSpPr>
          <p:cNvPr id="5" name="Rectangle 4"/>
          <p:cNvSpPr/>
          <p:nvPr userDrawn="1"/>
        </p:nvSpPr>
        <p:spPr>
          <a:xfrm>
            <a:off x="4229100" y="1258167"/>
            <a:ext cx="685800" cy="97536"/>
          </a:xfrm>
          <a:prstGeom prst="rect">
            <a:avLst/>
          </a:prstGeom>
          <a:solidFill>
            <a:srgbClr val="66A3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1" y="6366384"/>
            <a:ext cx="7596909" cy="267969"/>
          </a:xfrm>
          <a:prstGeom prst="rect">
            <a:avLst/>
          </a:prstGeom>
          <a:solidFill>
            <a:srgbClr val="66A3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8336643" y="6195821"/>
            <a:ext cx="0" cy="304547"/>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59563" y="6366381"/>
            <a:ext cx="0" cy="264547"/>
          </a:xfrm>
          <a:prstGeom prst="line">
            <a:avLst/>
          </a:prstGeom>
          <a:ln>
            <a:solidFill>
              <a:srgbClr val="66A334"/>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OSX-Horiz-TM-RGB-2015.eps"/>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95634" y="6366382"/>
            <a:ext cx="754743" cy="230773"/>
          </a:xfrm>
          <a:prstGeom prst="rect">
            <a:avLst/>
          </a:prstGeom>
        </p:spPr>
      </p:pic>
      <p:sp>
        <p:nvSpPr>
          <p:cNvPr id="3" name="Text Placeholder 2"/>
          <p:cNvSpPr>
            <a:spLocks noGrp="1"/>
          </p:cNvSpPr>
          <p:nvPr>
            <p:ph type="body" sz="quarter" idx="12"/>
          </p:nvPr>
        </p:nvSpPr>
        <p:spPr>
          <a:xfrm>
            <a:off x="1185430" y="1847852"/>
            <a:ext cx="6754091" cy="3647785"/>
          </a:xfrm>
          <a:prstGeom prst="rect">
            <a:avLst/>
          </a:prstGeom>
        </p:spPr>
        <p:txBody>
          <a:bodyPr vert="horz" numCol="1"/>
          <a:lstStyle>
            <a:lvl1pPr marL="342900" indent="-342900">
              <a:buFont typeface="Arial"/>
              <a:buChar char="•"/>
              <a:defRPr sz="2400" baseline="0">
                <a:latin typeface="Avenir Medium"/>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1" name="Slide Number Placeholder 1"/>
          <p:cNvSpPr>
            <a:spLocks noGrp="1"/>
          </p:cNvSpPr>
          <p:nvPr>
            <p:ph type="sldNum" sz="quarter" idx="13"/>
          </p:nvPr>
        </p:nvSpPr>
        <p:spPr>
          <a:xfrm>
            <a:off x="7617560" y="6300096"/>
            <a:ext cx="422220" cy="327477"/>
          </a:xfrm>
        </p:spPr>
        <p:txBody>
          <a:bodyPr/>
          <a:lstStyle>
            <a:lvl1pPr algn="ctr">
              <a:defRPr>
                <a:solidFill>
                  <a:srgbClr val="66A334"/>
                </a:solidFill>
                <a:latin typeface="Avenir Medium"/>
              </a:defRPr>
            </a:lvl1pPr>
          </a:lstStyle>
          <a:p>
            <a:fld id="{F06EB23F-1300-2242-934E-F6ACB1AD90E4}"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166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E8B47-519B-DB4A-A1AB-864CC5CDE5ED}" type="datetimeFigureOut">
              <a:rPr lang="en-US" smtClean="0">
                <a:solidFill>
                  <a:prstClr val="black">
                    <a:tint val="75000"/>
                  </a:prstClr>
                </a:solidFill>
                <a:latin typeface="Trebuchet MS"/>
              </a:rPr>
              <a:pPr/>
              <a:t>2/20/18</a:t>
            </a:fld>
            <a:endParaRPr lang="en-US">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1958EE85-F421-DB40-8138-2274A20BFA56}" type="slidenum">
              <a:rPr lang="en-US" smtClean="0">
                <a:solidFill>
                  <a:prstClr val="black">
                    <a:tint val="75000"/>
                  </a:prstClr>
                </a:solidFill>
                <a:latin typeface="Trebuchet MS"/>
              </a:rPr>
              <a:pPr/>
              <a:t>‹#›</a:t>
            </a:fld>
            <a:endParaRPr lang="en-US">
              <a:solidFill>
                <a:prstClr val="black">
                  <a:tint val="75000"/>
                </a:prstClr>
              </a:solidFill>
              <a:latin typeface="Trebuchet M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511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43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73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64A804F-93B9-4DBA-A681-0D4411C635D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3BDF468-3202-402D-AFB2-C1FA42D50F49}" type="datetimeFigureOut">
              <a:rPr lang="en-US" smtClean="0"/>
              <a:pPr/>
              <a:t>2/20/18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300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13" name="Shape 13"/>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750"/>
              </a:spcBef>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b="0" i="0" u="none" strike="noStrike" cap="none">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b="0" i="0" u="none" strike="noStrike" cap="none">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522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28651" y="447676"/>
            <a:ext cx="7365206" cy="124301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ts val="1400"/>
              <a:buNone/>
              <a:defRPr sz="1350"/>
            </a:lvl2pPr>
            <a:lvl3pPr lvl="2" indent="0">
              <a:spcBef>
                <a:spcPts val="0"/>
              </a:spcBef>
              <a:buSzPts val="1400"/>
              <a:buNone/>
              <a:defRPr sz="1350"/>
            </a:lvl3pPr>
            <a:lvl4pPr lvl="3" indent="0">
              <a:spcBef>
                <a:spcPts val="0"/>
              </a:spcBef>
              <a:buSzPts val="1400"/>
              <a:buNone/>
              <a:defRPr sz="1350"/>
            </a:lvl4pPr>
            <a:lvl5pPr lvl="4" indent="0">
              <a:spcBef>
                <a:spcPts val="0"/>
              </a:spcBef>
              <a:buSzPts val="1400"/>
              <a:buNone/>
              <a:defRPr sz="1350"/>
            </a:lvl5pPr>
            <a:lvl6pPr lvl="5" indent="0">
              <a:spcBef>
                <a:spcPts val="0"/>
              </a:spcBef>
              <a:buSzPts val="1400"/>
              <a:buNone/>
              <a:defRPr sz="1350"/>
            </a:lvl6pPr>
            <a:lvl7pPr lvl="6" indent="0">
              <a:spcBef>
                <a:spcPts val="0"/>
              </a:spcBef>
              <a:buSzPts val="1400"/>
              <a:buNone/>
              <a:defRPr sz="1350"/>
            </a:lvl7pPr>
            <a:lvl8pPr lvl="7" indent="0">
              <a:spcBef>
                <a:spcPts val="0"/>
              </a:spcBef>
              <a:buSzPts val="1400"/>
              <a:buNone/>
              <a:defRPr sz="1350"/>
            </a:lvl8pPr>
            <a:lvl9pPr lvl="8" indent="0">
              <a:spcBef>
                <a:spcPts val="0"/>
              </a:spcBef>
              <a:buSzPts val="1400"/>
              <a:buNone/>
              <a:defRPr sz="1350"/>
            </a:lvl9pPr>
          </a:lstStyle>
          <a:p>
            <a:endParaRPr/>
          </a:p>
        </p:txBody>
      </p:sp>
      <p:sp>
        <p:nvSpPr>
          <p:cNvPr id="19" name="Shape 19"/>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t" anchorCtr="0"/>
          <a:lstStyle>
            <a:lvl1pPr marL="0" marR="0" lvl="0" indent="0" algn="l" rtl="0">
              <a:spcBef>
                <a:spcPts val="0"/>
              </a:spcBef>
              <a:buSzPts val="1400"/>
              <a:buNone/>
              <a:defRPr sz="1350">
                <a:solidFill>
                  <a:schemeClr val="dk1"/>
                </a:solidFill>
                <a:latin typeface="Calibri"/>
                <a:ea typeface="Calibri"/>
                <a:cs typeface="Calibri"/>
                <a:sym typeface="Calibri"/>
              </a:defRPr>
            </a:lvl1pPr>
            <a:lvl2pPr marL="342900" marR="0" lvl="1" indent="0" algn="l" rtl="0">
              <a:spcBef>
                <a:spcPts val="0"/>
              </a:spcBef>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t" anchorCtr="0">
            <a:noAutofit/>
          </a:bodyPr>
          <a:lstStyle/>
          <a:p>
            <a:fld id="{00000000-1234-1234-1234-123412341234}" type="slidenum">
              <a:rPr lang="en-US" sz="1350" smtClean="0">
                <a:solidFill>
                  <a:schemeClr val="dk1"/>
                </a:solidFill>
                <a:latin typeface="Calibri"/>
                <a:ea typeface="Calibri"/>
                <a:cs typeface="Calibri"/>
                <a:sym typeface="Calibri"/>
              </a:rPr>
              <a:pPr/>
              <a:t>‹#›</a:t>
            </a:fld>
            <a:endParaRPr lang="en-US" sz="135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1650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3.xml"/><Relationship Id="rId11" Type="http://schemas.openxmlformats.org/officeDocument/2006/relationships/image" Target="../media/image3.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3D3A9A-BDD0-42ED-B990-2FD8DDA413B2}" type="datetimeFigureOut">
              <a:rPr lang="en-US" smtClean="0"/>
              <a:pPr/>
              <a:t>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E9EB6D-DBC2-4BA8-AE20-829D46BB1B6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9671176"/>
      </p:ext>
    </p:extLst>
  </p:cSld>
  <p:clrMap bg1="lt1" tx1="dk1" bg2="lt2" tx2="dk2" accent1="accent1" accent2="accent2" accent3="accent3" accent4="accent4" accent5="accent5" accent6="accent6" hlink="hlink" folHlink="folHlink"/>
  <p:sldLayoutIdLst>
    <p:sldLayoutId id="2147483674" r:id="rId1"/>
    <p:sldLayoutId id="2147483689" r:id="rId2"/>
    <p:sldLayoutId id="2147483693"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D3A9A-BDD0-42ED-B990-2FD8DDA413B2}" type="datetimeFigureOut">
              <a:rPr lang="en-US" smtClean="0"/>
              <a:pPr/>
              <a:t>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9EB6D-DBC2-4BA8-AE20-829D46BB1B6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1117552"/>
      </p:ext>
    </p:extLst>
  </p:cSld>
  <p:clrMap bg1="lt1" tx1="dk1" bg2="lt2" tx2="dk2" accent1="accent1" accent2="accent2" accent3="accent3" accent4="accent4" accent5="accent5" accent6="accent6" hlink="hlink" folHlink="folHlink"/>
  <p:sldLayoutIdLst>
    <p:sldLayoutId id="2147483677" r:id="rId1"/>
    <p:sldLayoutId id="2147483690" r:id="rId2"/>
    <p:sldLayoutId id="2147483691" r:id="rId3"/>
    <p:sldLayoutId id="214748369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1" y="447676"/>
            <a:ext cx="7365206" cy="124301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101943" y="172995"/>
            <a:ext cx="8906133" cy="6548480"/>
          </a:xfrm>
          <a:prstGeom prst="rect">
            <a:avLst/>
          </a:prstGeom>
          <a:noFill/>
          <a:ln w="31750" cap="flat" cmpd="sng">
            <a:solidFill>
              <a:schemeClr val="accent4"/>
            </a:solidFill>
            <a:prstDash val="solid"/>
            <a:miter lim="800000"/>
            <a:headEnd type="none" w="med" len="med"/>
            <a:tailEnd type="none" w="med" len="med"/>
          </a:ln>
        </p:spPr>
        <p:txBody>
          <a:bodyPr wrap="square" lIns="68569" tIns="34275" rIns="68569" bIns="34275" anchor="ctr" anchorCtr="0">
            <a:noAutofit/>
          </a:bodyPr>
          <a:lstStyle/>
          <a:p>
            <a:pPr marL="0" marR="0" lvl="0" indent="0" algn="ctr" rtl="0">
              <a:spcBef>
                <a:spcPts val="0"/>
              </a:spcBef>
              <a:buNone/>
            </a:pPr>
            <a:endParaRPr sz="1350" b="0" i="0" u="none" strike="noStrike" cap="none">
              <a:solidFill>
                <a:schemeClr val="lt1"/>
              </a:solidFill>
              <a:latin typeface="Calibri"/>
              <a:ea typeface="Calibri"/>
              <a:cs typeface="Calibri"/>
              <a:sym typeface="Calibri"/>
            </a:endParaRPr>
          </a:p>
        </p:txBody>
      </p:sp>
      <p:sp>
        <p:nvSpPr>
          <p:cNvPr id="9" name="Shape 9"/>
          <p:cNvSpPr/>
          <p:nvPr/>
        </p:nvSpPr>
        <p:spPr>
          <a:xfrm>
            <a:off x="175805" y="290902"/>
            <a:ext cx="8758410" cy="6338498"/>
          </a:xfrm>
          <a:prstGeom prst="snip1Rect">
            <a:avLst>
              <a:gd name="adj" fmla="val 44749"/>
            </a:avLst>
          </a:prstGeom>
          <a:noFill/>
          <a:ln w="31750" cap="flat" cmpd="sng">
            <a:solidFill>
              <a:srgbClr val="2F5496"/>
            </a:solidFill>
            <a:prstDash val="solid"/>
            <a:miter lim="800000"/>
            <a:headEnd type="none" w="med" len="med"/>
            <a:tailEnd type="none" w="med" len="med"/>
          </a:ln>
        </p:spPr>
        <p:txBody>
          <a:bodyPr wrap="square" lIns="68569" tIns="34275" rIns="68569" bIns="34275" anchor="ctr" anchorCtr="0">
            <a:noAutofit/>
          </a:bodyPr>
          <a:lstStyle/>
          <a:p>
            <a:pPr marL="0" marR="0" lvl="0" indent="0" algn="ctr" rtl="0">
              <a:spcBef>
                <a:spcPts val="0"/>
              </a:spcBef>
              <a:buNone/>
            </a:pPr>
            <a:endParaRPr sz="1350" b="0" i="0" u="none" strike="noStrike" cap="none">
              <a:solidFill>
                <a:schemeClr val="lt1"/>
              </a:solidFill>
              <a:latin typeface="Calibri"/>
              <a:ea typeface="Calibri"/>
              <a:cs typeface="Calibri"/>
              <a:sym typeface="Calibri"/>
            </a:endParaRPr>
          </a:p>
        </p:txBody>
      </p:sp>
      <p:pic>
        <p:nvPicPr>
          <p:cNvPr id="10" name="Shape 10"/>
          <p:cNvPicPr preferRelativeResize="0"/>
          <p:nvPr/>
        </p:nvPicPr>
        <p:blipFill rotWithShape="1">
          <a:blip r:embed="rId11">
            <a:alphaModFix/>
          </a:blip>
          <a:srcRect/>
          <a:stretch/>
        </p:blipFill>
        <p:spPr>
          <a:xfrm>
            <a:off x="7919951" y="379009"/>
            <a:ext cx="1013630" cy="13084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60049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hyperlink" Target="http://www.studentpirgs.org/sites/student/files/reports/NATIONAL%20Fixing%20Broken%20Textbooks%20Report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asccc.org/content/value-time-going-sabbatical-try-o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hyperlink" Target="http://creativecommons.org/licenses/by-sa/3.0/deed.en_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flic.kr/p/6ukd32" TargetMode="External"/><Relationship Id="rId4" Type="http://schemas.openxmlformats.org/officeDocument/2006/relationships/hyperlink" Target="https://www.flickr.com/photos/34070876@N08/" TargetMode="External"/><Relationship Id="rId5" Type="http://schemas.openxmlformats.org/officeDocument/2006/relationships/hyperlink" Target="http://creativecommons.org/licenses/by-sa/2.0" TargetMode="External"/><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hyperlink" Target="http://www.aacc.nche.edu/AboutCC/Documents/AACCFactSheetsR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hyperlink" Target="http://www.aacc.nche.edu/AboutCC/Documents/AACCFactSheetsR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con.st/2CPMkTR" TargetMode="Externa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676400"/>
          </a:xfrm>
        </p:spPr>
        <p:txBody>
          <a:bodyPr>
            <a:noAutofit/>
          </a:bodyPr>
          <a:lstStyle/>
          <a:p>
            <a:r>
              <a:rPr lang="en-US" dirty="0"/>
              <a:t/>
            </a:r>
            <a:br>
              <a:rPr lang="en-US" dirty="0"/>
            </a:br>
            <a:r>
              <a:rPr lang="en-US" dirty="0"/>
              <a:t/>
            </a:r>
            <a:br>
              <a:rPr lang="en-US" dirty="0"/>
            </a:br>
            <a:r>
              <a:rPr lang="en-US" sz="3600" b="1" dirty="0">
                <a:solidFill>
                  <a:srgbClr val="0070C0"/>
                </a:solidFill>
              </a:rPr>
              <a:t>Student Equity, The California Community Colleges and OER: The Present and Future of OER in the CCCs</a:t>
            </a:r>
          </a:p>
        </p:txBody>
      </p:sp>
      <p:sp>
        <p:nvSpPr>
          <p:cNvPr id="3" name="Subtitle 2"/>
          <p:cNvSpPr>
            <a:spLocks noGrp="1"/>
          </p:cNvSpPr>
          <p:nvPr>
            <p:ph type="subTitle" idx="1"/>
          </p:nvPr>
        </p:nvSpPr>
        <p:spPr>
          <a:xfrm>
            <a:off x="682235" y="3657600"/>
            <a:ext cx="7688335" cy="2667000"/>
          </a:xfrm>
        </p:spPr>
        <p:txBody>
          <a:bodyPr>
            <a:normAutofit fontScale="85000" lnSpcReduction="10000"/>
          </a:bodyPr>
          <a:lstStyle/>
          <a:p>
            <a:endParaRPr lang="en-US" sz="3500" b="1" dirty="0"/>
          </a:p>
          <a:p>
            <a:r>
              <a:rPr lang="en-US" sz="3500" b="1" dirty="0"/>
              <a:t>Spring 2018 ASCCC OER Regional Meetings</a:t>
            </a:r>
          </a:p>
          <a:p>
            <a:endParaRPr lang="en-US" sz="3500" dirty="0"/>
          </a:p>
          <a:p>
            <a:r>
              <a:rPr lang="en-US" sz="3500" dirty="0"/>
              <a:t>February 9 (Rio Hondo)</a:t>
            </a:r>
          </a:p>
          <a:p>
            <a:r>
              <a:rPr lang="en-US" sz="3500" dirty="0"/>
              <a:t>February 10 (American River)</a:t>
            </a:r>
          </a:p>
        </p:txBody>
      </p:sp>
      <p:pic>
        <p:nvPicPr>
          <p:cNvPr id="5" name="Picture 4" descr="ASCCC-Logo.jpg"/>
          <p:cNvPicPr>
            <a:picLocks noChangeAspect="1"/>
          </p:cNvPicPr>
          <p:nvPr/>
        </p:nvPicPr>
        <p:blipFill>
          <a:blip r:embed="rId2"/>
          <a:stretch>
            <a:fillRect/>
          </a:stretch>
        </p:blipFill>
        <p:spPr>
          <a:xfrm>
            <a:off x="682235" y="2176267"/>
            <a:ext cx="7318765" cy="14051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46945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52766" y="939581"/>
            <a:ext cx="5160259" cy="6543330"/>
          </a:xfrm>
          <a:prstGeom prst="rect">
            <a:avLst/>
          </a:prstGeom>
        </p:spPr>
        <p:txBody>
          <a:bodyPr wrap="square">
            <a:spAutoFit/>
          </a:bodyPr>
          <a:lstStyle/>
          <a:p>
            <a:pPr marL="342900" indent="-342900" defTabSz="457200" eaLnBrk="0" hangingPunct="0">
              <a:spcBef>
                <a:spcPct val="20000"/>
              </a:spcBef>
              <a:buFont typeface="Arial" pitchFamily="34" charset="0"/>
              <a:buChar char="•"/>
              <a:defRPr/>
            </a:pPr>
            <a:r>
              <a:rPr lang="en-US" sz="4000" kern="0" dirty="0">
                <a:solidFill>
                  <a:prstClr val="black"/>
                </a:solidFill>
                <a:latin typeface="Arial"/>
                <a:ea typeface="ＭＳ Ｐゴシック" pitchFamily="34" charset="-128"/>
                <a:cs typeface="Arial" charset="0"/>
              </a:rPr>
              <a:t>1/2 take fewer or different classes</a:t>
            </a:r>
          </a:p>
          <a:p>
            <a:pPr marL="342900" indent="-342900" defTabSz="457200" eaLnBrk="0" hangingPunct="0">
              <a:spcBef>
                <a:spcPct val="20000"/>
              </a:spcBef>
              <a:buFont typeface="Arial" pitchFamily="34" charset="0"/>
              <a:buChar char="•"/>
              <a:defRPr/>
            </a:pPr>
            <a:endParaRPr lang="en-US" sz="4000" kern="0" dirty="0">
              <a:solidFill>
                <a:prstClr val="black"/>
              </a:solidFill>
              <a:latin typeface="Arial"/>
              <a:ea typeface="ＭＳ Ｐゴシック" pitchFamily="34" charset="-128"/>
              <a:cs typeface="Arial" charset="0"/>
            </a:endParaRPr>
          </a:p>
          <a:p>
            <a:pPr marL="342900" indent="-342900" defTabSz="457200" eaLnBrk="0" hangingPunct="0">
              <a:spcBef>
                <a:spcPct val="20000"/>
              </a:spcBef>
              <a:buFont typeface="Arial" pitchFamily="34" charset="0"/>
              <a:buChar char="•"/>
              <a:defRPr/>
            </a:pPr>
            <a:r>
              <a:rPr lang="en-US" sz="4000" kern="0" dirty="0">
                <a:solidFill>
                  <a:prstClr val="black"/>
                </a:solidFill>
                <a:latin typeface="Arial"/>
                <a:ea typeface="ＭＳ Ｐゴシック" pitchFamily="34" charset="-128"/>
                <a:cs typeface="Arial" charset="0"/>
              </a:rPr>
              <a:t>2/3 choose to not buy textbook</a:t>
            </a:r>
          </a:p>
          <a:p>
            <a:pPr marL="342900" indent="-342900" defTabSz="457200" eaLnBrk="0" hangingPunct="0">
              <a:spcBef>
                <a:spcPct val="20000"/>
              </a:spcBef>
              <a:buFont typeface="Arial" pitchFamily="34" charset="0"/>
              <a:buChar char="•"/>
              <a:defRPr/>
            </a:pPr>
            <a:endParaRPr lang="en-US" sz="4000" kern="0" dirty="0">
              <a:solidFill>
                <a:prstClr val="black"/>
              </a:solidFill>
              <a:latin typeface="Arial"/>
              <a:ea typeface="ＭＳ Ｐゴシック" pitchFamily="34" charset="-128"/>
              <a:cs typeface="Arial" charset="0"/>
            </a:endParaRPr>
          </a:p>
          <a:p>
            <a:pPr marL="342900" indent="-342900" defTabSz="457200" eaLnBrk="0" hangingPunct="0">
              <a:spcBef>
                <a:spcPct val="20000"/>
              </a:spcBef>
              <a:buFont typeface="Arial" pitchFamily="34" charset="0"/>
              <a:buChar char="•"/>
              <a:defRPr/>
            </a:pPr>
            <a:r>
              <a:rPr lang="en-US" sz="4000" kern="0" dirty="0">
                <a:solidFill>
                  <a:prstClr val="black"/>
                </a:solidFill>
                <a:latin typeface="Arial"/>
                <a:ea typeface="ＭＳ Ｐゴシック" pitchFamily="34" charset="-128"/>
                <a:cs typeface="Arial" charset="0"/>
              </a:rPr>
              <a:t> 9.5/10 concerned about grades</a:t>
            </a:r>
          </a:p>
          <a:p>
            <a:pPr marL="342900" indent="-342900" defTabSz="457200" eaLnBrk="0" hangingPunct="0">
              <a:spcBef>
                <a:spcPct val="20000"/>
              </a:spcBef>
              <a:buFont typeface="Arial" pitchFamily="34" charset="0"/>
              <a:buChar char="•"/>
              <a:defRPr/>
            </a:pPr>
            <a:endParaRPr lang="en-US" sz="2800" kern="0" dirty="0">
              <a:solidFill>
                <a:prstClr val="black"/>
              </a:solidFill>
              <a:latin typeface="Arial"/>
              <a:ea typeface="ＭＳ Ｐゴシック" pitchFamily="34" charset="-128"/>
              <a:cs typeface="Arial" charset="0"/>
            </a:endParaRPr>
          </a:p>
          <a:p>
            <a:pPr defTabSz="457200" eaLnBrk="0" hangingPunct="0">
              <a:spcBef>
                <a:spcPct val="20000"/>
              </a:spcBef>
              <a:defRPr/>
            </a:pPr>
            <a:endParaRPr lang="en-US" sz="2800" kern="0" dirty="0">
              <a:solidFill>
                <a:prstClr val="black"/>
              </a:solidFill>
              <a:latin typeface="Arial"/>
              <a:ea typeface="ＭＳ Ｐゴシック" pitchFamily="34" charset="-128"/>
              <a:cs typeface="Arial" charset="0"/>
            </a:endParaRPr>
          </a:p>
        </p:txBody>
      </p:sp>
      <p:pic>
        <p:nvPicPr>
          <p:cNvPr id="5" name="Picture 4" descr="Fixing-the-Broken....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73698" y="1733185"/>
            <a:ext cx="3292124" cy="4257813"/>
          </a:xfrm>
          <a:prstGeom prst="rect">
            <a:avLst/>
          </a:prstGeom>
        </p:spPr>
      </p:pic>
      <p:sp>
        <p:nvSpPr>
          <p:cNvPr id="7" name="TextBox 6"/>
          <p:cNvSpPr txBox="1"/>
          <p:nvPr/>
        </p:nvSpPr>
        <p:spPr>
          <a:xfrm>
            <a:off x="5407623" y="6064045"/>
            <a:ext cx="3824274" cy="246221"/>
          </a:xfrm>
          <a:prstGeom prst="rect">
            <a:avLst/>
          </a:prstGeom>
          <a:noFill/>
        </p:spPr>
        <p:txBody>
          <a:bodyPr wrap="square" rtlCol="0">
            <a:spAutoFit/>
          </a:bodyPr>
          <a:lstStyle/>
          <a:p>
            <a:pPr algn="ctr"/>
            <a:r>
              <a:rPr lang="en-US" sz="1000" dirty="0"/>
              <a:t>Source: </a:t>
            </a:r>
            <a:r>
              <a:rPr lang="en-US" sz="1000" dirty="0">
                <a:hlinkClick r:id="rId3"/>
              </a:rPr>
              <a:t>Fixing the Broken Textbook Market</a:t>
            </a:r>
            <a:r>
              <a:rPr lang="en-US" sz="1000" dirty="0"/>
              <a:t>, 2014</a:t>
            </a:r>
          </a:p>
        </p:txBody>
      </p:sp>
      <p:sp>
        <p:nvSpPr>
          <p:cNvPr id="10" name="TextBox 9"/>
          <p:cNvSpPr txBox="1"/>
          <p:nvPr/>
        </p:nvSpPr>
        <p:spPr>
          <a:xfrm>
            <a:off x="5896313" y="1104963"/>
            <a:ext cx="2846894" cy="523220"/>
          </a:xfrm>
          <a:prstGeom prst="rect">
            <a:avLst/>
          </a:prstGeom>
          <a:noFill/>
        </p:spPr>
        <p:txBody>
          <a:bodyPr wrap="square" rtlCol="0">
            <a:spAutoFit/>
          </a:bodyPr>
          <a:lstStyle/>
          <a:p>
            <a:pPr algn="ctr"/>
            <a:r>
              <a:rPr lang="en-US" sz="1400" dirty="0"/>
              <a:t>Survey of 2039 students at 156 campuses across 33 states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682297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885" y="721895"/>
            <a:ext cx="8657566" cy="5473422"/>
          </a:xfrm>
        </p:spPr>
        <p:txBody>
          <a:bodyPr>
            <a:normAutofit fontScale="77500" lnSpcReduction="20000"/>
          </a:bodyPr>
          <a:lstStyle/>
          <a:p>
            <a:pPr marL="0" indent="0" algn="ctr">
              <a:buNone/>
            </a:pPr>
            <a:r>
              <a:rPr lang="en-US" sz="5700" dirty="0">
                <a:solidFill>
                  <a:srgbClr val="002060"/>
                </a:solidFill>
              </a:rPr>
              <a:t>Not bought required textbook</a:t>
            </a:r>
          </a:p>
          <a:p>
            <a:pPr marL="0" indent="0" algn="ctr">
              <a:buNone/>
            </a:pPr>
            <a:r>
              <a:rPr lang="en-US" sz="5700" b="1" dirty="0">
                <a:solidFill>
                  <a:srgbClr val="002060"/>
                </a:solidFill>
              </a:rPr>
              <a:t>57%</a:t>
            </a:r>
          </a:p>
          <a:p>
            <a:pPr marL="0" indent="0" algn="ctr">
              <a:buNone/>
            </a:pPr>
            <a:endParaRPr lang="en-US" sz="5700" b="1" dirty="0">
              <a:solidFill>
                <a:srgbClr val="002060"/>
              </a:solidFill>
            </a:endParaRPr>
          </a:p>
          <a:p>
            <a:pPr marL="0" indent="0" algn="ctr">
              <a:buNone/>
            </a:pPr>
            <a:r>
              <a:rPr lang="en-US" sz="5700" dirty="0">
                <a:solidFill>
                  <a:srgbClr val="002060"/>
                </a:solidFill>
              </a:rPr>
              <a:t>Concerned about grades</a:t>
            </a:r>
          </a:p>
          <a:p>
            <a:pPr marL="0" indent="0" algn="ctr">
              <a:buNone/>
            </a:pPr>
            <a:r>
              <a:rPr lang="en-US" sz="5700" b="1" dirty="0">
                <a:solidFill>
                  <a:srgbClr val="002060"/>
                </a:solidFill>
              </a:rPr>
              <a:t>67%</a:t>
            </a:r>
          </a:p>
          <a:p>
            <a:pPr marL="0" indent="0" algn="ctr">
              <a:buNone/>
            </a:pPr>
            <a:endParaRPr lang="en-US" sz="5700" b="1" dirty="0">
              <a:solidFill>
                <a:srgbClr val="002060"/>
              </a:solidFill>
            </a:endParaRPr>
          </a:p>
          <a:p>
            <a:pPr marL="0" indent="0" algn="ctr">
              <a:buNone/>
            </a:pPr>
            <a:r>
              <a:rPr lang="en-US" sz="5700" dirty="0">
                <a:solidFill>
                  <a:srgbClr val="002060"/>
                </a:solidFill>
              </a:rPr>
              <a:t>Influences enrollment </a:t>
            </a:r>
          </a:p>
          <a:p>
            <a:pPr marL="0" indent="0" algn="ctr">
              <a:buNone/>
            </a:pPr>
            <a:r>
              <a:rPr lang="en-US" sz="5700" b="1" dirty="0">
                <a:solidFill>
                  <a:srgbClr val="002060"/>
                </a:solidFill>
              </a:rPr>
              <a:t>70%</a:t>
            </a:r>
          </a:p>
          <a:p>
            <a:pPr marL="0" indent="0" algn="ctr">
              <a:buNone/>
            </a:pPr>
            <a:endParaRPr lang="en-US" sz="5200" b="1" dirty="0">
              <a:solidFill>
                <a:srgbClr val="002060"/>
              </a:solidFill>
            </a:endParaRPr>
          </a:p>
          <a:p>
            <a:endParaRPr lang="en-US" dirty="0"/>
          </a:p>
        </p:txBody>
      </p:sp>
      <p:sp>
        <p:nvSpPr>
          <p:cNvPr id="7" name="Rectangle 6"/>
          <p:cNvSpPr/>
          <p:nvPr/>
        </p:nvSpPr>
        <p:spPr>
          <a:xfrm>
            <a:off x="2980937" y="6448325"/>
            <a:ext cx="3644466" cy="207749"/>
          </a:xfrm>
          <a:prstGeom prst="rect">
            <a:avLst/>
          </a:prstGeom>
        </p:spPr>
        <p:txBody>
          <a:bodyPr wrap="square">
            <a:spAutoFit/>
          </a:bodyPr>
          <a:lstStyle/>
          <a:p>
            <a:pPr algn="ctr"/>
            <a:r>
              <a:rPr lang="en-US" sz="750" dirty="0">
                <a:solidFill>
                  <a:prstClr val="black"/>
                </a:solidFill>
              </a:rPr>
              <a:t>Source: Open Educational Resources Student Survey Spring 2016 Report #303</a:t>
            </a:r>
          </a:p>
        </p:txBody>
      </p:sp>
      <p:pic>
        <p:nvPicPr>
          <p:cNvPr id="2" name="Picture 1"/>
          <p:cNvPicPr>
            <a:picLocks noChangeAspect="1"/>
          </p:cNvPicPr>
          <p:nvPr/>
        </p:nvPicPr>
        <p:blipFill>
          <a:blip r:embed="rId2"/>
          <a:stretch>
            <a:fillRect/>
          </a:stretch>
        </p:blipFill>
        <p:spPr>
          <a:xfrm>
            <a:off x="7336160" y="5958038"/>
            <a:ext cx="1658291" cy="7851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763482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8568" y="1250004"/>
            <a:ext cx="8321675" cy="4621329"/>
          </a:xfrm>
        </p:spPr>
        <p:txBody>
          <a:bodyPr>
            <a:noAutofit/>
          </a:bodyPr>
          <a:lstStyle/>
          <a:p>
            <a:pPr algn="ctr">
              <a:buFont typeface="Wingdings" panose="05000000000000000000" pitchFamily="2" charset="2"/>
              <a:buChar char="ü"/>
            </a:pPr>
            <a:r>
              <a:rPr lang="en-US" sz="3200" dirty="0">
                <a:latin typeface="Trebuchet MS" panose="020B0603020202020204" pitchFamily="34" charset="0"/>
              </a:rPr>
              <a:t>Access to materials on first day of class</a:t>
            </a:r>
          </a:p>
          <a:p>
            <a:pPr algn="ctr">
              <a:buFont typeface="Wingdings" panose="05000000000000000000" pitchFamily="2" charset="2"/>
              <a:buChar char="ü"/>
            </a:pPr>
            <a:endParaRPr lang="en-US" sz="3200" dirty="0">
              <a:latin typeface="Trebuchet MS" panose="020B0603020202020204" pitchFamily="34" charset="0"/>
            </a:endParaRPr>
          </a:p>
          <a:p>
            <a:pPr algn="ctr">
              <a:buFont typeface="Wingdings" panose="05000000000000000000" pitchFamily="2" charset="2"/>
              <a:buChar char="ü"/>
            </a:pPr>
            <a:r>
              <a:rPr lang="en-US" sz="3200" dirty="0">
                <a:latin typeface="Trebuchet MS" panose="020B0603020202020204" pitchFamily="34" charset="0"/>
              </a:rPr>
              <a:t>Free online, low-cost print option</a:t>
            </a:r>
          </a:p>
          <a:p>
            <a:pPr algn="ctr">
              <a:buFont typeface="Wingdings" panose="05000000000000000000" pitchFamily="2" charset="2"/>
              <a:buChar char="ü"/>
            </a:pPr>
            <a:endParaRPr lang="en-US" sz="3200" dirty="0">
              <a:latin typeface="Trebuchet MS" panose="020B0603020202020204" pitchFamily="34" charset="0"/>
            </a:endParaRPr>
          </a:p>
          <a:p>
            <a:pPr algn="ctr">
              <a:buFont typeface="Wingdings" panose="05000000000000000000" pitchFamily="2" charset="2"/>
              <a:buChar char="ü"/>
            </a:pPr>
            <a:r>
              <a:rPr lang="en-US" sz="3200" dirty="0">
                <a:latin typeface="Trebuchet MS" panose="020B0603020202020204" pitchFamily="34" charset="0"/>
              </a:rPr>
              <a:t>Relevant and current content</a:t>
            </a:r>
          </a:p>
          <a:p>
            <a:pPr algn="ctr">
              <a:buFont typeface="Wingdings" panose="05000000000000000000" pitchFamily="2" charset="2"/>
              <a:buChar char="ü"/>
            </a:pPr>
            <a:endParaRPr lang="en-US" sz="3200" dirty="0">
              <a:latin typeface="Trebuchet MS" panose="020B0603020202020204" pitchFamily="34" charset="0"/>
            </a:endParaRPr>
          </a:p>
          <a:p>
            <a:pPr algn="ctr">
              <a:buFont typeface="Wingdings" panose="05000000000000000000" pitchFamily="2" charset="2"/>
              <a:buChar char="ü"/>
            </a:pPr>
            <a:r>
              <a:rPr lang="en-US" sz="3200" dirty="0">
                <a:latin typeface="Trebuchet MS" panose="020B0603020202020204" pitchFamily="34" charset="0"/>
              </a:rPr>
              <a:t>Faculty control of content</a:t>
            </a:r>
          </a:p>
          <a:p>
            <a:pPr algn="ctr">
              <a:buFont typeface="Wingdings" panose="05000000000000000000" pitchFamily="2" charset="2"/>
              <a:buChar char="ü"/>
            </a:pPr>
            <a:endParaRPr lang="en-US" sz="3200" dirty="0">
              <a:latin typeface="Trebuchet MS" panose="020B0603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9872580"/>
      </p:ext>
    </p:extLst>
  </p:cSld>
  <p:clrMapOvr>
    <a:masterClrMapping/>
  </p:clrMapOvr>
  <p:transition spd="slow"/>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70206" y="1430586"/>
            <a:ext cx="3884649" cy="3731349"/>
          </a:xfrm>
          <a:ln w="19050">
            <a:solidFill>
              <a:srgbClr val="00B050"/>
            </a:solidFill>
          </a:ln>
        </p:spPr>
        <p:txBody>
          <a:bodyPr>
            <a:noAutofit/>
          </a:bodyPr>
          <a:lstStyle/>
          <a:p>
            <a:pPr marL="0" indent="0">
              <a:buNone/>
            </a:pPr>
            <a:r>
              <a:rPr lang="en-US" dirty="0"/>
              <a:t>Faculty should have </a:t>
            </a:r>
          </a:p>
          <a:p>
            <a:pPr marL="0" indent="0">
              <a:buNone/>
            </a:pPr>
            <a:r>
              <a:rPr lang="en-US" dirty="0"/>
              <a:t>full legal rights to customize, copy, and contextualize learning materials to fit the needs of their students</a:t>
            </a:r>
          </a:p>
        </p:txBody>
      </p:sp>
      <p:sp>
        <p:nvSpPr>
          <p:cNvPr id="2" name="TextBox 1"/>
          <p:cNvSpPr txBox="1"/>
          <p:nvPr/>
        </p:nvSpPr>
        <p:spPr>
          <a:xfrm>
            <a:off x="396576" y="922708"/>
            <a:ext cx="3664974" cy="5016758"/>
          </a:xfrm>
          <a:prstGeom prst="rect">
            <a:avLst/>
          </a:prstGeom>
          <a:noFill/>
          <a:ln w="19050">
            <a:solidFill>
              <a:srgbClr val="C00000"/>
            </a:solidFill>
          </a:ln>
        </p:spPr>
        <p:txBody>
          <a:bodyPr wrap="square" rtlCol="0">
            <a:spAutoFit/>
          </a:bodyPr>
          <a:lstStyle/>
          <a:p>
            <a:r>
              <a:rPr lang="en-US" sz="3200" dirty="0"/>
              <a:t>Faculty should steal intellectual property and place themselves in legal jeopardy, while subjecting students to penalties for not understanding plagiarism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85160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848623" y="2288423"/>
            <a:ext cx="7675353"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000" b="0" i="0" u="none" strike="noStrike" kern="1200" cap="none" spc="0" normalizeH="0" baseline="0" noProof="0" dirty="0">
                <a:ln>
                  <a:noFill/>
                </a:ln>
                <a:solidFill>
                  <a:srgbClr val="2D5FA3"/>
                </a:solidFill>
                <a:effectLst/>
                <a:uLnTx/>
                <a:uFillTx/>
                <a:latin typeface="Trebuchet MS"/>
                <a:ea typeface="+mn-ea"/>
                <a:cs typeface="+mn-cs"/>
              </a:rPr>
              <a:t>OERs are freely available learning materials that 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000" b="0" i="0" u="none" strike="noStrike" kern="1200" cap="none" spc="0" normalizeH="0" baseline="0" noProof="0" dirty="0">
                <a:ln>
                  <a:noFill/>
                </a:ln>
                <a:solidFill>
                  <a:srgbClr val="2D5FA3"/>
                </a:solidFill>
                <a:effectLst/>
                <a:uLnTx/>
                <a:uFillTx/>
                <a:latin typeface="Trebuchet MS"/>
                <a:ea typeface="+mn-ea"/>
                <a:cs typeface="+mn-cs"/>
              </a:rPr>
              <a:t>copied, edited and shared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000" b="0" i="0" u="none" strike="noStrike" kern="1200" cap="none" spc="0" normalizeH="0" baseline="0" noProof="0" dirty="0">
                <a:ln>
                  <a:noFill/>
                </a:ln>
                <a:solidFill>
                  <a:srgbClr val="2D5FA3"/>
                </a:solidFill>
                <a:effectLst/>
                <a:uLnTx/>
                <a:uFillTx/>
                <a:latin typeface="Trebuchet MS"/>
                <a:ea typeface="+mn-ea"/>
                <a:cs typeface="+mn-cs"/>
              </a:rPr>
              <a:t>to better serve all students</a:t>
            </a:r>
            <a:endParaRPr kumimoji="0" lang="en-US" sz="4000" b="0" i="0" u="none" strike="noStrike" kern="1200" cap="none" spc="0" normalizeH="0" baseline="0" noProof="0" dirty="0">
              <a:ln>
                <a:noFill/>
              </a:ln>
              <a:solidFill>
                <a:srgbClr val="2D5FA3"/>
              </a:solidFill>
              <a:effectLst/>
              <a:uLnTx/>
              <a:uFillTx/>
              <a:latin typeface="Trebuchet MS"/>
              <a:ea typeface="+mn-ea"/>
              <a:cs typeface="+mn-cs"/>
            </a:endParaRPr>
          </a:p>
        </p:txBody>
      </p:sp>
      <p:sp>
        <p:nvSpPr>
          <p:cNvPr id="2" name="TextBox 1"/>
          <p:cNvSpPr txBox="1"/>
          <p:nvPr/>
        </p:nvSpPr>
        <p:spPr>
          <a:xfrm>
            <a:off x="1294877" y="996720"/>
            <a:ext cx="67828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rebuchet MS"/>
                <a:ea typeface="+mn-ea"/>
                <a:cs typeface="+mn-cs"/>
              </a:rPr>
              <a:t>Open Educational Resources (OER)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727777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34463" y="2357408"/>
            <a:ext cx="5717029" cy="1354688"/>
          </a:xfrm>
          <a:prstGeom prst="rect">
            <a:avLst/>
          </a:prstGeom>
        </p:spPr>
      </p:pic>
      <p:sp>
        <p:nvSpPr>
          <p:cNvPr id="3" name="Rectangle 2"/>
          <p:cNvSpPr/>
          <p:nvPr/>
        </p:nvSpPr>
        <p:spPr>
          <a:xfrm>
            <a:off x="2679491" y="4102541"/>
            <a:ext cx="4572000" cy="969496"/>
          </a:xfrm>
          <a:prstGeom prst="rect">
            <a:avLst/>
          </a:prstGeom>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lumMod val="65000"/>
                    <a:lumOff val="35000"/>
                  </a:prstClr>
                </a:solidFill>
                <a:effectLst/>
                <a:uLnTx/>
                <a:uFillTx/>
                <a:latin typeface="Trebuchet MS"/>
                <a:ea typeface="+mn-ea"/>
                <a:cs typeface="+mn-cs"/>
              </a:rPr>
              <a:t>open licensing system</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a:ln>
                  <a:noFill/>
                </a:ln>
                <a:solidFill>
                  <a:srgbClr val="DDDDDD">
                    <a:lumMod val="75000"/>
                  </a:srgbClr>
                </a:solidFill>
                <a:effectLst/>
                <a:uLnTx/>
                <a:uFillTx/>
                <a:latin typeface="Trebuchet MS"/>
                <a:ea typeface="+mn-ea"/>
                <a:cs typeface="+mn-cs"/>
              </a:rPr>
              <a:t>www.creativecommons.org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2962281"/>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5881" y="0"/>
            <a:ext cx="8332237"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965594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132277" y="1179131"/>
            <a:ext cx="6172200" cy="634851"/>
          </a:xfrm>
          <a:prstGeom prst="rect">
            <a:avLst/>
          </a:prstGeom>
          <a:noFill/>
          <a:ln>
            <a:noFill/>
          </a:ln>
        </p:spPr>
        <p:txBody>
          <a:bodyPr wrap="square" lIns="68569" tIns="34275" rIns="68569" bIns="34275" anchor="ctr" anchorCtr="0">
            <a:noAutofit/>
          </a:bodyPr>
          <a:lstStyle/>
          <a:p>
            <a:pPr indent="-42863" algn="ctr">
              <a:lnSpc>
                <a:spcPct val="100000"/>
              </a:lnSpc>
              <a:buSzPts val="900"/>
            </a:pPr>
            <a:r>
              <a:rPr lang="en-US" sz="2700" dirty="0">
                <a:latin typeface="Trebuchet MS"/>
                <a:ea typeface="Trebuchet MS"/>
                <a:cs typeface="Trebuchet MS"/>
                <a:sym typeface="Trebuchet MS"/>
              </a:rPr>
              <a:t>“Zero Textbook Cost (ZTC) Degrees”</a:t>
            </a:r>
          </a:p>
        </p:txBody>
      </p:sp>
      <p:sp>
        <p:nvSpPr>
          <p:cNvPr id="223" name="Shape 223"/>
          <p:cNvSpPr txBox="1"/>
          <p:nvPr/>
        </p:nvSpPr>
        <p:spPr>
          <a:xfrm>
            <a:off x="2467263" y="5225303"/>
            <a:ext cx="138600" cy="276975"/>
          </a:xfrm>
          <a:prstGeom prst="rect">
            <a:avLst/>
          </a:prstGeom>
          <a:noFill/>
          <a:ln>
            <a:noFill/>
          </a:ln>
        </p:spPr>
        <p:txBody>
          <a:bodyPr wrap="square" lIns="68569" tIns="34275" rIns="68569" bIns="34275" anchor="t" anchorCtr="0">
            <a:noAutofit/>
          </a:bodyPr>
          <a:lstStyle/>
          <a:p>
            <a:pPr indent="-85725" defTabSz="685800">
              <a:buClr>
                <a:srgbClr val="000000"/>
              </a:buClr>
              <a:buSzPts val="1800"/>
            </a:pPr>
            <a:endParaRPr sz="1350" kern="0">
              <a:solidFill>
                <a:srgbClr val="000000"/>
              </a:solidFill>
              <a:latin typeface="Trebuchet MS"/>
              <a:ea typeface="Trebuchet MS"/>
              <a:cs typeface="Trebuchet MS"/>
              <a:sym typeface="Trebuchet MS"/>
            </a:endParaRPr>
          </a:p>
        </p:txBody>
      </p:sp>
      <p:sp>
        <p:nvSpPr>
          <p:cNvPr id="224" name="Shape 224"/>
          <p:cNvSpPr txBox="1">
            <a:spLocks noGrp="1"/>
          </p:cNvSpPr>
          <p:nvPr>
            <p:ph type="body" idx="1"/>
          </p:nvPr>
        </p:nvSpPr>
        <p:spPr>
          <a:xfrm>
            <a:off x="869722" y="3785906"/>
            <a:ext cx="7119246" cy="2221526"/>
          </a:xfrm>
          <a:prstGeom prst="rect">
            <a:avLst/>
          </a:prstGeom>
          <a:noFill/>
          <a:ln>
            <a:noFill/>
          </a:ln>
        </p:spPr>
        <p:txBody>
          <a:bodyPr wrap="square" lIns="68569" tIns="34275" rIns="68569" bIns="34275" anchor="t" anchorCtr="0">
            <a:noAutofit/>
          </a:bodyPr>
          <a:lstStyle/>
          <a:p>
            <a:pPr marL="0" indent="-114300" algn="ctr">
              <a:lnSpc>
                <a:spcPct val="100000"/>
              </a:lnSpc>
              <a:spcBef>
                <a:spcPts val="0"/>
              </a:spcBef>
              <a:buSzPts val="2400"/>
              <a:buNone/>
            </a:pPr>
            <a:r>
              <a:rPr lang="en-US" sz="2400" dirty="0">
                <a:latin typeface="Arial"/>
                <a:ea typeface="Arial"/>
                <a:cs typeface="Arial"/>
                <a:sym typeface="Arial"/>
              </a:rPr>
              <a:t>… community college associate degrees or career technical education certificates earned entirely by completing courses that eliminate conventional textbook costs by using alternative instructional materials and methodologies, including open educational resources ...</a:t>
            </a:r>
          </a:p>
          <a:p>
            <a:pPr marL="0" indent="-114300" algn="ctr">
              <a:lnSpc>
                <a:spcPct val="100000"/>
              </a:lnSpc>
              <a:spcBef>
                <a:spcPts val="0"/>
              </a:spcBef>
              <a:buSzPts val="2400"/>
              <a:buNone/>
            </a:pPr>
            <a:r>
              <a:rPr lang="en-US" sz="2000" dirty="0">
                <a:latin typeface="Arial"/>
                <a:ea typeface="Arial"/>
                <a:cs typeface="Arial"/>
                <a:sym typeface="Arial"/>
              </a:rPr>
              <a:t>  </a:t>
            </a:r>
          </a:p>
          <a:p>
            <a:pPr marL="0" indent="-114300" algn="ctr">
              <a:lnSpc>
                <a:spcPct val="100000"/>
              </a:lnSpc>
              <a:spcBef>
                <a:spcPts val="0"/>
              </a:spcBef>
              <a:buSzPts val="2400"/>
              <a:buNone/>
            </a:pPr>
            <a:r>
              <a:rPr lang="en-US" sz="1800" b="1" i="1" dirty="0">
                <a:latin typeface="Trebuchet MS"/>
                <a:ea typeface="Trebuchet MS"/>
                <a:cs typeface="Trebuchet MS"/>
                <a:sym typeface="Trebuchet MS"/>
              </a:rPr>
              <a:t>CA Education Code Section 78052(a)</a:t>
            </a:r>
          </a:p>
          <a:p>
            <a:pPr marL="0" indent="-114300" algn="ctr">
              <a:lnSpc>
                <a:spcPct val="100000"/>
              </a:lnSpc>
              <a:spcBef>
                <a:spcPts val="0"/>
              </a:spcBef>
              <a:buSzPts val="2400"/>
              <a:buNone/>
            </a:pPr>
            <a:endParaRPr sz="1800" dirty="0">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2930525" y="1947467"/>
            <a:ext cx="2575704" cy="18384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7165634"/>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7483" y="447676"/>
            <a:ext cx="3891915" cy="1243013"/>
          </a:xfrm>
        </p:spPr>
        <p:txBody>
          <a:bodyPr/>
          <a:lstStyle/>
          <a:p>
            <a:r>
              <a:rPr lang="en-US" dirty="0"/>
              <a:t>Current ZTC grantees</a:t>
            </a:r>
          </a:p>
        </p:txBody>
      </p:sp>
      <p:sp>
        <p:nvSpPr>
          <p:cNvPr id="5" name="TextBox 4"/>
          <p:cNvSpPr txBox="1"/>
          <p:nvPr/>
        </p:nvSpPr>
        <p:spPr>
          <a:xfrm>
            <a:off x="777156" y="1690689"/>
            <a:ext cx="3217328" cy="480131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Alameda</a:t>
            </a:r>
          </a:p>
          <a:p>
            <a:r>
              <a:rPr lang="en-US" sz="2400" dirty="0">
                <a:latin typeface="Calibri" panose="020F0502020204030204" pitchFamily="34" charset="0"/>
                <a:cs typeface="Calibri" panose="020F0502020204030204" pitchFamily="34" charset="0"/>
              </a:rPr>
              <a:t>Allan Hancock </a:t>
            </a:r>
          </a:p>
          <a:p>
            <a:r>
              <a:rPr lang="en-US" sz="2400" dirty="0">
                <a:latin typeface="Calibri" panose="020F0502020204030204" pitchFamily="34" charset="0"/>
                <a:cs typeface="Calibri" panose="020F0502020204030204" pitchFamily="34" charset="0"/>
              </a:rPr>
              <a:t>Butte </a:t>
            </a:r>
          </a:p>
          <a:p>
            <a:r>
              <a:rPr lang="en-US" sz="2400" dirty="0">
                <a:latin typeface="Calibri" panose="020F0502020204030204" pitchFamily="34" charset="0"/>
                <a:cs typeface="Calibri" panose="020F0502020204030204" pitchFamily="34" charset="0"/>
              </a:rPr>
              <a:t>Canyons</a:t>
            </a:r>
          </a:p>
          <a:p>
            <a:r>
              <a:rPr lang="en-US" sz="2400" dirty="0">
                <a:latin typeface="Calibri" panose="020F0502020204030204" pitchFamily="34" charset="0"/>
                <a:cs typeface="Calibri" panose="020F0502020204030204" pitchFamily="34" charset="0"/>
              </a:rPr>
              <a:t>Glendale </a:t>
            </a:r>
          </a:p>
          <a:p>
            <a:r>
              <a:rPr lang="en-US" sz="2400" dirty="0">
                <a:latin typeface="Calibri" panose="020F0502020204030204" pitchFamily="34" charset="0"/>
                <a:cs typeface="Calibri" panose="020F0502020204030204" pitchFamily="34" charset="0"/>
              </a:rPr>
              <a:t>Grossmont </a:t>
            </a:r>
          </a:p>
          <a:p>
            <a:r>
              <a:rPr lang="en-US" sz="2400" dirty="0">
                <a:latin typeface="Calibri" panose="020F0502020204030204" pitchFamily="34" charset="0"/>
                <a:cs typeface="Calibri" panose="020F0502020204030204" pitchFamily="34" charset="0"/>
              </a:rPr>
              <a:t>LA Valley </a:t>
            </a:r>
          </a:p>
          <a:p>
            <a:r>
              <a:rPr lang="en-US" sz="2400" dirty="0">
                <a:latin typeface="Calibri" panose="020F0502020204030204" pitchFamily="34" charset="0"/>
                <a:cs typeface="Calibri" panose="020F0502020204030204" pitchFamily="34" charset="0"/>
              </a:rPr>
              <a:t>Lake Tahoe </a:t>
            </a:r>
          </a:p>
          <a:p>
            <a:r>
              <a:rPr lang="en-US" sz="2400" dirty="0">
                <a:latin typeface="Calibri" panose="020F0502020204030204" pitchFamily="34" charset="0"/>
                <a:cs typeface="Calibri" panose="020F0502020204030204" pitchFamily="34" charset="0"/>
              </a:rPr>
              <a:t>Los </a:t>
            </a:r>
            <a:r>
              <a:rPr lang="en-US" sz="2400" dirty="0" err="1">
                <a:latin typeface="Calibri" panose="020F0502020204030204" pitchFamily="34" charset="0"/>
                <a:cs typeface="Calibri" panose="020F0502020204030204" pitchFamily="34" charset="0"/>
              </a:rPr>
              <a:t>Medanos</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Marin </a:t>
            </a:r>
          </a:p>
          <a:p>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MiraCosta</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Orange Coast </a:t>
            </a:r>
          </a:p>
          <a:p>
            <a:endParaRPr lang="en-US" dirty="0"/>
          </a:p>
        </p:txBody>
      </p:sp>
      <p:sp>
        <p:nvSpPr>
          <p:cNvPr id="7" name="TextBox 6"/>
          <p:cNvSpPr txBox="1"/>
          <p:nvPr/>
        </p:nvSpPr>
        <p:spPr>
          <a:xfrm>
            <a:off x="4166807" y="1687332"/>
            <a:ext cx="3965835" cy="4154984"/>
          </a:xfrm>
          <a:prstGeom prst="rect">
            <a:avLst/>
          </a:prstGeom>
          <a:noFill/>
        </p:spPr>
        <p:txBody>
          <a:bodyPr wrap="square" rtlCol="0">
            <a:spAutoFit/>
          </a:bodyPr>
          <a:lstStyle/>
          <a:p>
            <a:r>
              <a:rPr lang="en-US" sz="2400" dirty="0">
                <a:solidFill>
                  <a:prstClr val="black"/>
                </a:solidFill>
                <a:latin typeface="Calibri" panose="020F0502020204030204"/>
              </a:rPr>
              <a:t>Pasadena</a:t>
            </a:r>
          </a:p>
          <a:p>
            <a:r>
              <a:rPr lang="en-US" sz="2400" dirty="0">
                <a:solidFill>
                  <a:prstClr val="black"/>
                </a:solidFill>
                <a:latin typeface="Calibri" panose="020F0502020204030204"/>
              </a:rPr>
              <a:t>Reedley </a:t>
            </a:r>
          </a:p>
          <a:p>
            <a:r>
              <a:rPr lang="en-US" sz="2400" dirty="0">
                <a:solidFill>
                  <a:prstClr val="black"/>
                </a:solidFill>
                <a:latin typeface="Calibri" panose="020F0502020204030204"/>
              </a:rPr>
              <a:t>San Bernardino Valley </a:t>
            </a:r>
          </a:p>
          <a:p>
            <a:r>
              <a:rPr lang="en-US" sz="2400" dirty="0">
                <a:solidFill>
                  <a:prstClr val="black"/>
                </a:solidFill>
                <a:latin typeface="Calibri" panose="020F0502020204030204"/>
              </a:rPr>
              <a:t>San Diego Continuing Ed </a:t>
            </a:r>
          </a:p>
          <a:p>
            <a:r>
              <a:rPr lang="en-US" sz="2400" dirty="0">
                <a:solidFill>
                  <a:prstClr val="black"/>
                </a:solidFill>
                <a:latin typeface="Calibri" panose="020F0502020204030204"/>
              </a:rPr>
              <a:t>San Jose City College</a:t>
            </a:r>
          </a:p>
          <a:p>
            <a:r>
              <a:rPr lang="en-US" sz="2400" dirty="0">
                <a:solidFill>
                  <a:prstClr val="black"/>
                </a:solidFill>
                <a:latin typeface="Calibri" panose="020F0502020204030204"/>
              </a:rPr>
              <a:t>Santa Ana </a:t>
            </a:r>
          </a:p>
          <a:p>
            <a:r>
              <a:rPr lang="en-US" sz="2400" dirty="0">
                <a:solidFill>
                  <a:prstClr val="black"/>
                </a:solidFill>
                <a:latin typeface="Calibri" panose="020F0502020204030204"/>
              </a:rPr>
              <a:t>Santa Monica </a:t>
            </a:r>
          </a:p>
          <a:p>
            <a:r>
              <a:rPr lang="en-US" sz="2400" dirty="0">
                <a:solidFill>
                  <a:prstClr val="black"/>
                </a:solidFill>
                <a:latin typeface="Calibri" panose="020F0502020204030204"/>
              </a:rPr>
              <a:t>Skyline </a:t>
            </a:r>
          </a:p>
          <a:p>
            <a:r>
              <a:rPr lang="en-US" sz="2400" dirty="0">
                <a:solidFill>
                  <a:prstClr val="black"/>
                </a:solidFill>
                <a:latin typeface="Calibri" panose="020F0502020204030204"/>
              </a:rPr>
              <a:t>Taft </a:t>
            </a:r>
          </a:p>
          <a:p>
            <a:r>
              <a:rPr lang="en-US" sz="2400" dirty="0">
                <a:solidFill>
                  <a:prstClr val="black"/>
                </a:solidFill>
                <a:latin typeface="Calibri" panose="020F0502020204030204"/>
              </a:rPr>
              <a:t>West Hills Coalinga </a:t>
            </a:r>
          </a:p>
          <a:p>
            <a:r>
              <a:rPr lang="en-US" sz="2400" dirty="0">
                <a:solidFill>
                  <a:prstClr val="black"/>
                </a:solidFill>
                <a:latin typeface="Calibri" panose="020F0502020204030204"/>
              </a:rPr>
              <a:t>‪West Hills College Lemoore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992971"/>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9263"/>
            <a:ext cx="8229600" cy="1143000"/>
          </a:xfrm>
        </p:spPr>
        <p:txBody>
          <a:bodyPr/>
          <a:lstStyle/>
          <a:p>
            <a:pPr algn="ctr"/>
            <a:r>
              <a:rPr lang="en-US" dirty="0"/>
              <a:t>What Can </a:t>
            </a:r>
            <a:r>
              <a:rPr lang="en-US" b="1" i="1" dirty="0"/>
              <a:t>You</a:t>
            </a:r>
            <a:r>
              <a:rPr lang="en-US" dirty="0"/>
              <a:t> Do?</a:t>
            </a:r>
          </a:p>
        </p:txBody>
      </p:sp>
      <p:sp>
        <p:nvSpPr>
          <p:cNvPr id="3" name="Content Placeholder 2"/>
          <p:cNvSpPr>
            <a:spLocks noGrp="1"/>
          </p:cNvSpPr>
          <p:nvPr>
            <p:ph idx="4294967295"/>
          </p:nvPr>
        </p:nvSpPr>
        <p:spPr>
          <a:xfrm>
            <a:off x="490538" y="1968500"/>
            <a:ext cx="8653462" cy="4525963"/>
          </a:xfrm>
        </p:spPr>
        <p:txBody>
          <a:bodyPr>
            <a:normAutofit/>
          </a:bodyPr>
          <a:lstStyle/>
          <a:p>
            <a:pPr>
              <a:buFont typeface="Wingdings" panose="05000000000000000000" pitchFamily="2" charset="2"/>
              <a:buChar char="ü"/>
            </a:pPr>
            <a:r>
              <a:rPr lang="en-US" sz="4800" dirty="0"/>
              <a:t>Talk to students about costs</a:t>
            </a:r>
          </a:p>
          <a:p>
            <a:pPr>
              <a:buFont typeface="Wingdings" panose="05000000000000000000" pitchFamily="2" charset="2"/>
              <a:buChar char="ü"/>
            </a:pPr>
            <a:r>
              <a:rPr lang="en-US" sz="4800" dirty="0"/>
              <a:t>Tell students about OER</a:t>
            </a:r>
          </a:p>
          <a:p>
            <a:pPr>
              <a:buFont typeface="Wingdings" panose="05000000000000000000" pitchFamily="2" charset="2"/>
              <a:buChar char="ü"/>
            </a:pPr>
            <a:r>
              <a:rPr lang="en-US" sz="4800" dirty="0"/>
              <a:t>Include OER in plans</a:t>
            </a:r>
          </a:p>
          <a:p>
            <a:pPr>
              <a:buFont typeface="Wingdings" panose="05000000000000000000" pitchFamily="2" charset="2"/>
              <a:buChar char="ü"/>
            </a:pPr>
            <a:r>
              <a:rPr lang="en-US" sz="4800" dirty="0"/>
              <a:t>Connect with the community</a:t>
            </a:r>
          </a:p>
          <a:p>
            <a:pPr>
              <a:buFont typeface="Wingdings" panose="05000000000000000000" pitchFamily="2" charset="2"/>
              <a:buChar char="ü"/>
            </a:pPr>
            <a:r>
              <a:rPr lang="en-US" sz="4800" dirty="0"/>
              <a:t>Learn more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712962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685800"/>
          </a:xfrm>
        </p:spPr>
        <p:txBody>
          <a:bodyPr>
            <a:normAutofit fontScale="90000"/>
          </a:bodyPr>
          <a:lstStyle/>
          <a:p>
            <a:pPr algn="ctr"/>
            <a:r>
              <a:rPr lang="en-US" sz="4400" b="1" dirty="0">
                <a:solidFill>
                  <a:srgbClr val="0070C0"/>
                </a:solidFill>
              </a:rPr>
              <a:t>Overview</a:t>
            </a:r>
          </a:p>
        </p:txBody>
      </p:sp>
      <p:sp>
        <p:nvSpPr>
          <p:cNvPr id="3" name="Content Placeholder 2"/>
          <p:cNvSpPr>
            <a:spLocks noGrp="1"/>
          </p:cNvSpPr>
          <p:nvPr>
            <p:ph idx="1"/>
          </p:nvPr>
        </p:nvSpPr>
        <p:spPr>
          <a:xfrm>
            <a:off x="457200" y="1295400"/>
            <a:ext cx="8315960" cy="5334000"/>
          </a:xfrm>
        </p:spPr>
        <p:txBody>
          <a:bodyPr>
            <a:normAutofit lnSpcReduction="10000"/>
          </a:bodyPr>
          <a:lstStyle/>
          <a:p>
            <a:pPr>
              <a:buSzPct val="100000"/>
              <a:buFont typeface="Arial" panose="020B0604020202020204" pitchFamily="34" charset="0"/>
              <a:buChar char="•"/>
            </a:pPr>
            <a:r>
              <a:rPr lang="en-US" sz="3200" dirty="0"/>
              <a:t>Welcome and Introduction</a:t>
            </a:r>
          </a:p>
          <a:p>
            <a:pPr>
              <a:buSzPct val="100000"/>
              <a:buFont typeface="Arial" panose="020B0604020202020204" pitchFamily="34" charset="0"/>
              <a:buChar char="•"/>
            </a:pPr>
            <a:r>
              <a:rPr lang="en-US" sz="3200" dirty="0"/>
              <a:t>OER, Equity, and Open Access</a:t>
            </a:r>
          </a:p>
          <a:p>
            <a:pPr>
              <a:buSzPct val="100000"/>
              <a:buFont typeface="Arial" panose="020B0604020202020204" pitchFamily="34" charset="0"/>
              <a:buChar char="•"/>
            </a:pPr>
            <a:r>
              <a:rPr lang="en-US" sz="3200" dirty="0"/>
              <a:t>OER in the CCCs Today</a:t>
            </a:r>
          </a:p>
          <a:p>
            <a:pPr lvl="1">
              <a:buSzPct val="100000"/>
              <a:buFont typeface="Arial" panose="020B0604020202020204" pitchFamily="34" charset="0"/>
              <a:buChar char="•"/>
            </a:pPr>
            <a:r>
              <a:rPr lang="en-US" sz="3200" dirty="0"/>
              <a:t>College Textbook Affordability Act of 2015 (AB 798)</a:t>
            </a:r>
          </a:p>
          <a:p>
            <a:pPr lvl="1">
              <a:buSzPct val="100000"/>
              <a:buFont typeface="Arial" panose="020B0604020202020204" pitchFamily="34" charset="0"/>
              <a:buChar char="•"/>
            </a:pPr>
            <a:r>
              <a:rPr lang="en-US" sz="3200" dirty="0"/>
              <a:t>ZTC Program (SB 1359, 2016)</a:t>
            </a:r>
          </a:p>
          <a:p>
            <a:pPr>
              <a:buSzPct val="100000"/>
              <a:buFont typeface="Arial" panose="020B0604020202020204" pitchFamily="34" charset="0"/>
              <a:buChar char="•"/>
            </a:pPr>
            <a:r>
              <a:rPr lang="en-US" sz="3200" dirty="0"/>
              <a:t>OER in the </a:t>
            </a:r>
            <a:r>
              <a:rPr lang="en-US" sz="3200" dirty="0" err="1"/>
              <a:t>CCCs</a:t>
            </a:r>
            <a:r>
              <a:rPr lang="en-US" sz="3200" dirty="0"/>
              <a:t> Tomorrow</a:t>
            </a:r>
          </a:p>
          <a:p>
            <a:pPr lvl="1">
              <a:buSzPct val="100000"/>
              <a:buFont typeface="Arial" panose="020B0604020202020204" pitchFamily="34" charset="0"/>
              <a:buChar char="•"/>
            </a:pPr>
            <a:r>
              <a:rPr lang="en-US" sz="3200" dirty="0"/>
              <a:t>ASCCC OER Task Force</a:t>
            </a:r>
          </a:p>
          <a:p>
            <a:pPr lvl="1">
              <a:buSzPct val="100000"/>
              <a:buFont typeface="Arial" panose="020B0604020202020204" pitchFamily="34" charset="0"/>
              <a:buChar char="•"/>
            </a:pPr>
            <a:r>
              <a:rPr lang="en-US" sz="3200" dirty="0"/>
              <a:t>ZTC-Related Needs Assessment</a:t>
            </a:r>
          </a:p>
          <a:p>
            <a:pPr>
              <a:buSzPct val="100000"/>
              <a:buFont typeface="Arial" panose="020B0604020202020204" pitchFamily="34" charset="0"/>
              <a:buChar char="•"/>
            </a:pPr>
            <a:r>
              <a:rPr lang="en-US" sz="3200" dirty="0"/>
              <a:t>OER and You</a:t>
            </a:r>
            <a:r>
              <a:rPr lang="en-US" sz="3200" b="1" dirty="0"/>
              <a:t> </a:t>
            </a:r>
            <a:endParaRPr lang="en-US" sz="3200" dirty="0"/>
          </a:p>
          <a:p>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36615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4670" y="5400952"/>
            <a:ext cx="7886700" cy="1325563"/>
          </a:xfrm>
        </p:spPr>
        <p:txBody>
          <a:bodyPr/>
          <a:lstStyle/>
          <a:p>
            <a:pPr algn="ctr"/>
            <a:r>
              <a:rPr lang="en-US" dirty="0"/>
              <a:t>www.cccoer.org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8651" y="1281958"/>
            <a:ext cx="7886700" cy="33895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648564"/>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4430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a:solidFill>
                  <a:srgbClr val="002060"/>
                </a:solidFill>
              </a:rPr>
              <a:t>ASCCC OER Task Force</a:t>
            </a:r>
          </a:p>
        </p:txBody>
      </p:sp>
      <p:sp>
        <p:nvSpPr>
          <p:cNvPr id="3" name="Content Placeholder 2"/>
          <p:cNvSpPr>
            <a:spLocks noGrp="1"/>
          </p:cNvSpPr>
          <p:nvPr>
            <p:ph idx="4294967295"/>
          </p:nvPr>
        </p:nvSpPr>
        <p:spPr>
          <a:xfrm>
            <a:off x="642938" y="1743075"/>
            <a:ext cx="8258174" cy="4743450"/>
          </a:xfrm>
        </p:spPr>
        <p:txBody>
          <a:bodyPr>
            <a:normAutofit/>
          </a:bodyPr>
          <a:lstStyle/>
          <a:p>
            <a:r>
              <a:rPr lang="en-US" dirty="0"/>
              <a:t>Began in March, 2016</a:t>
            </a:r>
          </a:p>
          <a:p>
            <a:r>
              <a:rPr lang="en-US" dirty="0"/>
              <a:t>Make recommendations to ASCCC</a:t>
            </a:r>
          </a:p>
          <a:p>
            <a:r>
              <a:rPr lang="en-US" dirty="0"/>
              <a:t>Support</a:t>
            </a:r>
          </a:p>
          <a:p>
            <a:r>
              <a:rPr lang="en-US" dirty="0"/>
              <a:t>Needs Assessment</a:t>
            </a:r>
          </a:p>
          <a:p>
            <a:r>
              <a:rPr lang="en-US" dirty="0"/>
              <a:t>Regional Workshops</a:t>
            </a:r>
          </a:p>
          <a:p>
            <a:r>
              <a:rPr lang="en-US" dirty="0"/>
              <a:t>Listen and dialogue with CCC faculty</a:t>
            </a:r>
          </a:p>
          <a:p>
            <a:r>
              <a:rPr lang="en-US" dirty="0"/>
              <a:t>Discipline Survey</a:t>
            </a:r>
          </a:p>
          <a:p>
            <a:r>
              <a:rPr lang="en-US" dirty="0"/>
              <a:t>Collaborate with ASCCC, CO, TAP</a:t>
            </a:r>
          </a:p>
          <a:p>
            <a:endParaRPr lang="en-US" dirty="0"/>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766634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9A0AFA-8892-184A-BD4B-60354799FEEC}"/>
              </a:ext>
            </a:extLst>
          </p:cNvPr>
          <p:cNvSpPr>
            <a:spLocks noGrp="1"/>
          </p:cNvSpPr>
          <p:nvPr>
            <p:ph type="title"/>
          </p:nvPr>
        </p:nvSpPr>
        <p:spPr/>
        <p:txBody>
          <a:bodyPr/>
          <a:lstStyle/>
          <a:p>
            <a:r>
              <a:rPr lang="en-US" dirty="0">
                <a:solidFill>
                  <a:srgbClr val="002060"/>
                </a:solidFill>
              </a:rPr>
              <a:t>Fall Sabbatical Project</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3C6876-B184-7644-A57E-206785EE13E6}"/>
              </a:ext>
            </a:extLst>
          </p:cNvPr>
          <p:cNvSpPr>
            <a:spLocks noGrp="1"/>
          </p:cNvSpPr>
          <p:nvPr>
            <p:ph idx="1"/>
          </p:nvPr>
        </p:nvSpPr>
        <p:spPr>
          <a:xfrm>
            <a:off x="457200" y="1600200"/>
            <a:ext cx="8229600" cy="4700588"/>
          </a:xfrm>
        </p:spPr>
        <p:txBody>
          <a:bodyPr>
            <a:normAutofit/>
          </a:bodyPr>
          <a:lstStyle/>
          <a:p>
            <a:r>
              <a:rPr lang="en-US" dirty="0"/>
              <a:t>Collaborated with counseling faculty from 6 CCC’s</a:t>
            </a:r>
          </a:p>
          <a:p>
            <a:r>
              <a:rPr lang="en-US" dirty="0"/>
              <a:t>Curated, co-authored, edited three College Success OER</a:t>
            </a:r>
          </a:p>
          <a:p>
            <a:r>
              <a:rPr lang="en-US" dirty="0"/>
              <a:t>Was supported by Grossmont College, mentors, Open Education Community</a:t>
            </a:r>
          </a:p>
          <a:p>
            <a:r>
              <a:rPr lang="en-US" dirty="0"/>
              <a:t>Piloting Spring ‘18</a:t>
            </a:r>
          </a:p>
          <a:p>
            <a:r>
              <a:rPr lang="en-US" dirty="0"/>
              <a:t>Official Release Summer ‘18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5263737"/>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54187"/>
          </a:xfrm>
        </p:spPr>
        <p:txBody>
          <a:bodyPr>
            <a:normAutofit fontScale="90000"/>
          </a:bodyPr>
          <a:lstStyle/>
          <a:p>
            <a:r>
              <a:rPr lang="en-US" dirty="0">
                <a:solidFill>
                  <a:srgbClr val="002060"/>
                </a:solidFill>
              </a:rPr>
              <a:t>The Value of Time: Going on Sabbatical?  </a:t>
            </a:r>
            <a:br>
              <a:rPr lang="en-US" dirty="0">
                <a:solidFill>
                  <a:srgbClr val="002060"/>
                </a:solidFill>
              </a:rPr>
            </a:br>
            <a:r>
              <a:rPr lang="en-US" dirty="0">
                <a:solidFill>
                  <a:srgbClr val="002060"/>
                </a:solidFill>
              </a:rPr>
              <a:t>Try OER</a:t>
            </a:r>
          </a:p>
        </p:txBody>
      </p:sp>
      <p:sp>
        <p:nvSpPr>
          <p:cNvPr id="3" name="Content Placeholder 2"/>
          <p:cNvSpPr>
            <a:spLocks noGrp="1"/>
          </p:cNvSpPr>
          <p:nvPr>
            <p:ph idx="1"/>
          </p:nvPr>
        </p:nvSpPr>
        <p:spPr>
          <a:xfrm>
            <a:off x="628650" y="3028950"/>
            <a:ext cx="7886700" cy="3214688"/>
          </a:xfrm>
        </p:spPr>
        <p:txBody>
          <a:bodyPr>
            <a:normAutofit/>
          </a:bodyPr>
          <a:lstStyle/>
          <a:p>
            <a:pPr marL="0" indent="0">
              <a:buNone/>
            </a:pPr>
            <a:r>
              <a:rPr lang="en-US" sz="3300" dirty="0">
                <a:solidFill>
                  <a:schemeClr val="tx2"/>
                </a:solidFill>
                <a:hlinkClick r:id="rId2"/>
              </a:rPr>
              <a:t>https://www.asccc.org/content/value-time-going-sabbatical-try-oer</a:t>
            </a:r>
            <a:endParaRPr lang="en-US" sz="3300" dirty="0">
              <a:solidFill>
                <a:schemeClr val="tx2"/>
              </a:solidFill>
            </a:endParaRPr>
          </a:p>
          <a:p>
            <a:pPr marL="0" indent="0">
              <a:buNone/>
            </a:pPr>
            <a:endParaRPr lang="en-US" sz="3300" dirty="0">
              <a:solidFill>
                <a:schemeClr val="tx2"/>
              </a:solidFill>
            </a:endParaRPr>
          </a:p>
          <a:p>
            <a:pPr marL="0" indent="0">
              <a:buNone/>
            </a:pPr>
            <a:endParaRPr lang="en-US" sz="33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474161"/>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47A0E1-2E1B-444D-8ECA-518448ABB2D6}"/>
              </a:ext>
            </a:extLst>
          </p:cNvPr>
          <p:cNvSpPr>
            <a:spLocks noGrp="1"/>
          </p:cNvSpPr>
          <p:nvPr>
            <p:ph type="title"/>
          </p:nvPr>
        </p:nvSpPr>
        <p:spPr/>
        <p:txBody>
          <a:bodyPr/>
          <a:lstStyle/>
          <a:p>
            <a:r>
              <a:rPr lang="en-US" dirty="0">
                <a:solidFill>
                  <a:srgbClr val="002060"/>
                </a:solidFill>
              </a:rPr>
              <a:t>A Note on Academic Freedom</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7ABBD1-BF31-4C47-BA82-E5F20B1F285B}"/>
              </a:ext>
            </a:extLst>
          </p:cNvPr>
          <p:cNvSpPr>
            <a:spLocks noGrp="1"/>
          </p:cNvSpPr>
          <p:nvPr>
            <p:ph idx="1"/>
          </p:nvPr>
        </p:nvSpPr>
        <p:spPr/>
        <p:txBody>
          <a:bodyPr>
            <a:normAutofit fontScale="92500" lnSpcReduction="20000"/>
          </a:bodyPr>
          <a:lstStyle/>
          <a:p>
            <a:pPr marL="0" indent="0">
              <a:buNone/>
            </a:pPr>
            <a:r>
              <a:rPr lang="en-US" sz="4400" dirty="0"/>
              <a:t>Faculty have more freedom to identify and utilize content that specifically fits their courses.</a:t>
            </a:r>
          </a:p>
          <a:p>
            <a:pPr marL="0" indent="0">
              <a:buNone/>
            </a:pPr>
            <a:endParaRPr lang="en-US" sz="4400" dirty="0"/>
          </a:p>
          <a:p>
            <a:pPr marL="0" indent="0">
              <a:buNone/>
            </a:pPr>
            <a:r>
              <a:rPr lang="en-US" sz="4400" dirty="0"/>
              <a:t>Students have the freedom to access their content wherever they are, whenever they want, however they learn.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379853"/>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47A0E1-2E1B-444D-8ECA-518448ABB2D6}"/>
              </a:ext>
            </a:extLst>
          </p:cNvPr>
          <p:cNvSpPr>
            <a:spLocks noGrp="1"/>
          </p:cNvSpPr>
          <p:nvPr>
            <p:ph type="title"/>
          </p:nvPr>
        </p:nvSpPr>
        <p:spPr/>
        <p:txBody>
          <a:bodyPr/>
          <a:lstStyle/>
          <a:p>
            <a:r>
              <a:rPr lang="en-US" dirty="0">
                <a:solidFill>
                  <a:srgbClr val="002060"/>
                </a:solidFill>
              </a:rPr>
              <a:t>Student Content Freedom</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7ABBD1-BF31-4C47-BA82-E5F20B1F285B}"/>
              </a:ext>
            </a:extLst>
          </p:cNvPr>
          <p:cNvSpPr>
            <a:spLocks noGrp="1"/>
          </p:cNvSpPr>
          <p:nvPr>
            <p:ph idx="1"/>
          </p:nvPr>
        </p:nvSpPr>
        <p:spPr/>
        <p:txBody>
          <a:bodyPr>
            <a:normAutofit fontScale="55000" lnSpcReduction="20000"/>
          </a:bodyPr>
          <a:lstStyle/>
          <a:p>
            <a:r>
              <a:rPr lang="en-US" sz="4400" dirty="0">
                <a:latin typeface="Avenir Heavy"/>
                <a:cs typeface="Avenir Heavy"/>
              </a:rPr>
              <a:t>Wherever they want</a:t>
            </a:r>
          </a:p>
          <a:p>
            <a:pPr marL="285750" indent="-285750">
              <a:buFont typeface="Arial"/>
              <a:buChar char="•"/>
            </a:pPr>
            <a:r>
              <a:rPr lang="en-US" sz="4400" dirty="0">
                <a:latin typeface="Avenir LT Std 35 Light"/>
                <a:cs typeface="Avenir LT Std 35 Light"/>
              </a:rPr>
              <a:t>Different formats for different devices and situations</a:t>
            </a:r>
          </a:p>
          <a:p>
            <a:pPr marL="285750" indent="-285750">
              <a:buFont typeface="Arial"/>
              <a:buChar char="•"/>
            </a:pPr>
            <a:r>
              <a:rPr lang="en-US" sz="4400" dirty="0">
                <a:latin typeface="Avenir LT Std 35 Light"/>
                <a:cs typeface="Avenir LT Std 35 Light"/>
              </a:rPr>
              <a:t>Share on social networks and public forums</a:t>
            </a:r>
          </a:p>
          <a:p>
            <a:pPr marL="285750" indent="-285750">
              <a:buFont typeface="Arial"/>
              <a:buChar char="•"/>
            </a:pPr>
            <a:r>
              <a:rPr lang="en-US" sz="4400" dirty="0">
                <a:latin typeface="Avenir LT Std 35 Light"/>
                <a:cs typeface="Avenir LT Std 35 Light"/>
              </a:rPr>
              <a:t>Share in blended learning environments</a:t>
            </a:r>
          </a:p>
          <a:p>
            <a:endParaRPr lang="en-US" sz="2400" dirty="0">
              <a:solidFill>
                <a:srgbClr val="000000"/>
              </a:solidFill>
              <a:latin typeface="Avenir Heavy"/>
              <a:cs typeface="Avenir Heavy"/>
            </a:endParaRPr>
          </a:p>
          <a:p>
            <a:r>
              <a:rPr lang="en-US" sz="4400" dirty="0">
                <a:solidFill>
                  <a:srgbClr val="000000"/>
                </a:solidFill>
                <a:latin typeface="Avenir Heavy"/>
                <a:cs typeface="Avenir Heavy"/>
              </a:rPr>
              <a:t>Whenever they want</a:t>
            </a:r>
          </a:p>
          <a:p>
            <a:pPr marL="285750" indent="-285750">
              <a:buFont typeface="Arial"/>
              <a:buChar char="•"/>
            </a:pPr>
            <a:r>
              <a:rPr lang="en-US" sz="4400" dirty="0">
                <a:latin typeface="Avenir LT Std 35 Light"/>
                <a:cs typeface="Avenir LT Std 35 Light"/>
              </a:rPr>
              <a:t>Instant, unlimited access</a:t>
            </a:r>
          </a:p>
          <a:p>
            <a:pPr marL="285750" indent="-285750">
              <a:buFont typeface="Arial"/>
              <a:buChar char="•"/>
            </a:pPr>
            <a:r>
              <a:rPr lang="en-US" sz="4400" dirty="0">
                <a:latin typeface="Avenir LT Std 35 Light"/>
                <a:cs typeface="Avenir LT Std 35 Light"/>
              </a:rPr>
              <a:t>Permanent access, they own the content forever</a:t>
            </a:r>
          </a:p>
          <a:p>
            <a:endParaRPr lang="en-US" sz="2400" dirty="0">
              <a:solidFill>
                <a:srgbClr val="619B33"/>
              </a:solidFill>
              <a:latin typeface="Avenir Heavy"/>
              <a:cs typeface="Avenir Heavy"/>
            </a:endParaRPr>
          </a:p>
          <a:p>
            <a:r>
              <a:rPr lang="en-US" sz="4400" dirty="0">
                <a:solidFill>
                  <a:srgbClr val="000000"/>
                </a:solidFill>
                <a:latin typeface="Avenir Heavy"/>
                <a:cs typeface="Avenir Heavy"/>
              </a:rPr>
              <a:t>However they learn</a:t>
            </a:r>
          </a:p>
          <a:p>
            <a:pPr marL="285750" indent="-285750">
              <a:buFont typeface="Arial"/>
              <a:buChar char="•"/>
            </a:pPr>
            <a:r>
              <a:rPr lang="en-US" sz="4400" dirty="0">
                <a:latin typeface="Avenir LT Std 35 Light"/>
                <a:cs typeface="Avenir LT Std 35 Light"/>
              </a:rPr>
              <a:t>Use content in their work legally</a:t>
            </a:r>
          </a:p>
          <a:p>
            <a:pPr marL="285750" indent="-285750">
              <a:buFont typeface="Arial"/>
              <a:buChar char="•"/>
            </a:pPr>
            <a:r>
              <a:rPr lang="en-US" sz="4400" dirty="0">
                <a:latin typeface="Avenir LT Std 35 Light"/>
                <a:cs typeface="Avenir LT Std 35 Light"/>
              </a:rPr>
              <a:t>Make videos/class assignments legally</a:t>
            </a:r>
          </a:p>
          <a:p>
            <a:pPr marL="285750" indent="-285750">
              <a:buFont typeface="Arial"/>
              <a:buChar char="•"/>
            </a:pPr>
            <a:r>
              <a:rPr lang="en-US" sz="4400" dirty="0">
                <a:latin typeface="Avenir LT Std 35 Light"/>
                <a:cs typeface="Avenir LT Std 35 Light"/>
              </a:rPr>
              <a:t>Put into a format that meets their study habits</a:t>
            </a:r>
            <a:endParaRPr lang="en-US" sz="2400" dirty="0">
              <a:solidFill>
                <a:srgbClr val="000000"/>
              </a:solidFill>
              <a:latin typeface="Avenir Heavy"/>
              <a:cs typeface="Avenir Heavy"/>
            </a:endParaRPr>
          </a:p>
          <a:p>
            <a:pPr marL="0" indent="0">
              <a:buNone/>
            </a:pPr>
            <a:endParaRPr lang="en-US"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32645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8568" y="1250004"/>
            <a:ext cx="8321675" cy="4621329"/>
          </a:xfrm>
        </p:spPr>
        <p:txBody>
          <a:bodyPr>
            <a:noAutofit/>
          </a:bodyPr>
          <a:lstStyle/>
          <a:p>
            <a:pPr algn="ctr">
              <a:buFont typeface="Wingdings" panose="05000000000000000000" pitchFamily="2" charset="2"/>
              <a:buChar char="ü"/>
            </a:pPr>
            <a:r>
              <a:rPr lang="en-US" sz="3200" dirty="0">
                <a:latin typeface="Trebuchet MS" panose="020B0603020202020204" pitchFamily="34" charset="0"/>
              </a:rPr>
              <a:t>Access to materials on first day of class</a:t>
            </a:r>
          </a:p>
          <a:p>
            <a:pPr algn="ctr">
              <a:buFont typeface="Wingdings" panose="05000000000000000000" pitchFamily="2" charset="2"/>
              <a:buChar char="ü"/>
            </a:pPr>
            <a:endParaRPr lang="en-US" sz="3200" dirty="0">
              <a:latin typeface="Trebuchet MS" panose="020B0603020202020204" pitchFamily="34" charset="0"/>
            </a:endParaRPr>
          </a:p>
          <a:p>
            <a:pPr algn="ctr">
              <a:buFont typeface="Wingdings" panose="05000000000000000000" pitchFamily="2" charset="2"/>
              <a:buChar char="ü"/>
            </a:pPr>
            <a:r>
              <a:rPr lang="en-US" sz="3200" dirty="0">
                <a:latin typeface="Trebuchet MS" panose="020B0603020202020204" pitchFamily="34" charset="0"/>
              </a:rPr>
              <a:t>Free online, low-cost print option</a:t>
            </a:r>
          </a:p>
          <a:p>
            <a:pPr algn="ctr">
              <a:buFont typeface="Wingdings" panose="05000000000000000000" pitchFamily="2" charset="2"/>
              <a:buChar char="ü"/>
            </a:pPr>
            <a:endParaRPr lang="en-US" sz="3200" dirty="0">
              <a:latin typeface="Trebuchet MS" panose="020B0603020202020204" pitchFamily="34" charset="0"/>
            </a:endParaRPr>
          </a:p>
          <a:p>
            <a:pPr algn="ctr">
              <a:buFont typeface="Wingdings" panose="05000000000000000000" pitchFamily="2" charset="2"/>
              <a:buChar char="ü"/>
            </a:pPr>
            <a:r>
              <a:rPr lang="en-US" sz="3200" dirty="0">
                <a:latin typeface="Trebuchet MS" panose="020B0603020202020204" pitchFamily="34" charset="0"/>
              </a:rPr>
              <a:t>Relevant and current content</a:t>
            </a:r>
          </a:p>
          <a:p>
            <a:pPr algn="ctr">
              <a:buFont typeface="Wingdings" panose="05000000000000000000" pitchFamily="2" charset="2"/>
              <a:buChar char="ü"/>
            </a:pPr>
            <a:endParaRPr lang="en-US" sz="3200" dirty="0">
              <a:latin typeface="Trebuchet MS" panose="020B0603020202020204" pitchFamily="34" charset="0"/>
            </a:endParaRPr>
          </a:p>
          <a:p>
            <a:pPr algn="ctr">
              <a:buFont typeface="Wingdings" panose="05000000000000000000" pitchFamily="2" charset="2"/>
              <a:buChar char="ü"/>
            </a:pPr>
            <a:r>
              <a:rPr lang="en-US" sz="3200" dirty="0">
                <a:latin typeface="Trebuchet MS" panose="020B0603020202020204" pitchFamily="34" charset="0"/>
              </a:rPr>
              <a:t>Faculty control of content</a:t>
            </a:r>
          </a:p>
          <a:p>
            <a:pPr algn="ctr">
              <a:buFont typeface="Wingdings" panose="05000000000000000000" pitchFamily="2" charset="2"/>
              <a:buChar char="ü"/>
            </a:pPr>
            <a:endParaRPr lang="en-US" sz="3200" dirty="0">
              <a:latin typeface="Trebuchet MS" panose="020B0603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980104"/>
      </p:ext>
    </p:extLst>
  </p:cSld>
  <p:clrMapOvr>
    <a:masterClrMapping/>
  </p:clrMapOvr>
  <p:transition spd="slow"/>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6EB23F-1300-2242-934E-F6ACB1AD90E4}" type="slidenum">
              <a:rPr lang="en-US" smtClean="0"/>
              <a:pPr/>
              <a:t>28</a:t>
            </a:fld>
            <a:endParaRPr lang="en-US" dirty="0"/>
          </a:p>
        </p:txBody>
      </p:sp>
      <p:sp>
        <p:nvSpPr>
          <p:cNvPr id="2" name="Text Placeholder 1"/>
          <p:cNvSpPr>
            <a:spLocks noGrp="1"/>
          </p:cNvSpPr>
          <p:nvPr>
            <p:ph type="body" sz="quarter" idx="4294967295"/>
          </p:nvPr>
        </p:nvSpPr>
        <p:spPr>
          <a:xfrm>
            <a:off x="0" y="214312"/>
            <a:ext cx="8872538" cy="1643063"/>
          </a:xfrm>
        </p:spPr>
        <p:txBody>
          <a:bodyPr>
            <a:normAutofit/>
          </a:bodyPr>
          <a:lstStyle/>
          <a:p>
            <a:pPr marL="0" indent="0" algn="ctr">
              <a:buNone/>
            </a:pPr>
            <a:r>
              <a:rPr lang="en-US" sz="4400" dirty="0"/>
              <a:t>	</a:t>
            </a:r>
            <a:r>
              <a:rPr lang="en-US" sz="4400" dirty="0">
                <a:solidFill>
                  <a:srgbClr val="002060"/>
                </a:solidFill>
              </a:rPr>
              <a:t>Post-Course Access to Content Matters</a:t>
            </a:r>
          </a:p>
        </p:txBody>
      </p:sp>
      <p:sp>
        <p:nvSpPr>
          <p:cNvPr id="6" name="TextBox 5"/>
          <p:cNvSpPr txBox="1"/>
          <p:nvPr/>
        </p:nvSpPr>
        <p:spPr>
          <a:xfrm>
            <a:off x="336309" y="2005136"/>
            <a:ext cx="8640716" cy="3847207"/>
          </a:xfrm>
          <a:prstGeom prst="rect">
            <a:avLst/>
          </a:prstGeom>
          <a:noFill/>
        </p:spPr>
        <p:txBody>
          <a:bodyPr wrap="square" rtlCol="0">
            <a:spAutoFit/>
          </a:bodyPr>
          <a:lstStyle/>
          <a:p>
            <a:pPr marL="571500" indent="-571500">
              <a:buFont typeface="Arial"/>
              <a:buChar char="•"/>
            </a:pPr>
            <a:r>
              <a:rPr lang="en-US" sz="2800" dirty="0">
                <a:latin typeface="Avenir LT Std 35 Light"/>
                <a:cs typeface="Avenir LT Std 35 Light"/>
              </a:rPr>
              <a:t>Courses that span multiple semesters</a:t>
            </a:r>
          </a:p>
          <a:p>
            <a:pPr marL="571500" indent="-571500">
              <a:buFont typeface="Arial"/>
              <a:buChar char="•"/>
            </a:pPr>
            <a:r>
              <a:rPr lang="en-US" sz="2800" dirty="0">
                <a:latin typeface="Avenir LT Std 35 Light"/>
                <a:cs typeface="Avenir LT Std 35 Light"/>
              </a:rPr>
              <a:t>Retaking the course</a:t>
            </a:r>
          </a:p>
          <a:p>
            <a:pPr marL="571500" indent="-571500">
              <a:buFont typeface="Arial"/>
              <a:buChar char="•"/>
            </a:pPr>
            <a:r>
              <a:rPr lang="en-US" sz="2800" dirty="0">
                <a:latin typeface="Avenir LT Std 35 Light"/>
                <a:cs typeface="Avenir LT Std 35 Light"/>
              </a:rPr>
              <a:t>Reference for advanced courses</a:t>
            </a:r>
          </a:p>
          <a:p>
            <a:pPr marL="571500" indent="-571500">
              <a:buFont typeface="Arial"/>
              <a:buChar char="•"/>
            </a:pPr>
            <a:r>
              <a:rPr lang="en-US" sz="2800" dirty="0">
                <a:latin typeface="Avenir LT Std 35 Light"/>
                <a:cs typeface="Avenir LT Std 35 Light"/>
              </a:rPr>
              <a:t>Studying for higher education entrance exams &amp; certification exams</a:t>
            </a:r>
          </a:p>
          <a:p>
            <a:pPr marL="571500" indent="-571500">
              <a:buFont typeface="Arial"/>
              <a:buChar char="•"/>
            </a:pPr>
            <a:r>
              <a:rPr lang="en-US" sz="2800" dirty="0">
                <a:latin typeface="Avenir LT Std 35 Light"/>
                <a:cs typeface="Avenir LT Std 35 Light"/>
              </a:rPr>
              <a:t>Changing careers</a:t>
            </a:r>
          </a:p>
          <a:p>
            <a:endParaRPr lang="en-US" sz="2000" dirty="0">
              <a:latin typeface="Avenir LT Std 35 Light"/>
              <a:cs typeface="Avenir LT Std 35 Light"/>
            </a:endParaRPr>
          </a:p>
          <a:p>
            <a:r>
              <a:rPr lang="en-US" sz="2400" dirty="0">
                <a:latin typeface="Avenir Heavy"/>
                <a:cs typeface="Avenir Heavy"/>
              </a:rPr>
              <a:t>Any of the above could mean a student needs to purchase another access code or rent the content again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0551107"/>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265415"/>
          </a:xfrm>
        </p:spPr>
      </p:pic>
      <p:sp>
        <p:nvSpPr>
          <p:cNvPr id="9" name="Rectangle 3"/>
          <p:cNvSpPr>
            <a:spLocks noChangeArrowheads="1"/>
          </p:cNvSpPr>
          <p:nvPr/>
        </p:nvSpPr>
        <p:spPr bwMode="auto">
          <a:xfrm>
            <a:off x="197820" y="6265415"/>
            <a:ext cx="9244177" cy="48474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dirty="0">
                <a:latin typeface="Arial" charset="0"/>
                <a:hlinkClick r:id="rId3"/>
              </a:rPr>
              <a:t>  </a:t>
            </a:r>
            <a:r>
              <a:rPr lang="en-US" altLang="en-US" sz="1350" dirty="0">
                <a:latin typeface="Arial" charset="0"/>
              </a:rPr>
              <a:t/>
            </a:r>
            <a:br>
              <a:rPr lang="en-US" altLang="en-US" sz="1350" dirty="0">
                <a:latin typeface="Arial" charset="0"/>
              </a:rPr>
            </a:br>
            <a:r>
              <a:rPr lang="en-US" altLang="en-US" sz="1350" dirty="0">
                <a:latin typeface="Arial" charset="0"/>
              </a:rPr>
              <a:t>This work is licensed under a </a:t>
            </a:r>
            <a:r>
              <a:rPr lang="en-US" altLang="en-US" sz="1350" dirty="0">
                <a:latin typeface="Arial" charset="0"/>
                <a:hlinkClick r:id="rId3"/>
              </a:rPr>
              <a:t>Creative Commons Attribution-ShareAlike 3.0 Unported License</a:t>
            </a:r>
            <a:r>
              <a:rPr lang="en-US" altLang="en-US" sz="1350" dirty="0">
                <a:latin typeface="Arial" charset="0"/>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973329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169000"/>
            <a:ext cx="9144000" cy="1446550"/>
          </a:xfrm>
          <a:prstGeom prst="rect">
            <a:avLst/>
          </a:prstGeom>
          <a:noFill/>
        </p:spPr>
        <p:txBody>
          <a:bodyPr wrap="square" rtlCol="0">
            <a:spAutoFit/>
          </a:bodyPr>
          <a:lstStyle/>
          <a:p>
            <a:pPr algn="ctr" defTabSz="914400">
              <a:defRPr/>
            </a:pPr>
            <a:r>
              <a:rPr lang="en-US" sz="4400" dirty="0">
                <a:solidFill>
                  <a:srgbClr val="002060"/>
                </a:solidFill>
              </a:rPr>
              <a:t>OER Equity, OER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srgbClr val="002060"/>
                </a:solidFill>
                <a:latin typeface="Trebuchet MS"/>
              </a:rPr>
              <a:t>The </a:t>
            </a:r>
            <a:r>
              <a:rPr lang="en-US" sz="4400" dirty="0">
                <a:solidFill>
                  <a:srgbClr val="002060"/>
                </a:solidFill>
                <a:latin typeface="Trebuchet MS"/>
              </a:rPr>
              <a:t>Promise of Open Access </a:t>
            </a:r>
          </a:p>
        </p:txBody>
      </p:sp>
      <p:sp>
        <p:nvSpPr>
          <p:cNvPr id="6" name="TextBox 5"/>
          <p:cNvSpPr txBox="1"/>
          <p:nvPr/>
        </p:nvSpPr>
        <p:spPr>
          <a:xfrm>
            <a:off x="1920596" y="6507225"/>
            <a:ext cx="56388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rPr>
              <a:t>Unless otherwise indicated, this presentation is licensed CC-BY 4.0</a:t>
            </a:r>
          </a:p>
        </p:txBody>
      </p:sp>
      <p:sp>
        <p:nvSpPr>
          <p:cNvPr id="3" name="Rectangle 2"/>
          <p:cNvSpPr/>
          <p:nvPr/>
        </p:nvSpPr>
        <p:spPr>
          <a:xfrm>
            <a:off x="885078" y="3921676"/>
            <a:ext cx="7709836"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Trebuchet MS"/>
              </a:rPr>
              <a:t>James Glapa-Grossklag</a:t>
            </a:r>
          </a:p>
          <a:p>
            <a:pPr lvl="0" algn="ctr" defTabSz="914400"/>
            <a:r>
              <a:rPr kumimoji="0" lang="en-US" sz="1600" b="0" i="0" u="none" strike="noStrike" kern="1200" cap="none" spc="0" normalizeH="0" baseline="0" noProof="0" dirty="0">
                <a:ln>
                  <a:noFill/>
                </a:ln>
                <a:solidFill>
                  <a:srgbClr val="002060"/>
                </a:solidFill>
                <a:effectLst/>
                <a:uLnTx/>
                <a:uFillTx/>
                <a:latin typeface="Trebuchet MS"/>
              </a:rPr>
              <a:t>Dean</a:t>
            </a:r>
            <a:r>
              <a:rPr lang="en-US" sz="1600" dirty="0">
                <a:solidFill>
                  <a:srgbClr val="002060"/>
                </a:solidFill>
              </a:rPr>
              <a:t>, Educational Technology, Learning Resources and Distance Learning</a:t>
            </a:r>
          </a:p>
          <a:p>
            <a:pPr algn="ctr" defTabSz="914400"/>
            <a:r>
              <a:rPr lang="en-US" sz="1600" dirty="0">
                <a:solidFill>
                  <a:srgbClr val="002060"/>
                </a:solidFill>
              </a:rPr>
              <a:t>College of the Canyons</a:t>
            </a:r>
          </a:p>
          <a:p>
            <a:pPr lvl="0" algn="ctr" defTabSz="914400"/>
            <a:r>
              <a:rPr lang="en-US" sz="1600" dirty="0">
                <a:solidFill>
                  <a:srgbClr val="002060"/>
                </a:solidFill>
              </a:rPr>
              <a:t>Co-Technical Assistance Provider, CCC ZTC Grant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Trebuchet MS"/>
            </a:endParaRPr>
          </a:p>
          <a:p>
            <a:pPr algn="ctr" defTabSz="914400"/>
            <a:endParaRPr lang="en-US" sz="1400" dirty="0">
              <a:solidFill>
                <a:srgbClr val="002060"/>
              </a:solidFill>
            </a:endParaRPr>
          </a:p>
          <a:p>
            <a:pPr algn="ctr" defTabSz="914400"/>
            <a:r>
              <a:rPr lang="en-US" sz="1600" dirty="0">
                <a:solidFill>
                  <a:srgbClr val="002060"/>
                </a:solidFill>
              </a:rPr>
              <a:t>ASCCC OER Regional Meeting</a:t>
            </a:r>
          </a:p>
          <a:p>
            <a:pPr algn="ctr" defTabSz="914400"/>
            <a:r>
              <a:rPr lang="en-US" sz="1600" dirty="0">
                <a:solidFill>
                  <a:srgbClr val="002060"/>
                </a:solidFill>
              </a:rPr>
              <a:t>Rio Hondo College</a:t>
            </a:r>
          </a:p>
          <a:p>
            <a:pPr algn="ctr" defTabSz="914400"/>
            <a:r>
              <a:rPr lang="en-US" sz="1600" dirty="0">
                <a:solidFill>
                  <a:srgbClr val="002060"/>
                </a:solidFill>
              </a:rPr>
              <a:t>February 9, 2018</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34331" y="5486400"/>
            <a:ext cx="1665830" cy="79265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3579" y="5486400"/>
            <a:ext cx="1226821" cy="10097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5819462"/>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E182BA-E63D-FB43-B9EE-ABDE90B426FC}"/>
              </a:ext>
            </a:extLst>
          </p:cNvPr>
          <p:cNvSpPr>
            <a:spLocks noGrp="1"/>
          </p:cNvSpPr>
          <p:nvPr>
            <p:ph idx="1"/>
          </p:nvPr>
        </p:nvSpPr>
        <p:spPr>
          <a:xfrm>
            <a:off x="457200" y="929898"/>
            <a:ext cx="8229600" cy="5196265"/>
          </a:xfrm>
        </p:spPr>
        <p:txBody>
          <a:bodyPr/>
          <a:lstStyle/>
          <a:p>
            <a:pPr marL="0" indent="0">
              <a:buNone/>
            </a:pPr>
            <a:r>
              <a:rPr lang="en-US" sz="4400" dirty="0">
                <a:solidFill>
                  <a:srgbClr val="002060"/>
                </a:solidFill>
              </a:rPr>
              <a:t>“Let us remember: One book, one pen, one child, and one teacher can change the world.”</a:t>
            </a:r>
          </a:p>
          <a:p>
            <a:endParaRPr lang="en-US" dirty="0">
              <a:solidFill>
                <a:srgbClr val="002060"/>
              </a:solidFill>
            </a:endParaRPr>
          </a:p>
          <a:p>
            <a:endParaRPr lang="en-US" dirty="0">
              <a:solidFill>
                <a:srgbClr val="002060"/>
              </a:solidFill>
            </a:endParaRPr>
          </a:p>
          <a:p>
            <a:pPr marL="0" indent="0">
              <a:buNone/>
            </a:pPr>
            <a:r>
              <a:rPr lang="en-US" sz="4400" dirty="0">
                <a:solidFill>
                  <a:srgbClr val="002060"/>
                </a:solidFill>
              </a:rPr>
              <a:t>- Malala Yousafzai</a:t>
            </a:r>
            <a:r>
              <a:rPr lang="en-US" dirty="0"/>
              <a:t/>
            </a:r>
            <a:br>
              <a:rPr lang="en-US" dirty="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872993"/>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B9B2CC-1FC6-2C45-B818-EE34CAD21C1D}"/>
              </a:ext>
            </a:extLst>
          </p:cNvPr>
          <p:cNvSpPr>
            <a:spLocks noGrp="1"/>
          </p:cNvSpPr>
          <p:nvPr>
            <p:ph type="title"/>
          </p:nvPr>
        </p:nvSpPr>
        <p:spPr/>
        <p:txBody>
          <a:bodyPr/>
          <a:lstStyle/>
          <a:p>
            <a:r>
              <a:rPr lang="en-US" dirty="0">
                <a:solidFill>
                  <a:srgbClr val="002060"/>
                </a:solidFill>
              </a:rPr>
              <a:t>ASCCC OER Task Force</a:t>
            </a:r>
          </a:p>
        </p:txBody>
      </p:sp>
      <p:sp>
        <p:nvSpPr>
          <p:cNvPr id="7" name="Conten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37260F-B064-E94F-863F-950E84AAC9C4}"/>
              </a:ext>
            </a:extLst>
          </p:cNvPr>
          <p:cNvSpPr>
            <a:spLocks noGrp="1"/>
          </p:cNvSpPr>
          <p:nvPr>
            <p:ph idx="1"/>
          </p:nvPr>
        </p:nvSpPr>
        <p:spPr/>
        <p:txBody>
          <a:bodyPr>
            <a:normAutofit lnSpcReduction="10000"/>
          </a:bodyPr>
          <a:lstStyle/>
          <a:p>
            <a:r>
              <a:rPr lang="en-US" dirty="0"/>
              <a:t>Contributions</a:t>
            </a:r>
          </a:p>
          <a:p>
            <a:pPr marL="0" indent="0">
              <a:buNone/>
            </a:pPr>
            <a:endParaRPr lang="en-US" dirty="0"/>
          </a:p>
          <a:p>
            <a:r>
              <a:rPr lang="en-US" dirty="0"/>
              <a:t>ASCCC OER Listserv</a:t>
            </a:r>
          </a:p>
          <a:p>
            <a:pPr marL="0" indent="0">
              <a:buNone/>
            </a:pPr>
            <a:r>
              <a:rPr lang="en-US" dirty="0"/>
              <a:t>	</a:t>
            </a:r>
            <a:r>
              <a:rPr lang="en-US" dirty="0" err="1"/>
              <a:t>asccc.org</a:t>
            </a:r>
            <a:endParaRPr lang="en-US" dirty="0"/>
          </a:p>
          <a:p>
            <a:pPr marL="0" indent="0">
              <a:buNone/>
            </a:pPr>
            <a:r>
              <a:rPr lang="en-US" dirty="0"/>
              <a:t>Resources – Subscribe to listserv</a:t>
            </a:r>
          </a:p>
          <a:p>
            <a:pPr marL="0" indent="0">
              <a:buNone/>
            </a:pPr>
            <a:endParaRPr lang="en-US" dirty="0"/>
          </a:p>
          <a:p>
            <a:r>
              <a:rPr lang="en-US" dirty="0"/>
              <a:t>Butte College: Online OER Course for Faculty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8771056"/>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67033780"/>
              </p:ext>
            </p:extLst>
          </p:nvPr>
        </p:nvGraphicFramePr>
        <p:xfrm>
          <a:off x="647700" y="1371600"/>
          <a:ext cx="7848600" cy="5029200"/>
        </p:xfrm>
        <a:graphic>
          <a:graphicData uri="http://schemas.openxmlformats.org/drawingml/2006/table">
            <a:tbl>
              <a:tblPr firstRow="1" firstCol="1" bandRow="1">
                <a:tableStyleId>{5C22544A-7EE6-4342-B048-85BDC9FD1C3A}</a:tableStyleId>
              </a:tblPr>
              <a:tblGrid>
                <a:gridCol w="183999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600860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tblGrid>
              <a:tr h="838200">
                <a:tc>
                  <a:txBody>
                    <a:bodyPr/>
                    <a:lstStyle/>
                    <a:p>
                      <a:pPr marL="0" marR="0">
                        <a:spcBef>
                          <a:spcPts val="0"/>
                        </a:spcBef>
                        <a:spcAft>
                          <a:spcPts val="0"/>
                        </a:spcAft>
                      </a:pPr>
                      <a:r>
                        <a:rPr lang="en-US" sz="2400" dirty="0">
                          <a:solidFill>
                            <a:srgbClr val="002060"/>
                          </a:solidFill>
                          <a:latin typeface="+mn-lt"/>
                          <a:cs typeface="Arial" panose="020B0604020202020204" pitchFamily="34" charset="0"/>
                        </a:rPr>
                        <a:t>Workshops </a:t>
                      </a:r>
                      <a:endParaRPr lang="en-US" sz="2400" dirty="0">
                        <a:solidFill>
                          <a:srgbClr val="002060"/>
                        </a:solidFill>
                        <a:effectLst/>
                        <a:latin typeface="+mn-lt"/>
                        <a:ea typeface="Arial"/>
                        <a:cs typeface="Arial" panose="020B0604020202020204" pitchFamily="34" charset="0"/>
                      </a:endParaRPr>
                    </a:p>
                  </a:txBody>
                  <a:tcPr marL="40321" marR="40321" marT="0" marB="0" anchor="ctr"/>
                </a:tc>
                <a:tc>
                  <a:txBody>
                    <a:bodyPr/>
                    <a:lstStyle/>
                    <a:p>
                      <a:pPr marL="0" marR="0">
                        <a:spcBef>
                          <a:spcPts val="0"/>
                        </a:spcBef>
                        <a:spcAft>
                          <a:spcPts val="0"/>
                        </a:spcAft>
                      </a:pPr>
                      <a:r>
                        <a:rPr lang="en-US" sz="2400" dirty="0">
                          <a:solidFill>
                            <a:srgbClr val="002060"/>
                          </a:solidFill>
                          <a:effectLst/>
                          <a:latin typeface="+mn-lt"/>
                          <a:ea typeface="Arial"/>
                          <a:cs typeface="Arial" panose="020B0604020202020204" pitchFamily="34" charset="0"/>
                        </a:rPr>
                        <a:t>Fridays 12 – 2 pm  via Zoom</a:t>
                      </a:r>
                    </a:p>
                  </a:txBody>
                  <a:tcPr marL="40321" marR="40321"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838200">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March 9</a:t>
                      </a:r>
                      <a:endParaRPr lang="en-US" sz="2400" dirty="0">
                        <a:solidFill>
                          <a:srgbClr val="002060"/>
                        </a:solidFill>
                        <a:effectLst/>
                        <a:latin typeface="+mn-lt"/>
                        <a:ea typeface="Arial"/>
                        <a:cs typeface="Arial" panose="020B0604020202020204" pitchFamily="34" charset="0"/>
                      </a:endParaRPr>
                    </a:p>
                  </a:txBody>
                  <a:tcPr marL="40321" marR="40321" marT="0" marB="0" anchor="ctr"/>
                </a:tc>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What is OER and why does it matter?</a:t>
                      </a:r>
                    </a:p>
                    <a:p>
                      <a:pPr marL="0" marR="0">
                        <a:spcBef>
                          <a:spcPts val="0"/>
                        </a:spcBef>
                        <a:spcAft>
                          <a:spcPts val="0"/>
                        </a:spcAft>
                      </a:pPr>
                      <a:r>
                        <a:rPr lang="en-US" sz="2400" dirty="0">
                          <a:solidFill>
                            <a:srgbClr val="002060"/>
                          </a:solidFill>
                          <a:effectLst/>
                          <a:latin typeface="+mn-lt"/>
                          <a:cs typeface="Arial" panose="020B0604020202020204" pitchFamily="34" charset="0"/>
                        </a:rPr>
                        <a:t>Open Access, Libraries, And Publishing</a:t>
                      </a:r>
                      <a:endParaRPr lang="en-US" sz="2400" dirty="0">
                        <a:solidFill>
                          <a:srgbClr val="002060"/>
                        </a:solidFill>
                        <a:effectLst/>
                        <a:latin typeface="+mn-lt"/>
                        <a:ea typeface="Arial"/>
                        <a:cs typeface="Arial" panose="020B0604020202020204" pitchFamily="34" charset="0"/>
                      </a:endParaRPr>
                    </a:p>
                  </a:txBody>
                  <a:tcPr marL="40321" marR="40321"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838200">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April 6</a:t>
                      </a:r>
                      <a:endParaRPr lang="en-US" sz="2400" dirty="0">
                        <a:solidFill>
                          <a:srgbClr val="002060"/>
                        </a:solidFill>
                        <a:effectLst/>
                        <a:latin typeface="+mn-lt"/>
                        <a:ea typeface="Arial"/>
                        <a:cs typeface="Arial" panose="020B0604020202020204" pitchFamily="34" charset="0"/>
                      </a:endParaRPr>
                    </a:p>
                  </a:txBody>
                  <a:tcPr marL="40321" marR="40321" marT="0" marB="0" anchor="ctr"/>
                </a:tc>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Introduction to licensing</a:t>
                      </a:r>
                    </a:p>
                    <a:p>
                      <a:pPr marL="0" marR="0">
                        <a:spcBef>
                          <a:spcPts val="0"/>
                        </a:spcBef>
                        <a:spcAft>
                          <a:spcPts val="0"/>
                        </a:spcAft>
                      </a:pPr>
                      <a:r>
                        <a:rPr lang="en-US" sz="2400" dirty="0">
                          <a:solidFill>
                            <a:srgbClr val="002060"/>
                          </a:solidFill>
                          <a:effectLst/>
                          <a:latin typeface="+mn-lt"/>
                          <a:cs typeface="Arial" panose="020B0604020202020204" pitchFamily="34" charset="0"/>
                        </a:rPr>
                        <a:t>Search Strategies</a:t>
                      </a:r>
                      <a:endParaRPr lang="en-US" sz="2400" dirty="0">
                        <a:solidFill>
                          <a:srgbClr val="002060"/>
                        </a:solidFill>
                        <a:effectLst/>
                        <a:latin typeface="+mn-lt"/>
                        <a:ea typeface="Arial"/>
                        <a:cs typeface="Arial" panose="020B0604020202020204" pitchFamily="34" charset="0"/>
                      </a:endParaRPr>
                    </a:p>
                  </a:txBody>
                  <a:tcPr marL="40321" marR="40321"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838200">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April 13</a:t>
                      </a:r>
                      <a:endParaRPr lang="en-US" sz="2400" dirty="0">
                        <a:solidFill>
                          <a:srgbClr val="002060"/>
                        </a:solidFill>
                        <a:effectLst/>
                        <a:latin typeface="+mn-lt"/>
                        <a:ea typeface="Arial"/>
                        <a:cs typeface="Arial" panose="020B0604020202020204" pitchFamily="34" charset="0"/>
                      </a:endParaRPr>
                    </a:p>
                  </a:txBody>
                  <a:tcPr marL="40321" marR="40321" marT="0" marB="0" anchor="ctr"/>
                </a:tc>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Universal Design</a:t>
                      </a:r>
                      <a:r>
                        <a:rPr lang="en-US" sz="2400" baseline="0" dirty="0">
                          <a:solidFill>
                            <a:srgbClr val="002060"/>
                          </a:solidFill>
                          <a:effectLst/>
                          <a:latin typeface="+mn-lt"/>
                          <a:cs typeface="Arial" panose="020B0604020202020204" pitchFamily="34" charset="0"/>
                        </a:rPr>
                        <a:t> &amp; Accessibility</a:t>
                      </a:r>
                      <a:endParaRPr lang="en-US" sz="2400" dirty="0">
                        <a:solidFill>
                          <a:srgbClr val="002060"/>
                        </a:solidFill>
                        <a:effectLst/>
                        <a:latin typeface="+mn-lt"/>
                        <a:ea typeface="Arial"/>
                        <a:cs typeface="Arial" panose="020B0604020202020204" pitchFamily="34" charset="0"/>
                      </a:endParaRPr>
                    </a:p>
                  </a:txBody>
                  <a:tcPr marL="40321" marR="40321"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838200">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May 4</a:t>
                      </a:r>
                      <a:endParaRPr lang="en-US" sz="2400" dirty="0">
                        <a:solidFill>
                          <a:srgbClr val="002060"/>
                        </a:solidFill>
                        <a:effectLst/>
                        <a:latin typeface="+mn-lt"/>
                        <a:ea typeface="Arial"/>
                        <a:cs typeface="Arial" panose="020B0604020202020204" pitchFamily="34" charset="0"/>
                      </a:endParaRPr>
                    </a:p>
                  </a:txBody>
                  <a:tcPr marL="40321" marR="40321" marT="0" marB="0" anchor="ctr"/>
                </a:tc>
                <a:tc>
                  <a:txBody>
                    <a:bodyPr/>
                    <a:lstStyle/>
                    <a:p>
                      <a:pPr marL="0" marR="0">
                        <a:spcBef>
                          <a:spcPts val="0"/>
                        </a:spcBef>
                        <a:spcAft>
                          <a:spcPts val="0"/>
                        </a:spcAft>
                      </a:pPr>
                      <a:r>
                        <a:rPr lang="en-US" sz="2400" dirty="0">
                          <a:solidFill>
                            <a:srgbClr val="002060"/>
                          </a:solidFill>
                          <a:effectLst/>
                          <a:latin typeface="+mn-lt"/>
                          <a:cs typeface="Arial" panose="020B0604020202020204" pitchFamily="34" charset="0"/>
                        </a:rPr>
                        <a:t>Curation using </a:t>
                      </a:r>
                      <a:r>
                        <a:rPr lang="en-US" sz="2400" dirty="0" err="1">
                          <a:solidFill>
                            <a:srgbClr val="002060"/>
                          </a:solidFill>
                          <a:effectLst/>
                          <a:latin typeface="+mn-lt"/>
                          <a:cs typeface="Arial" panose="020B0604020202020204" pitchFamily="34" charset="0"/>
                        </a:rPr>
                        <a:t>Pressbooks</a:t>
                      </a:r>
                      <a:endParaRPr lang="en-US" sz="2400" dirty="0">
                        <a:solidFill>
                          <a:srgbClr val="002060"/>
                        </a:solidFill>
                        <a:effectLst/>
                        <a:latin typeface="+mn-lt"/>
                        <a:cs typeface="Arial" panose="020B0604020202020204" pitchFamily="34" charset="0"/>
                      </a:endParaRPr>
                    </a:p>
                    <a:p>
                      <a:pPr marL="0" marR="0">
                        <a:spcBef>
                          <a:spcPts val="0"/>
                        </a:spcBef>
                        <a:spcAft>
                          <a:spcPts val="0"/>
                        </a:spcAft>
                      </a:pPr>
                      <a:r>
                        <a:rPr lang="en-US" sz="2400" dirty="0">
                          <a:solidFill>
                            <a:srgbClr val="002060"/>
                          </a:solidFill>
                          <a:effectLst/>
                          <a:latin typeface="+mn-lt"/>
                          <a:cs typeface="Arial" panose="020B0604020202020204" pitchFamily="34" charset="0"/>
                        </a:rPr>
                        <a:t>Open Pedagogy</a:t>
                      </a:r>
                    </a:p>
                  </a:txBody>
                  <a:tcPr marL="40321" marR="40321"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838200">
                <a:tc gridSpan="2">
                  <a:txBody>
                    <a:bodyPr/>
                    <a:lstStyle/>
                    <a:p>
                      <a:pPr marL="0" marR="0">
                        <a:spcBef>
                          <a:spcPts val="0"/>
                        </a:spcBef>
                        <a:spcAft>
                          <a:spcPts val="0"/>
                        </a:spcAft>
                      </a:pPr>
                      <a:r>
                        <a:rPr lang="en-US" sz="2400" dirty="0">
                          <a:solidFill>
                            <a:srgbClr val="002060"/>
                          </a:solidFill>
                          <a:effectLst/>
                          <a:latin typeface="+mn-lt"/>
                          <a:ea typeface="Arial"/>
                          <a:cs typeface="Arial" panose="020B0604020202020204" pitchFamily="34" charset="0"/>
                        </a:rPr>
                        <a:t>For more information</a:t>
                      </a:r>
                      <a:r>
                        <a:rPr lang="en-US" sz="2400" baseline="0" dirty="0">
                          <a:solidFill>
                            <a:srgbClr val="002060"/>
                          </a:solidFill>
                          <a:effectLst/>
                          <a:latin typeface="+mn-lt"/>
                          <a:ea typeface="Arial"/>
                          <a:cs typeface="Arial" panose="020B0604020202020204" pitchFamily="34" charset="0"/>
                        </a:rPr>
                        <a:t>: Wakimsu@butte.edu</a:t>
                      </a:r>
                      <a:endParaRPr lang="en-US" sz="2400" dirty="0">
                        <a:solidFill>
                          <a:srgbClr val="002060"/>
                        </a:solidFill>
                        <a:effectLst/>
                        <a:latin typeface="+mn-lt"/>
                        <a:ea typeface="Arial"/>
                        <a:cs typeface="Arial" panose="020B0604020202020204" pitchFamily="34" charset="0"/>
                      </a:endParaRPr>
                    </a:p>
                  </a:txBody>
                  <a:tcPr marL="40321" marR="40321" marT="0" marB="0" anchor="ctr"/>
                </a:tc>
                <a:tc hMerge="1">
                  <a:txBody>
                    <a:bodyPr/>
                    <a:lstStyle/>
                    <a:p>
                      <a:pPr marL="0" marR="0">
                        <a:spcBef>
                          <a:spcPts val="0"/>
                        </a:spcBef>
                        <a:spcAft>
                          <a:spcPts val="0"/>
                        </a:spcAft>
                      </a:pPr>
                      <a:endParaRPr lang="en-US" sz="2400" dirty="0">
                        <a:effectLst/>
                        <a:latin typeface="+mn-lt"/>
                        <a:ea typeface="Arial"/>
                        <a:cs typeface="Arial" panose="020B0604020202020204" pitchFamily="34" charset="0"/>
                      </a:endParaRPr>
                    </a:p>
                  </a:txBody>
                  <a:tcPr marL="40321" marR="40321" marT="0" marB="0" anchor="ct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bl>
          </a:graphicData>
        </a:graphic>
      </p:graphicFrame>
      <p:sp>
        <p:nvSpPr>
          <p:cNvPr id="6" name="Title 5"/>
          <p:cNvSpPr>
            <a:spLocks noGrp="1"/>
          </p:cNvSpPr>
          <p:nvPr>
            <p:ph type="title"/>
          </p:nvPr>
        </p:nvSpPr>
        <p:spPr>
          <a:xfrm>
            <a:off x="381000" y="457200"/>
            <a:ext cx="8305800" cy="701040"/>
          </a:xfrm>
        </p:spPr>
        <p:txBody>
          <a:bodyPr>
            <a:normAutofit/>
          </a:bodyPr>
          <a:lstStyle/>
          <a:p>
            <a:pPr algn="ctr"/>
            <a:r>
              <a:rPr lang="en-US" sz="4000" b="1" spc="300" dirty="0"/>
              <a:t>Introduction to OER Course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1306872"/>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Preparation for CA-OER Council…</a:t>
            </a:r>
          </a:p>
        </p:txBody>
      </p:sp>
      <p:sp>
        <p:nvSpPr>
          <p:cNvPr id="3" name="Content Placeholder 2"/>
          <p:cNvSpPr>
            <a:spLocks noGrp="1"/>
          </p:cNvSpPr>
          <p:nvPr>
            <p:ph idx="1"/>
          </p:nvPr>
        </p:nvSpPr>
        <p:spPr/>
        <p:txBody>
          <a:bodyPr/>
          <a:lstStyle/>
          <a:p>
            <a:r>
              <a:rPr lang="en-US" sz="3200" dirty="0"/>
              <a:t>ASCCC Survey – Spring 2013</a:t>
            </a:r>
          </a:p>
          <a:p>
            <a:r>
              <a:rPr lang="en-US" sz="3200" dirty="0"/>
              <a:t>471 Respondents</a:t>
            </a:r>
          </a:p>
          <a:p>
            <a:r>
              <a:rPr lang="en-US" sz="3200" dirty="0"/>
              <a:t>95, 20%, reported using OER in lieu of – or in addition to – an assigned text</a:t>
            </a:r>
          </a:p>
          <a:p>
            <a:r>
              <a:rPr lang="en-US" sz="3200" dirty="0"/>
              <a:t>Just 32 faculty indicated they were using OER in lieu of a text.</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8416952"/>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Have you ever considering using OER for one or more of your courses?</a:t>
            </a:r>
          </a:p>
        </p:txBody>
      </p:sp>
      <p:sp>
        <p:nvSpPr>
          <p:cNvPr id="3" name="Content Placeholder 2"/>
          <p:cNvSpPr>
            <a:spLocks noGrp="1"/>
          </p:cNvSpPr>
          <p:nvPr>
            <p:ph idx="1"/>
          </p:nvPr>
        </p:nvSpPr>
        <p:spPr/>
        <p:txBody>
          <a:bodyPr>
            <a:normAutofit/>
          </a:bodyPr>
          <a:lstStyle/>
          <a:p>
            <a:r>
              <a:rPr lang="en-US" sz="4000" dirty="0"/>
              <a:t>Yes – 103 (27%)</a:t>
            </a:r>
          </a:p>
          <a:p>
            <a:r>
              <a:rPr lang="en-US" sz="4000" dirty="0"/>
              <a:t>No – 26 (12%)</a:t>
            </a:r>
          </a:p>
          <a:p>
            <a:r>
              <a:rPr lang="en-US" sz="4000" dirty="0"/>
              <a:t>I don’t know enough about OER to have seriously considered its use – 227 (60%)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9108476"/>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5">
                    <a:lumMod val="75000"/>
                  </a:schemeClr>
                </a:solidFill>
              </a:rPr>
              <a:t>ASCCC OER Task Force - Listserv</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err="1"/>
              <a:t>asccc.org</a:t>
            </a:r>
            <a:endParaRPr lang="en-US" sz="3200" dirty="0"/>
          </a:p>
          <a:p>
            <a:r>
              <a:rPr lang="en-US" sz="3200" dirty="0"/>
              <a:t>“Subscribe to </a:t>
            </a:r>
            <a:r>
              <a:rPr lang="en-US" sz="3200" dirty="0" err="1"/>
              <a:t>Listservs</a:t>
            </a:r>
            <a:r>
              <a:rPr lang="en-US" sz="3200" dirty="0"/>
              <a:t>” (bottom right of home page)</a:t>
            </a:r>
          </a:p>
          <a:p>
            <a:r>
              <a:rPr lang="en-US" sz="3200" dirty="0"/>
              <a:t>Select “ASCCC OER Task Force”</a:t>
            </a:r>
          </a:p>
          <a:p>
            <a:r>
              <a:rPr lang="en-US" sz="3200" dirty="0"/>
              <a:t>While you’re there – sign-up for your discipline’s listserv.</a:t>
            </a:r>
          </a:p>
          <a:p>
            <a:r>
              <a:rPr lang="en-US" sz="3200" dirty="0"/>
              <a:t>“These are distribution list servers only, they serve only to disseminate information, recipients may not reply. Those interested many sign up below.”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179794"/>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OER Taskforce</a:t>
            </a:r>
          </a:p>
        </p:txBody>
      </p:sp>
      <p:sp>
        <p:nvSpPr>
          <p:cNvPr id="3" name="Content Placeholder 2"/>
          <p:cNvSpPr>
            <a:spLocks noGrp="1"/>
          </p:cNvSpPr>
          <p:nvPr>
            <p:ph idx="1"/>
          </p:nvPr>
        </p:nvSpPr>
        <p:spPr/>
        <p:txBody>
          <a:bodyPr>
            <a:normAutofit/>
          </a:bodyPr>
          <a:lstStyle/>
          <a:p>
            <a:r>
              <a:rPr lang="en-US" sz="3600" dirty="0"/>
              <a:t>Initiated discipline-based needs assessment to inform the development of a comprehensive plan to “make OER ubiquitous</a:t>
            </a:r>
          </a:p>
          <a:p>
            <a:r>
              <a:rPr lang="en-US" sz="3600" dirty="0"/>
              <a:t>Initial disciplines </a:t>
            </a:r>
            <a:r>
              <a:rPr lang="mr-IN" sz="3600" dirty="0"/>
              <a:t>–</a:t>
            </a:r>
            <a:r>
              <a:rPr lang="en-US" sz="3600" dirty="0"/>
              <a:t> English, math, Communication Studies, Psychology, and Sociology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3870472"/>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OER Survey 2017</a:t>
            </a:r>
          </a:p>
        </p:txBody>
      </p:sp>
      <p:sp>
        <p:nvSpPr>
          <p:cNvPr id="3" name="Content Placeholder 2"/>
          <p:cNvSpPr>
            <a:spLocks noGrp="1"/>
          </p:cNvSpPr>
          <p:nvPr>
            <p:ph idx="1"/>
          </p:nvPr>
        </p:nvSpPr>
        <p:spPr/>
        <p:txBody>
          <a:bodyPr/>
          <a:lstStyle/>
          <a:p>
            <a:r>
              <a:rPr lang="en-US" dirty="0"/>
              <a:t>Over 700 respondents</a:t>
            </a: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7380" y="1219200"/>
            <a:ext cx="8129239"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065525"/>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Mainly experienced faculty</a:t>
            </a:r>
            <a:r>
              <a:rPr lang="mr-IN" dirty="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36486" y="1825625"/>
            <a:ext cx="6071028" cy="435133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1998385"/>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1881" y="1027907"/>
            <a:ext cx="7580237" cy="47291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892288"/>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604242"/>
          </a:xfrm>
          <a:prstGeom prst="rect">
            <a:avLst/>
          </a:prstGeom>
        </p:spPr>
      </p:pic>
      <p:sp>
        <p:nvSpPr>
          <p:cNvPr id="3" name="TextBox 2"/>
          <p:cNvSpPr txBox="1"/>
          <p:nvPr/>
        </p:nvSpPr>
        <p:spPr>
          <a:xfrm>
            <a:off x="2234381" y="6592529"/>
            <a:ext cx="515456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a:ea typeface="+mn-ea"/>
                <a:cs typeface="+mn-cs"/>
                <a:hlinkClick r:id="rId3"/>
              </a:rPr>
              <a:t>"Open Access Buttons"</a:t>
            </a:r>
            <a:r>
              <a:rPr kumimoji="0" lang="en-US" sz="1000" b="0" i="0" u="none" strike="noStrike" kern="1200" cap="none" spc="0" normalizeH="0" baseline="0" noProof="0" dirty="0">
                <a:ln>
                  <a:noFill/>
                </a:ln>
                <a:solidFill>
                  <a:prstClr val="black"/>
                </a:solidFill>
                <a:effectLst/>
                <a:uLnTx/>
                <a:uFillTx/>
                <a:latin typeface="Trebuchet MS"/>
                <a:ea typeface="+mn-ea"/>
                <a:cs typeface="+mn-cs"/>
              </a:rPr>
              <a:t> by </a:t>
            </a:r>
            <a:r>
              <a:rPr kumimoji="0" lang="en-US" sz="1000" b="0" i="0" u="none" strike="noStrike" kern="1200" cap="none" spc="0" normalizeH="0" baseline="0" noProof="0" dirty="0" err="1">
                <a:ln>
                  <a:noFill/>
                </a:ln>
                <a:solidFill>
                  <a:prstClr val="black"/>
                </a:solidFill>
                <a:effectLst/>
                <a:uLnTx/>
                <a:uFillTx/>
                <a:latin typeface="Trebuchet MS"/>
                <a:ea typeface="+mn-ea"/>
                <a:cs typeface="+mn-cs"/>
                <a:hlinkClick r:id="rId4"/>
              </a:rPr>
              <a:t>h_pampel</a:t>
            </a:r>
            <a:r>
              <a:rPr kumimoji="0" lang="en-US" sz="1000" b="0" i="0" u="none" strike="noStrike" kern="1200" cap="none" spc="0" normalizeH="0" baseline="0" noProof="0" dirty="0">
                <a:ln>
                  <a:noFill/>
                </a:ln>
                <a:solidFill>
                  <a:prstClr val="black"/>
                </a:solidFill>
                <a:effectLst/>
                <a:uLnTx/>
                <a:uFillTx/>
                <a:latin typeface="Trebuchet MS"/>
                <a:ea typeface="+mn-ea"/>
                <a:cs typeface="+mn-cs"/>
              </a:rPr>
              <a:t> is licensed under </a:t>
            </a:r>
            <a:r>
              <a:rPr kumimoji="0" lang="en-US" sz="1000" b="0" i="0" u="none" strike="noStrike" kern="1200" cap="none" spc="0" normalizeH="0" baseline="0" noProof="0" dirty="0">
                <a:ln>
                  <a:noFill/>
                </a:ln>
                <a:solidFill>
                  <a:prstClr val="black"/>
                </a:solidFill>
                <a:effectLst/>
                <a:uLnTx/>
                <a:uFillTx/>
                <a:latin typeface="Trebuchet MS"/>
                <a:ea typeface="+mn-ea"/>
                <a:cs typeface="+mn-cs"/>
                <a:hlinkClick r:id="rId5"/>
              </a:rPr>
              <a:t>CC BY-SA 2.0</a:t>
            </a:r>
            <a:endParaRPr kumimoji="0" lang="en-US" sz="10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6606296"/>
      </p:ext>
    </p:extLst>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533400"/>
            <a:ext cx="8153400" cy="56435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8153389"/>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8650" y="685800"/>
            <a:ext cx="8058149" cy="54911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549970"/>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normAutofit fontScale="62500" lnSpcReduction="20000"/>
          </a:bodyPr>
          <a:lstStyle/>
          <a:p>
            <a:r>
              <a:rPr lang="en-US" dirty="0"/>
              <a:t>I believe people value what they pay for. Tuition wouldn't be rising at twice the rate of inflation if the feds hadn't gotten involved in the student loan business, guaranteeing loans for college students. It has created a bubble in higher education, and it isn't sustainable. Pushing for free textbooks is a </a:t>
            </a:r>
            <a:r>
              <a:rPr lang="en-US" dirty="0" err="1"/>
              <a:t>band-aid</a:t>
            </a:r>
            <a:r>
              <a:rPr lang="en-US" dirty="0"/>
              <a:t> for this problem; if someone has a good one I certainly might consider it, but so far what I have seen is a lot of books which are fair-to-</a:t>
            </a:r>
            <a:r>
              <a:rPr lang="en-US" dirty="0" err="1"/>
              <a:t>middlin</a:t>
            </a:r>
            <a:r>
              <a:rPr lang="en-US" dirty="0"/>
              <a:t>', and some might well have been rejected by mainstream publishers because they were not good. </a:t>
            </a:r>
          </a:p>
          <a:p>
            <a:r>
              <a:rPr lang="en-US" dirty="0"/>
              <a:t>Too much work right now. I'm a new professor. I need my resources handed to me on a silver platter or I simply don't have time. </a:t>
            </a:r>
          </a:p>
          <a:p>
            <a:r>
              <a:rPr lang="en-US" dirty="0"/>
              <a:t>OER are generally poor quality. OER also does not offer online homework like Pearson, </a:t>
            </a:r>
            <a:r>
              <a:rPr lang="en-US" dirty="0" err="1"/>
              <a:t>WileyPlus</a:t>
            </a:r>
            <a:r>
              <a:rPr lang="en-US" dirty="0"/>
              <a:t>, or </a:t>
            </a:r>
            <a:r>
              <a:rPr lang="en-US" dirty="0" err="1"/>
              <a:t>WebAssign</a:t>
            </a:r>
            <a:r>
              <a:rPr lang="en-US" dirty="0"/>
              <a:t>. </a:t>
            </a:r>
          </a:p>
          <a:p>
            <a:r>
              <a:rPr lang="en-US" dirty="0"/>
              <a:t>Just through completing this survey, I am more interested in OER and I would like to learn more to see if it is a good fit for my courses.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850850"/>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more</a:t>
            </a:r>
            <a:r>
              <a:rPr lang="mr-IN" dirty="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I'd like students to be able to access their text in class WITHOUT using their phone, tablet, or computer. </a:t>
            </a:r>
          </a:p>
          <a:p>
            <a:r>
              <a:rPr lang="en-US" dirty="0"/>
              <a:t>I don't like it. I also don't appreciate that colleagues are paid $1000 to adopt OER and those of us who have thoughtfully assessed what is available and used what we see as better textbooks get nothing. not just. </a:t>
            </a:r>
          </a:p>
          <a:p>
            <a:r>
              <a:rPr lang="en-US" dirty="0"/>
              <a:t>Online HW capacity was not even close enough to providing the support our students need. </a:t>
            </a:r>
          </a:p>
          <a:p>
            <a:r>
              <a:rPr lang="en-US" dirty="0"/>
              <a:t>OER does not measure up to traditional textbooks.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193087"/>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OER in the </a:t>
            </a:r>
            <a:r>
              <a:rPr lang="en-US" dirty="0" err="1">
                <a:solidFill>
                  <a:schemeClr val="accent1">
                    <a:lumMod val="50000"/>
                  </a:schemeClr>
                </a:solidFill>
              </a:rPr>
              <a:t>CCCs</a:t>
            </a:r>
            <a:r>
              <a:rPr lang="en-US" dirty="0">
                <a:solidFill>
                  <a:schemeClr val="accent1">
                    <a:lumMod val="50000"/>
                  </a:schemeClr>
                </a:solidFill>
              </a:rPr>
              <a:t> Tomorrow</a:t>
            </a:r>
          </a:p>
        </p:txBody>
      </p:sp>
      <p:sp>
        <p:nvSpPr>
          <p:cNvPr id="3" name="Content Placeholder 2"/>
          <p:cNvSpPr>
            <a:spLocks noGrp="1"/>
          </p:cNvSpPr>
          <p:nvPr>
            <p:ph idx="1"/>
          </p:nvPr>
        </p:nvSpPr>
        <p:spPr/>
        <p:txBody>
          <a:bodyPr>
            <a:normAutofit lnSpcReduction="10000"/>
          </a:bodyPr>
          <a:lstStyle/>
          <a:p>
            <a:r>
              <a:rPr lang="en-US" sz="3600" dirty="0"/>
              <a:t>At present, no effort is underway to:</a:t>
            </a:r>
          </a:p>
          <a:p>
            <a:pPr lvl="1"/>
            <a:r>
              <a:rPr lang="en-US" sz="3600" dirty="0"/>
              <a:t>systematically identify and address barriers to OER adoption, </a:t>
            </a:r>
          </a:p>
          <a:p>
            <a:pPr lvl="1"/>
            <a:r>
              <a:rPr lang="en-US" sz="3600" dirty="0"/>
              <a:t>support local OER implementation efforts, and </a:t>
            </a:r>
          </a:p>
          <a:p>
            <a:pPr lvl="1"/>
            <a:r>
              <a:rPr lang="en-US" sz="3600" dirty="0"/>
              <a:t>leverage the expertise in the CCC system to create a sustainable OER ecosystem.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1712787"/>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ASCCC Proposal - California Community College OER Initiative - CCCOERI</a:t>
            </a:r>
          </a:p>
        </p:txBody>
      </p:sp>
      <p:sp>
        <p:nvSpPr>
          <p:cNvPr id="3" name="Content Placeholder 2"/>
          <p:cNvSpPr>
            <a:spLocks noGrp="1"/>
          </p:cNvSpPr>
          <p:nvPr>
            <p:ph idx="1"/>
          </p:nvPr>
        </p:nvSpPr>
        <p:spPr/>
        <p:txBody>
          <a:bodyPr>
            <a:noAutofit/>
          </a:bodyPr>
          <a:lstStyle/>
          <a:p>
            <a:r>
              <a:rPr lang="en-US" sz="3200" dirty="0"/>
              <a:t>ASCCC is seeking support for a 5-year project (~1.2 million/per year) to implement OER </a:t>
            </a:r>
            <a:r>
              <a:rPr lang="en-US" sz="3200" dirty="0" err="1"/>
              <a:t>systemwide</a:t>
            </a:r>
            <a:r>
              <a:rPr lang="en-US" sz="3200" dirty="0"/>
              <a:t> coordinating state level activities to increase OER availability and supporting local OER implementation. </a:t>
            </a:r>
          </a:p>
          <a:p>
            <a:r>
              <a:rPr lang="en-US" sz="3200" dirty="0"/>
              <a:t>At the end of the initial project period, the structure and accomplishments of the CCCOERI would be evaluated and future funding needs identified.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2133860"/>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50000"/>
                  </a:schemeClr>
                </a:solidFill>
              </a:rPr>
              <a:t>Goals</a:t>
            </a:r>
          </a:p>
        </p:txBody>
      </p:sp>
      <p:sp>
        <p:nvSpPr>
          <p:cNvPr id="3" name="Content Placeholder 2"/>
          <p:cNvSpPr>
            <a:spLocks noGrp="1"/>
          </p:cNvSpPr>
          <p:nvPr>
            <p:ph idx="1"/>
          </p:nvPr>
        </p:nvSpPr>
        <p:spPr>
          <a:xfrm>
            <a:off x="628650" y="1447800"/>
            <a:ext cx="7905750" cy="5257800"/>
          </a:xfrm>
        </p:spPr>
        <p:txBody>
          <a:bodyPr>
            <a:noAutofit/>
          </a:bodyPr>
          <a:lstStyle/>
          <a:p>
            <a:r>
              <a:rPr lang="en-US" dirty="0"/>
              <a:t>Ensure OER availability for at least 70% of all C-ID courses by the end of the 5-year term.</a:t>
            </a:r>
          </a:p>
          <a:p>
            <a:r>
              <a:rPr lang="en-US" dirty="0"/>
              <a:t>Significantly reduce costs for students in at least 50% of the most highly enrolled courses.</a:t>
            </a:r>
          </a:p>
          <a:p>
            <a:r>
              <a:rPr lang="en-US" dirty="0"/>
              <a:t>Develop systems to replace high-cost homework systems such as "My Math Lab” and other ancillary materials that facilitate faculty OER adoption.</a:t>
            </a:r>
          </a:p>
          <a:p>
            <a:pPr>
              <a:buNone/>
            </a:pP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3099848"/>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50000"/>
                  </a:schemeClr>
                </a:solidFill>
              </a:rPr>
              <a:t>Goals</a:t>
            </a:r>
          </a:p>
        </p:txBody>
      </p:sp>
      <p:sp>
        <p:nvSpPr>
          <p:cNvPr id="3" name="Content Placeholder 2"/>
          <p:cNvSpPr>
            <a:spLocks noGrp="1"/>
          </p:cNvSpPr>
          <p:nvPr>
            <p:ph idx="1"/>
          </p:nvPr>
        </p:nvSpPr>
        <p:spPr>
          <a:xfrm>
            <a:off x="628650" y="1600200"/>
            <a:ext cx="7905750" cy="5105400"/>
          </a:xfrm>
        </p:spPr>
        <p:txBody>
          <a:bodyPr>
            <a:noAutofit/>
          </a:bodyPr>
          <a:lstStyle/>
          <a:p>
            <a:r>
              <a:rPr lang="en-US" sz="3600" dirty="0"/>
              <a:t>Establish a network of OER Liaisons to serve as local OER champions.</a:t>
            </a:r>
          </a:p>
          <a:p>
            <a:r>
              <a:rPr lang="en-US" sz="3600" dirty="0"/>
              <a:t>Develop OER resources for selected CTE areas.</a:t>
            </a:r>
          </a:p>
          <a:p>
            <a:r>
              <a:rPr lang="en-US" sz="3600" dirty="0"/>
              <a:t>Leverage prior related work.</a:t>
            </a:r>
          </a:p>
          <a:p>
            <a:r>
              <a:rPr lang="en-US" sz="3600" dirty="0"/>
              <a:t>Facilitate achieving the goals of AB 705 and other legislation/initiatives.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764424"/>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50000"/>
                  </a:schemeClr>
                </a:solidFill>
              </a:rPr>
              <a:t>Activities</a:t>
            </a:r>
          </a:p>
        </p:txBody>
      </p:sp>
      <p:sp>
        <p:nvSpPr>
          <p:cNvPr id="3" name="Content Placeholder 2"/>
          <p:cNvSpPr>
            <a:spLocks noGrp="1"/>
          </p:cNvSpPr>
          <p:nvPr>
            <p:ph idx="1"/>
          </p:nvPr>
        </p:nvSpPr>
        <p:spPr>
          <a:xfrm>
            <a:off x="609600" y="1524000"/>
            <a:ext cx="7886700" cy="4351338"/>
          </a:xfrm>
        </p:spPr>
        <p:txBody>
          <a:bodyPr>
            <a:noAutofit/>
          </a:bodyPr>
          <a:lstStyle/>
          <a:p>
            <a:r>
              <a:rPr lang="en-US" sz="3600" dirty="0"/>
              <a:t>Identify OER needs and determine how best to meet them.</a:t>
            </a:r>
          </a:p>
          <a:p>
            <a:r>
              <a:rPr lang="en-US" sz="3600" dirty="0"/>
              <a:t>Create discipline faculty teams with leaders to facilitate resource identification and development. </a:t>
            </a:r>
          </a:p>
          <a:p>
            <a:r>
              <a:rPr lang="en-US" sz="3600" dirty="0"/>
              <a:t>Establish an RFP process to fund the development of high-cost homework systems and other resources.</a:t>
            </a:r>
          </a:p>
          <a:p>
            <a:pPr>
              <a:buNone/>
            </a:pP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323527"/>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50000"/>
                  </a:schemeClr>
                </a:solidFill>
              </a:rPr>
              <a:t>Activities</a:t>
            </a:r>
          </a:p>
        </p:txBody>
      </p:sp>
      <p:sp>
        <p:nvSpPr>
          <p:cNvPr id="3" name="Content Placeholder 2"/>
          <p:cNvSpPr>
            <a:spLocks noGrp="1"/>
          </p:cNvSpPr>
          <p:nvPr>
            <p:ph idx="1"/>
          </p:nvPr>
        </p:nvSpPr>
        <p:spPr>
          <a:xfrm>
            <a:off x="609600" y="1524000"/>
            <a:ext cx="7886700" cy="4351338"/>
          </a:xfrm>
        </p:spPr>
        <p:txBody>
          <a:bodyPr>
            <a:noAutofit/>
          </a:bodyPr>
          <a:lstStyle/>
          <a:p>
            <a:r>
              <a:rPr lang="en-US" sz="3600" dirty="0"/>
              <a:t>Provide expertise with respect to copyright, accessibility, and technology/instructional design to facilitate local and statewide OER efforts. </a:t>
            </a:r>
          </a:p>
          <a:p>
            <a:r>
              <a:rPr lang="en-US" sz="3600" dirty="0"/>
              <a:t>Build on the accomplishments of other state-funded OER efforts and leverage the work and resources of existing grants and initiatives.</a:t>
            </a:r>
          </a:p>
          <a:p>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059699"/>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005" y="638792"/>
            <a:ext cx="8427018" cy="5627253"/>
          </a:xfrm>
          <a:prstGeom prst="rect">
            <a:avLst/>
          </a:prstGeom>
        </p:spPr>
      </p:pic>
      <p:sp>
        <p:nvSpPr>
          <p:cNvPr id="3" name="TextBox 2"/>
          <p:cNvSpPr txBox="1"/>
          <p:nvPr/>
        </p:nvSpPr>
        <p:spPr>
          <a:xfrm>
            <a:off x="1098686" y="6492510"/>
            <a:ext cx="7202184" cy="246221"/>
          </a:xfrm>
          <a:prstGeom prst="rect">
            <a:avLst/>
          </a:prstGeom>
          <a:noFill/>
        </p:spPr>
        <p:txBody>
          <a:bodyPr wrap="square" rtlCol="0">
            <a:spAutoFit/>
          </a:bodyPr>
          <a:lstStyle/>
          <a:p>
            <a:pPr algn="ctr"/>
            <a:r>
              <a:rPr lang="en-US" sz="1000" dirty="0">
                <a:hlinkClick r:id="rId3"/>
              </a:rPr>
              <a:t>AACC 2016 Fact Sheet</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804800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072" y="1376413"/>
            <a:ext cx="8658161" cy="4398744"/>
          </a:xfrm>
          <a:prstGeom prst="rect">
            <a:avLst/>
          </a:prstGeom>
        </p:spPr>
      </p:pic>
      <p:sp>
        <p:nvSpPr>
          <p:cNvPr id="4" name="TextBox 3"/>
          <p:cNvSpPr txBox="1"/>
          <p:nvPr/>
        </p:nvSpPr>
        <p:spPr>
          <a:xfrm>
            <a:off x="1089061" y="6502135"/>
            <a:ext cx="7202184" cy="246221"/>
          </a:xfrm>
          <a:prstGeom prst="rect">
            <a:avLst/>
          </a:prstGeom>
          <a:noFill/>
        </p:spPr>
        <p:txBody>
          <a:bodyPr wrap="square" rtlCol="0">
            <a:spAutoFit/>
          </a:bodyPr>
          <a:lstStyle/>
          <a:p>
            <a:pPr algn="ctr"/>
            <a:r>
              <a:rPr lang="en-US" sz="1000" dirty="0">
                <a:hlinkClick r:id="rId3"/>
              </a:rPr>
              <a:t>AACC 2016 Fact Sheet</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2550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778477" y="6467168"/>
            <a:ext cx="4026310" cy="276999"/>
          </a:xfrm>
          <a:prstGeom prst="rect">
            <a:avLst/>
          </a:prstGeom>
          <a:noFill/>
        </p:spPr>
        <p:txBody>
          <a:bodyPr wrap="square" rtlCol="0">
            <a:spAutoFit/>
          </a:bodyPr>
          <a:lstStyle/>
          <a:p>
            <a:pPr algn="ctr"/>
            <a:r>
              <a:rPr lang="en-US" sz="1200" dirty="0"/>
              <a:t>33,000 students at 70 community colleges in 24 states</a:t>
            </a:r>
          </a:p>
        </p:txBody>
      </p:sp>
      <p:sp>
        <p:nvSpPr>
          <p:cNvPr id="5" name="TextBox 4"/>
          <p:cNvSpPr txBox="1"/>
          <p:nvPr/>
        </p:nvSpPr>
        <p:spPr>
          <a:xfrm>
            <a:off x="361337" y="929148"/>
            <a:ext cx="3731342" cy="4893647"/>
          </a:xfrm>
          <a:prstGeom prst="rect">
            <a:avLst/>
          </a:prstGeom>
          <a:noFill/>
        </p:spPr>
        <p:txBody>
          <a:bodyPr wrap="square" rtlCol="0">
            <a:spAutoFit/>
          </a:bodyPr>
          <a:lstStyle/>
          <a:p>
            <a:r>
              <a:rPr lang="en-US" sz="3600" dirty="0"/>
              <a:t>Housing Insecure </a:t>
            </a:r>
            <a:r>
              <a:rPr lang="en-US" sz="4000" dirty="0">
                <a:solidFill>
                  <a:srgbClr val="C00000"/>
                </a:solidFill>
                <a:effectLst>
                  <a:outerShdw blurRad="38100" dist="38100" dir="2700000" algn="tl">
                    <a:srgbClr val="000000">
                      <a:alpha val="43137"/>
                    </a:srgbClr>
                  </a:outerShdw>
                </a:effectLst>
              </a:rPr>
              <a:t>50%</a:t>
            </a:r>
          </a:p>
          <a:p>
            <a:r>
              <a:rPr lang="en-US" sz="3600" dirty="0"/>
              <a:t>Homeless</a:t>
            </a:r>
            <a:r>
              <a:rPr lang="en-US" sz="4000" dirty="0"/>
              <a:t> </a:t>
            </a:r>
          </a:p>
          <a:p>
            <a:r>
              <a:rPr lang="en-US" sz="4000" dirty="0">
                <a:solidFill>
                  <a:srgbClr val="C00000"/>
                </a:solidFill>
                <a:effectLst>
                  <a:outerShdw blurRad="38100" dist="38100" dir="2700000" algn="tl">
                    <a:srgbClr val="000000">
                      <a:alpha val="43137"/>
                    </a:srgbClr>
                  </a:outerShdw>
                </a:effectLst>
              </a:rPr>
              <a:t>14%</a:t>
            </a:r>
          </a:p>
          <a:p>
            <a:r>
              <a:rPr lang="en-US" sz="3600" dirty="0"/>
              <a:t>Food Insecure </a:t>
            </a:r>
            <a:r>
              <a:rPr lang="en-US" sz="4000" dirty="0">
                <a:solidFill>
                  <a:srgbClr val="C00000"/>
                </a:solidFill>
                <a:effectLst>
                  <a:outerShdw blurRad="38100" dist="38100" dir="2700000" algn="tl">
                    <a:srgbClr val="000000">
                      <a:alpha val="43137"/>
                    </a:srgbClr>
                  </a:outerShdw>
                </a:effectLst>
              </a:rPr>
              <a:t>55%</a:t>
            </a:r>
          </a:p>
          <a:p>
            <a:r>
              <a:rPr lang="en-US" sz="3600" dirty="0"/>
              <a:t>Hungry</a:t>
            </a:r>
            <a:r>
              <a:rPr lang="en-US" sz="4000" dirty="0"/>
              <a:t> </a:t>
            </a:r>
          </a:p>
          <a:p>
            <a:r>
              <a:rPr lang="en-US" sz="4000" dirty="0">
                <a:solidFill>
                  <a:srgbClr val="C00000"/>
                </a:solidFill>
                <a:effectLst>
                  <a:outerShdw blurRad="38100" dist="38100" dir="2700000" algn="tl">
                    <a:srgbClr val="000000">
                      <a:alpha val="43137"/>
                    </a:srgbClr>
                  </a:outerShdw>
                </a:effectLst>
              </a:rPr>
              <a:t>36%</a:t>
            </a:r>
          </a:p>
        </p:txBody>
      </p:sp>
      <p:pic>
        <p:nvPicPr>
          <p:cNvPr id="6" name="Picture 5"/>
          <p:cNvPicPr>
            <a:picLocks noChangeAspect="1"/>
          </p:cNvPicPr>
          <p:nvPr/>
        </p:nvPicPr>
        <p:blipFill>
          <a:blip r:embed="rId2"/>
          <a:stretch>
            <a:fillRect/>
          </a:stretch>
        </p:blipFill>
        <p:spPr>
          <a:xfrm>
            <a:off x="4454013" y="324465"/>
            <a:ext cx="4517922" cy="59614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13661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274" y="0"/>
            <a:ext cx="9133725" cy="6277355"/>
          </a:xfrm>
          <a:prstGeom prst="rect">
            <a:avLst/>
          </a:prstGeom>
        </p:spPr>
      </p:pic>
      <p:sp>
        <p:nvSpPr>
          <p:cNvPr id="3" name="TextBox 2"/>
          <p:cNvSpPr txBox="1"/>
          <p:nvPr/>
        </p:nvSpPr>
        <p:spPr>
          <a:xfrm>
            <a:off x="965769" y="6400801"/>
            <a:ext cx="7222733" cy="276999"/>
          </a:xfrm>
          <a:prstGeom prst="rect">
            <a:avLst/>
          </a:prstGeom>
          <a:noFill/>
        </p:spPr>
        <p:txBody>
          <a:bodyPr wrap="square" rtlCol="0">
            <a:spAutoFit/>
          </a:bodyPr>
          <a:lstStyle/>
          <a:p>
            <a:pPr algn="ctr"/>
            <a:r>
              <a:rPr lang="en-US" sz="1200" dirty="0"/>
              <a:t>https://www.bloomberg.com/news/articles/2014-08-18/college-tuition-costs-soar-chart-of-the-day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582567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52862" y="6516303"/>
            <a:ext cx="5505650" cy="246221"/>
          </a:xfrm>
          <a:prstGeom prst="rect">
            <a:avLst/>
          </a:prstGeom>
          <a:noFill/>
        </p:spPr>
        <p:txBody>
          <a:bodyPr wrap="square" rtlCol="0">
            <a:spAutoFit/>
          </a:bodyPr>
          <a:lstStyle/>
          <a:p>
            <a:pPr algn="ctr"/>
            <a:r>
              <a:rPr lang="en-US" sz="1000" dirty="0"/>
              <a:t>The Economist, 8/16/14 </a:t>
            </a:r>
            <a:r>
              <a:rPr lang="en-US" sz="1000" dirty="0">
                <a:hlinkClick r:id="rId2"/>
              </a:rPr>
              <a:t> http://econ.st/2CPMkTR</a:t>
            </a:r>
            <a:r>
              <a:rPr lang="en-US" sz="1000" dirty="0"/>
              <a:t> </a:t>
            </a:r>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54450" y="119375"/>
            <a:ext cx="6502475" cy="639692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1899091"/>
      </p:ext>
    </p:extLst>
  </p:cSld>
  <p:clrMapOvr>
    <a:masterClrMapping/>
  </p:clrMapOvr>
</p:sld>
</file>

<file path=ppt/theme/theme1.xml><?xml version="1.0" encoding="utf-8"?>
<a:theme xmlns:a="http://schemas.openxmlformats.org/drawingml/2006/main" name="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1931</Words>
  <Application>Microsoft Macintosh PowerPoint</Application>
  <PresentationFormat>On-screen Show (4:3)</PresentationFormat>
  <Paragraphs>253</Paragraphs>
  <Slides>49</Slides>
  <Notes>9</Notes>
  <HiddenSlides>0</HiddenSlides>
  <MMClips>0</MMClips>
  <ScaleCrop>false</ScaleCrop>
  <HeadingPairs>
    <vt:vector size="4" baseType="variant">
      <vt:variant>
        <vt:lpstr>Design Template</vt:lpstr>
      </vt:variant>
      <vt:variant>
        <vt:i4>3</vt:i4>
      </vt:variant>
      <vt:variant>
        <vt:lpstr>Slide Titles</vt:lpstr>
      </vt:variant>
      <vt:variant>
        <vt:i4>49</vt:i4>
      </vt:variant>
    </vt:vector>
  </HeadingPairs>
  <TitlesOfParts>
    <vt:vector size="52" baseType="lpstr">
      <vt:lpstr>Theme1</vt:lpstr>
      <vt:lpstr>1_Theme1</vt:lpstr>
      <vt:lpstr>Office Theme</vt:lpstr>
      <vt:lpstr>  Student Equity, The California Community Colleges and OER: The Present and Future of OER in the CCCs</vt:lpstr>
      <vt:lpstr>Overview</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“Zero Textbook Cost (ZTC) Degrees”</vt:lpstr>
      <vt:lpstr>Current ZTC grantees</vt:lpstr>
      <vt:lpstr>What Can You Do?</vt:lpstr>
      <vt:lpstr>www.cccoer.org</vt:lpstr>
      <vt:lpstr>Slide 21</vt:lpstr>
      <vt:lpstr>ASCCC OER Task Force</vt:lpstr>
      <vt:lpstr>Fall Sabbatical Project</vt:lpstr>
      <vt:lpstr>The Value of Time: Going on Sabbatical?   Try OER</vt:lpstr>
      <vt:lpstr>A Note on Academic Freedom</vt:lpstr>
      <vt:lpstr>Student Content Freedom</vt:lpstr>
      <vt:lpstr>Slide 27</vt:lpstr>
      <vt:lpstr>Slide 28</vt:lpstr>
      <vt:lpstr>Slide 29</vt:lpstr>
      <vt:lpstr>Slide 30</vt:lpstr>
      <vt:lpstr>ASCCC OER Task Force</vt:lpstr>
      <vt:lpstr>Introduction to OER Course</vt:lpstr>
      <vt:lpstr>In Preparation for CA-OER Council…</vt:lpstr>
      <vt:lpstr>Have you ever considering using OER for one or more of your courses?</vt:lpstr>
      <vt:lpstr>ASCCC OER Task Force - Listserv</vt:lpstr>
      <vt:lpstr>ASCCC OER Taskforce</vt:lpstr>
      <vt:lpstr>ASCCC OER Survey 2017</vt:lpstr>
      <vt:lpstr>Mainly experienced faculty…</vt:lpstr>
      <vt:lpstr>Slide 39</vt:lpstr>
      <vt:lpstr>Slide 40</vt:lpstr>
      <vt:lpstr>Slide 41</vt:lpstr>
      <vt:lpstr>Comments</vt:lpstr>
      <vt:lpstr>A few more…</vt:lpstr>
      <vt:lpstr>OER in the CCCs Tomorrow</vt:lpstr>
      <vt:lpstr>ASCCC Proposal - California Community College OER Initiative - CCCOERI</vt:lpstr>
      <vt:lpstr>Goals</vt:lpstr>
      <vt:lpstr>Goals</vt:lpstr>
      <vt:lpstr>Activities</vt:lpstr>
      <vt:lpstr>Activities</vt:lpstr>
    </vt:vector>
  </TitlesOfParts>
  <Company>College of the Canyons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Glapa-Grossklag, James</dc:creator>
  <cp:lastModifiedBy>Michelle Corselli</cp:lastModifiedBy>
  <cp:revision>37</cp:revision>
  <dcterms:created xsi:type="dcterms:W3CDTF">2018-02-20T14:40:11Z</dcterms:created>
  <dcterms:modified xsi:type="dcterms:W3CDTF">2018-02-20T14:44:37Z</dcterms:modified>
</cp:coreProperties>
</file>