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57" r:id="rId5"/>
    <p:sldId id="286" r:id="rId6"/>
    <p:sldId id="328" r:id="rId7"/>
    <p:sldId id="259" r:id="rId8"/>
    <p:sldId id="329" r:id="rId9"/>
    <p:sldId id="291" r:id="rId10"/>
    <p:sldId id="292" r:id="rId11"/>
    <p:sldId id="293" r:id="rId12"/>
    <p:sldId id="294" r:id="rId13"/>
    <p:sldId id="306" r:id="rId14"/>
    <p:sldId id="266" r:id="rId15"/>
    <p:sldId id="307" r:id="rId16"/>
    <p:sldId id="309" r:id="rId17"/>
    <p:sldId id="310" r:id="rId18"/>
    <p:sldId id="331" r:id="rId19"/>
    <p:sldId id="336" r:id="rId20"/>
    <p:sldId id="332" r:id="rId21"/>
    <p:sldId id="321" r:id="rId22"/>
    <p:sldId id="273" r:id="rId23"/>
    <p:sldId id="274" r:id="rId24"/>
    <p:sldId id="277" r:id="rId25"/>
    <p:sldId id="323" r:id="rId26"/>
    <p:sldId id="295" r:id="rId27"/>
    <p:sldId id="334" r:id="rId28"/>
    <p:sldId id="335" r:id="rId29"/>
    <p:sldId id="341" r:id="rId30"/>
    <p:sldId id="333" r:id="rId31"/>
    <p:sldId id="339" r:id="rId32"/>
    <p:sldId id="340" r:id="rId33"/>
    <p:sldId id="32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Taintor" initials="AT"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401" autoAdjust="0"/>
    <p:restoredTop sz="94685"/>
  </p:normalViewPr>
  <p:slideViewPr>
    <p:cSldViewPr snapToGrid="0" snapToObjects="1">
      <p:cViewPr varScale="1">
        <p:scale>
          <a:sx n="72" d="100"/>
          <a:sy n="72" d="100"/>
        </p:scale>
        <p:origin x="216" y="8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7" d="100"/>
          <a:sy n="117" d="100"/>
        </p:scale>
        <p:origin x="-40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6F88045-DF38-5C40-9840-54F9F59EF7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6FD1A2D2-AE0C-2C43-8F7E-1707FAEA00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4A44FF-5174-984A-B980-605E3699B1E8}" type="datetimeFigureOut">
              <a:rPr lang="en-US" smtClean="0"/>
              <a:pPr/>
              <a:t>7/6/20</a:t>
            </a:fld>
            <a:endParaRPr lang="en-US"/>
          </a:p>
        </p:txBody>
      </p:sp>
      <p:sp>
        <p:nvSpPr>
          <p:cNvPr id="4" name="Footer Placeholder 3">
            <a:extLst>
              <a:ext uri="{FF2B5EF4-FFF2-40B4-BE49-F238E27FC236}">
                <a16:creationId xmlns="" xmlns:a16="http://schemas.microsoft.com/office/drawing/2014/main" id="{5552FBF5-14D7-1942-AB13-AC999D20F4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E0FD2E68-831F-0544-95FA-5935B261D9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368A65-B6D0-8549-BC23-DAC94F2FB247}" type="slidenum">
              <a:rPr lang="en-US" smtClean="0"/>
              <a:pPr/>
              <a:t>‹#›</a:t>
            </a:fld>
            <a:endParaRPr lang="en-US"/>
          </a:p>
        </p:txBody>
      </p:sp>
    </p:spTree>
    <p:extLst>
      <p:ext uri="{BB962C8B-B14F-4D97-AF65-F5344CB8AC3E}">
        <p14:creationId xmlns:p14="http://schemas.microsoft.com/office/powerpoint/2010/main" val="287930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0444-605D-8843-B7F7-5AE8F72B6B9D}" type="datetimeFigureOut">
              <a:rPr lang="en-US" smtClean="0"/>
              <a:pPr/>
              <a:t>7/6/20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E3782-747D-0849-8027-4C495AD1BB4F}" type="slidenum">
              <a:rPr lang="en-US" smtClean="0"/>
              <a:pPr/>
              <a:t>‹#›</a:t>
            </a:fld>
            <a:endParaRPr lang="en-US"/>
          </a:p>
        </p:txBody>
      </p:sp>
    </p:spTree>
    <p:extLst>
      <p:ext uri="{BB962C8B-B14F-4D97-AF65-F5344CB8AC3E}">
        <p14:creationId xmlns:p14="http://schemas.microsoft.com/office/powerpoint/2010/main" val="344087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a:t>
            </a:r>
          </a:p>
        </p:txBody>
      </p:sp>
      <p:sp>
        <p:nvSpPr>
          <p:cNvPr id="4" name="Slide Number Placeholder 3"/>
          <p:cNvSpPr>
            <a:spLocks noGrp="1"/>
          </p:cNvSpPr>
          <p:nvPr>
            <p:ph type="sldNum" sz="quarter" idx="10"/>
          </p:nvPr>
        </p:nvSpPr>
        <p:spPr/>
        <p:txBody>
          <a:bodyPr/>
          <a:lstStyle/>
          <a:p>
            <a:fld id="{998E3782-747D-0849-8027-4C495AD1BB4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asccc.org</a:t>
            </a:r>
            <a:r>
              <a:rPr lang="en-US" dirty="0"/>
              <a:t>/resolutions/documenting-open-educational-resources-options-course-outline-record</a:t>
            </a:r>
          </a:p>
        </p:txBody>
      </p:sp>
    </p:spTree>
    <p:extLst>
      <p:ext uri="{BB962C8B-B14F-4D97-AF65-F5344CB8AC3E}">
        <p14:creationId xmlns:p14="http://schemas.microsoft.com/office/powerpoint/2010/main" val="17108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4207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929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a:t>
            </a:r>
          </a:p>
        </p:txBody>
      </p:sp>
      <p:sp>
        <p:nvSpPr>
          <p:cNvPr id="4" name="Slide Number Placeholder 3"/>
          <p:cNvSpPr>
            <a:spLocks noGrp="1"/>
          </p:cNvSpPr>
          <p:nvPr>
            <p:ph type="sldNum" sz="quarter" idx="10"/>
          </p:nvPr>
        </p:nvSpPr>
        <p:spPr/>
        <p:txBody>
          <a:bodyPr/>
          <a:lstStyle/>
          <a:p>
            <a:fld id="{998E3782-747D-0849-8027-4C495AD1BB4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pixabay.com</a:t>
            </a:r>
            <a:r>
              <a:rPr lang="en-US" dirty="0"/>
              <a:t>/</a:t>
            </a:r>
          </a:p>
        </p:txBody>
      </p:sp>
    </p:spTree>
    <p:extLst>
      <p:ext uri="{BB962C8B-B14F-4D97-AF65-F5344CB8AC3E}">
        <p14:creationId xmlns:p14="http://schemas.microsoft.com/office/powerpoint/2010/main" val="196054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pixabay.com</a:t>
            </a:r>
            <a:r>
              <a:rPr lang="en-US" dirty="0"/>
              <a:t>/users/progressor-160265</a:t>
            </a:r>
          </a:p>
        </p:txBody>
      </p:sp>
    </p:spTree>
    <p:extLst>
      <p:ext uri="{BB962C8B-B14F-4D97-AF65-F5344CB8AC3E}">
        <p14:creationId xmlns:p14="http://schemas.microsoft.com/office/powerpoint/2010/main" val="132035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creativecommons.org</a:t>
            </a:r>
            <a:r>
              <a:rPr lang="en-US" dirty="0"/>
              <a:t>/share-your-work/licensing-types-examples/</a:t>
            </a:r>
          </a:p>
        </p:txBody>
      </p:sp>
    </p:spTree>
    <p:extLst>
      <p:ext uri="{BB962C8B-B14F-4D97-AF65-F5344CB8AC3E}">
        <p14:creationId xmlns:p14="http://schemas.microsoft.com/office/powerpoint/2010/main" val="156233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MP</a:t>
            </a:r>
          </a:p>
        </p:txBody>
      </p:sp>
      <p:sp>
        <p:nvSpPr>
          <p:cNvPr id="4" name="Slide Number Placeholder 3"/>
          <p:cNvSpPr>
            <a:spLocks noGrp="1"/>
          </p:cNvSpPr>
          <p:nvPr>
            <p:ph type="sldNum" idx="10"/>
          </p:nvPr>
        </p:nvSpPr>
        <p:spPr>
          <a:xfrm>
            <a:off x="3884613" y="8685213"/>
            <a:ext cx="2971800" cy="458787"/>
          </a:xfrm>
          <a:prstGeom prst="rect">
            <a:avLst/>
          </a:prstGeom>
        </p:spPr>
        <p:txBody>
          <a:bodyPr/>
          <a:lstStyle/>
          <a:p>
            <a:endParaRPr lang="en-US" dirty="0"/>
          </a:p>
        </p:txBody>
      </p:sp>
    </p:spTree>
    <p:extLst>
      <p:ext uri="{BB962C8B-B14F-4D97-AF65-F5344CB8AC3E}">
        <p14:creationId xmlns:p14="http://schemas.microsoft.com/office/powerpoint/2010/main" val="18612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a:t>
            </a:r>
          </a:p>
        </p:txBody>
      </p:sp>
      <p:sp>
        <p:nvSpPr>
          <p:cNvPr id="4" name="Slide Number Placeholder 3"/>
          <p:cNvSpPr>
            <a:spLocks noGrp="1"/>
          </p:cNvSpPr>
          <p:nvPr>
            <p:ph type="sldNum"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 - Increase</a:t>
            </a:r>
            <a:r>
              <a:rPr lang="en-US" baseline="0" dirty="0"/>
              <a:t> adoption of OER, thus allowing more students access to material and giving them greater opportunity to be successful.</a:t>
            </a:r>
            <a:endParaRPr lang="en-US" dirty="0"/>
          </a:p>
        </p:txBody>
      </p:sp>
      <p:sp>
        <p:nvSpPr>
          <p:cNvPr id="4" name="Slide Number Placeholder 3"/>
          <p:cNvSpPr>
            <a:spLocks noGrp="1"/>
          </p:cNvSpPr>
          <p:nvPr>
            <p:ph type="sldNum" idx="10"/>
          </p:nvPr>
        </p:nvSpPr>
        <p:spPr>
          <a:xfrm>
            <a:off x="3884613" y="8685213"/>
            <a:ext cx="2971800" cy="458787"/>
          </a:xfrm>
          <a:prstGeom prst="rect">
            <a:avLst/>
          </a:prstGeom>
        </p:spPr>
        <p:txBody>
          <a:bodyPr/>
          <a:lstStyle/>
          <a:p>
            <a:endParaRPr lang="en-US" dirty="0"/>
          </a:p>
        </p:txBody>
      </p:sp>
    </p:spTree>
    <p:extLst>
      <p:ext uri="{BB962C8B-B14F-4D97-AF65-F5344CB8AC3E}">
        <p14:creationId xmlns:p14="http://schemas.microsoft.com/office/powerpoint/2010/main" val="28902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426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3394ABC-48E7-5042-8AFF-4FF04C6326D3}"/>
              </a:ext>
            </a:extLst>
          </p:cNvPr>
          <p:cNvSpPr/>
          <p:nvPr userDrawn="1"/>
        </p:nvSpPr>
        <p:spPr>
          <a:xfrm>
            <a:off x="0" y="1527142"/>
            <a:ext cx="9144000" cy="36578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813336" y="3233396"/>
            <a:ext cx="6477803" cy="1769453"/>
          </a:xfrm>
        </p:spPr>
        <p:txBody>
          <a:bodyPr bIns="0" anchor="b">
            <a:normAutofit/>
          </a:bodyPr>
          <a:lstStyle>
            <a:lvl1pPr algn="l">
              <a:defRPr sz="3600" cap="none">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90324"/>
            <a:ext cx="6477804" cy="977621"/>
          </a:xfrm>
        </p:spPr>
        <p:txBody>
          <a:bodyPr tIns="91440" bIns="91440">
            <a:normAutofit/>
          </a:bodyPr>
          <a:lstStyle>
            <a:lvl1pPr marL="0" indent="0" algn="l">
              <a:buNone/>
              <a:defRPr sz="1600" b="0" cap="all" baseline="0">
                <a:solidFill>
                  <a:schemeClr val="tx2"/>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 xmlns:a16="http://schemas.microsoft.com/office/drawing/2014/main" id="{50496935-AB97-4E40-A1BF-0FEE0DAE5E1D}"/>
              </a:ext>
            </a:extLst>
          </p:cNvPr>
          <p:cNvPicPr>
            <a:picLocks noChangeAspect="1"/>
          </p:cNvPicPr>
          <p:nvPr userDrawn="1"/>
        </p:nvPicPr>
        <p:blipFill>
          <a:blip r:embed="rId2"/>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200264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black">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id="{19681347-9BB0-ED42-88FA-2B09D1D20AB8}"/>
              </a:ext>
            </a:extLst>
          </p:cNvPr>
          <p:cNvSpPr>
            <a:spLocks noGrp="1"/>
          </p:cNvSpPr>
          <p:nvPr>
            <p:ph type="sldNum" sz="quarter" idx="12"/>
          </p:nvPr>
        </p:nvSpPr>
        <p:spPr>
          <a:xfrm>
            <a:off x="1088686" y="6211950"/>
            <a:ext cx="511109" cy="309201"/>
          </a:xfrm>
        </p:spPr>
        <p:txBody>
          <a:bodyPr/>
          <a:lstStyle/>
          <a:p>
            <a:fld id="{6D22F896-40B5-4ADD-8801-0D06FADFA095}" type="slidenum">
              <a:rPr lang="en-US" dirty="0"/>
              <a:pPr/>
              <a:t>‹#›</a:t>
            </a:fld>
            <a:endParaRPr lang="en-US" dirty="0"/>
          </a:p>
        </p:txBody>
      </p:sp>
      <p:sp>
        <p:nvSpPr>
          <p:cNvPr id="8" name="Date Placeholder 4">
            <a:extLst>
              <a:ext uri="{FF2B5EF4-FFF2-40B4-BE49-F238E27FC236}">
                <a16:creationId xmlns="" xmlns:a16="http://schemas.microsoft.com/office/drawing/2014/main" id="{C91FA263-36F2-9444-8811-3649E5EA4326}"/>
              </a:ext>
            </a:extLst>
          </p:cNvPr>
          <p:cNvSpPr>
            <a:spLocks noGrp="1"/>
          </p:cNvSpPr>
          <p:nvPr>
            <p:ph type="dt" sz="half" idx="10"/>
          </p:nvPr>
        </p:nvSpPr>
        <p:spPr>
          <a:xfrm>
            <a:off x="7490462" y="6213011"/>
            <a:ext cx="800680" cy="308138"/>
          </a:xfrm>
        </p:spPr>
        <p:txBody>
          <a:bodyPr/>
          <a:lstStyle/>
          <a:p>
            <a:fld id="{48A87A34-81AB-432B-8DAE-1953F412C126}" type="datetimeFigureOut">
              <a:rPr lang="en-US" dirty="0"/>
              <a:pPr/>
              <a:t>7/6/20</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8686" y="804520"/>
            <a:ext cx="7202456" cy="898614"/>
          </a:xfrm>
        </p:spPr>
        <p:txBody>
          <a:bodyPr anchor="b">
            <a:normAutofit/>
          </a:bodyPr>
          <a:lstStyle>
            <a:lvl1pPr>
              <a:defRPr sz="26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088686" y="2015732"/>
            <a:ext cx="7202456" cy="4039916"/>
          </a:xfrm>
        </p:spPr>
        <p:txBody>
          <a:bodyPr ancho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pPr/>
              <a:t>7/6/20</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1" name="Straight Connector 10">
            <a:extLst>
              <a:ext uri="{FF2B5EF4-FFF2-40B4-BE49-F238E27FC236}">
                <a16:creationId xmlns="" xmlns:a16="http://schemas.microsoft.com/office/drawing/2014/main" id="{3DC6C75E-926B-8E46-AF8C-190C7F4277FD}"/>
              </a:ext>
            </a:extLst>
          </p:cNvPr>
          <p:cNvCxnSpPr>
            <a:cxnSpLocks/>
          </p:cNvCxnSpPr>
          <p:nvPr userDrawn="1"/>
        </p:nvCxnSpPr>
        <p:spPr>
          <a:xfrm>
            <a:off x="1088686" y="1859432"/>
            <a:ext cx="720245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054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2 columns">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B1FD002F-7377-2945-B0CB-F6B274812940}"/>
              </a:ext>
            </a:extLst>
          </p:cNvPr>
          <p:cNvCxnSpPr>
            <a:cxnSpLocks/>
          </p:cNvCxnSpPr>
          <p:nvPr userDrawn="1"/>
        </p:nvCxnSpPr>
        <p:spPr>
          <a:xfrm>
            <a:off x="1085500"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Content Placeholder 2"/>
          <p:cNvSpPr>
            <a:spLocks noGrp="1"/>
          </p:cNvSpPr>
          <p:nvPr>
            <p:ph sz="half" idx="1"/>
          </p:nvPr>
        </p:nvSpPr>
        <p:spPr>
          <a:xfrm>
            <a:off x="1085498" y="2010878"/>
            <a:ext cx="3260991" cy="40571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2"/>
            <a:ext cx="3483864" cy="40506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7/6/20</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2" name="Title 1">
            <a:extLst>
              <a:ext uri="{FF2B5EF4-FFF2-40B4-BE49-F238E27FC236}">
                <a16:creationId xmlns="" xmlns:a16="http://schemas.microsoft.com/office/drawing/2014/main" id="{CFDBDCCA-F5FA-C448-9BA9-90FA2CB21A63}"/>
              </a:ext>
            </a:extLst>
          </p:cNvPr>
          <p:cNvSpPr>
            <a:spLocks noGrp="1"/>
          </p:cNvSpPr>
          <p:nvPr>
            <p:ph type="title"/>
          </p:nvPr>
        </p:nvSpPr>
        <p:spPr>
          <a:xfrm>
            <a:off x="1088686" y="804520"/>
            <a:ext cx="7202456" cy="898614"/>
          </a:xfrm>
        </p:spPr>
        <p:txBody>
          <a:bodyPr anchor="b">
            <a:normAutofit/>
          </a:bodyPr>
          <a:lstStyle>
            <a:lvl1pPr>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66093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EA515D59-0C27-2940-AC8E-EC0EB551A6C0}"/>
              </a:ext>
            </a:extLst>
          </p:cNvPr>
          <p:cNvCxnSpPr>
            <a:cxnSpLocks/>
          </p:cNvCxnSpPr>
          <p:nvPr userDrawn="1"/>
        </p:nvCxnSpPr>
        <p:spPr>
          <a:xfrm>
            <a:off x="1085395" y="1847088"/>
            <a:ext cx="720574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Text Placeholder 2"/>
          <p:cNvSpPr>
            <a:spLocks noGrp="1"/>
          </p:cNvSpPr>
          <p:nvPr>
            <p:ph type="body" idx="1"/>
          </p:nvPr>
        </p:nvSpPr>
        <p:spPr>
          <a:xfrm>
            <a:off x="1085393" y="2019552"/>
            <a:ext cx="3483864" cy="801943"/>
          </a:xfrm>
        </p:spPr>
        <p:txBody>
          <a:bodyPr anchor="b">
            <a:normAutofit/>
          </a:bodyPr>
          <a:lstStyle>
            <a:lvl1pPr marL="0" indent="0">
              <a:lnSpc>
                <a:spcPct val="100000"/>
              </a:lnSpc>
              <a:buNone/>
              <a:defRPr sz="1800" b="0" cap="all"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4" name="Content Placeholder 3"/>
          <p:cNvSpPr>
            <a:spLocks noGrp="1"/>
          </p:cNvSpPr>
          <p:nvPr>
            <p:ph sz="half" idx="2"/>
          </p:nvPr>
        </p:nvSpPr>
        <p:spPr>
          <a:xfrm>
            <a:off x="1085393" y="2824272"/>
            <a:ext cx="3483864" cy="321818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006"/>
            <a:ext cx="3483864" cy="802237"/>
          </a:xfrm>
        </p:spPr>
        <p:txBody>
          <a:bodyPr anchor="b">
            <a:normAutofit/>
          </a:bodyPr>
          <a:lstStyle>
            <a:lvl1pPr marL="0" indent="0">
              <a:lnSpc>
                <a:spcPct val="100000"/>
              </a:lnSpc>
              <a:buNone/>
              <a:defRPr sz="1800" b="0" cap="all"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6" name="Content Placeholder 5"/>
          <p:cNvSpPr>
            <a:spLocks noGrp="1"/>
          </p:cNvSpPr>
          <p:nvPr>
            <p:ph sz="quarter" idx="4"/>
          </p:nvPr>
        </p:nvSpPr>
        <p:spPr>
          <a:xfrm>
            <a:off x="4809272" y="2821494"/>
            <a:ext cx="3483864" cy="3220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7/6/20</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itle 1">
            <a:extLst>
              <a:ext uri="{FF2B5EF4-FFF2-40B4-BE49-F238E27FC236}">
                <a16:creationId xmlns="" xmlns:a16="http://schemas.microsoft.com/office/drawing/2014/main" id="{47ECA4B5-0A44-4942-886B-6242EB8F3FD3}"/>
              </a:ext>
            </a:extLst>
          </p:cNvPr>
          <p:cNvSpPr>
            <a:spLocks noGrp="1"/>
          </p:cNvSpPr>
          <p:nvPr>
            <p:ph type="title"/>
          </p:nvPr>
        </p:nvSpPr>
        <p:spPr>
          <a:xfrm>
            <a:off x="1088686" y="804520"/>
            <a:ext cx="7202456" cy="898614"/>
          </a:xfrm>
        </p:spPr>
        <p:txBody>
          <a:bodyPr anchor="b">
            <a:normAutofit/>
          </a:bodyPr>
          <a:lstStyle>
            <a:lvl1pPr>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8237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all" baseline="0">
                <a:solidFill>
                  <a:schemeClr val="tx2"/>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387921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49BE868-7051-8547-993F-F20FC2AE32B8}"/>
              </a:ext>
            </a:extLst>
          </p:cNvPr>
          <p:cNvSpPr/>
          <p:nvPr userDrawn="1"/>
        </p:nvSpPr>
        <p:spPr>
          <a:xfrm>
            <a:off x="897905" y="0"/>
            <a:ext cx="6839998" cy="38037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 xmlns:a16="http://schemas.microsoft.com/office/drawing/2014/main" id="{D452F93B-7E9C-554F-B111-48059F8B1B07}"/>
              </a:ext>
            </a:extLst>
          </p:cNvPr>
          <p:cNvCxnSpPr>
            <a:cxnSpLocks/>
          </p:cNvCxnSpPr>
          <p:nvPr userDrawn="1"/>
        </p:nvCxnSpPr>
        <p:spPr>
          <a:xfrm>
            <a:off x="892142" y="3816299"/>
            <a:ext cx="684576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90680" y="2168168"/>
            <a:ext cx="6482366" cy="1475915"/>
          </a:xfrm>
        </p:spPr>
        <p:txBody>
          <a:bodyPr anchor="b">
            <a:normAutofit/>
          </a:bodyPr>
          <a:lstStyle>
            <a:lvl1pPr algn="l">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090680" y="3806198"/>
            <a:ext cx="6472835" cy="1012929"/>
          </a:xfrm>
        </p:spPr>
        <p:txBody>
          <a:bodyPr tIns="91440">
            <a:normAutofit/>
          </a:bodyPr>
          <a:lstStyle>
            <a:lvl1pPr marL="0" indent="0" algn="l">
              <a:buNone/>
              <a:defRPr sz="1600">
                <a:solidFill>
                  <a:schemeClr val="tx2"/>
                </a:solidFill>
              </a:defRPr>
            </a:lvl1pPr>
            <a:lvl2pPr marL="342892" indent="0">
              <a:buNone/>
              <a:defRPr sz="135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7/6/20</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Header with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7CC55B9-9636-534F-9AA9-5197025E32CF}"/>
              </a:ext>
            </a:extLst>
          </p:cNvPr>
          <p:cNvSpPr/>
          <p:nvPr userDrawn="1"/>
        </p:nvSpPr>
        <p:spPr>
          <a:xfrm>
            <a:off x="892142" y="-21176"/>
            <a:ext cx="7606015" cy="18787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 xmlns:a16="http://schemas.microsoft.com/office/drawing/2014/main" id="{C841B004-922A-8A4C-9463-1486EAEEA099}"/>
              </a:ext>
            </a:extLst>
          </p:cNvPr>
          <p:cNvCxnSpPr>
            <a:cxnSpLocks/>
          </p:cNvCxnSpPr>
          <p:nvPr userDrawn="1"/>
        </p:nvCxnSpPr>
        <p:spPr>
          <a:xfrm>
            <a:off x="892142" y="1859611"/>
            <a:ext cx="760601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6" y="808303"/>
            <a:ext cx="7202456" cy="893111"/>
          </a:xfrm>
        </p:spPr>
        <p:txBody>
          <a:bodyPr anchor="b" anchorCtr="0">
            <a:noAutofit/>
          </a:bodyPr>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088686" y="2015735"/>
            <a:ext cx="7202456" cy="4039079"/>
          </a:xfrm>
        </p:spPr>
        <p:txBody>
          <a:bodyPr ancho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pPr/>
              <a:t>7/6/20</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ection Header with 2 columns">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159F0E39-350B-A34F-971E-4E807D6CB024}"/>
              </a:ext>
            </a:extLst>
          </p:cNvPr>
          <p:cNvSpPr/>
          <p:nvPr userDrawn="1"/>
        </p:nvSpPr>
        <p:spPr>
          <a:xfrm>
            <a:off x="897905" y="0"/>
            <a:ext cx="7557940" cy="1847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 xmlns:a16="http://schemas.microsoft.com/office/drawing/2014/main" id="{B1FD002F-7377-2945-B0CB-F6B274812940}"/>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6913" y="804890"/>
            <a:ext cx="7204226" cy="903456"/>
          </a:xfrm>
        </p:spPr>
        <p:txBody>
          <a:bodyPr anchor="b" anchorCtr="0">
            <a:noAutofit/>
          </a:bodyPr>
          <a:lstStyle>
            <a:lvl1pPr>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1085498" y="2010878"/>
            <a:ext cx="3483864" cy="40498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10328" y="2017345"/>
            <a:ext cx="3483864" cy="404333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7/6/20</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ection Header with Comparis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947B1E48-A542-0541-B1CE-EC7714473797}"/>
              </a:ext>
            </a:extLst>
          </p:cNvPr>
          <p:cNvSpPr/>
          <p:nvPr userDrawn="1"/>
        </p:nvSpPr>
        <p:spPr>
          <a:xfrm>
            <a:off x="897905" y="0"/>
            <a:ext cx="7557940" cy="1844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2" name="Straight Connector 11">
            <a:extLst>
              <a:ext uri="{FF2B5EF4-FFF2-40B4-BE49-F238E27FC236}">
                <a16:creationId xmlns="" xmlns:a16="http://schemas.microsoft.com/office/drawing/2014/main" id="{EA515D59-0C27-2940-AC8E-EC0EB551A6C0}"/>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5394" y="804167"/>
            <a:ext cx="7205746" cy="879528"/>
          </a:xfrm>
        </p:spPr>
        <p:txBody>
          <a:bodyPr anchor="b">
            <a:no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085393" y="2019552"/>
            <a:ext cx="3483864" cy="801943"/>
          </a:xfrm>
        </p:spPr>
        <p:txBody>
          <a:bodyPr anchor="b">
            <a:normAutofit/>
          </a:bodyPr>
          <a:lstStyle>
            <a:lvl1pPr marL="0" indent="0">
              <a:lnSpc>
                <a:spcPct val="100000"/>
              </a:lnSpc>
              <a:buNone/>
              <a:defRPr sz="1800" b="0" cap="all"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4" name="Content Placeholder 3"/>
          <p:cNvSpPr>
            <a:spLocks noGrp="1"/>
          </p:cNvSpPr>
          <p:nvPr>
            <p:ph sz="half" idx="2"/>
          </p:nvPr>
        </p:nvSpPr>
        <p:spPr>
          <a:xfrm>
            <a:off x="1085393" y="2824270"/>
            <a:ext cx="3483864" cy="32305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006"/>
            <a:ext cx="3483864" cy="802237"/>
          </a:xfrm>
        </p:spPr>
        <p:txBody>
          <a:bodyPr anchor="b">
            <a:normAutofit/>
          </a:bodyPr>
          <a:lstStyle>
            <a:lvl1pPr marL="0" indent="0">
              <a:lnSpc>
                <a:spcPct val="100000"/>
              </a:lnSpc>
              <a:buNone/>
              <a:defRPr sz="1800" b="0" cap="all"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6" name="Content Placeholder 5"/>
          <p:cNvSpPr>
            <a:spLocks noGrp="1"/>
          </p:cNvSpPr>
          <p:nvPr>
            <p:ph sz="quarter" idx="4"/>
          </p:nvPr>
        </p:nvSpPr>
        <p:spPr>
          <a:xfrm>
            <a:off x="4809272" y="2821494"/>
            <a:ext cx="3483864" cy="323332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7/6/20</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Header title only">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D5142587-CE47-9F44-B539-4DC80DC8F57D}"/>
              </a:ext>
            </a:extLst>
          </p:cNvPr>
          <p:cNvSpPr/>
          <p:nvPr userDrawn="1"/>
        </p:nvSpPr>
        <p:spPr>
          <a:xfrm>
            <a:off x="897905" y="0"/>
            <a:ext cx="7557940" cy="1847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 xmlns:a16="http://schemas.microsoft.com/office/drawing/2014/main" id="{FB32942F-EEBC-D246-BABD-BCA74D32D089}"/>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6" y="810377"/>
            <a:ext cx="7202456" cy="947303"/>
          </a:xfrm>
        </p:spPr>
        <p:txBody>
          <a:bodyPr anchor="b" anchorCtr="0">
            <a:noAutofit/>
          </a:bodyPr>
          <a:lstStyle>
            <a:lvl1pPr>
              <a:defRPr sz="32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pPr/>
              <a:t>7/6/20</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ection Side Header with content">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49B07FB-08E7-C349-A226-E8AE45DA2301}"/>
              </a:ext>
            </a:extLst>
          </p:cNvPr>
          <p:cNvSpPr/>
          <p:nvPr userDrawn="1"/>
        </p:nvSpPr>
        <p:spPr>
          <a:xfrm>
            <a:off x="0" y="798973"/>
            <a:ext cx="3648174" cy="2326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 xmlns:a16="http://schemas.microsoft.com/office/drawing/2014/main" id="{79541057-E6B8-C541-8492-A9A0F9A07794}"/>
              </a:ext>
            </a:extLst>
          </p:cNvPr>
          <p:cNvCxnSpPr>
            <a:cxnSpLocks/>
          </p:cNvCxnSpPr>
          <p:nvPr userDrawn="1"/>
        </p:nvCxnSpPr>
        <p:spPr>
          <a:xfrm flipV="1">
            <a:off x="2" y="3119532"/>
            <a:ext cx="3644507" cy="6261"/>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3504" y="798973"/>
            <a:ext cx="2456260" cy="2247117"/>
          </a:xfrm>
        </p:spPr>
        <p:txBody>
          <a:bodyPr anchor="b">
            <a:normAutofit/>
          </a:bodyPr>
          <a:lstStyle>
            <a:lvl1pPr algn="l">
              <a:defRPr sz="2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782786" y="798976"/>
            <a:ext cx="4509353" cy="5255837"/>
          </a:xfrm>
        </p:spPr>
        <p:txBody>
          <a:bodyPr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83504" y="3205494"/>
            <a:ext cx="2456260" cy="2849319"/>
          </a:xfrm>
        </p:spPr>
        <p:txBody>
          <a:bodyPr>
            <a:normAutofit/>
          </a:bodyPr>
          <a:lstStyle>
            <a:lvl1pPr marL="0" indent="0" algn="l">
              <a:buNone/>
              <a:defRPr sz="160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7/6/20</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ection Side Header with picture">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26E40FBD-9497-0043-A28E-3A828F2414E3}"/>
              </a:ext>
            </a:extLst>
          </p:cNvPr>
          <p:cNvSpPr/>
          <p:nvPr userDrawn="1"/>
        </p:nvSpPr>
        <p:spPr>
          <a:xfrm>
            <a:off x="-1" y="798973"/>
            <a:ext cx="5231050" cy="2326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4" name="Straight Connector 13">
            <a:extLst>
              <a:ext uri="{FF2B5EF4-FFF2-40B4-BE49-F238E27FC236}">
                <a16:creationId xmlns="" xmlns:a16="http://schemas.microsoft.com/office/drawing/2014/main" id="{5FEF6D8A-CF1B-0A44-BC0E-882FF5D57150}"/>
              </a:ext>
            </a:extLst>
          </p:cNvPr>
          <p:cNvCxnSpPr>
            <a:cxnSpLocks/>
          </p:cNvCxnSpPr>
          <p:nvPr userDrawn="1"/>
        </p:nvCxnSpPr>
        <p:spPr>
          <a:xfrm flipV="1">
            <a:off x="1" y="3116401"/>
            <a:ext cx="5225792" cy="939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405" y="1129513"/>
            <a:ext cx="4149246" cy="1830584"/>
          </a:xfrm>
        </p:spPr>
        <p:txBody>
          <a:bodyPr anchor="b">
            <a:normAutofit/>
          </a:bodyPr>
          <a:lstStyle>
            <a:lvl1pPr>
              <a:defRPr sz="260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5449305" y="797578"/>
            <a:ext cx="2841836" cy="5248677"/>
          </a:xfrm>
          <a:solidFill>
            <a:schemeClr val="bg1">
              <a:lumMod val="85000"/>
            </a:schemeClr>
          </a:solidFill>
          <a:ln w="9525" cap="sq">
            <a:noFill/>
            <a:miter lim="800000"/>
          </a:ln>
          <a:effectLst/>
        </p:spPr>
        <p:txBody>
          <a:bodyPr anchor="ctr">
            <a:normAutofit/>
          </a:bodyPr>
          <a:lstStyle>
            <a:lvl1pPr marL="0" indent="0" algn="ctr">
              <a:buNone/>
              <a:defRPr sz="15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1087748" y="3145994"/>
            <a:ext cx="4143303" cy="2900261"/>
          </a:xfrm>
        </p:spPr>
        <p:txBody>
          <a:bodyPr>
            <a:normAutofit/>
          </a:bodyPr>
          <a:lstStyle>
            <a:lvl1pPr marL="0" indent="0" algn="l">
              <a:buNone/>
              <a:defRPr sz="160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2" name="Date Placeholder 4">
            <a:extLst>
              <a:ext uri="{FF2B5EF4-FFF2-40B4-BE49-F238E27FC236}">
                <a16:creationId xmlns="" xmlns:a16="http://schemas.microsoft.com/office/drawing/2014/main" id="{A5AD284B-E3B8-B145-B366-0FD66CCB71BE}"/>
              </a:ext>
            </a:extLst>
          </p:cNvPr>
          <p:cNvSpPr>
            <a:spLocks noGrp="1"/>
          </p:cNvSpPr>
          <p:nvPr>
            <p:ph type="dt" sz="half" idx="10"/>
          </p:nvPr>
        </p:nvSpPr>
        <p:spPr>
          <a:xfrm>
            <a:off x="7490462" y="6213011"/>
            <a:ext cx="800680" cy="308138"/>
          </a:xfrm>
        </p:spPr>
        <p:txBody>
          <a:bodyPr/>
          <a:lstStyle/>
          <a:p>
            <a:fld id="{48A87A34-81AB-432B-8DAE-1953F412C126}" type="datetimeFigureOut">
              <a:rPr lang="en-US" dirty="0"/>
              <a:pPr/>
              <a:t>7/6/20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686" y="804522"/>
            <a:ext cx="7202456" cy="104923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90462" y="6213011"/>
            <a:ext cx="800680" cy="308138"/>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7/6/20</a:t>
            </a:fld>
            <a:endParaRPr lang="en-US" dirty="0"/>
          </a:p>
        </p:txBody>
      </p:sp>
      <p:sp>
        <p:nvSpPr>
          <p:cNvPr id="6" name="Slide Number Placeholder 5"/>
          <p:cNvSpPr>
            <a:spLocks noGrp="1"/>
          </p:cNvSpPr>
          <p:nvPr>
            <p:ph type="sldNum" sz="quarter" idx="4"/>
          </p:nvPr>
        </p:nvSpPr>
        <p:spPr>
          <a:xfrm>
            <a:off x="1088686" y="6211950"/>
            <a:ext cx="511109" cy="309201"/>
          </a:xfrm>
          <a:prstGeom prst="rect">
            <a:avLst/>
          </a:prstGeom>
        </p:spPr>
        <p:txBody>
          <a:bodyPr vert="horz" lIns="91440" tIns="45720" rIns="91440" bIns="45720" rtlCol="0" anchor="t"/>
          <a:lstStyle>
            <a:lvl1pPr algn="l">
              <a:defRPr sz="1050">
                <a:solidFill>
                  <a:schemeClr val="bg1">
                    <a:lumMod val="50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1" r:id="rId3"/>
    <p:sldLayoutId id="2147483650" r:id="rId4"/>
    <p:sldLayoutId id="2147483652" r:id="rId5"/>
    <p:sldLayoutId id="2147483653" r:id="rId6"/>
    <p:sldLayoutId id="2147483654" r:id="rId7"/>
    <p:sldLayoutId id="2147483656" r:id="rId8"/>
    <p:sldLayoutId id="2147483657" r:id="rId9"/>
    <p:sldLayoutId id="2147483649" r:id="rId10"/>
    <p:sldLayoutId id="2147483662" r:id="rId11"/>
    <p:sldLayoutId id="2147483663" r:id="rId12"/>
    <p:sldLayoutId id="2147483664" r:id="rId13"/>
  </p:sldLayoutIdLst>
  <p:txStyles>
    <p:titleStyle>
      <a:lvl1pPr algn="l" defTabSz="685783"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171446" indent="-171446" algn="l" defTabSz="685783" rtl="0" eaLnBrk="1" latinLnBrk="0" hangingPunct="1">
        <a:lnSpc>
          <a:spcPct val="120000"/>
        </a:lnSpc>
        <a:spcBef>
          <a:spcPts val="750"/>
        </a:spcBef>
        <a:buClr>
          <a:schemeClr val="accent1"/>
        </a:buClr>
        <a:buSzPct val="100000"/>
        <a:buFont typeface="Arial" panose="020B0604020202020204" pitchFamily="34" charset="0"/>
        <a:buChar char="•"/>
        <a:defRPr sz="1600" kern="1200">
          <a:solidFill>
            <a:schemeClr val="bg2">
              <a:lumMod val="25000"/>
            </a:schemeClr>
          </a:solidFill>
          <a:effectLst/>
          <a:latin typeface="+mn-lt"/>
          <a:ea typeface="+mn-ea"/>
          <a:cs typeface="+mn-cs"/>
        </a:defRPr>
      </a:lvl1pPr>
      <a:lvl2pPr marL="514337"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1400" kern="1200" cap="none" baseline="0">
          <a:solidFill>
            <a:schemeClr val="bg2">
              <a:lumMod val="25000"/>
            </a:schemeClr>
          </a:solidFill>
          <a:effectLst/>
          <a:latin typeface="+mn-lt"/>
          <a:ea typeface="+mn-ea"/>
          <a:cs typeface="+mn-cs"/>
        </a:defRPr>
      </a:lvl2pPr>
      <a:lvl3pPr marL="857228"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bg2">
              <a:lumMod val="25000"/>
            </a:schemeClr>
          </a:solidFill>
          <a:effectLst/>
          <a:latin typeface="+mn-lt"/>
          <a:ea typeface="+mn-ea"/>
          <a:cs typeface="+mn-cs"/>
        </a:defRPr>
      </a:lvl3pPr>
      <a:lvl4pPr marL="1200120"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bg2">
              <a:lumMod val="25000"/>
            </a:schemeClr>
          </a:solidFill>
          <a:effectLst/>
          <a:latin typeface="+mn-lt"/>
          <a:ea typeface="+mn-ea"/>
          <a:cs typeface="+mn-cs"/>
        </a:defRPr>
      </a:lvl4pPr>
      <a:lvl5pPr marL="1543012"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bg2">
              <a:lumMod val="25000"/>
            </a:schemeClr>
          </a:solidFill>
          <a:effectLst/>
          <a:latin typeface="+mn-lt"/>
          <a:ea typeface="+mn-ea"/>
          <a:cs typeface="+mn-cs"/>
        </a:defRPr>
      </a:lvl5pPr>
      <a:lvl6pPr marL="1885903"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795"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686"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577"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isetl.org/ijtlhe/pdf/IJTLHE3386.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suci.edu/tli/openci/" TargetMode="External"/><Relationship Id="rId4" Type="http://schemas.openxmlformats.org/officeDocument/2006/relationships/hyperlink" Target="https://creativecommons.org/licenses/by/4.0/" TargetMode="External"/><Relationship Id="rId1" Type="http://schemas.openxmlformats.org/officeDocument/2006/relationships/slideLayout" Target="../slideLayouts/slideLayout4.xml"/><Relationship Id="rId2" Type="http://schemas.openxmlformats.org/officeDocument/2006/relationships/hyperlink" Target="https://www.csuci.edu/tli/openci/openci-white-paper.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www.asccc.org/signup-newslette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240" y="2433529"/>
            <a:ext cx="7462899" cy="2012108"/>
          </a:xfrm>
        </p:spPr>
        <p:txBody>
          <a:bodyPr>
            <a:noAutofit/>
          </a:bodyPr>
          <a:lstStyle/>
          <a:p>
            <a:r>
              <a:rPr lang="en-US" sz="4400" b="1"/>
              <a:t>Introduction to the Open Educational Resources Initiative (OERI) </a:t>
            </a:r>
            <a:endParaRPr lang="en-US" sz="4400"/>
          </a:p>
        </p:txBody>
      </p:sp>
      <p:sp>
        <p:nvSpPr>
          <p:cNvPr id="3" name="Subtitle 2"/>
          <p:cNvSpPr>
            <a:spLocks noGrp="1"/>
          </p:cNvSpPr>
          <p:nvPr>
            <p:ph type="subTitle" idx="1"/>
          </p:nvPr>
        </p:nvSpPr>
        <p:spPr/>
        <p:txBody>
          <a:bodyPr>
            <a:normAutofit fontScale="92500" lnSpcReduction="10000"/>
          </a:bodyPr>
          <a:lstStyle/>
          <a:p>
            <a:r>
              <a:rPr lang="en-US" cap="none" dirty="0"/>
              <a:t>ASCCC 2020 Curriculum Institute</a:t>
            </a:r>
            <a:br>
              <a:rPr lang="en-US" cap="none" dirty="0"/>
            </a:br>
            <a:r>
              <a:rPr lang="en-US" cap="none" dirty="0"/>
              <a:t>Wednesday, July 8, 2020</a:t>
            </a:r>
            <a:br>
              <a:rPr lang="en-US" cap="none" dirty="0"/>
            </a:br>
            <a:r>
              <a:rPr lang="en-US" cap="none" dirty="0"/>
              <a:t>2:45 </a:t>
            </a:r>
            <a:r>
              <a:rPr lang="mr-IN" cap="none" dirty="0"/>
              <a:t>–</a:t>
            </a:r>
            <a:r>
              <a:rPr lang="en-US" cap="none" dirty="0"/>
              <a:t> 4:00pm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ASCCC OERI</a:t>
            </a:r>
          </a:p>
        </p:txBody>
      </p:sp>
      <p:sp>
        <p:nvSpPr>
          <p:cNvPr id="3" name="Content Placeholder 2"/>
          <p:cNvSpPr>
            <a:spLocks noGrp="1"/>
          </p:cNvSpPr>
          <p:nvPr>
            <p:ph idx="1"/>
          </p:nvPr>
        </p:nvSpPr>
        <p:spPr/>
        <p:txBody>
          <a:bodyPr>
            <a:noAutofit/>
          </a:bodyPr>
          <a:lstStyle/>
          <a:p>
            <a:pPr>
              <a:lnSpc>
                <a:spcPct val="100000"/>
              </a:lnSpc>
            </a:pPr>
            <a:r>
              <a:rPr lang="en-US" sz="3200" dirty="0"/>
              <a:t>A 5-year project to implement OER </a:t>
            </a:r>
            <a:r>
              <a:rPr lang="en-US" sz="3200" dirty="0" err="1"/>
              <a:t>systemwide</a:t>
            </a:r>
            <a:r>
              <a:rPr lang="en-US" sz="3200" dirty="0"/>
              <a:t> coordinating state level activities to increase OER availability and supporting local OER implementation. </a:t>
            </a:r>
          </a:p>
          <a:p>
            <a:pPr>
              <a:lnSpc>
                <a:spcPct val="100000"/>
              </a:lnSpc>
            </a:pPr>
            <a:r>
              <a:rPr lang="en-US" sz="3200" dirty="0"/>
              <a:t>Launched January 2019</a:t>
            </a:r>
          </a:p>
        </p:txBody>
      </p:sp>
      <p:sp>
        <p:nvSpPr>
          <p:cNvPr id="4" name="Footer Placeholder 3"/>
          <p:cNvSpPr>
            <a:spLocks noGrp="1"/>
          </p:cNvSpPr>
          <p:nvPr>
            <p:ph type="ftr" sz="quarter" idx="4294967295"/>
          </p:nvPr>
        </p:nvSpPr>
        <p:spPr>
          <a:xfrm>
            <a:off x="3429000" y="18289"/>
            <a:ext cx="4114800" cy="329184"/>
          </a:xfrm>
          <a:prstGeom prst="rect">
            <a:avLst/>
          </a:prstGeom>
        </p:spPr>
        <p:txBody>
          <a:bodyPr/>
          <a:lstStyle/>
          <a:p>
            <a:pPr algn="r"/>
            <a:endParaRPr lang="en-US" dirty="0"/>
          </a:p>
        </p:txBody>
      </p:sp>
      <p:sp>
        <p:nvSpPr>
          <p:cNvPr id="5" name="Date Placeholder 4"/>
          <p:cNvSpPr>
            <a:spLocks noGrp="1"/>
          </p:cNvSpPr>
          <p:nvPr>
            <p:ph type="dt" sz="half" idx="10"/>
          </p:nvPr>
        </p:nvSpPr>
        <p:spPr/>
        <p:txBody>
          <a:bodyPr/>
          <a:lstStyle/>
          <a:p>
            <a:r>
              <a:rPr lang="en-US"/>
              <a:t>July 13, 2019</a:t>
            </a:r>
            <a:endParaRPr lang="en-US" dirty="0"/>
          </a:p>
        </p:txBody>
      </p:sp>
    </p:spTree>
    <p:extLst>
      <p:ext uri="{BB962C8B-B14F-4D97-AF65-F5344CB8AC3E}">
        <p14:creationId xmlns:p14="http://schemas.microsoft.com/office/powerpoint/2010/main" val="185821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OER in the Colleges – January 2019</a:t>
            </a:r>
          </a:p>
        </p:txBody>
      </p:sp>
      <p:sp>
        <p:nvSpPr>
          <p:cNvPr id="3" name="Content Placeholder 2"/>
          <p:cNvSpPr>
            <a:spLocks noGrp="1"/>
          </p:cNvSpPr>
          <p:nvPr>
            <p:ph idx="1"/>
          </p:nvPr>
        </p:nvSpPr>
        <p:spPr/>
        <p:txBody>
          <a:bodyPr>
            <a:normAutofit/>
          </a:bodyPr>
          <a:lstStyle/>
          <a:p>
            <a:r>
              <a:rPr lang="en-US" sz="2400" dirty="0"/>
              <a:t>Individual colleges have ZTC grants (23 Colleges)</a:t>
            </a:r>
          </a:p>
          <a:p>
            <a:r>
              <a:rPr lang="en-US" sz="2400" dirty="0"/>
              <a:t>All colleges required to have implemented designation in class schedule to identify courses with no associated text costs (SB 1359)</a:t>
            </a:r>
          </a:p>
          <a:p>
            <a:r>
              <a:rPr lang="en-US" sz="2400" dirty="0"/>
              <a:t>ASCCC OER Task Force &gt;&gt;&gt; ASCCC OER Initiative</a:t>
            </a:r>
          </a:p>
          <a:p>
            <a:pPr lvl="1"/>
            <a:r>
              <a:rPr lang="en-US" sz="2400" dirty="0"/>
              <a:t>Emphasizing resources that serve the state’s needs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04520"/>
            <a:ext cx="7662492" cy="643280"/>
          </a:xfrm>
        </p:spPr>
        <p:txBody>
          <a:bodyPr>
            <a:normAutofit fontScale="90000"/>
          </a:bodyPr>
          <a:lstStyle/>
          <a:p>
            <a:r>
              <a:rPr lang="en-US" sz="4800" dirty="0"/>
              <a:t>Some of OERI’s Goals</a:t>
            </a:r>
          </a:p>
        </p:txBody>
      </p:sp>
      <p:sp>
        <p:nvSpPr>
          <p:cNvPr id="3" name="Content Placeholder 2"/>
          <p:cNvSpPr>
            <a:spLocks noGrp="1"/>
          </p:cNvSpPr>
          <p:nvPr>
            <p:ph idx="1"/>
          </p:nvPr>
        </p:nvSpPr>
        <p:spPr>
          <a:xfrm>
            <a:off x="628650" y="2052271"/>
            <a:ext cx="7905750" cy="4800753"/>
          </a:xfrm>
        </p:spPr>
        <p:txBody>
          <a:bodyPr>
            <a:noAutofit/>
          </a:bodyPr>
          <a:lstStyle/>
          <a:p>
            <a:pPr>
              <a:lnSpc>
                <a:spcPct val="100000"/>
              </a:lnSpc>
            </a:pPr>
            <a:r>
              <a:rPr lang="en-US" sz="3094" dirty="0"/>
              <a:t>Ensure OER availability for at least 70% of all C-ID courses.</a:t>
            </a:r>
          </a:p>
          <a:p>
            <a:pPr>
              <a:lnSpc>
                <a:spcPct val="100000"/>
              </a:lnSpc>
            </a:pPr>
            <a:r>
              <a:rPr lang="en-US" sz="3094" dirty="0"/>
              <a:t>Significantly reduce costs for students in at least 50% of the most highly enrolled courses.</a:t>
            </a:r>
          </a:p>
          <a:p>
            <a:pPr>
              <a:lnSpc>
                <a:spcPct val="100000"/>
              </a:lnSpc>
            </a:pPr>
            <a:r>
              <a:rPr lang="en-US" sz="3094" dirty="0"/>
              <a:t>Develop systems to replace high-cost homework systems and other ancillary materials.</a:t>
            </a:r>
          </a:p>
          <a:p>
            <a:pPr>
              <a:buNone/>
            </a:pPr>
            <a:endParaRPr lang="en-US" sz="2800" dirty="0"/>
          </a:p>
        </p:txBody>
      </p:sp>
      <p:sp>
        <p:nvSpPr>
          <p:cNvPr id="4" name="Footer Placeholder 3"/>
          <p:cNvSpPr>
            <a:spLocks noGrp="1"/>
          </p:cNvSpPr>
          <p:nvPr>
            <p:ph type="ftr" sz="quarter" idx="4294967295"/>
          </p:nvPr>
        </p:nvSpPr>
        <p:spPr>
          <a:xfrm>
            <a:off x="3429000" y="18289"/>
            <a:ext cx="4114800" cy="329184"/>
          </a:xfrm>
          <a:prstGeom prst="rect">
            <a:avLst/>
          </a:prstGeom>
        </p:spPr>
        <p:txBody>
          <a:bodyPr/>
          <a:lstStyle/>
          <a:p>
            <a:pPr algn="r"/>
            <a:endParaRPr lang="en-US" dirty="0"/>
          </a:p>
        </p:txBody>
      </p:sp>
      <p:sp>
        <p:nvSpPr>
          <p:cNvPr id="5" name="Date Placeholder 4"/>
          <p:cNvSpPr>
            <a:spLocks noGrp="1"/>
          </p:cNvSpPr>
          <p:nvPr>
            <p:ph type="dt" sz="half" idx="10"/>
          </p:nvPr>
        </p:nvSpPr>
        <p:spPr/>
        <p:txBody>
          <a:bodyPr/>
          <a:lstStyle/>
          <a:p>
            <a:r>
              <a:rPr lang="en-US"/>
              <a:t>July 13, 2019</a:t>
            </a:r>
            <a:endParaRPr lang="en-US" dirty="0"/>
          </a:p>
        </p:txBody>
      </p:sp>
    </p:spTree>
    <p:extLst>
      <p:ext uri="{BB962C8B-B14F-4D97-AF65-F5344CB8AC3E}">
        <p14:creationId xmlns:p14="http://schemas.microsoft.com/office/powerpoint/2010/main" val="140194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Activities - General</a:t>
            </a:r>
          </a:p>
        </p:txBody>
      </p:sp>
      <p:sp>
        <p:nvSpPr>
          <p:cNvPr id="3" name="Content Placeholder 2"/>
          <p:cNvSpPr>
            <a:spLocks noGrp="1"/>
          </p:cNvSpPr>
          <p:nvPr>
            <p:ph idx="1"/>
          </p:nvPr>
        </p:nvSpPr>
        <p:spPr>
          <a:xfrm>
            <a:off x="746564" y="2247496"/>
            <a:ext cx="7886700" cy="3965515"/>
          </a:xfrm>
        </p:spPr>
        <p:txBody>
          <a:bodyPr>
            <a:noAutofit/>
          </a:bodyPr>
          <a:lstStyle/>
          <a:p>
            <a:pPr>
              <a:lnSpc>
                <a:spcPct val="100000"/>
              </a:lnSpc>
            </a:pPr>
            <a:r>
              <a:rPr lang="en-US" sz="3600" dirty="0"/>
              <a:t>Identify OER needs and determine how best to meet them.</a:t>
            </a:r>
          </a:p>
          <a:p>
            <a:pPr>
              <a:lnSpc>
                <a:spcPct val="100000"/>
              </a:lnSpc>
            </a:pPr>
            <a:r>
              <a:rPr lang="en-US" sz="3600" dirty="0"/>
              <a:t>Create discipline faculty teams with leaders to facilitate resource identification and development. </a:t>
            </a:r>
          </a:p>
          <a:p>
            <a:pPr>
              <a:lnSpc>
                <a:spcPct val="100000"/>
              </a:lnSpc>
            </a:pPr>
            <a:r>
              <a:rPr lang="en-US" sz="3600" dirty="0"/>
              <a:t>Establish </a:t>
            </a:r>
            <a:r>
              <a:rPr lang="en-US" sz="3600" dirty="0" smtClean="0"/>
              <a:t>a Request for Proposals process</a:t>
            </a:r>
            <a:r>
              <a:rPr lang="en-US" sz="3600" dirty="0"/>
              <a:t>.</a:t>
            </a:r>
          </a:p>
        </p:txBody>
      </p:sp>
      <p:sp>
        <p:nvSpPr>
          <p:cNvPr id="4" name="Footer Placeholder 3"/>
          <p:cNvSpPr>
            <a:spLocks noGrp="1"/>
          </p:cNvSpPr>
          <p:nvPr>
            <p:ph type="ftr" sz="quarter" idx="4294967295"/>
          </p:nvPr>
        </p:nvSpPr>
        <p:spPr>
          <a:xfrm>
            <a:off x="3375662" y="0"/>
            <a:ext cx="4114800" cy="329184"/>
          </a:xfrm>
          <a:prstGeom prst="rect">
            <a:avLst/>
          </a:prstGeom>
        </p:spPr>
        <p:txBody>
          <a:bodyPr/>
          <a:lstStyle/>
          <a:p>
            <a:pPr algn="r"/>
            <a:endParaRPr lang="en-US" dirty="0"/>
          </a:p>
        </p:txBody>
      </p:sp>
      <p:sp>
        <p:nvSpPr>
          <p:cNvPr id="5" name="Date Placeholder 4"/>
          <p:cNvSpPr>
            <a:spLocks noGrp="1"/>
          </p:cNvSpPr>
          <p:nvPr>
            <p:ph type="dt" sz="half" idx="10"/>
          </p:nvPr>
        </p:nvSpPr>
        <p:spPr/>
        <p:txBody>
          <a:bodyPr/>
          <a:lstStyle/>
          <a:p>
            <a:r>
              <a:rPr lang="en-US"/>
              <a:t>July 13, 2019</a:t>
            </a:r>
            <a:endParaRPr lang="en-US" dirty="0"/>
          </a:p>
        </p:txBody>
      </p:sp>
    </p:spTree>
    <p:extLst>
      <p:ext uri="{BB962C8B-B14F-4D97-AF65-F5344CB8AC3E}">
        <p14:creationId xmlns:p14="http://schemas.microsoft.com/office/powerpoint/2010/main" val="181235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Activities </a:t>
            </a:r>
            <a:r>
              <a:rPr lang="mr-IN" sz="4000" dirty="0"/>
              <a:t>–</a:t>
            </a:r>
            <a:r>
              <a:rPr lang="en-US" sz="4000" dirty="0"/>
              <a:t> Support and Coordination</a:t>
            </a:r>
          </a:p>
        </p:txBody>
      </p:sp>
      <p:sp>
        <p:nvSpPr>
          <p:cNvPr id="3" name="Content Placeholder 2"/>
          <p:cNvSpPr>
            <a:spLocks noGrp="1"/>
          </p:cNvSpPr>
          <p:nvPr>
            <p:ph idx="1"/>
          </p:nvPr>
        </p:nvSpPr>
        <p:spPr>
          <a:xfrm>
            <a:off x="609600" y="2160181"/>
            <a:ext cx="7886700" cy="3930791"/>
          </a:xfrm>
        </p:spPr>
        <p:txBody>
          <a:bodyPr>
            <a:noAutofit/>
          </a:bodyPr>
          <a:lstStyle/>
          <a:p>
            <a:pPr>
              <a:lnSpc>
                <a:spcPct val="100000"/>
              </a:lnSpc>
            </a:pPr>
            <a:r>
              <a:rPr lang="en-US" sz="2800" dirty="0"/>
              <a:t>Provide expertise with respect to copyright, accessibility, and technology/instructional design to facilitate local and statewide OER efforts. </a:t>
            </a:r>
          </a:p>
          <a:p>
            <a:pPr>
              <a:lnSpc>
                <a:spcPct val="100000"/>
              </a:lnSpc>
            </a:pPr>
            <a:r>
              <a:rPr lang="en-US" sz="2800" dirty="0"/>
              <a:t>Build on the accomplishments of other state-funded OER efforts and leverage the work and resources of existing grants and initiatives.</a:t>
            </a:r>
          </a:p>
          <a:p>
            <a:endParaRPr lang="en-US" sz="2800" dirty="0"/>
          </a:p>
        </p:txBody>
      </p:sp>
      <p:sp>
        <p:nvSpPr>
          <p:cNvPr id="4" name="Footer Placeholder 3"/>
          <p:cNvSpPr>
            <a:spLocks noGrp="1"/>
          </p:cNvSpPr>
          <p:nvPr>
            <p:ph type="ftr" sz="quarter" idx="4294967295"/>
          </p:nvPr>
        </p:nvSpPr>
        <p:spPr>
          <a:xfrm>
            <a:off x="3429000" y="18289"/>
            <a:ext cx="4114800" cy="329184"/>
          </a:xfrm>
          <a:prstGeom prst="rect">
            <a:avLst/>
          </a:prstGeom>
        </p:spPr>
        <p:txBody>
          <a:bodyPr/>
          <a:lstStyle/>
          <a:p>
            <a:pPr algn="r"/>
            <a:endParaRPr lang="en-US" dirty="0"/>
          </a:p>
        </p:txBody>
      </p:sp>
      <p:sp>
        <p:nvSpPr>
          <p:cNvPr id="5" name="Date Placeholder 4"/>
          <p:cNvSpPr>
            <a:spLocks noGrp="1"/>
          </p:cNvSpPr>
          <p:nvPr>
            <p:ph type="dt" sz="half" idx="10"/>
          </p:nvPr>
        </p:nvSpPr>
        <p:spPr/>
        <p:txBody>
          <a:bodyPr/>
          <a:lstStyle/>
          <a:p>
            <a:r>
              <a:rPr lang="en-US"/>
              <a:t>July 13, 2019</a:t>
            </a:r>
            <a:endParaRPr lang="en-US" dirty="0"/>
          </a:p>
        </p:txBody>
      </p:sp>
    </p:spTree>
    <p:extLst>
      <p:ext uri="{BB962C8B-B14F-4D97-AF65-F5344CB8AC3E}">
        <p14:creationId xmlns:p14="http://schemas.microsoft.com/office/powerpoint/2010/main" val="209821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OERI Accomplishments To Date</a:t>
            </a:r>
          </a:p>
        </p:txBody>
      </p:sp>
      <p:sp>
        <p:nvSpPr>
          <p:cNvPr id="3" name="Content Placeholder 2"/>
          <p:cNvSpPr>
            <a:spLocks noGrp="1"/>
          </p:cNvSpPr>
          <p:nvPr>
            <p:ph idx="1"/>
          </p:nvPr>
        </p:nvSpPr>
        <p:spPr/>
        <p:txBody>
          <a:bodyPr>
            <a:normAutofit/>
          </a:bodyPr>
          <a:lstStyle/>
          <a:p>
            <a:r>
              <a:rPr lang="en-US" sz="2400" dirty="0"/>
              <a:t>Established system of OERI Liaisons</a:t>
            </a:r>
          </a:p>
          <a:p>
            <a:r>
              <a:rPr lang="en-US" sz="2400" dirty="0"/>
              <a:t>Surveys, webinars, presentations, </a:t>
            </a:r>
          </a:p>
          <a:p>
            <a:r>
              <a:rPr lang="en-US" sz="2400" dirty="0"/>
              <a:t>Canvas shell, Website</a:t>
            </a:r>
          </a:p>
          <a:p>
            <a:r>
              <a:rPr lang="en-US" sz="2400" dirty="0"/>
              <a:t>Discipline Groups</a:t>
            </a:r>
          </a:p>
          <a:p>
            <a:r>
              <a:rPr lang="en-US" sz="2400" dirty="0"/>
              <a:t>RFP 1</a:t>
            </a:r>
          </a:p>
          <a:p>
            <a:r>
              <a:rPr lang="en-US" sz="2400" dirty="0"/>
              <a:t>RFP 2</a:t>
            </a:r>
          </a:p>
        </p:txBody>
      </p:sp>
    </p:spTree>
    <p:extLst>
      <p:ext uri="{BB962C8B-B14F-4D97-AF65-F5344CB8AC3E}">
        <p14:creationId xmlns:p14="http://schemas.microsoft.com/office/powerpoint/2010/main" val="76116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263658-7863-42F8-BBB9-238F7B88BE3C}"/>
              </a:ext>
            </a:extLst>
          </p:cNvPr>
          <p:cNvSpPr>
            <a:spLocks noGrp="1"/>
          </p:cNvSpPr>
          <p:nvPr>
            <p:ph type="title"/>
          </p:nvPr>
        </p:nvSpPr>
        <p:spPr>
          <a:xfrm>
            <a:off x="1088686" y="423746"/>
            <a:ext cx="7202456" cy="1279388"/>
          </a:xfrm>
        </p:spPr>
        <p:txBody>
          <a:bodyPr>
            <a:normAutofit/>
          </a:bodyPr>
          <a:lstStyle/>
          <a:p>
            <a:r>
              <a:rPr lang="en-US" sz="4000" dirty="0"/>
              <a:t>Statewide Discipline Collaborations</a:t>
            </a:r>
          </a:p>
        </p:txBody>
      </p:sp>
      <p:sp>
        <p:nvSpPr>
          <p:cNvPr id="3" name="Content Placeholder 2">
            <a:extLst>
              <a:ext uri="{FF2B5EF4-FFF2-40B4-BE49-F238E27FC236}">
                <a16:creationId xmlns="" xmlns:a16="http://schemas.microsoft.com/office/drawing/2014/main" id="{9DCE92FA-ABCA-43B3-B9AF-32E5D79E5184}"/>
              </a:ext>
            </a:extLst>
          </p:cNvPr>
          <p:cNvSpPr>
            <a:spLocks noGrp="1"/>
          </p:cNvSpPr>
          <p:nvPr>
            <p:ph idx="1"/>
          </p:nvPr>
        </p:nvSpPr>
        <p:spPr/>
        <p:txBody>
          <a:bodyPr>
            <a:normAutofit/>
          </a:bodyPr>
          <a:lstStyle/>
          <a:p>
            <a:r>
              <a:rPr lang="en-US" sz="2800" dirty="0"/>
              <a:t>OER allows for broad collaborations</a:t>
            </a:r>
          </a:p>
          <a:p>
            <a:r>
              <a:rPr lang="en-US" sz="2800" dirty="0"/>
              <a:t>RFP requires collaboration to increase impact</a:t>
            </a:r>
          </a:p>
          <a:p>
            <a:r>
              <a:rPr lang="en-US" sz="2800" dirty="0"/>
              <a:t>Discipline Group convenings and Canvas Course</a:t>
            </a:r>
          </a:p>
          <a:p>
            <a:r>
              <a:rPr lang="en-US" sz="2800" dirty="0"/>
              <a:t>Where do we go from here?</a:t>
            </a:r>
          </a:p>
        </p:txBody>
      </p:sp>
    </p:spTree>
    <p:extLst>
      <p:ext uri="{BB962C8B-B14F-4D97-AF65-F5344CB8AC3E}">
        <p14:creationId xmlns:p14="http://schemas.microsoft.com/office/powerpoint/2010/main" val="105451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OER Today</a:t>
            </a:r>
          </a:p>
        </p:txBody>
      </p:sp>
      <p:sp>
        <p:nvSpPr>
          <p:cNvPr id="3" name="Content Placeholder 2"/>
          <p:cNvSpPr>
            <a:spLocks noGrp="1"/>
          </p:cNvSpPr>
          <p:nvPr>
            <p:ph idx="1"/>
          </p:nvPr>
        </p:nvSpPr>
        <p:spPr>
          <a:xfrm>
            <a:off x="1088686" y="2013564"/>
            <a:ext cx="7202456" cy="4039916"/>
          </a:xfrm>
        </p:spPr>
        <p:txBody>
          <a:bodyPr>
            <a:normAutofit/>
          </a:bodyPr>
          <a:lstStyle/>
          <a:p>
            <a:r>
              <a:rPr lang="en-US" sz="2800" dirty="0"/>
              <a:t>Why is now the time </a:t>
            </a:r>
            <a:r>
              <a:rPr lang="mr-IN" sz="2800" dirty="0"/>
              <a:t>–</a:t>
            </a:r>
            <a:r>
              <a:rPr lang="en-US" sz="2800" dirty="0"/>
              <a:t> more than ever </a:t>
            </a:r>
            <a:r>
              <a:rPr lang="mr-IN" sz="2800" dirty="0"/>
              <a:t>–</a:t>
            </a:r>
            <a:r>
              <a:rPr lang="en-US" sz="2800" dirty="0"/>
              <a:t> for OER?</a:t>
            </a:r>
          </a:p>
          <a:p>
            <a:r>
              <a:rPr lang="en-US" sz="2800" dirty="0"/>
              <a:t>How can OER be used to build flexibility into curriculum?</a:t>
            </a:r>
          </a:p>
          <a:p>
            <a:r>
              <a:rPr lang="en-US" sz="2800" dirty="0"/>
              <a:t>How does OER help support students during times of emergency?</a:t>
            </a:r>
          </a:p>
        </p:txBody>
      </p:sp>
    </p:spTree>
    <p:extLst>
      <p:ext uri="{BB962C8B-B14F-4D97-AF65-F5344CB8AC3E}">
        <p14:creationId xmlns:p14="http://schemas.microsoft.com/office/powerpoint/2010/main" val="546556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OER and Curriculum</a:t>
            </a:r>
          </a:p>
        </p:txBody>
      </p:sp>
      <p:sp>
        <p:nvSpPr>
          <p:cNvPr id="3" name="Content Placeholder 2"/>
          <p:cNvSpPr>
            <a:spLocks noGrp="1"/>
          </p:cNvSpPr>
          <p:nvPr>
            <p:ph idx="1"/>
          </p:nvPr>
        </p:nvSpPr>
        <p:spPr/>
        <p:txBody>
          <a:bodyPr>
            <a:normAutofit/>
          </a:bodyPr>
          <a:lstStyle/>
          <a:p>
            <a:r>
              <a:rPr lang="en-US" sz="2000" dirty="0"/>
              <a:t>How do you document OER on the COR?</a:t>
            </a:r>
          </a:p>
          <a:p>
            <a:r>
              <a:rPr lang="en-US" sz="2000" b="1" dirty="0"/>
              <a:t>Documenting Open Educational Resources Options in Course Outline of Record (19S)</a:t>
            </a:r>
          </a:p>
          <a:p>
            <a:r>
              <a:rPr lang="en-US" sz="2000" dirty="0"/>
              <a:t>Resolved, That ASCCC develop guidelines for how to indicate the option of using OER on course outlines of record</a:t>
            </a:r>
          </a:p>
          <a:p>
            <a:r>
              <a:rPr lang="en-US" sz="2000" dirty="0"/>
              <a:t>Resolved, That ASCCC encourage local academic senates to develop mechanisms to encourage faculty to consider OER when developing or revising courses and to document the use of OER on the course outline of record.</a:t>
            </a:r>
          </a:p>
          <a:p>
            <a:endParaRPr lang="en-US" b="1" dirty="0"/>
          </a:p>
          <a:p>
            <a:endParaRPr lang="en-US" dirty="0"/>
          </a:p>
        </p:txBody>
      </p:sp>
      <p:sp>
        <p:nvSpPr>
          <p:cNvPr id="4" name="Date Placeholder 3"/>
          <p:cNvSpPr>
            <a:spLocks noGrp="1"/>
          </p:cNvSpPr>
          <p:nvPr>
            <p:ph type="dt" sz="half" idx="10"/>
          </p:nvPr>
        </p:nvSpPr>
        <p:spPr/>
        <p:txBody>
          <a:bodyPr/>
          <a:lstStyle/>
          <a:p>
            <a:r>
              <a:rPr lang="en-US"/>
              <a:t>July 13, 2019</a:t>
            </a:r>
            <a:endParaRPr lang="en-US" dirty="0"/>
          </a:p>
        </p:txBody>
      </p:sp>
      <p:sp>
        <p:nvSpPr>
          <p:cNvPr id="5" name="Footer Placeholder 4"/>
          <p:cNvSpPr>
            <a:spLocks noGrp="1"/>
          </p:cNvSpPr>
          <p:nvPr>
            <p:ph type="ftr" sz="quarter" idx="4294967295"/>
          </p:nvPr>
        </p:nvSpPr>
        <p:spPr>
          <a:xfrm>
            <a:off x="3429000" y="18289"/>
            <a:ext cx="4114800" cy="329184"/>
          </a:xfrm>
          <a:prstGeom prst="rect">
            <a:avLst/>
          </a:prstGeom>
        </p:spPr>
        <p:txBody>
          <a:bodyPr/>
          <a:lstStyle/>
          <a:p>
            <a:pPr algn="r"/>
            <a:endParaRPr lang="en-US" dirty="0"/>
          </a:p>
        </p:txBody>
      </p:sp>
    </p:spTree>
    <p:extLst>
      <p:ext uri="{BB962C8B-B14F-4D97-AF65-F5344CB8AC3E}">
        <p14:creationId xmlns:p14="http://schemas.microsoft.com/office/powerpoint/2010/main" val="547901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OER Degrees</a:t>
            </a:r>
          </a:p>
        </p:txBody>
      </p:sp>
      <p:sp>
        <p:nvSpPr>
          <p:cNvPr id="3" name="Content Placeholder 2"/>
          <p:cNvSpPr>
            <a:spLocks noGrp="1"/>
          </p:cNvSpPr>
          <p:nvPr>
            <p:ph idx="1"/>
          </p:nvPr>
        </p:nvSpPr>
        <p:spPr/>
        <p:txBody>
          <a:bodyPr>
            <a:normAutofit/>
          </a:bodyPr>
          <a:lstStyle/>
          <a:p>
            <a:r>
              <a:rPr lang="en-US" sz="2800" dirty="0"/>
              <a:t>How do you identify OER for a degree that works for 114 colleges?</a:t>
            </a:r>
          </a:p>
          <a:p>
            <a:r>
              <a:rPr lang="en-US" sz="2800" dirty="0"/>
              <a:t>How do you identify OER for general education courses that transfer?</a:t>
            </a:r>
          </a:p>
          <a:p>
            <a:r>
              <a:rPr lang="en-US" sz="2800" dirty="0"/>
              <a:t>114 colleges in 72 districts – and only some of the multi-college districts share curriculum</a:t>
            </a:r>
          </a:p>
          <a:p>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Session Description</a:t>
            </a:r>
          </a:p>
        </p:txBody>
      </p:sp>
      <p:sp>
        <p:nvSpPr>
          <p:cNvPr id="5" name="Rectangle 4"/>
          <p:cNvSpPr/>
          <p:nvPr/>
        </p:nvSpPr>
        <p:spPr>
          <a:xfrm>
            <a:off x="842963" y="2213313"/>
            <a:ext cx="7448179" cy="4031873"/>
          </a:xfrm>
          <a:prstGeom prst="rect">
            <a:avLst/>
          </a:prstGeom>
        </p:spPr>
        <p:txBody>
          <a:bodyPr wrap="square">
            <a:spAutoFit/>
          </a:bodyPr>
          <a:lstStyle/>
          <a:p>
            <a:r>
              <a:rPr lang="en-US" sz="3200" dirty="0">
                <a:latin typeface="Arial" charset="0"/>
              </a:rPr>
              <a:t>The ASCCC OERI aims to make the adoption of OER as commonplace as the adoption of a commercial text. What does this mean for curriculum, and students? Join us for a lively discussion of the work of the OERI and intersection of OER, curriculum, equity, student and success.</a:t>
            </a:r>
            <a:endParaRPr lang="en-US" sz="3200" dirty="0"/>
          </a:p>
        </p:txBody>
      </p:sp>
    </p:spTree>
    <p:extLst>
      <p:ext uri="{BB962C8B-B14F-4D97-AF65-F5344CB8AC3E}">
        <p14:creationId xmlns:p14="http://schemas.microsoft.com/office/powerpoint/2010/main" val="848862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Identifying Comparable Curriculum</a:t>
            </a:r>
          </a:p>
        </p:txBody>
      </p:sp>
      <p:sp>
        <p:nvSpPr>
          <p:cNvPr id="3" name="Content Placeholder 2"/>
          <p:cNvSpPr>
            <a:spLocks noGrp="1"/>
          </p:cNvSpPr>
          <p:nvPr>
            <p:ph idx="1"/>
          </p:nvPr>
        </p:nvSpPr>
        <p:spPr/>
        <p:txBody>
          <a:bodyPr>
            <a:noAutofit/>
          </a:bodyPr>
          <a:lstStyle/>
          <a:p>
            <a:r>
              <a:rPr lang="en-US" sz="2000" dirty="0"/>
              <a:t>Course Identification Numbering System (C-ID; </a:t>
            </a:r>
            <a:r>
              <a:rPr lang="en-US" sz="2000" dirty="0" err="1"/>
              <a:t>c-id.net</a:t>
            </a:r>
            <a:r>
              <a:rPr lang="en-US" sz="2000" dirty="0"/>
              <a:t>)</a:t>
            </a:r>
          </a:p>
          <a:p>
            <a:pPr lvl="1"/>
            <a:r>
              <a:rPr lang="en-US" sz="2000" dirty="0"/>
              <a:t> A set of descriptors used to identify common courses</a:t>
            </a:r>
          </a:p>
          <a:p>
            <a:r>
              <a:rPr lang="en-US" sz="2000" dirty="0"/>
              <a:t>Associate Degrees for Transfer (</a:t>
            </a:r>
            <a:r>
              <a:rPr lang="en-US" sz="2000" dirty="0" err="1"/>
              <a:t>ADTs</a:t>
            </a:r>
            <a:r>
              <a:rPr lang="en-US" sz="2000" dirty="0"/>
              <a:t>)</a:t>
            </a:r>
          </a:p>
          <a:p>
            <a:pPr lvl="1"/>
            <a:r>
              <a:rPr lang="en-US" sz="2000" dirty="0"/>
              <a:t>Degrees established through legislation that guarantee transfer into the California State University System (CSU)</a:t>
            </a:r>
          </a:p>
          <a:p>
            <a:pPr lvl="1"/>
            <a:r>
              <a:rPr lang="en-US" sz="2000" dirty="0"/>
              <a:t>Most of the courses in the </a:t>
            </a:r>
            <a:r>
              <a:rPr lang="en-US" sz="2000" dirty="0" err="1"/>
              <a:t>ADTs</a:t>
            </a:r>
            <a:r>
              <a:rPr lang="en-US" sz="2000" dirty="0"/>
              <a:t> are described by C-ID</a:t>
            </a:r>
          </a:p>
          <a:p>
            <a:pPr lvl="1"/>
            <a:r>
              <a:rPr lang="en-US" sz="2000" dirty="0"/>
              <a:t>Transferable general education patterns – for the CSU and the University of California – have been existence for decades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screen shot shows available OER by TMC and CSU GE/C-ID. This can be access from the OERI Canvas site or website. URLs at the end of the presentation." title="Screen Shot from Canvas Shel"/>
          <p:cNvPicPr>
            <a:picLocks noChangeAspect="1"/>
          </p:cNvPicPr>
          <p:nvPr/>
        </p:nvPicPr>
        <p:blipFill>
          <a:blip r:embed="rId2"/>
          <a:stretch>
            <a:fillRect/>
          </a:stretch>
        </p:blipFill>
        <p:spPr>
          <a:xfrm>
            <a:off x="0" y="2044551"/>
            <a:ext cx="9144000" cy="4639634"/>
          </a:xfrm>
          <a:prstGeom prst="rect">
            <a:avLst/>
          </a:prstGeom>
        </p:spPr>
      </p:pic>
      <p:sp>
        <p:nvSpPr>
          <p:cNvPr id="2" name="Title 1"/>
          <p:cNvSpPr>
            <a:spLocks noGrp="1"/>
          </p:cNvSpPr>
          <p:nvPr>
            <p:ph type="title"/>
          </p:nvPr>
        </p:nvSpPr>
        <p:spPr/>
        <p:txBody>
          <a:bodyPr/>
          <a:lstStyle/>
          <a:p>
            <a:r>
              <a:rPr lang="en-US" dirty="0" smtClean="0"/>
              <a:t>OER by TMC, GE, and C-ID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OER and Articulation </a:t>
            </a:r>
            <a:r>
              <a:rPr lang="mr-IN" sz="4000" dirty="0"/>
              <a:t>–</a:t>
            </a:r>
            <a:r>
              <a:rPr lang="en-US" sz="4000" dirty="0"/>
              <a:t> A Non-Issue..</a:t>
            </a:r>
          </a:p>
        </p:txBody>
      </p:sp>
      <p:sp>
        <p:nvSpPr>
          <p:cNvPr id="3" name="Content Placeholder 2"/>
          <p:cNvSpPr>
            <a:spLocks noGrp="1"/>
          </p:cNvSpPr>
          <p:nvPr>
            <p:ph idx="1"/>
          </p:nvPr>
        </p:nvSpPr>
        <p:spPr/>
        <p:txBody>
          <a:bodyPr>
            <a:normAutofit/>
          </a:bodyPr>
          <a:lstStyle/>
          <a:p>
            <a:pPr>
              <a:lnSpc>
                <a:spcPct val="100000"/>
              </a:lnSpc>
            </a:pPr>
            <a:r>
              <a:rPr lang="en-US" sz="3300" dirty="0"/>
              <a:t>Per the CSU Chancellor’s Office and UC Office of the President, there is no issue with the use of OER </a:t>
            </a:r>
            <a:r>
              <a:rPr lang="mr-IN" sz="3300" dirty="0"/>
              <a:t>–</a:t>
            </a:r>
            <a:r>
              <a:rPr lang="en-US" sz="3300" dirty="0"/>
              <a:t> provide such resources are stable and comparable to a traditional commercial text</a:t>
            </a:r>
          </a:p>
        </p:txBody>
      </p:sp>
      <p:sp>
        <p:nvSpPr>
          <p:cNvPr id="4" name="Date Placeholder 3"/>
          <p:cNvSpPr>
            <a:spLocks noGrp="1"/>
          </p:cNvSpPr>
          <p:nvPr>
            <p:ph type="dt" sz="half" idx="10"/>
          </p:nvPr>
        </p:nvSpPr>
        <p:spPr/>
        <p:txBody>
          <a:bodyPr/>
          <a:lstStyle/>
          <a:p>
            <a:r>
              <a:rPr lang="en-US"/>
              <a:t>July 13, 2019</a:t>
            </a:r>
            <a:endParaRPr lang="en-US" dirty="0"/>
          </a:p>
        </p:txBody>
      </p:sp>
      <p:sp>
        <p:nvSpPr>
          <p:cNvPr id="5" name="Footer Placeholder 4"/>
          <p:cNvSpPr>
            <a:spLocks noGrp="1"/>
          </p:cNvSpPr>
          <p:nvPr>
            <p:ph type="ftr" sz="quarter" idx="4294967295"/>
          </p:nvPr>
        </p:nvSpPr>
        <p:spPr>
          <a:xfrm>
            <a:off x="3429000" y="18289"/>
            <a:ext cx="4114800" cy="329184"/>
          </a:xfrm>
          <a:prstGeom prst="rect">
            <a:avLst/>
          </a:prstGeom>
        </p:spPr>
        <p:txBody>
          <a:bodyPr/>
          <a:lstStyle/>
          <a:p>
            <a:pPr algn="r"/>
            <a:endParaRPr lang="en-US" dirty="0"/>
          </a:p>
        </p:txBody>
      </p:sp>
    </p:spTree>
    <p:extLst>
      <p:ext uri="{BB962C8B-B14F-4D97-AF65-F5344CB8AC3E}">
        <p14:creationId xmlns:p14="http://schemas.microsoft.com/office/powerpoint/2010/main" val="1803855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640" dirty="0"/>
              <a:t>OER, Student Success, and Equity</a:t>
            </a:r>
            <a:endParaRPr lang="en-US" dirty="0"/>
          </a:p>
        </p:txBody>
      </p:sp>
      <p:sp>
        <p:nvSpPr>
          <p:cNvPr id="3" name="Content Placeholder 2"/>
          <p:cNvSpPr>
            <a:spLocks noGrp="1"/>
          </p:cNvSpPr>
          <p:nvPr>
            <p:ph idx="1"/>
          </p:nvPr>
        </p:nvSpPr>
        <p:spPr/>
        <p:txBody>
          <a:bodyPr>
            <a:normAutofit/>
          </a:bodyPr>
          <a:lstStyle/>
          <a:p>
            <a:r>
              <a:rPr lang="en-US" sz="3094" dirty="0"/>
              <a:t>What is the connection between open educational resources, student success, and equity?</a:t>
            </a:r>
          </a:p>
          <a:p>
            <a:endParaRPr lang="en-US" sz="3094" dirty="0"/>
          </a:p>
        </p:txBody>
      </p:sp>
      <p:sp>
        <p:nvSpPr>
          <p:cNvPr id="4" name="Footer Placeholder 3"/>
          <p:cNvSpPr>
            <a:spLocks noGrp="1"/>
          </p:cNvSpPr>
          <p:nvPr>
            <p:ph type="ftr" sz="quarter" idx="4294967295"/>
          </p:nvPr>
        </p:nvSpPr>
        <p:spPr>
          <a:xfrm>
            <a:off x="3429000" y="18289"/>
            <a:ext cx="4114800" cy="329184"/>
          </a:xfrm>
          <a:prstGeom prst="rect">
            <a:avLst/>
          </a:prstGeom>
        </p:spPr>
        <p:txBody>
          <a:bodyPr/>
          <a:lstStyle/>
          <a:p>
            <a:pPr algn="r"/>
            <a:endParaRPr lang="en-US" dirty="0"/>
          </a:p>
        </p:txBody>
      </p:sp>
      <p:pic>
        <p:nvPicPr>
          <p:cNvPr id="5" name="Picture 4" title="A piggy ban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038" y="3895531"/>
            <a:ext cx="3702694" cy="2471549"/>
          </a:xfrm>
          <a:prstGeom prst="rect">
            <a:avLst/>
          </a:prstGeom>
        </p:spPr>
      </p:pic>
      <p:sp>
        <p:nvSpPr>
          <p:cNvPr id="6" name="Date Placeholder 5"/>
          <p:cNvSpPr>
            <a:spLocks noGrp="1"/>
          </p:cNvSpPr>
          <p:nvPr>
            <p:ph type="dt" sz="half" idx="10"/>
          </p:nvPr>
        </p:nvSpPr>
        <p:spPr/>
        <p:txBody>
          <a:bodyPr/>
          <a:lstStyle/>
          <a:p>
            <a:r>
              <a:rPr lang="en-US"/>
              <a:t>July 13, 2019</a:t>
            </a:r>
            <a:endParaRPr lang="en-US" dirty="0"/>
          </a:p>
        </p:txBody>
      </p:sp>
    </p:spTree>
    <p:extLst>
      <p:ext uri="{BB962C8B-B14F-4D97-AF65-F5344CB8AC3E}">
        <p14:creationId xmlns:p14="http://schemas.microsoft.com/office/powerpoint/2010/main" val="809875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CEB63-6C30-4D80-B39D-D33267D729B9}"/>
              </a:ext>
            </a:extLst>
          </p:cNvPr>
          <p:cNvSpPr>
            <a:spLocks noGrp="1"/>
          </p:cNvSpPr>
          <p:nvPr>
            <p:ph type="title"/>
          </p:nvPr>
        </p:nvSpPr>
        <p:spPr/>
        <p:txBody>
          <a:bodyPr>
            <a:noAutofit/>
          </a:bodyPr>
          <a:lstStyle/>
          <a:p>
            <a:r>
              <a:rPr lang="en" sz="4200" dirty="0"/>
              <a:t>Underrepresented students </a:t>
            </a:r>
            <a:br>
              <a:rPr lang="en" sz="4200" dirty="0"/>
            </a:br>
            <a:r>
              <a:rPr lang="en" sz="4200" dirty="0"/>
              <a:t>perform better with OER</a:t>
            </a:r>
            <a:endParaRPr lang="en-US" sz="4200" dirty="0"/>
          </a:p>
        </p:txBody>
      </p:sp>
      <p:sp>
        <p:nvSpPr>
          <p:cNvPr id="5" name="Content Placeholder 4"/>
          <p:cNvSpPr>
            <a:spLocks noGrp="1"/>
          </p:cNvSpPr>
          <p:nvPr>
            <p:ph idx="1"/>
          </p:nvPr>
        </p:nvSpPr>
        <p:spPr/>
        <p:txBody>
          <a:bodyPr>
            <a:normAutofit/>
          </a:bodyPr>
          <a:lstStyle/>
          <a:p>
            <a:r>
              <a:rPr lang="en-US" sz="2200" dirty="0" smtClean="0"/>
              <a:t>Data from the University of Georgia indicate that OER is associated with better grades and decreases on drops, failures, and withdrawals</a:t>
            </a:r>
            <a:endParaRPr lang="en-US" sz="2200" dirty="0"/>
          </a:p>
        </p:txBody>
      </p:sp>
      <p:sp>
        <p:nvSpPr>
          <p:cNvPr id="4" name="Google Shape;135;p23">
            <a:extLst>
              <a:ext uri="{FF2B5EF4-FFF2-40B4-BE49-F238E27FC236}">
                <a16:creationId xmlns="" xmlns:a16="http://schemas.microsoft.com/office/drawing/2014/main" id="{B2E8AE09-D4B9-40BC-993E-821C72B90D09}"/>
              </a:ext>
            </a:extLst>
          </p:cNvPr>
          <p:cNvSpPr txBox="1"/>
          <p:nvPr/>
        </p:nvSpPr>
        <p:spPr>
          <a:xfrm>
            <a:off x="929682" y="5979343"/>
            <a:ext cx="7963868" cy="745200"/>
          </a:xfrm>
          <a:prstGeom prst="rect">
            <a:avLst/>
          </a:prstGeom>
          <a:noFill/>
          <a:ln>
            <a:noFill/>
          </a:ln>
        </p:spPr>
        <p:txBody>
          <a:bodyPr spcFirstLastPara="1" wrap="square" lIns="68575" tIns="68575" rIns="68575" bIns="68575" anchor="t" anchorCtr="0">
            <a:noAutofit/>
          </a:bodyPr>
          <a:lstStyle/>
          <a:p>
            <a:pPr marL="0" lvl="0" indent="0" algn="ctr" rtl="0">
              <a:lnSpc>
                <a:spcPct val="115000"/>
              </a:lnSpc>
              <a:spcBef>
                <a:spcPts val="0"/>
              </a:spcBef>
              <a:spcAft>
                <a:spcPts val="0"/>
              </a:spcAft>
              <a:buClr>
                <a:schemeClr val="dk1"/>
              </a:buClr>
              <a:buSzPts val="800"/>
              <a:buFont typeface="Arial"/>
              <a:buNone/>
            </a:pPr>
            <a:r>
              <a:rPr lang="en" sz="1200" dirty="0">
                <a:solidFill>
                  <a:schemeClr val="dk1"/>
                </a:solidFill>
                <a:latin typeface="Calibri"/>
                <a:ea typeface="Calibri"/>
                <a:cs typeface="Calibri"/>
                <a:sym typeface="Calibri"/>
              </a:rPr>
              <a:t>Source: AAC&amp;U, University of Georgia</a:t>
            </a:r>
            <a:endParaRPr sz="1200"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800"/>
              <a:buFont typeface="Arial"/>
              <a:buNone/>
            </a:pPr>
            <a:r>
              <a:rPr lang="en" sz="1200" i="1" u="sng" dirty="0">
                <a:solidFill>
                  <a:schemeClr val="hlink"/>
                </a:solidFill>
                <a:latin typeface="Calibri"/>
                <a:ea typeface="Calibri"/>
                <a:cs typeface="Calibri"/>
                <a:sym typeface="Calibri"/>
                <a:hlinkClick r:id="rId2"/>
              </a:rPr>
              <a:t>The Impact of Open Educational Resources on Various Student Success Metrics</a:t>
            </a:r>
            <a:r>
              <a:rPr lang="en" sz="1200" u="sng" dirty="0">
                <a:solidFill>
                  <a:schemeClr val="hlink"/>
                </a:solidFill>
                <a:latin typeface="Calibri"/>
                <a:ea typeface="Calibri"/>
                <a:cs typeface="Calibri"/>
                <a:sym typeface="Calibri"/>
                <a:hlinkClick r:id="rId2"/>
              </a:rPr>
              <a:t>,</a:t>
            </a:r>
            <a:r>
              <a:rPr lang="en" sz="1200" u="sng" dirty="0">
                <a:solidFill>
                  <a:schemeClr val="hlink"/>
                </a:solidFill>
                <a:latin typeface="Calibri"/>
                <a:ea typeface="Calibri"/>
                <a:cs typeface="Calibri"/>
                <a:sym typeface="Calibri"/>
              </a:rPr>
              <a:t> </a:t>
            </a:r>
            <a:endParaRPr lang="en-US" sz="1200" u="sng" dirty="0">
              <a:solidFill>
                <a:schemeClr val="hlink"/>
              </a:solidFill>
              <a:latin typeface="Calibri"/>
              <a:ea typeface="Calibri"/>
              <a:cs typeface="Calibri"/>
              <a:sym typeface="Calibri"/>
              <a:hlinkClick r:id="rId2"/>
            </a:endParaRPr>
          </a:p>
          <a:p>
            <a:pPr marL="0" lvl="0" indent="0" algn="ctr" rtl="0">
              <a:lnSpc>
                <a:spcPct val="115000"/>
              </a:lnSpc>
              <a:spcBef>
                <a:spcPts val="0"/>
              </a:spcBef>
              <a:spcAft>
                <a:spcPts val="0"/>
              </a:spcAft>
              <a:buClr>
                <a:schemeClr val="dk1"/>
              </a:buClr>
              <a:buSzPts val="800"/>
              <a:buFont typeface="Arial"/>
              <a:buNone/>
            </a:pPr>
            <a:r>
              <a:rPr lang="en-US" sz="1200" u="sng" dirty="0">
                <a:solidFill>
                  <a:schemeClr val="hlink"/>
                </a:solidFill>
                <a:latin typeface="Calibri"/>
                <a:ea typeface="Calibri"/>
                <a:cs typeface="Calibri"/>
                <a:sym typeface="Calibri"/>
                <a:hlinkClick r:id="rId2"/>
              </a:rPr>
              <a:t>in International Journal of Teaching and Learning in Higher Education, 2018</a:t>
            </a:r>
          </a:p>
          <a:p>
            <a:pPr marL="0" lvl="0" indent="0" algn="l" rtl="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244724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30303F-7300-4C8D-8F4E-FE2A4E07FD5D}"/>
              </a:ext>
            </a:extLst>
          </p:cNvPr>
          <p:cNvSpPr>
            <a:spLocks noGrp="1"/>
          </p:cNvSpPr>
          <p:nvPr>
            <p:ph type="title"/>
          </p:nvPr>
        </p:nvSpPr>
        <p:spPr/>
        <p:txBody>
          <a:bodyPr>
            <a:normAutofit/>
          </a:bodyPr>
          <a:lstStyle/>
          <a:p>
            <a:r>
              <a:rPr lang="en-US" sz="4200" dirty="0"/>
              <a:t>CSUCI Study</a:t>
            </a:r>
          </a:p>
        </p:txBody>
      </p:sp>
      <p:sp>
        <p:nvSpPr>
          <p:cNvPr id="4" name="Content Placeholder 3">
            <a:extLst>
              <a:ext uri="{FF2B5EF4-FFF2-40B4-BE49-F238E27FC236}">
                <a16:creationId xmlns="" xmlns:a16="http://schemas.microsoft.com/office/drawing/2014/main" id="{999B6A68-F2BC-46A1-9C0A-F505B08370E0}"/>
              </a:ext>
            </a:extLst>
          </p:cNvPr>
          <p:cNvSpPr>
            <a:spLocks noGrp="1"/>
          </p:cNvSpPr>
          <p:nvPr>
            <p:ph idx="1"/>
          </p:nvPr>
        </p:nvSpPr>
        <p:spPr/>
        <p:txBody>
          <a:bodyPr>
            <a:noAutofit/>
          </a:bodyPr>
          <a:lstStyle/>
          <a:p>
            <a:pPr marL="342900" lvl="0" indent="-260350">
              <a:spcBef>
                <a:spcPts val="0"/>
              </a:spcBef>
              <a:buSzPts val="1500"/>
              <a:buChar char="●"/>
            </a:pPr>
            <a:r>
              <a:rPr lang="en-US" sz="1800" dirty="0"/>
              <a:t>Textbook prices are a significant educational barrier for all  students</a:t>
            </a:r>
          </a:p>
          <a:p>
            <a:pPr marL="342900" lvl="0" indent="-260350">
              <a:spcBef>
                <a:spcPts val="800"/>
              </a:spcBef>
              <a:buSzPts val="1500"/>
              <a:buChar char="●"/>
            </a:pPr>
            <a:r>
              <a:rPr lang="en-US" sz="1800" dirty="0"/>
              <a:t>Textbook prices are an even greater barrier for historically underserved students </a:t>
            </a:r>
          </a:p>
          <a:p>
            <a:pPr marL="342900" indent="-260350">
              <a:spcBef>
                <a:spcPts val="800"/>
              </a:spcBef>
              <a:buSzPts val="1500"/>
              <a:buFont typeface="Arial" panose="020B0604020202020204" pitchFamily="34" charset="0"/>
              <a:buChar char="●"/>
            </a:pPr>
            <a:r>
              <a:rPr lang="en-US" sz="1800" dirty="0"/>
              <a:t>It is our responsibility to "remove any unnecessary financial barriers to academic success, and to ensure that our students’ learning potential is never limited by their purchasing power."</a:t>
            </a:r>
          </a:p>
          <a:p>
            <a:pPr marL="82550" indent="0">
              <a:spcBef>
                <a:spcPts val="800"/>
              </a:spcBef>
              <a:buSzPts val="1500"/>
              <a:buNone/>
            </a:pPr>
            <a:r>
              <a:rPr lang="en-US" sz="1800" dirty="0"/>
              <a:t>n=700 undergraduate students</a:t>
            </a:r>
          </a:p>
        </p:txBody>
      </p:sp>
      <p:sp>
        <p:nvSpPr>
          <p:cNvPr id="6" name="Rectangle 5">
            <a:extLst>
              <a:ext uri="{FF2B5EF4-FFF2-40B4-BE49-F238E27FC236}">
                <a16:creationId xmlns="" xmlns:a16="http://schemas.microsoft.com/office/drawing/2014/main" id="{B39E34E7-50A2-47ED-8B70-95844F676096}"/>
              </a:ext>
            </a:extLst>
          </p:cNvPr>
          <p:cNvSpPr/>
          <p:nvPr/>
        </p:nvSpPr>
        <p:spPr>
          <a:xfrm>
            <a:off x="1383909" y="6261278"/>
            <a:ext cx="6376182" cy="400110"/>
          </a:xfrm>
          <a:prstGeom prst="rect">
            <a:avLst/>
          </a:prstGeom>
        </p:spPr>
        <p:txBody>
          <a:bodyPr wrap="square">
            <a:spAutoFit/>
          </a:bodyPr>
          <a:lstStyle/>
          <a:p>
            <a:pPr lvl="0"/>
            <a:r>
              <a:rPr lang="en-US" sz="1000" dirty="0">
                <a:solidFill>
                  <a:srgbClr val="02457A"/>
                </a:solidFill>
              </a:rPr>
              <a:t> "</a:t>
            </a:r>
            <a:r>
              <a:rPr lang="en-US" sz="1000" u="sng" dirty="0">
                <a:solidFill>
                  <a:srgbClr val="02457A"/>
                </a:solidFill>
                <a:hlinkClick r:id="rId2"/>
              </a:rPr>
              <a:t>Textbook Affordability and Student Success for Historically Underserved Populations at CSUCI</a:t>
            </a:r>
            <a:r>
              <a:rPr lang="en-US" sz="1000" dirty="0">
                <a:solidFill>
                  <a:srgbClr val="02457A"/>
                </a:solidFill>
              </a:rPr>
              <a:t>" by J. Jacob Jenkins, Jaime </a:t>
            </a:r>
            <a:r>
              <a:rPr lang="en-US" sz="1000" dirty="0" err="1">
                <a:solidFill>
                  <a:srgbClr val="02457A"/>
                </a:solidFill>
              </a:rPr>
              <a:t>Hannans</a:t>
            </a:r>
            <a:r>
              <a:rPr lang="en-US" sz="1000" dirty="0">
                <a:solidFill>
                  <a:srgbClr val="02457A"/>
                </a:solidFill>
              </a:rPr>
              <a:t>, Luis Sanchez, and Jill </a:t>
            </a:r>
            <a:r>
              <a:rPr lang="en-US" sz="1000" dirty="0" err="1">
                <a:solidFill>
                  <a:srgbClr val="02457A"/>
                </a:solidFill>
              </a:rPr>
              <a:t>Leafstedt</a:t>
            </a:r>
            <a:r>
              <a:rPr lang="en-US" sz="1000" dirty="0">
                <a:solidFill>
                  <a:srgbClr val="02457A"/>
                </a:solidFill>
              </a:rPr>
              <a:t> for </a:t>
            </a:r>
            <a:r>
              <a:rPr lang="en-US" sz="1000" u="sng" dirty="0" err="1">
                <a:solidFill>
                  <a:srgbClr val="02457A"/>
                </a:solidFill>
                <a:hlinkClick r:id="rId3"/>
              </a:rPr>
              <a:t>openCI</a:t>
            </a:r>
            <a:r>
              <a:rPr lang="en-US" sz="1000" dirty="0">
                <a:solidFill>
                  <a:srgbClr val="02457A"/>
                </a:solidFill>
              </a:rPr>
              <a:t> is licensed under </a:t>
            </a:r>
            <a:r>
              <a:rPr lang="en-US" sz="1000" u="sng" dirty="0">
                <a:solidFill>
                  <a:srgbClr val="02457A"/>
                </a:solidFill>
                <a:hlinkClick r:id="rId4"/>
              </a:rPr>
              <a:t>CC BY 4.0</a:t>
            </a:r>
            <a:endParaRPr lang="en-US" sz="1000" dirty="0">
              <a:solidFill>
                <a:srgbClr val="02457A"/>
              </a:solidFill>
            </a:endParaRPr>
          </a:p>
        </p:txBody>
      </p:sp>
    </p:spTree>
    <p:extLst>
      <p:ext uri="{BB962C8B-B14F-4D97-AF65-F5344CB8AC3E}">
        <p14:creationId xmlns:p14="http://schemas.microsoft.com/office/powerpoint/2010/main" val="1695923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 Allows You To</a:t>
            </a:r>
            <a:r>
              <a:rPr lang="mr-IN" dirty="0" smtClean="0"/>
              <a:t>…</a:t>
            </a:r>
            <a:endParaRPr lang="en-US" dirty="0"/>
          </a:p>
        </p:txBody>
      </p:sp>
      <p:sp>
        <p:nvSpPr>
          <p:cNvPr id="3" name="Content Placeholder 2"/>
          <p:cNvSpPr>
            <a:spLocks noGrp="1"/>
          </p:cNvSpPr>
          <p:nvPr>
            <p:ph idx="1"/>
          </p:nvPr>
        </p:nvSpPr>
        <p:spPr>
          <a:xfrm>
            <a:off x="1088686" y="2049602"/>
            <a:ext cx="7202456" cy="4039079"/>
          </a:xfrm>
        </p:spPr>
        <p:txBody>
          <a:bodyPr>
            <a:normAutofit/>
          </a:bodyPr>
          <a:lstStyle/>
          <a:p>
            <a:r>
              <a:rPr lang="en-US" sz="2400" dirty="0" smtClean="0"/>
              <a:t>Customize to your content</a:t>
            </a:r>
          </a:p>
          <a:p>
            <a:r>
              <a:rPr lang="en-US" sz="2400" dirty="0" smtClean="0"/>
              <a:t>Customize for our students</a:t>
            </a:r>
            <a:endParaRPr lang="en-US" sz="2400" dirty="0"/>
          </a:p>
        </p:txBody>
      </p:sp>
    </p:spTree>
    <p:extLst>
      <p:ext uri="{BB962C8B-B14F-4D97-AF65-F5344CB8AC3E}">
        <p14:creationId xmlns:p14="http://schemas.microsoft.com/office/powerpoint/2010/main" val="124857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Plans for 2020-2021</a:t>
            </a:r>
          </a:p>
        </p:txBody>
      </p:sp>
      <p:sp>
        <p:nvSpPr>
          <p:cNvPr id="3" name="Content Placeholder 2"/>
          <p:cNvSpPr>
            <a:spLocks noGrp="1"/>
          </p:cNvSpPr>
          <p:nvPr>
            <p:ph idx="1"/>
          </p:nvPr>
        </p:nvSpPr>
        <p:spPr/>
        <p:txBody>
          <a:bodyPr>
            <a:noAutofit/>
          </a:bodyPr>
          <a:lstStyle/>
          <a:p>
            <a:r>
              <a:rPr lang="en-US" sz="2400" dirty="0" smtClean="0"/>
              <a:t>Targeted collaborative resource development with emphasis on inclusivity and diversity </a:t>
            </a:r>
            <a:r>
              <a:rPr lang="mr-IN" sz="2400" dirty="0" smtClean="0"/>
              <a:t>–</a:t>
            </a:r>
            <a:r>
              <a:rPr lang="en-US" sz="2400" dirty="0" smtClean="0"/>
              <a:t> ensuring our texts speak to our students</a:t>
            </a:r>
          </a:p>
          <a:p>
            <a:r>
              <a:rPr lang="en-US" sz="2400" dirty="0" smtClean="0"/>
              <a:t>Expand and refine discipline-specific resource collections</a:t>
            </a:r>
          </a:p>
          <a:p>
            <a:r>
              <a:rPr lang="en-US" sz="2400" dirty="0" smtClean="0"/>
              <a:t>Student outreach</a:t>
            </a:r>
          </a:p>
          <a:p>
            <a:r>
              <a:rPr lang="en-US" sz="2400" dirty="0" smtClean="0"/>
              <a:t>Discipline communities</a:t>
            </a:r>
            <a:endParaRPr lang="en-US" sz="2400" dirty="0"/>
          </a:p>
        </p:txBody>
      </p:sp>
    </p:spTree>
    <p:extLst>
      <p:ext uri="{BB962C8B-B14F-4D97-AF65-F5344CB8AC3E}">
        <p14:creationId xmlns:p14="http://schemas.microsoft.com/office/powerpoint/2010/main" val="1352257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Discipline Communities</a:t>
            </a:r>
            <a:endParaRPr lang="en-US" sz="4000" dirty="0"/>
          </a:p>
        </p:txBody>
      </p:sp>
      <p:sp>
        <p:nvSpPr>
          <p:cNvPr id="3" name="Content Placeholder 2"/>
          <p:cNvSpPr>
            <a:spLocks noGrp="1"/>
          </p:cNvSpPr>
          <p:nvPr>
            <p:ph idx="1"/>
          </p:nvPr>
        </p:nvSpPr>
        <p:spPr/>
        <p:txBody>
          <a:bodyPr>
            <a:normAutofit/>
          </a:bodyPr>
          <a:lstStyle/>
          <a:p>
            <a:r>
              <a:rPr lang="en-US" sz="3600" dirty="0" smtClean="0"/>
              <a:t>How do we make a discipline community work for you? </a:t>
            </a:r>
          </a:p>
          <a:p>
            <a:r>
              <a:rPr lang="en-US" sz="3600" dirty="0" smtClean="0"/>
              <a:t>What draws you in?</a:t>
            </a:r>
          </a:p>
          <a:p>
            <a:r>
              <a:rPr lang="en-US" sz="3600" dirty="0" smtClean="0"/>
              <a:t>What makes you stay?</a:t>
            </a:r>
            <a:endParaRPr lang="en-US" sz="3600" dirty="0"/>
          </a:p>
        </p:txBody>
      </p:sp>
    </p:spTree>
    <p:extLst>
      <p:ext uri="{BB962C8B-B14F-4D97-AF65-F5344CB8AC3E}">
        <p14:creationId xmlns:p14="http://schemas.microsoft.com/office/powerpoint/2010/main" val="2046481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4000" dirty="0" smtClean="0"/>
              <a:t>What OER do you need?</a:t>
            </a:r>
            <a:endParaRPr lang="en-US" sz="4000"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253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Your Presenters</a:t>
            </a:r>
          </a:p>
        </p:txBody>
      </p:sp>
      <p:sp>
        <p:nvSpPr>
          <p:cNvPr id="3" name="Content Placeholder 2"/>
          <p:cNvSpPr>
            <a:spLocks noGrp="1"/>
          </p:cNvSpPr>
          <p:nvPr>
            <p:ph idx="1"/>
          </p:nvPr>
        </p:nvSpPr>
        <p:spPr/>
        <p:txBody>
          <a:bodyPr>
            <a:normAutofit/>
          </a:bodyPr>
          <a:lstStyle/>
          <a:p>
            <a:r>
              <a:rPr lang="en-US" sz="1800" dirty="0"/>
              <a:t>Michelle Pilati </a:t>
            </a:r>
            <a:r>
              <a:rPr lang="mr-IN" sz="1800" dirty="0"/>
              <a:t>–</a:t>
            </a:r>
            <a:r>
              <a:rPr lang="en-US" sz="1800" dirty="0"/>
              <a:t> Faculty Coordinator, OERI</a:t>
            </a:r>
          </a:p>
          <a:p>
            <a:pPr lvl="1"/>
            <a:r>
              <a:rPr lang="en-US" sz="1800" dirty="0"/>
              <a:t>Psychology, Rio Hondo College</a:t>
            </a:r>
          </a:p>
          <a:p>
            <a:r>
              <a:rPr lang="en-US" sz="1800" dirty="0"/>
              <a:t>Suzanne </a:t>
            </a:r>
            <a:r>
              <a:rPr lang="en-US" sz="1800" dirty="0" err="1"/>
              <a:t>Wakim</a:t>
            </a:r>
            <a:r>
              <a:rPr lang="en-US" sz="1800" dirty="0"/>
              <a:t> </a:t>
            </a:r>
            <a:r>
              <a:rPr lang="mr-IN" sz="1800" dirty="0"/>
              <a:t>–</a:t>
            </a:r>
            <a:r>
              <a:rPr lang="en-US" sz="1800" dirty="0"/>
              <a:t> Regional Lead, Project Facilitator, OERI</a:t>
            </a:r>
          </a:p>
          <a:p>
            <a:pPr lvl="1"/>
            <a:r>
              <a:rPr lang="en-US" sz="1800" dirty="0"/>
              <a:t>Biology, Butte College</a:t>
            </a:r>
          </a:p>
          <a:p>
            <a:pPr lvl="1"/>
            <a:endParaRPr lang="en-US" sz="1800" dirty="0"/>
          </a:p>
          <a:p>
            <a:pPr lvl="1"/>
            <a:endParaRPr lang="en-US" sz="1800" dirty="0"/>
          </a:p>
          <a:p>
            <a:pPr lvl="1"/>
            <a:endParaRPr lang="en-US" sz="1800" dirty="0"/>
          </a:p>
        </p:txBody>
      </p:sp>
      <p:pic>
        <p:nvPicPr>
          <p:cNvPr id="4" name="Picture 3" title="&quot;&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412" y="3734378"/>
            <a:ext cx="3773347" cy="2830010"/>
          </a:xfrm>
          <a:prstGeom prst="rect">
            <a:avLst/>
          </a:prstGeom>
        </p:spPr>
      </p:pic>
    </p:spTree>
    <p:extLst>
      <p:ext uri="{BB962C8B-B14F-4D97-AF65-F5344CB8AC3E}">
        <p14:creationId xmlns:p14="http://schemas.microsoft.com/office/powerpoint/2010/main" val="1893051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a:t>
            </a:r>
            <a:r>
              <a:rPr lang="mr-IN" dirty="0"/>
              <a:t>…</a:t>
            </a:r>
            <a:endParaRPr lang="en-US" dirty="0"/>
          </a:p>
        </p:txBody>
      </p:sp>
      <p:sp>
        <p:nvSpPr>
          <p:cNvPr id="3" name="Content Placeholder 2"/>
          <p:cNvSpPr>
            <a:spLocks noGrp="1"/>
          </p:cNvSpPr>
          <p:nvPr>
            <p:ph idx="1"/>
          </p:nvPr>
        </p:nvSpPr>
        <p:spPr/>
        <p:txBody>
          <a:bodyPr/>
          <a:lstStyle/>
          <a:p>
            <a:r>
              <a:rPr lang="en-US" dirty="0"/>
              <a:t>Michelle Pilati </a:t>
            </a:r>
            <a:r>
              <a:rPr lang="mr-IN" dirty="0"/>
              <a:t>–</a:t>
            </a:r>
            <a:r>
              <a:rPr lang="en-US" dirty="0"/>
              <a:t> </a:t>
            </a:r>
            <a:r>
              <a:rPr lang="en-US" dirty="0" smtClean="0"/>
              <a:t>mpilati@asccc.org</a:t>
            </a:r>
          </a:p>
          <a:p>
            <a:r>
              <a:rPr lang="en-US" dirty="0" smtClean="0"/>
              <a:t>Suzanne </a:t>
            </a:r>
            <a:r>
              <a:rPr lang="en-US" dirty="0" err="1" smtClean="0"/>
              <a:t>Wakim</a:t>
            </a:r>
            <a:r>
              <a:rPr lang="en-US" dirty="0" smtClean="0"/>
              <a:t> - </a:t>
            </a:r>
            <a:r>
              <a:rPr lang="en-US" u="sng" dirty="0"/>
              <a:t>wakimsu@butte.edu</a:t>
            </a:r>
            <a:endParaRPr lang="en-US" dirty="0"/>
          </a:p>
          <a:p>
            <a:r>
              <a:rPr lang="en-US" dirty="0" smtClean="0"/>
              <a:t>ASCCC OERI Website (</a:t>
            </a:r>
            <a:r>
              <a:rPr lang="en-US" dirty="0" err="1" smtClean="0"/>
              <a:t>asccc-oeri.org</a:t>
            </a:r>
            <a:r>
              <a:rPr lang="en-US" dirty="0" smtClean="0"/>
              <a:t>)</a:t>
            </a:r>
            <a:endParaRPr lang="en-US" dirty="0"/>
          </a:p>
          <a:p>
            <a:r>
              <a:rPr lang="en-US" dirty="0" smtClean="0">
                <a:hlinkClick r:id="rId3"/>
              </a:rPr>
              <a:t>Sign up for the OERI list-serv</a:t>
            </a:r>
            <a:r>
              <a:rPr lang="en-US" dirty="0" smtClean="0"/>
              <a:t> (https</a:t>
            </a:r>
            <a:r>
              <a:rPr lang="en-US" dirty="0"/>
              <a:t>://</a:t>
            </a:r>
            <a:r>
              <a:rPr lang="en-US" dirty="0" smtClean="0"/>
              <a:t>www.asccc.org/signup-newsletters)</a:t>
            </a:r>
            <a:endParaRPr lang="en-US" dirty="0"/>
          </a:p>
          <a:p>
            <a:endParaRPr lang="en-US" dirty="0"/>
          </a:p>
        </p:txBody>
      </p:sp>
      <p:sp>
        <p:nvSpPr>
          <p:cNvPr id="6" name="Footer Placeholder 5"/>
          <p:cNvSpPr>
            <a:spLocks noGrp="1"/>
          </p:cNvSpPr>
          <p:nvPr>
            <p:ph type="ftr" sz="quarter" idx="4294967295"/>
          </p:nvPr>
        </p:nvSpPr>
        <p:spPr>
          <a:xfrm>
            <a:off x="3429000" y="18289"/>
            <a:ext cx="4114800" cy="329184"/>
          </a:xfrm>
          <a:prstGeom prst="rect">
            <a:avLst/>
          </a:prstGeom>
        </p:spPr>
        <p:txBody>
          <a:bodyPr/>
          <a:lstStyle/>
          <a:p>
            <a:pPr algn="r"/>
            <a:endParaRPr lang="en-US" dirty="0"/>
          </a:p>
        </p:txBody>
      </p:sp>
      <p:sp>
        <p:nvSpPr>
          <p:cNvPr id="4" name="Date Placeholder 3"/>
          <p:cNvSpPr>
            <a:spLocks noGrp="1"/>
          </p:cNvSpPr>
          <p:nvPr>
            <p:ph type="dt" sz="half" idx="10"/>
          </p:nvPr>
        </p:nvSpPr>
        <p:spPr/>
        <p:txBody>
          <a:bodyPr/>
          <a:lstStyle/>
          <a:p>
            <a:r>
              <a:rPr lang="en-US"/>
              <a:t>July 13, 2019</a:t>
            </a:r>
            <a:endParaRPr lang="en-US" dirty="0"/>
          </a:p>
        </p:txBody>
      </p:sp>
    </p:spTree>
    <p:extLst>
      <p:ext uri="{BB962C8B-B14F-4D97-AF65-F5344CB8AC3E}">
        <p14:creationId xmlns:p14="http://schemas.microsoft.com/office/powerpoint/2010/main" val="196215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Overview</a:t>
            </a:r>
          </a:p>
        </p:txBody>
      </p:sp>
      <p:sp>
        <p:nvSpPr>
          <p:cNvPr id="5" name="Content Placeholder 4"/>
          <p:cNvSpPr>
            <a:spLocks noGrp="1"/>
          </p:cNvSpPr>
          <p:nvPr>
            <p:ph idx="1"/>
          </p:nvPr>
        </p:nvSpPr>
        <p:spPr/>
        <p:txBody>
          <a:bodyPr>
            <a:normAutofit fontScale="92500"/>
          </a:bodyPr>
          <a:lstStyle/>
          <a:p>
            <a:r>
              <a:rPr lang="en-US" sz="3600" dirty="0"/>
              <a:t>The ASCCC OERI</a:t>
            </a:r>
          </a:p>
          <a:p>
            <a:r>
              <a:rPr lang="en-US" sz="3600" dirty="0"/>
              <a:t>OER Today</a:t>
            </a:r>
          </a:p>
          <a:p>
            <a:r>
              <a:rPr lang="en-US" sz="3600" dirty="0"/>
              <a:t>OER and Curriculum </a:t>
            </a:r>
          </a:p>
          <a:p>
            <a:r>
              <a:rPr lang="en-US" sz="3600" dirty="0"/>
              <a:t>OER, Equity, and Student Success</a:t>
            </a:r>
          </a:p>
          <a:p>
            <a:r>
              <a:rPr lang="en-US" sz="3600" dirty="0"/>
              <a:t>Plans for 2020-2021</a:t>
            </a:r>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OER</a:t>
            </a:r>
          </a:p>
        </p:txBody>
      </p:sp>
      <p:sp>
        <p:nvSpPr>
          <p:cNvPr id="3" name="Content Placeholder 2"/>
          <p:cNvSpPr>
            <a:spLocks noGrp="1"/>
          </p:cNvSpPr>
          <p:nvPr>
            <p:ph idx="1"/>
          </p:nvPr>
        </p:nvSpPr>
        <p:spPr/>
        <p:txBody>
          <a:bodyPr>
            <a:normAutofit/>
          </a:bodyPr>
          <a:lstStyle/>
          <a:p>
            <a:r>
              <a:rPr lang="en-US" sz="3200" dirty="0"/>
              <a:t>Open </a:t>
            </a:r>
            <a:r>
              <a:rPr lang="mr-IN" sz="3200" dirty="0"/>
              <a:t>–</a:t>
            </a:r>
            <a:r>
              <a:rPr lang="en-US" sz="3200" dirty="0"/>
              <a:t> Generally free, generally modifiable</a:t>
            </a:r>
          </a:p>
          <a:p>
            <a:r>
              <a:rPr lang="en-US" sz="3200" dirty="0"/>
              <a:t>Educational </a:t>
            </a:r>
            <a:r>
              <a:rPr lang="mr-IN" sz="3200" dirty="0"/>
              <a:t>–</a:t>
            </a:r>
            <a:r>
              <a:rPr lang="en-US" sz="3200" dirty="0"/>
              <a:t> Um, used to educate</a:t>
            </a:r>
          </a:p>
          <a:p>
            <a:r>
              <a:rPr lang="en-US" sz="3200" dirty="0"/>
              <a:t>Resources - ??</a:t>
            </a:r>
          </a:p>
          <a:p>
            <a:endParaRPr lang="en-US" sz="2000" dirty="0"/>
          </a:p>
          <a:p>
            <a:endParaRPr lang="en-US" sz="2000" dirty="0"/>
          </a:p>
        </p:txBody>
      </p:sp>
    </p:spTree>
    <p:extLst>
      <p:ext uri="{BB962C8B-B14F-4D97-AF65-F5344CB8AC3E}">
        <p14:creationId xmlns:p14="http://schemas.microsoft.com/office/powerpoint/2010/main" val="71724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Examples of OER</a:t>
            </a:r>
          </a:p>
        </p:txBody>
      </p:sp>
      <p:sp>
        <p:nvSpPr>
          <p:cNvPr id="3" name="Content Placeholder 2"/>
          <p:cNvSpPr>
            <a:spLocks noGrp="1"/>
          </p:cNvSpPr>
          <p:nvPr>
            <p:ph idx="1"/>
          </p:nvPr>
        </p:nvSpPr>
        <p:spPr/>
        <p:txBody>
          <a:bodyPr>
            <a:noAutofit/>
          </a:bodyPr>
          <a:lstStyle/>
          <a:p>
            <a:r>
              <a:rPr lang="en-US" sz="2600" dirty="0"/>
              <a:t>Text-equivalents</a:t>
            </a:r>
          </a:p>
          <a:p>
            <a:r>
              <a:rPr lang="en-US" sz="2600" dirty="0"/>
              <a:t>Populated course shells</a:t>
            </a:r>
          </a:p>
          <a:p>
            <a:r>
              <a:rPr lang="en-US" sz="2600" dirty="0"/>
              <a:t>Ancillaries</a:t>
            </a:r>
          </a:p>
          <a:p>
            <a:pPr lvl="1"/>
            <a:r>
              <a:rPr lang="en-US" sz="2400" dirty="0" err="1"/>
              <a:t>Powerpoints</a:t>
            </a:r>
            <a:endParaRPr lang="en-US" sz="2400" dirty="0"/>
          </a:p>
          <a:p>
            <a:pPr lvl="1"/>
            <a:r>
              <a:rPr lang="en-US" sz="2400" dirty="0" err="1"/>
              <a:t>Testbanks</a:t>
            </a:r>
            <a:endParaRPr lang="en-US" sz="2400" dirty="0"/>
          </a:p>
          <a:p>
            <a:r>
              <a:rPr lang="en-US" sz="2600" dirty="0"/>
              <a:t>Homework systems</a:t>
            </a:r>
          </a:p>
          <a:p>
            <a:r>
              <a:rPr lang="en-US" sz="2600" dirty="0"/>
              <a:t>Images</a:t>
            </a:r>
          </a:p>
          <a:p>
            <a:r>
              <a:rPr lang="en-US" sz="2600" dirty="0"/>
              <a:t>Videos</a:t>
            </a:r>
          </a:p>
        </p:txBody>
      </p:sp>
      <p:sp>
        <p:nvSpPr>
          <p:cNvPr id="4" name="Date Placeholder 3"/>
          <p:cNvSpPr>
            <a:spLocks noGrp="1"/>
          </p:cNvSpPr>
          <p:nvPr>
            <p:ph type="dt" sz="half" idx="10"/>
          </p:nvPr>
        </p:nvSpPr>
        <p:spPr/>
        <p:txBody>
          <a:bodyPr/>
          <a:lstStyle/>
          <a:p>
            <a:r>
              <a:rPr lang="en-US"/>
              <a:t>July 13, 2019</a:t>
            </a:r>
            <a:endParaRPr lang="en-US" dirty="0"/>
          </a:p>
        </p:txBody>
      </p:sp>
      <p:sp>
        <p:nvSpPr>
          <p:cNvPr id="5" name="Footer Placeholder 4"/>
          <p:cNvSpPr>
            <a:spLocks noGrp="1"/>
          </p:cNvSpPr>
          <p:nvPr>
            <p:ph type="ftr" sz="quarter" idx="4294967295"/>
          </p:nvPr>
        </p:nvSpPr>
        <p:spPr>
          <a:xfrm>
            <a:off x="3375662" y="0"/>
            <a:ext cx="4114800" cy="329184"/>
          </a:xfrm>
          <a:prstGeom prst="rect">
            <a:avLst/>
          </a:prstGeom>
        </p:spPr>
        <p:txBody>
          <a:bodyPr/>
          <a:lstStyle/>
          <a:p>
            <a:pPr algn="r"/>
            <a:endParaRPr lang="en-US" dirty="0"/>
          </a:p>
        </p:txBody>
      </p:sp>
    </p:spTree>
    <p:extLst>
      <p:ext uri="{BB962C8B-B14F-4D97-AF65-F5344CB8AC3E}">
        <p14:creationId xmlns:p14="http://schemas.microsoft.com/office/powerpoint/2010/main" val="49637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39" y="804520"/>
            <a:ext cx="8102279" cy="898614"/>
          </a:xfrm>
        </p:spPr>
        <p:txBody>
          <a:bodyPr>
            <a:noAutofit/>
          </a:bodyPr>
          <a:lstStyle/>
          <a:p>
            <a:r>
              <a:rPr lang="en-US" sz="4000" dirty="0"/>
              <a:t>How do you know what is “open”?</a:t>
            </a:r>
          </a:p>
        </p:txBody>
      </p:sp>
      <p:pic>
        <p:nvPicPr>
          <p:cNvPr id="6" name="Content Placeholder 5" descr="The Creative Commons logo is the letters &quot;CC&quot; in a circle. This designation signals a resource carries an open license." title="Creative Commons log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9023" y="2130825"/>
            <a:ext cx="4869105" cy="4390324"/>
          </a:xfrm>
        </p:spPr>
      </p:pic>
      <p:sp>
        <p:nvSpPr>
          <p:cNvPr id="4" name="Date Placeholder 3"/>
          <p:cNvSpPr>
            <a:spLocks noGrp="1"/>
          </p:cNvSpPr>
          <p:nvPr>
            <p:ph type="dt" sz="half" idx="10"/>
          </p:nvPr>
        </p:nvSpPr>
        <p:spPr/>
        <p:txBody>
          <a:bodyPr/>
          <a:lstStyle/>
          <a:p>
            <a:r>
              <a:rPr lang="en-US"/>
              <a:t>July 13, 2019</a:t>
            </a:r>
            <a:endParaRPr lang="en-US" dirty="0"/>
          </a:p>
        </p:txBody>
      </p:sp>
      <p:sp>
        <p:nvSpPr>
          <p:cNvPr id="5" name="Footer Placeholder 4"/>
          <p:cNvSpPr>
            <a:spLocks noGrp="1"/>
          </p:cNvSpPr>
          <p:nvPr>
            <p:ph type="ftr" sz="quarter" idx="4294967295"/>
          </p:nvPr>
        </p:nvSpPr>
        <p:spPr>
          <a:xfrm>
            <a:off x="3429000" y="18289"/>
            <a:ext cx="4114800" cy="329184"/>
          </a:xfrm>
          <a:prstGeom prst="rect">
            <a:avLst/>
          </a:prstGeom>
        </p:spPr>
        <p:txBody>
          <a:bodyPr/>
          <a:lstStyle/>
          <a:p>
            <a:pPr algn="r"/>
            <a:endParaRPr lang="en-US" dirty="0"/>
          </a:p>
        </p:txBody>
      </p:sp>
    </p:spTree>
    <p:extLst>
      <p:ext uri="{BB962C8B-B14F-4D97-AF65-F5344CB8AC3E}">
        <p14:creationId xmlns:p14="http://schemas.microsoft.com/office/powerpoint/2010/main" val="1702055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July 13, 2019</a:t>
            </a:r>
            <a:endParaRPr lang="en-US" dirty="0"/>
          </a:p>
        </p:txBody>
      </p:sp>
      <p:sp>
        <p:nvSpPr>
          <p:cNvPr id="2" name="Title 1"/>
          <p:cNvSpPr>
            <a:spLocks noGrp="1"/>
          </p:cNvSpPr>
          <p:nvPr>
            <p:ph type="title" idx="4294967295"/>
          </p:nvPr>
        </p:nvSpPr>
        <p:spPr>
          <a:xfrm>
            <a:off x="555585" y="592439"/>
            <a:ext cx="8403220" cy="898525"/>
          </a:xfrm>
        </p:spPr>
        <p:txBody>
          <a:bodyPr>
            <a:normAutofit/>
          </a:bodyPr>
          <a:lstStyle/>
          <a:p>
            <a:r>
              <a:rPr lang="en-US" sz="4000" dirty="0"/>
              <a:t>How “open” is it?</a:t>
            </a:r>
          </a:p>
        </p:txBody>
      </p:sp>
      <p:pic>
        <p:nvPicPr>
          <p:cNvPr id="6" name="Content Placeholder 5" descr="A resource can be wide open or a resource can be slightly open. Each component of a Creatve Commons license is represented by both letters and an image." title="Six Creative Commons Licenses"/>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55585" y="1703388"/>
            <a:ext cx="8229600" cy="4605337"/>
          </a:xfrm>
        </p:spPr>
      </p:pic>
    </p:spTree>
    <p:extLst>
      <p:ext uri="{BB962C8B-B14F-4D97-AF65-F5344CB8AC3E}">
        <p14:creationId xmlns:p14="http://schemas.microsoft.com/office/powerpoint/2010/main" val="200739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Elements of Creative Commons “Licenses”</a:t>
            </a:r>
          </a:p>
        </p:txBody>
      </p:sp>
      <p:sp>
        <p:nvSpPr>
          <p:cNvPr id="3" name="Content Placeholder 2"/>
          <p:cNvSpPr>
            <a:spLocks noGrp="1"/>
          </p:cNvSpPr>
          <p:nvPr>
            <p:ph idx="1"/>
          </p:nvPr>
        </p:nvSpPr>
        <p:spPr/>
        <p:txBody>
          <a:bodyPr>
            <a:normAutofit fontScale="92500" lnSpcReduction="10000"/>
          </a:bodyPr>
          <a:lstStyle/>
          <a:p>
            <a:r>
              <a:rPr lang="en-US" sz="3375" dirty="0"/>
              <a:t>BY = provide attribution</a:t>
            </a:r>
          </a:p>
          <a:p>
            <a:r>
              <a:rPr lang="en-US" sz="3375" dirty="0"/>
              <a:t>SA = share alike - “You let others copy, distribute, display, perform, and modify your work, as long as they distribute any modified work on the same terms.”</a:t>
            </a:r>
          </a:p>
          <a:p>
            <a:r>
              <a:rPr lang="en-US" sz="3375" dirty="0"/>
              <a:t>NC = “No charge” - </a:t>
            </a:r>
            <a:r>
              <a:rPr lang="en-US" sz="3375" dirty="0" err="1"/>
              <a:t>NonCommercial</a:t>
            </a:r>
            <a:endParaRPr lang="en-US" sz="3375" dirty="0"/>
          </a:p>
          <a:p>
            <a:r>
              <a:rPr lang="en-US" sz="3375" dirty="0"/>
              <a:t>ND = No derivatives (bad)</a:t>
            </a:r>
          </a:p>
        </p:txBody>
      </p:sp>
      <p:sp>
        <p:nvSpPr>
          <p:cNvPr id="4" name="Date Placeholder 3"/>
          <p:cNvSpPr>
            <a:spLocks noGrp="1"/>
          </p:cNvSpPr>
          <p:nvPr>
            <p:ph type="dt" sz="half" idx="10"/>
          </p:nvPr>
        </p:nvSpPr>
        <p:spPr/>
        <p:txBody>
          <a:bodyPr/>
          <a:lstStyle/>
          <a:p>
            <a:r>
              <a:rPr lang="en-US"/>
              <a:t>July 13, 2019</a:t>
            </a:r>
            <a:endParaRPr lang="en-US" dirty="0"/>
          </a:p>
        </p:txBody>
      </p:sp>
      <p:sp>
        <p:nvSpPr>
          <p:cNvPr id="5" name="Footer Placeholder 4"/>
          <p:cNvSpPr>
            <a:spLocks noGrp="1"/>
          </p:cNvSpPr>
          <p:nvPr>
            <p:ph type="ftr" sz="quarter" idx="4294967295"/>
          </p:nvPr>
        </p:nvSpPr>
        <p:spPr>
          <a:xfrm>
            <a:off x="3429000" y="18289"/>
            <a:ext cx="4114800" cy="329184"/>
          </a:xfrm>
          <a:prstGeom prst="rect">
            <a:avLst/>
          </a:prstGeom>
        </p:spPr>
        <p:txBody>
          <a:bodyPr/>
          <a:lstStyle/>
          <a:p>
            <a:pPr algn="r"/>
            <a:endParaRPr lang="en-US" dirty="0"/>
          </a:p>
        </p:txBody>
      </p:sp>
    </p:spTree>
    <p:extLst>
      <p:ext uri="{BB962C8B-B14F-4D97-AF65-F5344CB8AC3E}">
        <p14:creationId xmlns:p14="http://schemas.microsoft.com/office/powerpoint/2010/main" val="1337239168"/>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ER ppt Template 190911.potx" id="{E9E14167-E2F4-FC48-9876-43F2620AC0AE}" vid="{6A4D80F4-E524-A742-A7F2-E2AC27EB8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C4B9929DE936468066C8E97FEC58C9" ma:contentTypeVersion="15" ma:contentTypeDescription="Create a new document." ma:contentTypeScope="" ma:versionID="8f3310c016b1e3f03d644ae8c9b424b1">
  <xsd:schema xmlns:xsd="http://www.w3.org/2001/XMLSchema" xmlns:xs="http://www.w3.org/2001/XMLSchema" xmlns:p="http://schemas.microsoft.com/office/2006/metadata/properties" xmlns:ns1="http://schemas.microsoft.com/sharepoint/v3" xmlns:ns3="b34fa79f-7750-4930-8c8e-f8b76d15fcf7" xmlns:ns4="bd834034-0eb1-496e-af0c-fd87a4c8f71e" targetNamespace="http://schemas.microsoft.com/office/2006/metadata/properties" ma:root="true" ma:fieldsID="b4415356992250aac025fc8ae4a54cd4" ns1:_="" ns3:_="" ns4:_="">
    <xsd:import namespace="http://schemas.microsoft.com/sharepoint/v3"/>
    <xsd:import namespace="b34fa79f-7750-4930-8c8e-f8b76d15fcf7"/>
    <xsd:import namespace="bd834034-0eb1-496e-af0c-fd87a4c8f71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fa79f-7750-4930-8c8e-f8b76d15fc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834034-0eb1-496e-af0c-fd87a4c8f71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B23610-40A5-41A4-897C-2A0F1666AE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4fa79f-7750-4930-8c8e-f8b76d15fcf7"/>
    <ds:schemaRef ds:uri="bd834034-0eb1-496e-af0c-fd87a4c8f7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93CAD2-27B2-48FF-BD99-C70E988C2A1A}">
  <ds:schemaRefs>
    <ds:schemaRef ds:uri="http://purl.org/dc/elements/1.1/"/>
    <ds:schemaRef ds:uri="http://purl.org/dc/terms/"/>
    <ds:schemaRef ds:uri="http://schemas.openxmlformats.org/package/2006/metadata/core-properties"/>
    <ds:schemaRef ds:uri="http://schemas.microsoft.com/sharepoint/v3"/>
    <ds:schemaRef ds:uri="http://schemas.microsoft.com/office/2006/documentManagement/types"/>
    <ds:schemaRef ds:uri="b34fa79f-7750-4930-8c8e-f8b76d15fcf7"/>
    <ds:schemaRef ds:uri="http://schemas.microsoft.com/office/infopath/2007/PartnerControls"/>
    <ds:schemaRef ds:uri="http://www.w3.org/XML/1998/namespace"/>
    <ds:schemaRef ds:uri="bd834034-0eb1-496e-af0c-fd87a4c8f71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1EA28C5-96FB-4FC0-8C58-DDD5FE5E3B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2358</TotalTime>
  <Words>1086</Words>
  <Application>Microsoft Macintosh PowerPoint</Application>
  <PresentationFormat>On-screen Show (4:3)</PresentationFormat>
  <Paragraphs>144</Paragraphs>
  <Slides>30</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Mangal</vt:lpstr>
      <vt:lpstr>Arial</vt:lpstr>
      <vt:lpstr>Gallery</vt:lpstr>
      <vt:lpstr>Introduction to the Open Educational Resources Initiative (OERI) </vt:lpstr>
      <vt:lpstr>Session Description</vt:lpstr>
      <vt:lpstr>Your Presenters</vt:lpstr>
      <vt:lpstr>Overview</vt:lpstr>
      <vt:lpstr>OER</vt:lpstr>
      <vt:lpstr>Examples of OER</vt:lpstr>
      <vt:lpstr>How do you know what is “open”?</vt:lpstr>
      <vt:lpstr>How “open” is it?</vt:lpstr>
      <vt:lpstr>Elements of Creative Commons “Licenses”</vt:lpstr>
      <vt:lpstr>The ASCCC OERI</vt:lpstr>
      <vt:lpstr>OER in the Colleges – January 2019</vt:lpstr>
      <vt:lpstr>Some of OERI’s Goals</vt:lpstr>
      <vt:lpstr>Activities - General</vt:lpstr>
      <vt:lpstr>Activities – Support and Coordination</vt:lpstr>
      <vt:lpstr>OERI Accomplishments To Date</vt:lpstr>
      <vt:lpstr>Statewide Discipline Collaborations</vt:lpstr>
      <vt:lpstr>OER Today</vt:lpstr>
      <vt:lpstr>OER and Curriculum</vt:lpstr>
      <vt:lpstr>OER Degrees</vt:lpstr>
      <vt:lpstr>Identifying Comparable Curriculum</vt:lpstr>
      <vt:lpstr>OER by TMC, GE, and C-ID</vt:lpstr>
      <vt:lpstr>OER and Articulation – A Non-Issue..</vt:lpstr>
      <vt:lpstr>OER, Student Success, and Equity</vt:lpstr>
      <vt:lpstr>Underrepresented students  perform better with OER</vt:lpstr>
      <vt:lpstr>CSUCI Study</vt:lpstr>
      <vt:lpstr>OER Allows You To…</vt:lpstr>
      <vt:lpstr>Plans for 2020-2021</vt:lpstr>
      <vt:lpstr>Discipline Communities</vt:lpstr>
      <vt:lpstr>What OER do you need?</vt:lpstr>
      <vt:lpstr>More information…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 can go here</dc:title>
  <dc:creator>Katie Nash</dc:creator>
  <cp:lastModifiedBy>Michelle Pilati</cp:lastModifiedBy>
  <cp:revision>43</cp:revision>
  <cp:lastPrinted>2019-09-17T14:08:03Z</cp:lastPrinted>
  <dcterms:created xsi:type="dcterms:W3CDTF">2020-03-04T16:41:35Z</dcterms:created>
  <dcterms:modified xsi:type="dcterms:W3CDTF">2020-07-07T19:39:36Z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0x01010001C4B9929DE936468066C8E97FEC58C9</vt:lpwstr>
  </property>
</Properties>
</file>