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 id="2147483679" r:id="rId3"/>
  </p:sldMasterIdLst>
  <p:notesMasterIdLst>
    <p:notesMasterId r:id="rId53"/>
  </p:notesMasterIdLst>
  <p:sldIdLst>
    <p:sldId id="256" r:id="rId4"/>
    <p:sldId id="257" r:id="rId5"/>
    <p:sldId id="258" r:id="rId6"/>
    <p:sldId id="259" r:id="rId7"/>
    <p:sldId id="260" r:id="rId8"/>
    <p:sldId id="261" r:id="rId9"/>
    <p:sldId id="262" r:id="rId10"/>
    <p:sldId id="263" r:id="rId11"/>
    <p:sldId id="264" r:id="rId12"/>
    <p:sldId id="265" r:id="rId13"/>
    <p:sldId id="269" r:id="rId14"/>
    <p:sldId id="307" r:id="rId15"/>
    <p:sldId id="266" r:id="rId16"/>
    <p:sldId id="276" r:id="rId17"/>
    <p:sldId id="310" r:id="rId18"/>
    <p:sldId id="277" r:id="rId19"/>
    <p:sldId id="281" r:id="rId20"/>
    <p:sldId id="267" r:id="rId21"/>
    <p:sldId id="268" r:id="rId22"/>
    <p:sldId id="279" r:id="rId23"/>
    <p:sldId id="280" r:id="rId24"/>
    <p:sldId id="282" r:id="rId25"/>
    <p:sldId id="308" r:id="rId26"/>
    <p:sldId id="270" r:id="rId27"/>
    <p:sldId id="271" r:id="rId28"/>
    <p:sldId id="272" r:id="rId29"/>
    <p:sldId id="273" r:id="rId30"/>
    <p:sldId id="27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11" r:id="rId50"/>
    <p:sldId id="313" r:id="rId51"/>
    <p:sldId id="312"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1" roundtripDataSignature="AMtx7miHAVCoXPCCHzFoTgUbLKBbNmqO5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Paris" initials="" lastIdx="3" clrIdx="0"/>
  <p:cmAuthor id="1" name="Shagun Kau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FF7C3D-5C5C-400D-8151-A022B6FB68C6}">
  <a:tblStyle styleId="{16FF7C3D-5C5C-400D-8151-A022B6FB68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7"/>
    <p:restoredTop sz="94652"/>
  </p:normalViewPr>
  <p:slideViewPr>
    <p:cSldViewPr snapToGrid="0">
      <p:cViewPr varScale="1">
        <p:scale>
          <a:sx n="73" d="100"/>
          <a:sy n="73" d="100"/>
        </p:scale>
        <p:origin x="1368"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76"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71"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icas.org/wp-content/uploads/2019/09/classof2018.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icas.org/wp-content/uploads/2019/09/classof2018.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policylab.org/wp-content/uploads/2020/05/May-21st-Analysis-of-California-UI-Claims-During-the-COVID-19-Pandemic.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apolicylab.org/wp-content/uploads/2020/05/May-21st-Analysis-of-California-UI-Claims-During-the-COVID-19-Pandemic.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pic.org/blog/racial-disparities-are-widespread-in-california/?"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urban.org/urban-wire/latinx-unemployment-highest-all-racial-and-ethnic-groups-first-time-record"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suci.edu/tli/openci/openci-white-paper.pdf"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creativecommons.org/licenses/by/4.0/" TargetMode="External"/><Relationship Id="rId4" Type="http://schemas.openxmlformats.org/officeDocument/2006/relationships/hyperlink" Target="https://www.csuci.edu/tli/openci/"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orldpopulationreview.com/state-rankings/cost-of-living-index-by-sta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AT</a:t>
            </a:r>
            <a:endParaRPr/>
          </a:p>
        </p:txBody>
      </p:sp>
      <p:sp>
        <p:nvSpPr>
          <p:cNvPr id="388" name="Google Shape;3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8b86d0d8ac_2_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8b86d0d8ac_2_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1200"/>
              <a:buFont typeface="Calibri"/>
              <a:buNone/>
            </a:pPr>
            <a:r>
              <a:rPr lang="en-US"/>
              <a:t>http://www.aei.org/publication/chart-of-the-day-or-century/</a:t>
            </a:r>
            <a:endParaRPr/>
          </a:p>
          <a:p>
            <a:pPr marL="0" marR="0" lvl="0" indent="0" algn="l" rtl="0">
              <a:lnSpc>
                <a:spcPct val="117999"/>
              </a:lnSpc>
              <a:spcBef>
                <a:spcPts val="0"/>
              </a:spcBef>
              <a:spcAft>
                <a:spcPts val="0"/>
              </a:spcAft>
              <a:buClr>
                <a:schemeClr val="dk1"/>
              </a:buClr>
              <a:buSzPts val="1200"/>
              <a:buFont typeface="Calibri"/>
              <a:buNone/>
            </a:pPr>
            <a:r>
              <a:rPr lang="en-US"/>
              <a:t>The other seven price series have declined since January 1998, led by TVs (-97%), toys (-74%), software (-68%) and cell phone service (-53%). The CPI series for new cars, household furnishings (furniture, appliances, window coverings, lamps, dishes, etc.) and clothing have remained relatively flat for the last 21 years while average prices have increased by 56% and wages increased 80.2%. </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82283d7772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If every student had just one textbook replaced with OER it would save students over $1,000,000,000/year.</a:t>
            </a:r>
            <a:endParaRPr lang="en-US" sz="1200" dirty="0"/>
          </a:p>
          <a:p>
            <a:pPr marL="0" lvl="0" indent="0" algn="l" rtl="0">
              <a:spcBef>
                <a:spcPts val="0"/>
              </a:spcBef>
              <a:spcAft>
                <a:spcPts val="0"/>
              </a:spcAft>
              <a:buNone/>
            </a:pPr>
            <a:endParaRPr dirty="0"/>
          </a:p>
        </p:txBody>
      </p:sp>
      <p:sp>
        <p:nvSpPr>
          <p:cNvPr id="484" name="Google Shape;484;g82283d7772_1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8b86d0d8ac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8b86d0d8ac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g8b86d0d8ac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82283d777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82283d777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50" i="1">
                <a:solidFill>
                  <a:srgbClr val="344273"/>
                </a:solidFill>
                <a:highlight>
                  <a:schemeClr val="lt1"/>
                </a:highlight>
                <a:latin typeface="Arial"/>
                <a:ea typeface="Arial"/>
                <a:cs typeface="Arial"/>
                <a:sym typeface="Arial"/>
              </a:rPr>
              <a:t>Data from The Institute for College Access and Success (TICAS). </a:t>
            </a:r>
            <a:r>
              <a:rPr lang="en-US" sz="1250" i="1" u="sng">
                <a:solidFill>
                  <a:srgbClr val="0097A7"/>
                </a:solidFill>
                <a:highlight>
                  <a:schemeClr val="lt1"/>
                </a:highlight>
                <a:latin typeface="Arial"/>
                <a:ea typeface="Arial"/>
                <a:cs typeface="Arial"/>
                <a:sym typeface="Arial"/>
                <a:hlinkClick r:id="rId3"/>
              </a:rPr>
              <a:t>14th Annual Student Debt Report, 2018</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82283d777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82283d777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50" i="1">
                <a:solidFill>
                  <a:srgbClr val="344273"/>
                </a:solidFill>
                <a:highlight>
                  <a:schemeClr val="lt1"/>
                </a:highlight>
                <a:latin typeface="Arial"/>
                <a:ea typeface="Arial"/>
                <a:cs typeface="Arial"/>
                <a:sym typeface="Arial"/>
              </a:rPr>
              <a:t>Data from The Institute for College Access and Success (TICAS). </a:t>
            </a:r>
            <a:r>
              <a:rPr lang="en-US" sz="1250" i="1" u="sng">
                <a:solidFill>
                  <a:srgbClr val="0097A7"/>
                </a:solidFill>
                <a:highlight>
                  <a:schemeClr val="lt1"/>
                </a:highlight>
                <a:latin typeface="Arial"/>
                <a:ea typeface="Arial"/>
                <a:cs typeface="Arial"/>
                <a:sym typeface="Arial"/>
                <a:hlinkClick r:id="rId3"/>
              </a:rPr>
              <a:t>14th Annual Student Debt Report, 2018</a:t>
            </a:r>
            <a:endParaRPr/>
          </a:p>
        </p:txBody>
      </p:sp>
    </p:spTree>
    <p:extLst>
      <p:ext uri="{BB962C8B-B14F-4D97-AF65-F5344CB8AC3E}">
        <p14:creationId xmlns:p14="http://schemas.microsoft.com/office/powerpoint/2010/main" val="1590822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2283d777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2283d7772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Houle, J.N., Addo, Fenaba R. 2018. “Racial Disparities in Student Debt and the Reproduction of the Fragile Black Middle Class”. Journal of Sociology of Race and Ethnicity. American Sociological Association:1–16.</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82283d7772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82283d7772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b86d0d8ac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8b86d0d8ac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8b86d0d8ac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b86d0d8ac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8b86d0d8ac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g8b86d0d8ac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82283d777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82283d7772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Hedin, T.J. </a:t>
            </a:r>
            <a:r>
              <a:rPr lang="en-US" dirty="0" err="1"/>
              <a:t>Schnorr</a:t>
            </a:r>
            <a:r>
              <a:rPr lang="en-US" dirty="0"/>
              <a:t>, G. </a:t>
            </a:r>
            <a:r>
              <a:rPr lang="en-US" dirty="0" err="1"/>
              <a:t>Wachter</a:t>
            </a:r>
            <a:r>
              <a:rPr lang="en-US" dirty="0"/>
              <a:t>, T(May 21, 2020) .</a:t>
            </a:r>
            <a:r>
              <a:rPr lang="en-US" u="sng" dirty="0">
                <a:solidFill>
                  <a:schemeClr val="hlink"/>
                </a:solidFill>
                <a:hlinkClick r:id="rId3"/>
              </a:rPr>
              <a:t>Policy Brief: An analysis of Unemployment Insurance Claims in California During COVID-19 Pandemic</a:t>
            </a:r>
            <a:r>
              <a:rPr lang="en-US" dirty="0"/>
              <a:t>. California Policy Lab.</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82283d7772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2283d7772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Hedin, T.J. </a:t>
            </a:r>
            <a:r>
              <a:rPr lang="en-US" sz="1200" dirty="0" err="1">
                <a:solidFill>
                  <a:schemeClr val="dk1"/>
                </a:solidFill>
              </a:rPr>
              <a:t>Schnorr</a:t>
            </a:r>
            <a:r>
              <a:rPr lang="en-US" sz="1200" dirty="0">
                <a:solidFill>
                  <a:schemeClr val="dk1"/>
                </a:solidFill>
              </a:rPr>
              <a:t>, G. </a:t>
            </a:r>
            <a:r>
              <a:rPr lang="en-US" sz="1200" dirty="0" err="1">
                <a:solidFill>
                  <a:schemeClr val="dk1"/>
                </a:solidFill>
              </a:rPr>
              <a:t>Wachter</a:t>
            </a:r>
            <a:r>
              <a:rPr lang="en-US" sz="1200" dirty="0">
                <a:solidFill>
                  <a:schemeClr val="dk1"/>
                </a:solidFill>
              </a:rPr>
              <a:t>, T(May 21,, 2020) .</a:t>
            </a:r>
            <a:r>
              <a:rPr lang="en-US" sz="1200" u="sng" dirty="0">
                <a:solidFill>
                  <a:schemeClr val="accent5"/>
                </a:solidFill>
                <a:hlinkClick r:id="rId3"/>
              </a:rPr>
              <a:t>Policy Brief: An analysis of Unemployment Insurance Claims in California During COVID-19 Pandemic</a:t>
            </a:r>
            <a:r>
              <a:rPr lang="en-US" sz="1200" dirty="0">
                <a:solidFill>
                  <a:schemeClr val="dk1"/>
                </a:solidFill>
              </a:rPr>
              <a:t>. California Policy Lab.</a:t>
            </a: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82283d7772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82283d7772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Bohn et al. </a:t>
            </a:r>
            <a:r>
              <a:rPr lang="en-US" dirty="0">
                <a:highlight>
                  <a:srgbClr val="FFFFFF"/>
                </a:highlight>
              </a:rPr>
              <a:t>Racial Disparities Are Widespread in California</a:t>
            </a:r>
            <a:r>
              <a:rPr lang="en-US" dirty="0">
                <a:solidFill>
                  <a:srgbClr val="CD7100"/>
                </a:solidFill>
                <a:highlight>
                  <a:srgbClr val="FFFFFF"/>
                </a:highlight>
              </a:rPr>
              <a:t>. </a:t>
            </a:r>
            <a:r>
              <a:rPr lang="en-US" u="sng" dirty="0">
                <a:solidFill>
                  <a:schemeClr val="hlink"/>
                </a:solidFill>
                <a:hlinkClick r:id="rId3"/>
              </a:rPr>
              <a:t>Public Policy Institute of California</a:t>
            </a:r>
            <a:r>
              <a:rPr lang="en-US" dirty="0"/>
              <a:t>. June 3, 2020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chemeClr val="hlink"/>
                </a:solidFill>
                <a:hlinkClick r:id="rId4"/>
              </a:rPr>
              <a:t>https://www.urban.org/urban-wire/latinx-unemployment-highest-all-racial-and-ethnic-groups-first-time-record</a:t>
            </a:r>
            <a:endParaRPr dirty="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transition from costs to student</a:t>
            </a:r>
            <a:r>
              <a:rPr lang="en-US" baseline="0" dirty="0"/>
              <a:t> success?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6442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8b0abe931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8b0abe931d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b0abe931d_0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8b0abe931d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CSU Channel Islands’ openCI initiative recently completed a campus-wide study of over 700 undergraduate students. This is a unique study because it focuses on exploring the impact of textbook costs specifically on historically underserved populations. Statistical analysis revealed textbook prices to be a significant educational barrier for all students, with a disproportionately negative effect among minoritized students, low-income students, and first-generation college students.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8b0abe931d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8b0abe931d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rgbClr val="02457A"/>
                </a:solidFill>
              </a:rPr>
              <a:t> "</a:t>
            </a:r>
            <a:r>
              <a:rPr lang="en-US" sz="1200" u="sng" dirty="0">
                <a:solidFill>
                  <a:srgbClr val="02457A"/>
                </a:solidFill>
                <a:hlinkClick r:id="rId3"/>
              </a:rPr>
              <a:t>Textbook Affordability and Student Success for Historically Underserved Populations at CSUCI</a:t>
            </a:r>
            <a:r>
              <a:rPr lang="en-US" sz="1200" dirty="0">
                <a:solidFill>
                  <a:srgbClr val="02457A"/>
                </a:solidFill>
              </a:rPr>
              <a:t>" by J. Jacob Jenkins, Jaime </a:t>
            </a:r>
            <a:r>
              <a:rPr lang="en-US" sz="1200" dirty="0" err="1">
                <a:solidFill>
                  <a:srgbClr val="02457A"/>
                </a:solidFill>
              </a:rPr>
              <a:t>Hannans</a:t>
            </a:r>
            <a:r>
              <a:rPr lang="en-US" sz="1200" dirty="0">
                <a:solidFill>
                  <a:srgbClr val="02457A"/>
                </a:solidFill>
              </a:rPr>
              <a:t>, Luis Sanchez, and Jill </a:t>
            </a:r>
            <a:r>
              <a:rPr lang="en-US" sz="1200" dirty="0" err="1">
                <a:solidFill>
                  <a:srgbClr val="02457A"/>
                </a:solidFill>
              </a:rPr>
              <a:t>Leafstedt</a:t>
            </a:r>
            <a:r>
              <a:rPr lang="en-US" sz="1200" dirty="0">
                <a:solidFill>
                  <a:srgbClr val="02457A"/>
                </a:solidFill>
              </a:rPr>
              <a:t> for </a:t>
            </a:r>
            <a:r>
              <a:rPr lang="en-US" sz="1200" u="sng" dirty="0">
                <a:solidFill>
                  <a:srgbClr val="02457A"/>
                </a:solidFill>
                <a:hlinkClick r:id="rId4"/>
              </a:rPr>
              <a:t>openCI</a:t>
            </a:r>
            <a:r>
              <a:rPr lang="en-US" sz="1200" dirty="0">
                <a:solidFill>
                  <a:srgbClr val="02457A"/>
                </a:solidFill>
              </a:rPr>
              <a:t> is licensed under </a:t>
            </a:r>
            <a:r>
              <a:rPr lang="en-US" sz="1200" u="sng" dirty="0">
                <a:solidFill>
                  <a:srgbClr val="02457A"/>
                </a:solidFill>
                <a:hlinkClick r:id="rId5"/>
              </a:rPr>
              <a:t>CC BY 4.0</a:t>
            </a:r>
            <a:endParaRPr lang="en-US" sz="1200" dirty="0">
              <a:solidFill>
                <a:srgbClr val="02457A"/>
              </a:solidFill>
            </a:endParaRP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CSU Channel Islands’ </a:t>
            </a:r>
            <a:r>
              <a:rPr lang="en-US" dirty="0" err="1"/>
              <a:t>openCI</a:t>
            </a:r>
            <a:r>
              <a:rPr lang="en-US" dirty="0"/>
              <a:t> initiative recently completed a campus-wide study of over 700 undergraduate students. This is a unique study because it focuses on exploring the impact of textbook costs specifically on historically underserved populations. Statistical analysis revealed textbook prices to be a significant educational barrier for all students, with a disproportionately negative effect among </a:t>
            </a:r>
            <a:r>
              <a:rPr lang="en-US" dirty="0" err="1"/>
              <a:t>minoritized</a:t>
            </a:r>
            <a:r>
              <a:rPr lang="en-US" dirty="0"/>
              <a:t> students, low-income students, and first-generation college students.</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b0abe931d_0_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8b0abe931d_0_2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b86d0d8ac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b86d0d8ac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8b86d0d8ac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8b0abe931d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8b0abe931d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Reference?</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8b0abe931d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8b0abe931d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Reference??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b0abe931d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b0abe931d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8affc32e6d_1_2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We’ve already discussed the financial needs or students and we’ve seen some of the data about how data can be even more beneficial to students that are disportionately impacted, but there is another way that we can look at equity and use OER to be more inclusive and representative. My apologies for the text heavy and imageless slides coming at you. I prefer to be more visual, but I wanted to share direct quotes of influential voices in OER work. </a:t>
            </a:r>
            <a:endParaRPr/>
          </a:p>
        </p:txBody>
      </p:sp>
      <p:sp>
        <p:nvSpPr>
          <p:cNvPr id="625" name="Google Shape;625;g8affc32e6d_1_2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8affc32e6d_1_2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g8affc32e6d_1_2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8affc32e6d_1_2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g8affc32e6d_1_2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affc32e6d_1_2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g8affc32e6d_1_2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8affc32e6d_1_2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8affc32e6d_1_2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8affc32e6d_1_2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g8affc32e6d_1_2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8affc32e6d_1_2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g8affc32e6d_1_2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8affc32e6d_1_2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g8affc32e6d_1_2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affc32e6d_1_2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3" name="Google Shape;693;g8affc32e6d_1_2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AT</a:t>
            </a:r>
            <a:endParaRPr/>
          </a:p>
        </p:txBody>
      </p:sp>
      <p:sp>
        <p:nvSpPr>
          <p:cNvPr id="408" name="Google Shape;4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affc32e6d_1_2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g8affc32e6d_1_2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8affc32e6d_1_2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g8affc32e6d_1_2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8affc32e6d_1_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g8affc32e6d_1_2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8affc32e6d_1_2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g8affc32e6d_1_2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8b86d0d8a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8b86d0d8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dirty="0">
                <a:solidFill>
                  <a:schemeClr val="hlink"/>
                </a:solidFill>
                <a:hlinkClick r:id="rId3"/>
              </a:rPr>
              <a:t>https://worldpopulationreview.com/state-rankings/cost-of-living-index-by-state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California has the third-highest cost of living index of 151.7. Aside from Hawaii, California has the highest transportation index of 138.9, thanks to notoriously high gas prices (the highest in the country). The housing index is 227.3 with a two-bedroom apartment running at $2,495 and even higher in cities like Los Angeles and San Francisco. </a:t>
            </a:r>
            <a:endParaRPr dirty="0"/>
          </a:p>
        </p:txBody>
      </p:sp>
      <p:sp>
        <p:nvSpPr>
          <p:cNvPr id="415" name="Google Shape;415;g8b86d0d8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8b86d0d8ac_2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8b86d0d8ac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https://hope4college.com/wp-content/uploads/2019/03/RealCollege-CCCCO-Report.pdf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b86d0d8ac_2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8b86d0d8ac_2_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1200"/>
              <a:buFont typeface="Calibri"/>
              <a:buNone/>
            </a:pPr>
            <a:r>
              <a:rPr lang="en-US"/>
              <a:t>https://hope4college.com/wp-content/uploads/2019/03/RealCollege-CCCCO-Report.pdf</a:t>
            </a:r>
            <a:endParaRPr/>
          </a:p>
          <a:p>
            <a:pPr marL="0" marR="0" lvl="0" indent="0" algn="l" rtl="0">
              <a:lnSpc>
                <a:spcPct val="117999"/>
              </a:lnSpc>
              <a:spcBef>
                <a:spcPts val="0"/>
              </a:spcBef>
              <a:spcAft>
                <a:spcPts val="0"/>
              </a:spcAft>
              <a:buClr>
                <a:schemeClr val="dk1"/>
              </a:buClr>
              <a:buSzPts val="2200"/>
              <a:buFont typeface="Helvetica Neue"/>
              <a:buNone/>
            </a:pPr>
            <a:r>
              <a:rPr lang="en-US" sz="2200">
                <a:latin typeface="Helvetica Neue"/>
                <a:ea typeface="Helvetica Neue"/>
                <a:cs typeface="Helvetica Neue"/>
                <a:sym typeface="Helvetica Neue"/>
              </a:rPr>
              <a:t>ALMOST 40,000 STUDENTS AT 57 CALIFORNIA COMMUNITY COLLEGES PARTICIPATED. </a:t>
            </a:r>
            <a:endParaRPr/>
          </a:p>
          <a:p>
            <a:pPr marL="0" lvl="0" indent="0" algn="l" rtl="0">
              <a:spcBef>
                <a:spcPts val="0"/>
              </a:spcBef>
              <a:spcAft>
                <a:spcPts val="0"/>
              </a:spcAft>
              <a:buNone/>
            </a:pPr>
            <a:r>
              <a:rPr lang="en-US" sz="2200">
                <a:latin typeface="Helvetica Neue"/>
                <a:ea typeface="Helvetica Neue"/>
                <a:cs typeface="Helvetica Neue"/>
                <a:sym typeface="Helvetica Neue"/>
              </a:rPr>
              <a:t>The data in this report come from an electronic survey fielded to students. This system-wide report includes data from 57 schools in the system. Colleges distributed the electronic survey to all enrolled students, yielding an estimated response rate of 5%, resulting in almost 40,000 total students participating in the survey.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8b86d0d8ac_2_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8b86d0d8ac_2_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1200"/>
              <a:buFont typeface="Calibri"/>
              <a:buNone/>
            </a:pPr>
            <a:r>
              <a:rPr lang="en-US"/>
              <a:t>https://hope4college.com/wp-content/uploads/2019/03/RealCollege-CCCCO-Report.pdf</a:t>
            </a:r>
            <a:endParaRPr/>
          </a:p>
          <a:p>
            <a:pPr marL="0" marR="0" lvl="0" indent="0" algn="l" rtl="0">
              <a:lnSpc>
                <a:spcPct val="117999"/>
              </a:lnSpc>
              <a:spcBef>
                <a:spcPts val="0"/>
              </a:spcBef>
              <a:spcAft>
                <a:spcPts val="0"/>
              </a:spcAft>
              <a:buClr>
                <a:schemeClr val="dk1"/>
              </a:buClr>
              <a:buSzPts val="2200"/>
              <a:buFont typeface="Helvetica Neue"/>
              <a:buNone/>
            </a:pPr>
            <a:r>
              <a:rPr lang="en-US" sz="2200">
                <a:latin typeface="Helvetica Neue"/>
                <a:ea typeface="Helvetica Neue"/>
                <a:cs typeface="Helvetica Neue"/>
                <a:sym typeface="Helvetica Neue"/>
              </a:rPr>
              <a:t>ALMOST 40,000 STUDENTS AT 57 CALIFORNIA COMMUNITY COLLEGES PARTICIPATED.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8b86d0d8ac_2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8b86d0d8ac_2_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http://www.aei.org/publication/chart-of-the-day-or-century/</a:t>
            </a:r>
            <a:endParaRPr/>
          </a:p>
          <a:p>
            <a:pPr marL="0" lvl="0" indent="0" algn="l" rtl="0">
              <a:spcBef>
                <a:spcPts val="0"/>
              </a:spcBef>
              <a:spcAft>
                <a:spcPts val="0"/>
              </a:spcAft>
              <a:buNone/>
            </a:pPr>
            <a:r>
              <a:rPr lang="en-US"/>
              <a:t>Seven of those goods and services have increased more than average inflation, led by hospital services (+211%), college tuition (+183.8%), and college textbooks (+183.6%). Average wages have also increased more than average inflation since January 1998, by 80.2%, indicating an increase in real wages over the last several decades.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2"/>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2"/>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2"/>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2"/>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80"/>
        <p:cNvGrpSpPr/>
        <p:nvPr/>
      </p:nvGrpSpPr>
      <p:grpSpPr>
        <a:xfrm>
          <a:off x="0" y="0"/>
          <a:ext cx="0" cy="0"/>
          <a:chOff x="0" y="0"/>
          <a:chExt cx="0" cy="0"/>
        </a:xfrm>
      </p:grpSpPr>
      <p:sp>
        <p:nvSpPr>
          <p:cNvPr id="81" name="Google Shape;81;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2" name="Google Shape;8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2"/>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88" name="Google Shape;88;p22"/>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89"/>
        <p:cNvGrpSpPr/>
        <p:nvPr/>
      </p:nvGrpSpPr>
      <p:grpSpPr>
        <a:xfrm>
          <a:off x="0" y="0"/>
          <a:ext cx="0" cy="0"/>
          <a:chOff x="0" y="0"/>
          <a:chExt cx="0" cy="0"/>
        </a:xfrm>
      </p:grpSpPr>
      <p:cxnSp>
        <p:nvCxnSpPr>
          <p:cNvPr id="90" name="Google Shape;90;p23"/>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1" name="Google Shape;91;p23"/>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2" name="Google Shape;92;p23"/>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3" name="Google Shape;93;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5" name="Google Shape;95;p23"/>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6"/>
        <p:cNvGrpSpPr/>
        <p:nvPr/>
      </p:nvGrpSpPr>
      <p:grpSpPr>
        <a:xfrm>
          <a:off x="0" y="0"/>
          <a:ext cx="0" cy="0"/>
          <a:chOff x="0" y="0"/>
          <a:chExt cx="0" cy="0"/>
        </a:xfrm>
      </p:grpSpPr>
      <p:cxnSp>
        <p:nvCxnSpPr>
          <p:cNvPr id="97" name="Google Shape;97;p24"/>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98" name="Google Shape;98;p24"/>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99" name="Google Shape;99;p24"/>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0" name="Google Shape;100;p24"/>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24"/>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4" name="Google Shape;104;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Google Shape;108;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g8b0abe931d_0_125"/>
          <p:cNvSpPr txBox="1">
            <a:spLocks noGrp="1"/>
          </p:cNvSpPr>
          <p:nvPr>
            <p:ph type="title"/>
          </p:nvPr>
        </p:nvSpPr>
        <p:spPr>
          <a:xfrm>
            <a:off x="311700" y="593367"/>
            <a:ext cx="8520600" cy="763500"/>
          </a:xfrm>
          <a:prstGeom prst="rect">
            <a:avLst/>
          </a:prstGeom>
        </p:spPr>
        <p:txBody>
          <a:bodyPr spcFirstLastPara="1" wrap="square" lIns="91425" tIns="45700" rIns="91425" bIns="45700" anchor="t" anchorCtr="0">
            <a:noAutofit/>
          </a:bodyPr>
          <a:lstStyle>
            <a:lvl1pPr lvl="0" rtl="0">
              <a:spcBef>
                <a:spcPts val="0"/>
              </a:spcBef>
              <a:spcAft>
                <a:spcPts val="0"/>
              </a:spcAft>
              <a:buSzPts val="2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g8b0abe931d_0_125"/>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lvl1pPr marL="457200" lvl="0" indent="-330200" rtl="0">
              <a:spcBef>
                <a:spcPts val="750"/>
              </a:spcBef>
              <a:spcAft>
                <a:spcPts val="0"/>
              </a:spcAft>
              <a:buSzPts val="1600"/>
              <a:buChar char="•"/>
              <a:defRPr/>
            </a:lvl1pPr>
            <a:lvl2pPr marL="914400" lvl="1" indent="-317500" rtl="0">
              <a:spcBef>
                <a:spcPts val="375"/>
              </a:spcBef>
              <a:spcAft>
                <a:spcPts val="0"/>
              </a:spcAft>
              <a:buSzPts val="1400"/>
              <a:buChar char="•"/>
              <a:defRPr/>
            </a:lvl2pPr>
            <a:lvl3pPr marL="1371600" lvl="2" indent="-304800" rtl="0">
              <a:spcBef>
                <a:spcPts val="375"/>
              </a:spcBef>
              <a:spcAft>
                <a:spcPts val="0"/>
              </a:spcAft>
              <a:buSzPts val="1200"/>
              <a:buChar char="•"/>
              <a:defRPr/>
            </a:lvl3pPr>
            <a:lvl4pPr marL="1828800" lvl="3" indent="-295275" rtl="0">
              <a:spcBef>
                <a:spcPts val="375"/>
              </a:spcBef>
              <a:spcAft>
                <a:spcPts val="0"/>
              </a:spcAft>
              <a:buSzPts val="1050"/>
              <a:buChar char="•"/>
              <a:defRPr/>
            </a:lvl4pPr>
            <a:lvl5pPr marL="2286000" lvl="4" indent="-285750" rtl="0">
              <a:spcBef>
                <a:spcPts val="375"/>
              </a:spcBef>
              <a:spcAft>
                <a:spcPts val="0"/>
              </a:spcAft>
              <a:buSzPts val="900"/>
              <a:buChar char="•"/>
              <a:defRPr/>
            </a:lvl5pPr>
            <a:lvl6pPr marL="2743200" lvl="5" indent="-285750" rtl="0">
              <a:spcBef>
                <a:spcPts val="375"/>
              </a:spcBef>
              <a:spcAft>
                <a:spcPts val="0"/>
              </a:spcAft>
              <a:buSzPts val="900"/>
              <a:buChar char="•"/>
              <a:defRPr/>
            </a:lvl6pPr>
            <a:lvl7pPr marL="3200400" lvl="6" indent="-285750" rtl="0">
              <a:spcBef>
                <a:spcPts val="375"/>
              </a:spcBef>
              <a:spcAft>
                <a:spcPts val="0"/>
              </a:spcAft>
              <a:buSzPts val="900"/>
              <a:buChar char="•"/>
              <a:defRPr/>
            </a:lvl7pPr>
            <a:lvl8pPr marL="3657600" lvl="7" indent="-285750" rtl="0">
              <a:spcBef>
                <a:spcPts val="375"/>
              </a:spcBef>
              <a:spcAft>
                <a:spcPts val="0"/>
              </a:spcAft>
              <a:buSzPts val="900"/>
              <a:buChar char="•"/>
              <a:defRPr/>
            </a:lvl8pPr>
            <a:lvl9pPr marL="4114800" lvl="8" indent="-285750" rtl="0">
              <a:spcBef>
                <a:spcPts val="375"/>
              </a:spcBef>
              <a:spcAft>
                <a:spcPts val="0"/>
              </a:spcAft>
              <a:buSzPts val="900"/>
              <a:buChar char="•"/>
              <a:defRPr/>
            </a:lvl9pPr>
          </a:lstStyle>
          <a:p>
            <a:endParaRPr/>
          </a:p>
        </p:txBody>
      </p:sp>
      <p:sp>
        <p:nvSpPr>
          <p:cNvPr id="112" name="Google Shape;112;g8b0abe931d_0_125"/>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18"/>
        <p:cNvGrpSpPr/>
        <p:nvPr/>
      </p:nvGrpSpPr>
      <p:grpSpPr>
        <a:xfrm>
          <a:off x="0" y="0"/>
          <a:ext cx="0" cy="0"/>
          <a:chOff x="0" y="0"/>
          <a:chExt cx="0" cy="0"/>
        </a:xfrm>
      </p:grpSpPr>
      <p:pic>
        <p:nvPicPr>
          <p:cNvPr id="119" name="Google Shape;119;g8affc32e6d_1_306"/>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20" name="Google Shape;120;g8affc32e6d_1_306"/>
          <p:cNvSpPr txBox="1">
            <a:spLocks noGrp="1"/>
          </p:cNvSpPr>
          <p:nvPr>
            <p:ph type="ctrTitle"/>
          </p:nvPr>
        </p:nvSpPr>
        <p:spPr>
          <a:xfrm>
            <a:off x="1813336" y="3464560"/>
            <a:ext cx="6477900" cy="15384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g8affc32e6d_1_306"/>
          <p:cNvSpPr txBox="1">
            <a:spLocks noGrp="1"/>
          </p:cNvSpPr>
          <p:nvPr>
            <p:ph type="subTitle" idx="1"/>
          </p:nvPr>
        </p:nvSpPr>
        <p:spPr>
          <a:xfrm>
            <a:off x="1813335" y="5189604"/>
            <a:ext cx="6477900" cy="977700"/>
          </a:xfrm>
          <a:prstGeom prst="rect">
            <a:avLst/>
          </a:prstGeom>
          <a:noFill/>
          <a:ln>
            <a:noFill/>
          </a:ln>
        </p:spPr>
        <p:txBody>
          <a:bodyPr spcFirstLastPara="1" wrap="square" lIns="91425" tIns="91425" rIns="91425" bIns="91425" anchor="t" anchorCtr="0">
            <a:no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122" name="Google Shape;122;g8affc32e6d_1_306"/>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23" name="Google Shape;123;g8affc32e6d_1_306"/>
          <p:cNvPicPr preferRelativeResize="0"/>
          <p:nvPr/>
        </p:nvPicPr>
        <p:blipFill rotWithShape="1">
          <a:blip r:embed="rId3">
            <a:alphaModFix/>
          </a:blip>
          <a:srcRect/>
          <a:stretch/>
        </p:blipFill>
        <p:spPr>
          <a:xfrm>
            <a:off x="1695177" y="585230"/>
            <a:ext cx="4360185" cy="13502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124"/>
        <p:cNvGrpSpPr/>
        <p:nvPr/>
      </p:nvGrpSpPr>
      <p:grpSpPr>
        <a:xfrm>
          <a:off x="0" y="0"/>
          <a:ext cx="0" cy="0"/>
          <a:chOff x="0" y="0"/>
          <a:chExt cx="0" cy="0"/>
        </a:xfrm>
      </p:grpSpPr>
      <p:sp>
        <p:nvSpPr>
          <p:cNvPr id="125" name="Google Shape;125;g8affc32e6d_1_312"/>
          <p:cNvSpPr/>
          <p:nvPr/>
        </p:nvSpPr>
        <p:spPr>
          <a:xfrm>
            <a:off x="897905" y="0"/>
            <a:ext cx="7557900" cy="1847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26" name="Google Shape;126;g8affc32e6d_1_312"/>
          <p:cNvCxnSpPr/>
          <p:nvPr/>
        </p:nvCxnSpPr>
        <p:spPr>
          <a:xfrm rot="10800000" flipH="1">
            <a:off x="892142" y="1847012"/>
            <a:ext cx="7563600" cy="12600"/>
          </a:xfrm>
          <a:prstGeom prst="straightConnector1">
            <a:avLst/>
          </a:prstGeom>
          <a:noFill/>
          <a:ln w="31750" cap="flat" cmpd="sng">
            <a:solidFill>
              <a:schemeClr val="accent1"/>
            </a:solidFill>
            <a:prstDash val="solid"/>
            <a:round/>
            <a:headEnd type="none" w="sm" len="sm"/>
            <a:tailEnd type="none" w="sm" len="sm"/>
          </a:ln>
        </p:spPr>
      </p:cxnSp>
      <p:sp>
        <p:nvSpPr>
          <p:cNvPr id="127" name="Google Shape;127;g8affc32e6d_1_312"/>
          <p:cNvSpPr txBox="1">
            <a:spLocks noGrp="1"/>
          </p:cNvSpPr>
          <p:nvPr>
            <p:ph type="title"/>
          </p:nvPr>
        </p:nvSpPr>
        <p:spPr>
          <a:xfrm>
            <a:off x="1088686" y="810377"/>
            <a:ext cx="7202400" cy="947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g8affc32e6d_1_312"/>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g8affc32e6d_1_312"/>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30"/>
        <p:cNvGrpSpPr/>
        <p:nvPr/>
      </p:nvGrpSpPr>
      <p:grpSpPr>
        <a:xfrm>
          <a:off x="0" y="0"/>
          <a:ext cx="0" cy="0"/>
          <a:chOff x="0" y="0"/>
          <a:chExt cx="0" cy="0"/>
        </a:xfrm>
      </p:grpSpPr>
      <p:sp>
        <p:nvSpPr>
          <p:cNvPr id="131" name="Google Shape;131;g8affc32e6d_1_318"/>
          <p:cNvSpPr/>
          <p:nvPr/>
        </p:nvSpPr>
        <p:spPr>
          <a:xfrm>
            <a:off x="892142" y="-21176"/>
            <a:ext cx="7605900" cy="18786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132" name="Google Shape;132;g8affc32e6d_1_318"/>
          <p:cNvCxnSpPr/>
          <p:nvPr/>
        </p:nvCxnSpPr>
        <p:spPr>
          <a:xfrm>
            <a:off x="892142" y="1859611"/>
            <a:ext cx="7605900" cy="0"/>
          </a:xfrm>
          <a:prstGeom prst="straightConnector1">
            <a:avLst/>
          </a:prstGeom>
          <a:noFill/>
          <a:ln w="31750" cap="flat" cmpd="sng">
            <a:solidFill>
              <a:schemeClr val="accent1"/>
            </a:solidFill>
            <a:prstDash val="solid"/>
            <a:round/>
            <a:headEnd type="none" w="sm" len="sm"/>
            <a:tailEnd type="none" w="sm" len="sm"/>
          </a:ln>
        </p:spPr>
      </p:cxnSp>
      <p:sp>
        <p:nvSpPr>
          <p:cNvPr id="133" name="Google Shape;133;g8affc32e6d_1_318"/>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g8affc32e6d_1_318"/>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35" name="Google Shape;135;g8affc32e6d_1_318"/>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g8affc32e6d_1_318"/>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g8affc32e6d_1_325"/>
          <p:cNvSpPr/>
          <p:nvPr/>
        </p:nvSpPr>
        <p:spPr>
          <a:xfrm>
            <a:off x="897905" y="0"/>
            <a:ext cx="6840000" cy="38037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139" name="Google Shape;139;g8affc32e6d_1_325"/>
          <p:cNvCxnSpPr/>
          <p:nvPr/>
        </p:nvCxnSpPr>
        <p:spPr>
          <a:xfrm>
            <a:off x="892142" y="3816299"/>
            <a:ext cx="6845700" cy="0"/>
          </a:xfrm>
          <a:prstGeom prst="straightConnector1">
            <a:avLst/>
          </a:prstGeom>
          <a:noFill/>
          <a:ln w="31750" cap="flat" cmpd="sng">
            <a:solidFill>
              <a:schemeClr val="accent1"/>
            </a:solidFill>
            <a:prstDash val="solid"/>
            <a:round/>
            <a:headEnd type="none" w="sm" len="sm"/>
            <a:tailEnd type="none" w="sm" len="sm"/>
          </a:ln>
        </p:spPr>
      </p:cxnSp>
      <p:sp>
        <p:nvSpPr>
          <p:cNvPr id="140" name="Google Shape;140;g8affc32e6d_1_325"/>
          <p:cNvSpPr txBox="1">
            <a:spLocks noGrp="1"/>
          </p:cNvSpPr>
          <p:nvPr>
            <p:ph type="title"/>
          </p:nvPr>
        </p:nvSpPr>
        <p:spPr>
          <a:xfrm>
            <a:off x="1090680" y="2168168"/>
            <a:ext cx="6482400" cy="1476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g8affc32e6d_1_325"/>
          <p:cNvSpPr txBox="1">
            <a:spLocks noGrp="1"/>
          </p:cNvSpPr>
          <p:nvPr>
            <p:ph type="body" idx="1"/>
          </p:nvPr>
        </p:nvSpPr>
        <p:spPr>
          <a:xfrm>
            <a:off x="1090680" y="3806198"/>
            <a:ext cx="6472800" cy="1012800"/>
          </a:xfrm>
          <a:prstGeom prst="rect">
            <a:avLst/>
          </a:prstGeom>
          <a:noFill/>
          <a:ln>
            <a:noFill/>
          </a:ln>
        </p:spPr>
        <p:txBody>
          <a:bodyPr spcFirstLastPara="1" wrap="square" lIns="91425" tIns="91425"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350"/>
              <a:buNone/>
              <a:defRPr sz="1350">
                <a:solidFill>
                  <a:srgbClr val="8891AA"/>
                </a:solidFill>
              </a:defRPr>
            </a:lvl2pPr>
            <a:lvl3pPr marL="1371600" lvl="2" indent="-228600" algn="l" rtl="0">
              <a:lnSpc>
                <a:spcPct val="120000"/>
              </a:lnSpc>
              <a:spcBef>
                <a:spcPts val="375"/>
              </a:spcBef>
              <a:spcAft>
                <a:spcPts val="0"/>
              </a:spcAft>
              <a:buSzPts val="1350"/>
              <a:buNone/>
              <a:defRPr sz="1350">
                <a:solidFill>
                  <a:srgbClr val="8891AA"/>
                </a:solidFill>
              </a:defRPr>
            </a:lvl3pPr>
            <a:lvl4pPr marL="1828800" lvl="3" indent="-228600" algn="l" rtl="0">
              <a:lnSpc>
                <a:spcPct val="120000"/>
              </a:lnSpc>
              <a:spcBef>
                <a:spcPts val="375"/>
              </a:spcBef>
              <a:spcAft>
                <a:spcPts val="0"/>
              </a:spcAft>
              <a:buSzPts val="1200"/>
              <a:buNone/>
              <a:defRPr sz="1200">
                <a:solidFill>
                  <a:srgbClr val="8891AA"/>
                </a:solidFill>
              </a:defRPr>
            </a:lvl4pPr>
            <a:lvl5pPr marL="2286000" lvl="4" indent="-228600" algn="l" rtl="0">
              <a:lnSpc>
                <a:spcPct val="120000"/>
              </a:lnSpc>
              <a:spcBef>
                <a:spcPts val="375"/>
              </a:spcBef>
              <a:spcAft>
                <a:spcPts val="0"/>
              </a:spcAft>
              <a:buSzPts val="1200"/>
              <a:buNone/>
              <a:defRPr sz="1200">
                <a:solidFill>
                  <a:srgbClr val="8891AA"/>
                </a:solidFill>
              </a:defRPr>
            </a:lvl5pPr>
            <a:lvl6pPr marL="2743200" lvl="5" indent="-228600" algn="l" rtl="0">
              <a:lnSpc>
                <a:spcPct val="120000"/>
              </a:lnSpc>
              <a:spcBef>
                <a:spcPts val="375"/>
              </a:spcBef>
              <a:spcAft>
                <a:spcPts val="0"/>
              </a:spcAft>
              <a:buSzPts val="1200"/>
              <a:buNone/>
              <a:defRPr sz="1200">
                <a:solidFill>
                  <a:srgbClr val="8891AA"/>
                </a:solidFill>
              </a:defRPr>
            </a:lvl6pPr>
            <a:lvl7pPr marL="3200400" lvl="6" indent="-228600" algn="l" rtl="0">
              <a:lnSpc>
                <a:spcPct val="120000"/>
              </a:lnSpc>
              <a:spcBef>
                <a:spcPts val="375"/>
              </a:spcBef>
              <a:spcAft>
                <a:spcPts val="0"/>
              </a:spcAft>
              <a:buSzPts val="1200"/>
              <a:buNone/>
              <a:defRPr sz="1200">
                <a:solidFill>
                  <a:srgbClr val="8891AA"/>
                </a:solidFill>
              </a:defRPr>
            </a:lvl7pPr>
            <a:lvl8pPr marL="3657600" lvl="7" indent="-228600" algn="l" rtl="0">
              <a:lnSpc>
                <a:spcPct val="120000"/>
              </a:lnSpc>
              <a:spcBef>
                <a:spcPts val="375"/>
              </a:spcBef>
              <a:spcAft>
                <a:spcPts val="0"/>
              </a:spcAft>
              <a:buSzPts val="1200"/>
              <a:buNone/>
              <a:defRPr sz="1200">
                <a:solidFill>
                  <a:srgbClr val="8891AA"/>
                </a:solidFill>
              </a:defRPr>
            </a:lvl8pPr>
            <a:lvl9pPr marL="4114800" lvl="8" indent="-228600" algn="l" rtl="0">
              <a:lnSpc>
                <a:spcPct val="120000"/>
              </a:lnSpc>
              <a:spcBef>
                <a:spcPts val="375"/>
              </a:spcBef>
              <a:spcAft>
                <a:spcPts val="0"/>
              </a:spcAft>
              <a:buSzPts val="1200"/>
              <a:buNone/>
              <a:defRPr sz="1200">
                <a:solidFill>
                  <a:srgbClr val="8891AA"/>
                </a:solidFill>
              </a:defRPr>
            </a:lvl9pPr>
          </a:lstStyle>
          <a:p>
            <a:endParaRPr/>
          </a:p>
        </p:txBody>
      </p:sp>
      <p:sp>
        <p:nvSpPr>
          <p:cNvPr id="142" name="Google Shape;142;g8affc32e6d_1_325"/>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g8affc32e6d_1_325"/>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20"/>
        <p:cNvGrpSpPr/>
        <p:nvPr/>
      </p:nvGrpSpPr>
      <p:grpSpPr>
        <a:xfrm>
          <a:off x="0" y="0"/>
          <a:ext cx="0" cy="0"/>
          <a:chOff x="0" y="0"/>
          <a:chExt cx="0" cy="0"/>
        </a:xfrm>
      </p:grpSpPr>
      <p:sp>
        <p:nvSpPr>
          <p:cNvPr id="21" name="Google Shape;21;p13"/>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22" name="Google Shape;22;p13"/>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23" name="Google Shape;23;p13"/>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4"/>
        <p:cNvGrpSpPr/>
        <p:nvPr/>
      </p:nvGrpSpPr>
      <p:grpSpPr>
        <a:xfrm>
          <a:off x="0" y="0"/>
          <a:ext cx="0" cy="0"/>
          <a:chOff x="0" y="0"/>
          <a:chExt cx="0" cy="0"/>
        </a:xfrm>
      </p:grpSpPr>
      <p:sp>
        <p:nvSpPr>
          <p:cNvPr id="145" name="Google Shape;145;g8affc32e6d_1_332"/>
          <p:cNvSpPr/>
          <p:nvPr/>
        </p:nvSpPr>
        <p:spPr>
          <a:xfrm>
            <a:off x="0" y="1527142"/>
            <a:ext cx="9144000" cy="36579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46" name="Google Shape;146;g8affc32e6d_1_332"/>
          <p:cNvSpPr txBox="1">
            <a:spLocks noGrp="1"/>
          </p:cNvSpPr>
          <p:nvPr>
            <p:ph type="ctrTitle"/>
          </p:nvPr>
        </p:nvSpPr>
        <p:spPr>
          <a:xfrm>
            <a:off x="1813336" y="3233396"/>
            <a:ext cx="6477900" cy="17694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chemeClr val="lt1"/>
              </a:buClr>
              <a:buSzPts val="3600"/>
              <a:buFont typeface="Arial"/>
              <a:buNone/>
              <a:defRPr sz="360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g8affc32e6d_1_332"/>
          <p:cNvSpPr txBox="1">
            <a:spLocks noGrp="1"/>
          </p:cNvSpPr>
          <p:nvPr>
            <p:ph type="subTitle" idx="1"/>
          </p:nvPr>
        </p:nvSpPr>
        <p:spPr>
          <a:xfrm>
            <a:off x="1813335" y="5190324"/>
            <a:ext cx="6477900" cy="977700"/>
          </a:xfrm>
          <a:prstGeom prst="rect">
            <a:avLst/>
          </a:prstGeom>
          <a:noFill/>
          <a:ln>
            <a:noFill/>
          </a:ln>
        </p:spPr>
        <p:txBody>
          <a:bodyPr spcFirstLastPara="1" wrap="square" lIns="91425" tIns="91425" rIns="91425" bIns="91425" anchor="t" anchorCtr="0">
            <a:no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148" name="Google Shape;148;g8affc32e6d_1_332"/>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49" name="Google Shape;149;g8affc32e6d_1_332"/>
          <p:cNvPicPr preferRelativeResize="0"/>
          <p:nvPr/>
        </p:nvPicPr>
        <p:blipFill rotWithShape="1">
          <a:blip r:embed="rId2">
            <a:alphaModFix/>
          </a:blip>
          <a:srcRect/>
          <a:stretch/>
        </p:blipFill>
        <p:spPr>
          <a:xfrm>
            <a:off x="1695177" y="585230"/>
            <a:ext cx="4360185" cy="13502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150"/>
        <p:cNvGrpSpPr/>
        <p:nvPr/>
      </p:nvGrpSpPr>
      <p:grpSpPr>
        <a:xfrm>
          <a:off x="0" y="0"/>
          <a:ext cx="0" cy="0"/>
          <a:chOff x="0" y="0"/>
          <a:chExt cx="0" cy="0"/>
        </a:xfrm>
      </p:grpSpPr>
      <p:sp>
        <p:nvSpPr>
          <p:cNvPr id="151" name="Google Shape;151;g8affc32e6d_1_338"/>
          <p:cNvSpPr/>
          <p:nvPr/>
        </p:nvSpPr>
        <p:spPr>
          <a:xfrm>
            <a:off x="897905" y="0"/>
            <a:ext cx="7557900" cy="1847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152" name="Google Shape;152;g8affc32e6d_1_338"/>
          <p:cNvCxnSpPr/>
          <p:nvPr/>
        </p:nvCxnSpPr>
        <p:spPr>
          <a:xfrm rot="10800000" flipH="1">
            <a:off x="892142" y="1847012"/>
            <a:ext cx="7563600" cy="12600"/>
          </a:xfrm>
          <a:prstGeom prst="straightConnector1">
            <a:avLst/>
          </a:prstGeom>
          <a:noFill/>
          <a:ln w="31750" cap="flat" cmpd="sng">
            <a:solidFill>
              <a:schemeClr val="accent1"/>
            </a:solidFill>
            <a:prstDash val="solid"/>
            <a:round/>
            <a:headEnd type="none" w="sm" len="sm"/>
            <a:tailEnd type="none" w="sm" len="sm"/>
          </a:ln>
        </p:spPr>
      </p:cxnSp>
      <p:sp>
        <p:nvSpPr>
          <p:cNvPr id="153" name="Google Shape;153;g8affc32e6d_1_338"/>
          <p:cNvSpPr txBox="1">
            <a:spLocks noGrp="1"/>
          </p:cNvSpPr>
          <p:nvPr>
            <p:ph type="title"/>
          </p:nvPr>
        </p:nvSpPr>
        <p:spPr>
          <a:xfrm>
            <a:off x="1086913" y="804890"/>
            <a:ext cx="7204200" cy="903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g8affc32e6d_1_338"/>
          <p:cNvSpPr txBox="1">
            <a:spLocks noGrp="1"/>
          </p:cNvSpPr>
          <p:nvPr>
            <p:ph type="body" idx="1"/>
          </p:nvPr>
        </p:nvSpPr>
        <p:spPr>
          <a:xfrm>
            <a:off x="1085498" y="2010878"/>
            <a:ext cx="3483900" cy="40497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55" name="Google Shape;155;g8affc32e6d_1_338"/>
          <p:cNvSpPr txBox="1">
            <a:spLocks noGrp="1"/>
          </p:cNvSpPr>
          <p:nvPr>
            <p:ph type="body" idx="2"/>
          </p:nvPr>
        </p:nvSpPr>
        <p:spPr>
          <a:xfrm>
            <a:off x="4810328" y="2017345"/>
            <a:ext cx="3483900" cy="40434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56" name="Google Shape;156;g8affc32e6d_1_338"/>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8affc32e6d_1_338"/>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158"/>
        <p:cNvGrpSpPr/>
        <p:nvPr/>
      </p:nvGrpSpPr>
      <p:grpSpPr>
        <a:xfrm>
          <a:off x="0" y="0"/>
          <a:ext cx="0" cy="0"/>
          <a:chOff x="0" y="0"/>
          <a:chExt cx="0" cy="0"/>
        </a:xfrm>
      </p:grpSpPr>
      <p:sp>
        <p:nvSpPr>
          <p:cNvPr id="159" name="Google Shape;159;g8affc32e6d_1_346"/>
          <p:cNvSpPr/>
          <p:nvPr/>
        </p:nvSpPr>
        <p:spPr>
          <a:xfrm>
            <a:off x="897905" y="0"/>
            <a:ext cx="7557900" cy="1844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160" name="Google Shape;160;g8affc32e6d_1_346"/>
          <p:cNvCxnSpPr/>
          <p:nvPr/>
        </p:nvCxnSpPr>
        <p:spPr>
          <a:xfrm rot="10800000" flipH="1">
            <a:off x="892142" y="1847012"/>
            <a:ext cx="7563600" cy="12600"/>
          </a:xfrm>
          <a:prstGeom prst="straightConnector1">
            <a:avLst/>
          </a:prstGeom>
          <a:noFill/>
          <a:ln w="31750" cap="flat" cmpd="sng">
            <a:solidFill>
              <a:schemeClr val="accent1"/>
            </a:solidFill>
            <a:prstDash val="solid"/>
            <a:round/>
            <a:headEnd type="none" w="sm" len="sm"/>
            <a:tailEnd type="none" w="sm" len="sm"/>
          </a:ln>
        </p:spPr>
      </p:cxnSp>
      <p:sp>
        <p:nvSpPr>
          <p:cNvPr id="161" name="Google Shape;161;g8affc32e6d_1_346"/>
          <p:cNvSpPr txBox="1">
            <a:spLocks noGrp="1"/>
          </p:cNvSpPr>
          <p:nvPr>
            <p:ph type="title"/>
          </p:nvPr>
        </p:nvSpPr>
        <p:spPr>
          <a:xfrm>
            <a:off x="1085394" y="804167"/>
            <a:ext cx="7205700" cy="87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g8affc32e6d_1_346"/>
          <p:cNvSpPr txBox="1">
            <a:spLocks noGrp="1"/>
          </p:cNvSpPr>
          <p:nvPr>
            <p:ph type="body" idx="1"/>
          </p:nvPr>
        </p:nvSpPr>
        <p:spPr>
          <a:xfrm>
            <a:off x="1085393" y="2019552"/>
            <a:ext cx="3483900" cy="801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63" name="Google Shape;163;g8affc32e6d_1_346"/>
          <p:cNvSpPr txBox="1">
            <a:spLocks noGrp="1"/>
          </p:cNvSpPr>
          <p:nvPr>
            <p:ph type="body" idx="2"/>
          </p:nvPr>
        </p:nvSpPr>
        <p:spPr>
          <a:xfrm>
            <a:off x="1085393" y="2824270"/>
            <a:ext cx="3483900" cy="32304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64" name="Google Shape;164;g8affc32e6d_1_346"/>
          <p:cNvSpPr txBox="1">
            <a:spLocks noGrp="1"/>
          </p:cNvSpPr>
          <p:nvPr>
            <p:ph type="body" idx="3"/>
          </p:nvPr>
        </p:nvSpPr>
        <p:spPr>
          <a:xfrm>
            <a:off x="4809272" y="2023006"/>
            <a:ext cx="3483900" cy="8022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65" name="Google Shape;165;g8affc32e6d_1_346"/>
          <p:cNvSpPr txBox="1">
            <a:spLocks noGrp="1"/>
          </p:cNvSpPr>
          <p:nvPr>
            <p:ph type="body" idx="4"/>
          </p:nvPr>
        </p:nvSpPr>
        <p:spPr>
          <a:xfrm>
            <a:off x="4809272" y="2821494"/>
            <a:ext cx="3483900" cy="32334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66" name="Google Shape;166;g8affc32e6d_1_346"/>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g8affc32e6d_1_346"/>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168"/>
        <p:cNvGrpSpPr/>
        <p:nvPr/>
      </p:nvGrpSpPr>
      <p:grpSpPr>
        <a:xfrm>
          <a:off x="0" y="0"/>
          <a:ext cx="0" cy="0"/>
          <a:chOff x="0" y="0"/>
          <a:chExt cx="0" cy="0"/>
        </a:xfrm>
      </p:grpSpPr>
      <p:sp>
        <p:nvSpPr>
          <p:cNvPr id="169" name="Google Shape;169;g8affc32e6d_1_356"/>
          <p:cNvSpPr/>
          <p:nvPr/>
        </p:nvSpPr>
        <p:spPr>
          <a:xfrm>
            <a:off x="0" y="798973"/>
            <a:ext cx="36483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170" name="Google Shape;170;g8affc32e6d_1_356"/>
          <p:cNvCxnSpPr/>
          <p:nvPr/>
        </p:nvCxnSpPr>
        <p:spPr>
          <a:xfrm rot="10800000" flipH="1">
            <a:off x="2" y="3119493"/>
            <a:ext cx="3644400" cy="6300"/>
          </a:xfrm>
          <a:prstGeom prst="straightConnector1">
            <a:avLst/>
          </a:prstGeom>
          <a:noFill/>
          <a:ln w="31750" cap="flat" cmpd="sng">
            <a:solidFill>
              <a:schemeClr val="accent1"/>
            </a:solidFill>
            <a:prstDash val="solid"/>
            <a:round/>
            <a:headEnd type="none" w="sm" len="sm"/>
            <a:tailEnd type="none" w="sm" len="sm"/>
          </a:ln>
        </p:spPr>
      </p:cxnSp>
      <p:sp>
        <p:nvSpPr>
          <p:cNvPr id="171" name="Google Shape;171;g8affc32e6d_1_356"/>
          <p:cNvSpPr txBox="1">
            <a:spLocks noGrp="1"/>
          </p:cNvSpPr>
          <p:nvPr>
            <p:ph type="title"/>
          </p:nvPr>
        </p:nvSpPr>
        <p:spPr>
          <a:xfrm>
            <a:off x="1083504" y="798973"/>
            <a:ext cx="2456400" cy="2247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2" name="Google Shape;172;g8affc32e6d_1_356"/>
          <p:cNvSpPr txBox="1">
            <a:spLocks noGrp="1"/>
          </p:cNvSpPr>
          <p:nvPr>
            <p:ph type="body" idx="1"/>
          </p:nvPr>
        </p:nvSpPr>
        <p:spPr>
          <a:xfrm>
            <a:off x="3782786" y="798976"/>
            <a:ext cx="4509300" cy="5255700"/>
          </a:xfrm>
          <a:prstGeom prst="rect">
            <a:avLst/>
          </a:prstGeom>
          <a:noFill/>
          <a:ln>
            <a:noFill/>
          </a:ln>
        </p:spPr>
        <p:txBody>
          <a:bodyPr spcFirstLastPara="1" wrap="square" lIns="91425" tIns="45700" rIns="91425" bIns="45700" anchor="ctr"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73" name="Google Shape;173;g8affc32e6d_1_356"/>
          <p:cNvSpPr txBox="1">
            <a:spLocks noGrp="1"/>
          </p:cNvSpPr>
          <p:nvPr>
            <p:ph type="body" idx="2"/>
          </p:nvPr>
        </p:nvSpPr>
        <p:spPr>
          <a:xfrm>
            <a:off x="1083504" y="3205494"/>
            <a:ext cx="2456400" cy="28494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174" name="Google Shape;174;g8affc32e6d_1_356"/>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g8affc32e6d_1_356"/>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176"/>
        <p:cNvGrpSpPr/>
        <p:nvPr/>
      </p:nvGrpSpPr>
      <p:grpSpPr>
        <a:xfrm>
          <a:off x="0" y="0"/>
          <a:ext cx="0" cy="0"/>
          <a:chOff x="0" y="0"/>
          <a:chExt cx="0" cy="0"/>
        </a:xfrm>
      </p:grpSpPr>
      <p:sp>
        <p:nvSpPr>
          <p:cNvPr id="177" name="Google Shape;177;g8affc32e6d_1_364"/>
          <p:cNvSpPr/>
          <p:nvPr/>
        </p:nvSpPr>
        <p:spPr>
          <a:xfrm>
            <a:off x="-1" y="798973"/>
            <a:ext cx="52311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178" name="Google Shape;178;g8affc32e6d_1_364"/>
          <p:cNvCxnSpPr/>
          <p:nvPr/>
        </p:nvCxnSpPr>
        <p:spPr>
          <a:xfrm rot="10800000" flipH="1">
            <a:off x="1" y="3116494"/>
            <a:ext cx="5225700" cy="9300"/>
          </a:xfrm>
          <a:prstGeom prst="straightConnector1">
            <a:avLst/>
          </a:prstGeom>
          <a:noFill/>
          <a:ln w="31750" cap="flat" cmpd="sng">
            <a:solidFill>
              <a:schemeClr val="accent1"/>
            </a:solidFill>
            <a:prstDash val="solid"/>
            <a:round/>
            <a:headEnd type="none" w="sm" len="sm"/>
            <a:tailEnd type="none" w="sm" len="sm"/>
          </a:ln>
        </p:spPr>
      </p:cxnSp>
      <p:sp>
        <p:nvSpPr>
          <p:cNvPr id="179" name="Google Shape;179;g8affc32e6d_1_364"/>
          <p:cNvSpPr txBox="1">
            <a:spLocks noGrp="1"/>
          </p:cNvSpPr>
          <p:nvPr>
            <p:ph type="title"/>
          </p:nvPr>
        </p:nvSpPr>
        <p:spPr>
          <a:xfrm>
            <a:off x="1088405" y="1129513"/>
            <a:ext cx="4149300" cy="1830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g8affc32e6d_1_364"/>
          <p:cNvSpPr>
            <a:spLocks noGrp="1"/>
          </p:cNvSpPr>
          <p:nvPr>
            <p:ph type="pic" idx="2"/>
          </p:nvPr>
        </p:nvSpPr>
        <p:spPr>
          <a:xfrm>
            <a:off x="5449305" y="797578"/>
            <a:ext cx="2841900" cy="5248800"/>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81" name="Google Shape;181;g8affc32e6d_1_364"/>
          <p:cNvSpPr txBox="1">
            <a:spLocks noGrp="1"/>
          </p:cNvSpPr>
          <p:nvPr>
            <p:ph type="body" idx="1"/>
          </p:nvPr>
        </p:nvSpPr>
        <p:spPr>
          <a:xfrm>
            <a:off x="1087748" y="3145994"/>
            <a:ext cx="4143300" cy="29004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182" name="Google Shape;182;g8affc32e6d_1_364"/>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83" name="Google Shape;183;g8affc32e6d_1_364"/>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184"/>
        <p:cNvGrpSpPr/>
        <p:nvPr/>
      </p:nvGrpSpPr>
      <p:grpSpPr>
        <a:xfrm>
          <a:off x="0" y="0"/>
          <a:ext cx="0" cy="0"/>
          <a:chOff x="0" y="0"/>
          <a:chExt cx="0" cy="0"/>
        </a:xfrm>
      </p:grpSpPr>
      <p:sp>
        <p:nvSpPr>
          <p:cNvPr id="185" name="Google Shape;185;g8affc32e6d_1_372"/>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86" name="Google Shape;186;g8affc32e6d_1_372"/>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7"/>
        <p:cNvGrpSpPr/>
        <p:nvPr/>
      </p:nvGrpSpPr>
      <p:grpSpPr>
        <a:xfrm>
          <a:off x="0" y="0"/>
          <a:ext cx="0" cy="0"/>
          <a:chOff x="0" y="0"/>
          <a:chExt cx="0" cy="0"/>
        </a:xfrm>
      </p:grpSpPr>
      <p:sp>
        <p:nvSpPr>
          <p:cNvPr id="188" name="Google Shape;188;g8affc32e6d_1_375"/>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g8affc32e6d_1_375"/>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90" name="Google Shape;190;g8affc32e6d_1_375"/>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1" name="Google Shape;191;g8affc32e6d_1_375"/>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2" name="Google Shape;192;g8affc32e6d_1_375"/>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93"/>
        <p:cNvGrpSpPr/>
        <p:nvPr/>
      </p:nvGrpSpPr>
      <p:grpSpPr>
        <a:xfrm>
          <a:off x="0" y="0"/>
          <a:ext cx="0" cy="0"/>
          <a:chOff x="0" y="0"/>
          <a:chExt cx="0" cy="0"/>
        </a:xfrm>
      </p:grpSpPr>
      <p:cxnSp>
        <p:nvCxnSpPr>
          <p:cNvPr id="194" name="Google Shape;194;g8affc32e6d_1_381"/>
          <p:cNvCxnSpPr/>
          <p:nvPr/>
        </p:nvCxnSpPr>
        <p:spPr>
          <a:xfrm>
            <a:off x="1085500" y="1847088"/>
            <a:ext cx="7205700" cy="0"/>
          </a:xfrm>
          <a:prstGeom prst="straightConnector1">
            <a:avLst/>
          </a:prstGeom>
          <a:noFill/>
          <a:ln w="31750" cap="flat" cmpd="sng">
            <a:solidFill>
              <a:schemeClr val="accent1"/>
            </a:solidFill>
            <a:prstDash val="solid"/>
            <a:round/>
            <a:headEnd type="none" w="sm" len="sm"/>
            <a:tailEnd type="none" w="sm" len="sm"/>
          </a:ln>
        </p:spPr>
      </p:cxnSp>
      <p:sp>
        <p:nvSpPr>
          <p:cNvPr id="195" name="Google Shape;195;g8affc32e6d_1_381"/>
          <p:cNvSpPr txBox="1">
            <a:spLocks noGrp="1"/>
          </p:cNvSpPr>
          <p:nvPr>
            <p:ph type="body" idx="1"/>
          </p:nvPr>
        </p:nvSpPr>
        <p:spPr>
          <a:xfrm>
            <a:off x="1085498" y="2010878"/>
            <a:ext cx="3261000" cy="40572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96" name="Google Shape;196;g8affc32e6d_1_381"/>
          <p:cNvSpPr txBox="1">
            <a:spLocks noGrp="1"/>
          </p:cNvSpPr>
          <p:nvPr>
            <p:ph type="body" idx="2"/>
          </p:nvPr>
        </p:nvSpPr>
        <p:spPr>
          <a:xfrm>
            <a:off x="4810328" y="2017342"/>
            <a:ext cx="3483900" cy="40506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97" name="Google Shape;197;g8affc32e6d_1_381"/>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g8affc32e6d_1_381"/>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99" name="Google Shape;199;g8affc32e6d_1_381"/>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200"/>
        <p:cNvGrpSpPr/>
        <p:nvPr/>
      </p:nvGrpSpPr>
      <p:grpSpPr>
        <a:xfrm>
          <a:off x="0" y="0"/>
          <a:ext cx="0" cy="0"/>
          <a:chOff x="0" y="0"/>
          <a:chExt cx="0" cy="0"/>
        </a:xfrm>
      </p:grpSpPr>
      <p:cxnSp>
        <p:nvCxnSpPr>
          <p:cNvPr id="201" name="Google Shape;201;g8affc32e6d_1_388"/>
          <p:cNvCxnSpPr/>
          <p:nvPr/>
        </p:nvCxnSpPr>
        <p:spPr>
          <a:xfrm>
            <a:off x="1085395" y="1847088"/>
            <a:ext cx="7205700" cy="0"/>
          </a:xfrm>
          <a:prstGeom prst="straightConnector1">
            <a:avLst/>
          </a:prstGeom>
          <a:noFill/>
          <a:ln w="31750" cap="flat" cmpd="sng">
            <a:solidFill>
              <a:schemeClr val="accent1"/>
            </a:solidFill>
            <a:prstDash val="solid"/>
            <a:round/>
            <a:headEnd type="none" w="sm" len="sm"/>
            <a:tailEnd type="none" w="sm" len="sm"/>
          </a:ln>
        </p:spPr>
      </p:cxnSp>
      <p:sp>
        <p:nvSpPr>
          <p:cNvPr id="202" name="Google Shape;202;g8affc32e6d_1_388"/>
          <p:cNvSpPr txBox="1">
            <a:spLocks noGrp="1"/>
          </p:cNvSpPr>
          <p:nvPr>
            <p:ph type="body" idx="1"/>
          </p:nvPr>
        </p:nvSpPr>
        <p:spPr>
          <a:xfrm>
            <a:off x="1085393" y="2019552"/>
            <a:ext cx="3483900" cy="801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203" name="Google Shape;203;g8affc32e6d_1_388"/>
          <p:cNvSpPr txBox="1">
            <a:spLocks noGrp="1"/>
          </p:cNvSpPr>
          <p:nvPr>
            <p:ph type="body" idx="2"/>
          </p:nvPr>
        </p:nvSpPr>
        <p:spPr>
          <a:xfrm>
            <a:off x="1085393" y="2824272"/>
            <a:ext cx="3483900" cy="32181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204" name="Google Shape;204;g8affc32e6d_1_388"/>
          <p:cNvSpPr txBox="1">
            <a:spLocks noGrp="1"/>
          </p:cNvSpPr>
          <p:nvPr>
            <p:ph type="body" idx="3"/>
          </p:nvPr>
        </p:nvSpPr>
        <p:spPr>
          <a:xfrm>
            <a:off x="4809272" y="2023006"/>
            <a:ext cx="3483900" cy="8022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205" name="Google Shape;205;g8affc32e6d_1_388"/>
          <p:cNvSpPr txBox="1">
            <a:spLocks noGrp="1"/>
          </p:cNvSpPr>
          <p:nvPr>
            <p:ph type="body" idx="4"/>
          </p:nvPr>
        </p:nvSpPr>
        <p:spPr>
          <a:xfrm>
            <a:off x="4809272" y="2821494"/>
            <a:ext cx="3483900" cy="32211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206" name="Google Shape;206;g8affc32e6d_1_388"/>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7" name="Google Shape;207;g8affc32e6d_1_388"/>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08" name="Google Shape;208;g8affc32e6d_1_388"/>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
        <p:nvSpPr>
          <p:cNvPr id="210" name="Google Shape;210;g8affc32e6d_1_397"/>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g8affc32e6d_1_397"/>
          <p:cNvSpPr txBox="1">
            <a:spLocks noGrp="1"/>
          </p:cNvSpPr>
          <p:nvPr>
            <p:ph type="ftr" idx="11"/>
          </p:nvPr>
        </p:nvSpPr>
        <p:spPr>
          <a:xfrm>
            <a:off x="1443491" y="329308"/>
            <a:ext cx="4034100" cy="3093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2" name="Google Shape;212;g8affc32e6d_1_397"/>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6"/>
        <p:cNvGrpSpPr/>
        <p:nvPr/>
      </p:nvGrpSpPr>
      <p:grpSpPr>
        <a:xfrm>
          <a:off x="0" y="0"/>
          <a:ext cx="0" cy="0"/>
          <a:chOff x="0" y="0"/>
          <a:chExt cx="0" cy="0"/>
        </a:xfrm>
      </p:grpSpPr>
      <p:sp>
        <p:nvSpPr>
          <p:cNvPr id="27" name="Google Shape;27;p14"/>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28" name="Google Shape;28;p14"/>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9" name="Google Shape;29;p1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1" name="Google Shape;31;p1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9"/>
        <p:cNvGrpSpPr/>
        <p:nvPr/>
      </p:nvGrpSpPr>
      <p:grpSpPr>
        <a:xfrm>
          <a:off x="0" y="0"/>
          <a:ext cx="0" cy="0"/>
          <a:chOff x="0" y="0"/>
          <a:chExt cx="0" cy="0"/>
        </a:xfrm>
      </p:grpSpPr>
      <p:sp>
        <p:nvSpPr>
          <p:cNvPr id="220" name="Google Shape;220;g8b86d0d8ac_2_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g8b86d0d8ac_2_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2" name="Google Shape;222;g8b86d0d8ac_2_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g8b86d0d8ac_2_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g8b86d0d8ac_2_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5"/>
        <p:cNvGrpSpPr/>
        <p:nvPr/>
      </p:nvGrpSpPr>
      <p:grpSpPr>
        <a:xfrm>
          <a:off x="0" y="0"/>
          <a:ext cx="0" cy="0"/>
          <a:chOff x="0" y="0"/>
          <a:chExt cx="0" cy="0"/>
        </a:xfrm>
      </p:grpSpPr>
      <p:sp>
        <p:nvSpPr>
          <p:cNvPr id="226" name="Google Shape;226;g8b86d0d8ac_2_1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g8b86d0d8ac_2_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g8b86d0d8ac_2_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g8b86d0d8ac_2_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g8b86d0d8ac_2_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1"/>
        <p:cNvGrpSpPr/>
        <p:nvPr/>
      </p:nvGrpSpPr>
      <p:grpSpPr>
        <a:xfrm>
          <a:off x="0" y="0"/>
          <a:ext cx="0" cy="0"/>
          <a:chOff x="0" y="0"/>
          <a:chExt cx="0" cy="0"/>
        </a:xfrm>
      </p:grpSpPr>
      <p:sp>
        <p:nvSpPr>
          <p:cNvPr id="232" name="Google Shape;232;g8b86d0d8ac_2_1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g8b86d0d8ac_2_1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4" name="Google Shape;234;g8b86d0d8ac_2_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g8b86d0d8ac_2_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g8b86d0d8ac_2_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7"/>
        <p:cNvGrpSpPr/>
        <p:nvPr/>
      </p:nvGrpSpPr>
      <p:grpSpPr>
        <a:xfrm>
          <a:off x="0" y="0"/>
          <a:ext cx="0" cy="0"/>
          <a:chOff x="0" y="0"/>
          <a:chExt cx="0" cy="0"/>
        </a:xfrm>
      </p:grpSpPr>
      <p:sp>
        <p:nvSpPr>
          <p:cNvPr id="238" name="Google Shape;238;g8b86d0d8ac_2_2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g8b86d0d8ac_2_2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g8b86d0d8ac_2_2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g8b86d0d8ac_2_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g8b86d0d8ac_2_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g8b86d0d8ac_2_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4"/>
        <p:cNvGrpSpPr/>
        <p:nvPr/>
      </p:nvGrpSpPr>
      <p:grpSpPr>
        <a:xfrm>
          <a:off x="0" y="0"/>
          <a:ext cx="0" cy="0"/>
          <a:chOff x="0" y="0"/>
          <a:chExt cx="0" cy="0"/>
        </a:xfrm>
      </p:grpSpPr>
      <p:sp>
        <p:nvSpPr>
          <p:cNvPr id="245" name="Google Shape;245;g8b86d0d8ac_2_31"/>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g8b86d0d8ac_2_31"/>
          <p:cNvSpPr txBox="1">
            <a:spLocks noGrp="1"/>
          </p:cNvSpPr>
          <p:nvPr>
            <p:ph type="body" idx="1"/>
          </p:nvPr>
        </p:nvSpPr>
        <p:spPr>
          <a:xfrm>
            <a:off x="629841"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7" name="Google Shape;247;g8b86d0d8ac_2_31"/>
          <p:cNvSpPr txBox="1">
            <a:spLocks noGrp="1"/>
          </p:cNvSpPr>
          <p:nvPr>
            <p:ph type="body" idx="2"/>
          </p:nvPr>
        </p:nvSpPr>
        <p:spPr>
          <a:xfrm>
            <a:off x="629841"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g8b86d0d8ac_2_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9" name="Google Shape;249;g8b86d0d8ac_2_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g8b86d0d8ac_2_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g8b86d0d8ac_2_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g8b86d0d8ac_2_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3"/>
        <p:cNvGrpSpPr/>
        <p:nvPr/>
      </p:nvGrpSpPr>
      <p:grpSpPr>
        <a:xfrm>
          <a:off x="0" y="0"/>
          <a:ext cx="0" cy="0"/>
          <a:chOff x="0" y="0"/>
          <a:chExt cx="0" cy="0"/>
        </a:xfrm>
      </p:grpSpPr>
      <p:sp>
        <p:nvSpPr>
          <p:cNvPr id="254" name="Google Shape;254;g8b86d0d8ac_2_4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g8b86d0d8ac_2_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g8b86d0d8ac_2_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g8b86d0d8ac_2_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8"/>
        <p:cNvGrpSpPr/>
        <p:nvPr/>
      </p:nvGrpSpPr>
      <p:grpSpPr>
        <a:xfrm>
          <a:off x="0" y="0"/>
          <a:ext cx="0" cy="0"/>
          <a:chOff x="0" y="0"/>
          <a:chExt cx="0" cy="0"/>
        </a:xfrm>
      </p:grpSpPr>
      <p:sp>
        <p:nvSpPr>
          <p:cNvPr id="259" name="Google Shape;259;g8b86d0d8ac_2_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g8b86d0d8ac_2_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g8b86d0d8ac_2_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2"/>
        <p:cNvGrpSpPr/>
        <p:nvPr/>
      </p:nvGrpSpPr>
      <p:grpSpPr>
        <a:xfrm>
          <a:off x="0" y="0"/>
          <a:ext cx="0" cy="0"/>
          <a:chOff x="0" y="0"/>
          <a:chExt cx="0" cy="0"/>
        </a:xfrm>
      </p:grpSpPr>
      <p:sp>
        <p:nvSpPr>
          <p:cNvPr id="263" name="Google Shape;263;g8b86d0d8ac_2_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g8b86d0d8ac_2_49"/>
          <p:cNvSpPr txBox="1">
            <a:spLocks noGrp="1"/>
          </p:cNvSpPr>
          <p:nvPr>
            <p:ph type="body" idx="1"/>
          </p:nvPr>
        </p:nvSpPr>
        <p:spPr>
          <a:xfrm>
            <a:off x="3887391"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5" name="Google Shape;265;g8b86d0d8ac_2_4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6" name="Google Shape;266;g8b86d0d8ac_2_4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g8b86d0d8ac_2_4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g8b86d0d8ac_2_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9"/>
        <p:cNvGrpSpPr/>
        <p:nvPr/>
      </p:nvGrpSpPr>
      <p:grpSpPr>
        <a:xfrm>
          <a:off x="0" y="0"/>
          <a:ext cx="0" cy="0"/>
          <a:chOff x="0" y="0"/>
          <a:chExt cx="0" cy="0"/>
        </a:xfrm>
      </p:grpSpPr>
      <p:sp>
        <p:nvSpPr>
          <p:cNvPr id="270" name="Google Shape;270;g8b86d0d8ac_2_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g8b86d0d8ac_2_56"/>
          <p:cNvSpPr>
            <a:spLocks noGrp="1"/>
          </p:cNvSpPr>
          <p:nvPr>
            <p:ph type="pic" idx="2"/>
          </p:nvPr>
        </p:nvSpPr>
        <p:spPr>
          <a:xfrm>
            <a:off x="3887391"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72" name="Google Shape;272;g8b86d0d8ac_2_5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3" name="Google Shape;273;g8b86d0d8ac_2_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g8b86d0d8ac_2_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g8b86d0d8ac_2_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6"/>
        <p:cNvGrpSpPr/>
        <p:nvPr/>
      </p:nvGrpSpPr>
      <p:grpSpPr>
        <a:xfrm>
          <a:off x="0" y="0"/>
          <a:ext cx="0" cy="0"/>
          <a:chOff x="0" y="0"/>
          <a:chExt cx="0" cy="0"/>
        </a:xfrm>
      </p:grpSpPr>
      <p:sp>
        <p:nvSpPr>
          <p:cNvPr id="277" name="Google Shape;277;g8b86d0d8ac_2_6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g8b86d0d8ac_2_6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g8b86d0d8ac_2_6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g8b86d0d8ac_2_6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g8b86d0d8ac_2_6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15"/>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5" name="Google Shape;35;p15"/>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5"/>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p15"/>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p15"/>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2"/>
        <p:cNvGrpSpPr/>
        <p:nvPr/>
      </p:nvGrpSpPr>
      <p:grpSpPr>
        <a:xfrm>
          <a:off x="0" y="0"/>
          <a:ext cx="0" cy="0"/>
          <a:chOff x="0" y="0"/>
          <a:chExt cx="0" cy="0"/>
        </a:xfrm>
      </p:grpSpPr>
      <p:sp>
        <p:nvSpPr>
          <p:cNvPr id="283" name="Google Shape;283;g8b86d0d8ac_2_6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g8b86d0d8ac_2_69"/>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g8b86d0d8ac_2_6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g8b86d0d8ac_2_6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g8b86d0d8ac_2_6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6"/>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41" name="Google Shape;41;p16"/>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42" name="Google Shape;42;p16"/>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6"/>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44" name="Google Shape;44;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46"/>
        <p:cNvGrpSpPr/>
        <p:nvPr/>
      </p:nvGrpSpPr>
      <p:grpSpPr>
        <a:xfrm>
          <a:off x="0" y="0"/>
          <a:ext cx="0" cy="0"/>
          <a:chOff x="0" y="0"/>
          <a:chExt cx="0" cy="0"/>
        </a:xfrm>
      </p:grpSpPr>
      <p:sp>
        <p:nvSpPr>
          <p:cNvPr id="47" name="Google Shape;47;p17"/>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48" name="Google Shape;48;p17"/>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49" name="Google Shape;49;p17"/>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1" name="Google Shape;51;p17"/>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2" name="Google Shape;52;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54"/>
        <p:cNvGrpSpPr/>
        <p:nvPr/>
      </p:nvGrpSpPr>
      <p:grpSpPr>
        <a:xfrm>
          <a:off x="0" y="0"/>
          <a:ext cx="0" cy="0"/>
          <a:chOff x="0" y="0"/>
          <a:chExt cx="0" cy="0"/>
        </a:xfrm>
      </p:grpSpPr>
      <p:sp>
        <p:nvSpPr>
          <p:cNvPr id="55" name="Google Shape;55;p18"/>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6" name="Google Shape;56;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7" name="Google Shape;57;p18"/>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8"/>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9" name="Google Shape;59;p18"/>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0" name="Google Shape;60;p18"/>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1" name="Google Shape;61;p18"/>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64"/>
        <p:cNvGrpSpPr/>
        <p:nvPr/>
      </p:nvGrpSpPr>
      <p:grpSpPr>
        <a:xfrm>
          <a:off x="0" y="0"/>
          <a:ext cx="0" cy="0"/>
          <a:chOff x="0" y="0"/>
          <a:chExt cx="0" cy="0"/>
        </a:xfrm>
      </p:grpSpPr>
      <p:sp>
        <p:nvSpPr>
          <p:cNvPr id="65" name="Google Shape;65;p19"/>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66" name="Google Shape;66;p19"/>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67" name="Google Shape;67;p19"/>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9"/>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9" name="Google Shape;69;p19"/>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0" name="Google Shape;70;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72"/>
        <p:cNvGrpSpPr/>
        <p:nvPr/>
      </p:nvGrpSpPr>
      <p:grpSpPr>
        <a:xfrm>
          <a:off x="0" y="0"/>
          <a:ext cx="0" cy="0"/>
          <a:chOff x="0" y="0"/>
          <a:chExt cx="0" cy="0"/>
        </a:xfrm>
      </p:grpSpPr>
      <p:sp>
        <p:nvSpPr>
          <p:cNvPr id="73" name="Google Shape;73;p20"/>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4" name="Google Shape;74;p20"/>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75" name="Google Shape;75;p20"/>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77" name="Google Shape;77;p20"/>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g8affc32e6d_1_301"/>
          <p:cNvSpPr txBox="1">
            <a:spLocks noGrp="1"/>
          </p:cNvSpPr>
          <p:nvPr>
            <p:ph type="title"/>
          </p:nvPr>
        </p:nvSpPr>
        <p:spPr>
          <a:xfrm>
            <a:off x="1088686" y="804522"/>
            <a:ext cx="7202400" cy="104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5" name="Google Shape;115;g8affc32e6d_1_301"/>
          <p:cNvSpPr txBox="1">
            <a:spLocks noGrp="1"/>
          </p:cNvSpPr>
          <p:nvPr>
            <p:ph type="body" idx="1"/>
          </p:nvPr>
        </p:nvSpPr>
        <p:spPr>
          <a:xfrm>
            <a:off x="1088686" y="2015734"/>
            <a:ext cx="7202400" cy="34506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16" name="Google Shape;116;g8affc32e6d_1_301"/>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g8affc32e6d_1_301"/>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g8b86d0d8ac_2_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5" name="Google Shape;215;g8b86d0d8ac_2_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 name="Google Shape;216;g8b86d0d8ac_2_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g8b86d0d8ac_2_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8" name="Google Shape;218;g8b86d0d8ac_2_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pirgs.org/2016/02/03/covering-cos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creativecommons.org/licenses/by/4.0" TargetMode="External"/><Relationship Id="rId4" Type="http://schemas.openxmlformats.org/officeDocument/2006/relationships/hyperlink" Target="https://studentpirgs.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ticas.org/wp-content/uploads/2019/09/classof2018.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spanic?utm_source=unsplash&amp;utm_medium=referral&amp;utm_content=creditCopyTex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unsplash.com/s/photos/piggy-bank?utm_source=unsplash&amp;utm_medium=referral&amp;utm_content=creditCopyTex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atic1.1.sqspcdn.com/static/f/1212067/27958796/1533219065950/HouleAddo2018.pdf?token=85LFcpsHLzMpO/1ATqbUW0+VoU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demos.org/sites/default/files/2019-06/Debt%20to%20Society.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hyperlink" Target="https://nces.ed.gov/" TargetMode="External"/><Relationship Id="rId4" Type="http://schemas.openxmlformats.org/officeDocument/2006/relationships/hyperlink" Target="https://www.brookings.edu/research/what-accounts-for-gaps-in-student-loan-default-and-what-happens-aft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hyperlink" Target="https://unsplash.com/s/photos/graduation?utm_source=unsplash&amp;utm_medium=referral&amp;utm_content=creditCopyText" TargetMode="External"/><Relationship Id="rId3" Type="http://schemas.openxmlformats.org/officeDocument/2006/relationships/image" Target="../media/image15.jpg"/><Relationship Id="rId7" Type="http://schemas.openxmlformats.org/officeDocument/2006/relationships/hyperlink" Target="https://unsplash.com/@cvonraesfeld?utm_source=unsplash&amp;utm_medium=referral&amp;utm_content=creditCopyText"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16.jpg"/><Relationship Id="rId5" Type="http://schemas.openxmlformats.org/officeDocument/2006/relationships/hyperlink" Target="https://unsplash.com/s/photos/money?utm_source=unsplash&amp;utm_medium=referral&amp;utm_content=creditCopyText" TargetMode="External"/><Relationship Id="rId4" Type="http://schemas.openxmlformats.org/officeDocument/2006/relationships/hyperlink" Target="https://unsplash.com/@sharonmccutcheon?utm_source=unsplash&amp;utm_medium=referral&amp;utm_content=creditCopyTex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setl.org/ijtlhe/pdf/IJTLHE3386.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cccoer.org/webinar/nov-15-how-oer-can-support-student-equity-and-diversity/" TargetMode="External"/><Relationship Id="rId7" Type="http://schemas.openxmlformats.org/officeDocument/2006/relationships/hyperlink" Target="https://www.napequity.org/product/equality-vs-equity-download/"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20.jpg"/><Relationship Id="rId5" Type="http://schemas.openxmlformats.org/officeDocument/2006/relationships/hyperlink" Target="http://creativecommons.org/licenses/by/4.0" TargetMode="External"/><Relationship Id="rId4" Type="http://schemas.openxmlformats.org/officeDocument/2006/relationships/hyperlink" Target="https://www.cccoer.org/"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ccoer.org/2018/10/09/on-equity-diversity-inclusion-and-open-education/#cceal" TargetMode="External"/><Relationship Id="rId7" Type="http://schemas.openxmlformats.org/officeDocument/2006/relationships/hyperlink" Target="http://creativecommons.org/licenses/by-sa/4.0"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hyperlink" Target="https://commons.wikimedia.org/w/index.php?title=User:Karankjain&amp;action=edit&amp;redlink=1" TargetMode="External"/><Relationship Id="rId5" Type="http://schemas.openxmlformats.org/officeDocument/2006/relationships/hyperlink" Target="https://commons.wikimedia.org/wiki/File:Dr-j-luke-wood.jpg" TargetMode="External"/><Relationship Id="rId4" Type="http://schemas.openxmlformats.org/officeDocument/2006/relationships/hyperlink" Target="http://creativecommons.org/licenses/by/4.0" TargetMode="External"/><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hyperlink" Target="https://www.cccoer.org/2018/10/09/on-equity-diversity-inclusion-and-open-education/#unisas"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creativecommons.org/licenses/by/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ccoer.org/2018/10/09/on-equity-diversity-inclusion-and-open-education/#TCEquity"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hyperlink" Target="http://creativecommons.org/licenses/by/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ccoer.org/2018/10/09/on-equity-diversity-inclusion-and-open-education/#TCEquity"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hyperlink" Target="http://creativecommons.org/licenses/by/4.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openstax.org/blog/we-believe-textbooks-should-be-diverse-and-inclusive-heres-what-were-doing-about-it"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hyperlink" Target="http://creativecommons.org/licenses/by/4.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cccoer.org/2018/10/09/on-equity-diversity-inclusion-and-open-education/#LGBTQ"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hyperlink" Target="http://creativecommons.org/licenses/by/4.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cccoer.org/2018/10/09/on-equity-diversity-inclusion-and-open-education/#unisas"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creativecommons.org/licenses/by/4.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ccoer.org/2018/10/09/on-equity-diversity-inclusion-and-open-education/#neutral" TargetMode="External"/><Relationship Id="rId7"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hyperlink" Target="https://opentextbc.ca/abealfreader4/wp-content/uploads/sites/91/2015/03/ivits_shantel_15_0056_bw.jpg" TargetMode="External"/><Relationship Id="rId4" Type="http://schemas.openxmlformats.org/officeDocument/2006/relationships/hyperlink" Target="http://creativecommons.org/licenses/by/4.0"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creativecommons.org/licenses/by-nc/4.0" TargetMode="External"/><Relationship Id="rId3" Type="http://schemas.openxmlformats.org/officeDocument/2006/relationships/hyperlink" Target="https://openoregon.org/digital-accessibility-guide/" TargetMode="External"/><Relationship Id="rId7" Type="http://schemas.openxmlformats.org/officeDocument/2006/relationships/hyperlink" Target="http://www.bmcc.cuny.edu/j2ee/index.jsp"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hyperlink" Target="https://cetls.bmcc.cuny.edu/blog/author/katy-anastasi/" TargetMode="External"/><Relationship Id="rId5" Type="http://schemas.openxmlformats.org/officeDocument/2006/relationships/hyperlink" Target="http://creativecommons.org/licenses/by/4.0" TargetMode="External"/><Relationship Id="rId4" Type="http://schemas.openxmlformats.org/officeDocument/2006/relationships/hyperlink" Target="https://openoregon.org/author/openoregon/" TargetMode="External"/><Relationship Id="rId9"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hyperlink" Target="https://www.tsbvi.edu/accessibility-items/1163-accessibility-of-information-in-electronic-textbooks-for-all-students" TargetMode="Externa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hyperlink" Target="http://creativecommons.org/licenses/by-nc/4.0" TargetMode="External"/><Relationship Id="rId4" Type="http://schemas.openxmlformats.org/officeDocument/2006/relationships/hyperlink" Target="https://www.tsbvi.edu/"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opentextbc.ca/accessibilitytoolkit/chapter/universal-design/"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hyperlink" Target="http://creativecommons.org/licenses/by/4.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cccoer.org/2018/10/09/on-equity-diversity-inclusion-and-open-education/#barriers"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hyperlink" Target="http://creativecommons.org/licenses/by/4.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unsplash.com/@camylla93?utm_source=unsplash&amp;utm_medium=referral&amp;utm_content=creditCopyText" TargetMode="External"/><Relationship Id="rId2" Type="http://schemas.openxmlformats.org/officeDocument/2006/relationships/image" Target="../media/image37.jpg"/><Relationship Id="rId1" Type="http://schemas.openxmlformats.org/officeDocument/2006/relationships/slideLayout" Target="../slideLayouts/slideLayout15.xml"/><Relationship Id="rId4" Type="http://schemas.openxmlformats.org/officeDocument/2006/relationships/hyperlink" Target="https://unsplash.com/s/photos/question?utm_source=unsplash&amp;utm_medium=referral&amp;utm_content=creditCopyText"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
          <p:cNvSpPr txBox="1">
            <a:spLocks noGrp="1"/>
          </p:cNvSpPr>
          <p:nvPr>
            <p:ph type="ctrTitle"/>
          </p:nvPr>
        </p:nvSpPr>
        <p:spPr>
          <a:xfrm>
            <a:off x="828240" y="2433529"/>
            <a:ext cx="7462899" cy="2012108"/>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4400"/>
              <a:buFont typeface="Arial"/>
              <a:buNone/>
            </a:pPr>
            <a:r>
              <a:rPr lang="en-US" sz="4400" b="1"/>
              <a:t>Making the Case for Investing in OER</a:t>
            </a:r>
            <a:endParaRPr sz="4400"/>
          </a:p>
        </p:txBody>
      </p:sp>
      <p:sp>
        <p:nvSpPr>
          <p:cNvPr id="391" name="Google Shape;391;p1"/>
          <p:cNvSpPr txBox="1">
            <a:spLocks noGrp="1"/>
          </p:cNvSpPr>
          <p:nvPr>
            <p:ph type="subTitle" idx="1"/>
          </p:nvPr>
        </p:nvSpPr>
        <p:spPr>
          <a:xfrm>
            <a:off x="1651660" y="5580329"/>
            <a:ext cx="6477900" cy="977700"/>
          </a:xfrm>
          <a:prstGeom prst="rect">
            <a:avLst/>
          </a:prstGeom>
          <a:noFill/>
          <a:ln>
            <a:noFill/>
          </a:ln>
        </p:spPr>
        <p:txBody>
          <a:bodyPr spcFirstLastPara="1" wrap="square" lIns="91425" tIns="91425" rIns="91425" bIns="91425" anchor="t" anchorCtr="0">
            <a:normAutofit/>
          </a:bodyPr>
          <a:lstStyle/>
          <a:p>
            <a:pPr marL="0" lvl="0" indent="0" algn="l" rtl="0">
              <a:lnSpc>
                <a:spcPct val="110000"/>
              </a:lnSpc>
              <a:spcBef>
                <a:spcPts val="0"/>
              </a:spcBef>
              <a:spcAft>
                <a:spcPts val="0"/>
              </a:spcAft>
              <a:buSzPts val="1480"/>
              <a:buNone/>
            </a:pPr>
            <a:r>
              <a:rPr lang="en-US" sz="1480" cap="none"/>
              <a:t>ASCCC 2020 Curriculum Institute</a:t>
            </a:r>
            <a:br>
              <a:rPr lang="en-US" sz="1480" cap="none"/>
            </a:br>
            <a:r>
              <a:rPr lang="en-US" sz="1480" cap="none"/>
              <a:t>Friday, July 10, 2020</a:t>
            </a:r>
            <a:br>
              <a:rPr lang="en-US" sz="1480" cap="none"/>
            </a:br>
            <a:r>
              <a:rPr lang="en-US" sz="1480" cap="none"/>
              <a:t>2:45 – 4:00 pm</a:t>
            </a:r>
            <a:endParaRPr sz="1480" cap="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8b86d0d8ac_2_10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More affordable…</a:t>
            </a:r>
            <a:endParaRPr/>
          </a:p>
        </p:txBody>
      </p:sp>
      <p:pic>
        <p:nvPicPr>
          <p:cNvPr id="456" name="Google Shape;456;g8b86d0d8ac_2_104" descr="Half of a chart of selected consumder goods and services - showing that the things decreasing in cost include cellphone service, computer software, and TVs." title="Price Changes II"/>
          <p:cNvPicPr preferRelativeResize="0">
            <a:picLocks noGrp="1"/>
          </p:cNvPicPr>
          <p:nvPr>
            <p:ph type="body" idx="1"/>
          </p:nvPr>
        </p:nvPicPr>
        <p:blipFill rotWithShape="1">
          <a:blip r:embed="rId3">
            <a:alphaModFix/>
          </a:blip>
          <a:srcRect/>
          <a:stretch/>
        </p:blipFill>
        <p:spPr>
          <a:xfrm>
            <a:off x="1249940" y="1921972"/>
            <a:ext cx="6644120" cy="4203093"/>
          </a:xfrm>
          <a:prstGeom prst="rect">
            <a:avLst/>
          </a:prstGeom>
          <a:noFill/>
          <a:ln>
            <a:noFill/>
          </a:ln>
        </p:spPr>
      </p:pic>
      <p:sp>
        <p:nvSpPr>
          <p:cNvPr id="457" name="Google Shape;457;g8b86d0d8ac_2_10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dirty="0"/>
          </a:p>
        </p:txBody>
      </p:sp>
      <p:sp>
        <p:nvSpPr>
          <p:cNvPr id="458" name="Google Shape;458;g8b86d0d8ac_2_10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82283d7772_1_6"/>
          <p:cNvSpPr txBox="1">
            <a:spLocks noGrp="1"/>
          </p:cNvSpPr>
          <p:nvPr>
            <p:ph type="title"/>
          </p:nvPr>
        </p:nvSpPr>
        <p:spPr>
          <a:xfrm>
            <a:off x="1200361" y="781378"/>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The Cost of Textbooks</a:t>
            </a:r>
            <a:r>
              <a:rPr lang="en-US" sz="4000" dirty="0"/>
              <a:t> (2016)</a:t>
            </a:r>
            <a:endParaRPr sz="4000" dirty="0"/>
          </a:p>
        </p:txBody>
      </p:sp>
      <p:sp>
        <p:nvSpPr>
          <p:cNvPr id="487" name="Google Shape;487;g82283d7772_1_6"/>
          <p:cNvSpPr txBox="1">
            <a:spLocks noGrp="1"/>
          </p:cNvSpPr>
          <p:nvPr>
            <p:ph type="body" idx="1"/>
          </p:nvPr>
        </p:nvSpPr>
        <p:spPr>
          <a:xfrm>
            <a:off x="932150" y="1882550"/>
            <a:ext cx="7556400" cy="4256100"/>
          </a:xfrm>
          <a:prstGeom prst="rect">
            <a:avLst/>
          </a:prstGeom>
          <a:noFill/>
          <a:ln>
            <a:noFill/>
          </a:ln>
        </p:spPr>
        <p:txBody>
          <a:bodyPr spcFirstLastPara="1" wrap="square" lIns="91425" tIns="45700" rIns="91425" bIns="45700" anchor="t" anchorCtr="0">
            <a:noAutofit/>
          </a:bodyPr>
          <a:lstStyle/>
          <a:p>
            <a:pPr marL="171446" lvl="0" indent="-215896" algn="l" rtl="0">
              <a:lnSpc>
                <a:spcPct val="115000"/>
              </a:lnSpc>
              <a:spcBef>
                <a:spcPts val="750"/>
              </a:spcBef>
              <a:spcAft>
                <a:spcPts val="0"/>
              </a:spcAft>
              <a:buSzPts val="2300"/>
              <a:buChar char="•"/>
            </a:pPr>
            <a:r>
              <a:rPr lang="en-US" sz="2300" dirty="0"/>
              <a:t>Five publishers control 80% of the market</a:t>
            </a:r>
            <a:endParaRPr sz="2300" dirty="0"/>
          </a:p>
          <a:p>
            <a:pPr marL="171446" lvl="0" indent="-215896" algn="l" rtl="0">
              <a:lnSpc>
                <a:spcPct val="115000"/>
              </a:lnSpc>
              <a:spcBef>
                <a:spcPts val="750"/>
              </a:spcBef>
              <a:spcAft>
                <a:spcPts val="0"/>
              </a:spcAft>
              <a:buSzPts val="2300"/>
              <a:buChar char="•"/>
            </a:pPr>
            <a:r>
              <a:rPr lang="en-US" sz="2300" dirty="0"/>
              <a:t>Students have no choice over the textbook</a:t>
            </a:r>
            <a:endParaRPr sz="2300" dirty="0"/>
          </a:p>
          <a:p>
            <a:pPr marL="171446" lvl="0" indent="-215896" algn="l" rtl="0">
              <a:lnSpc>
                <a:spcPct val="115000"/>
              </a:lnSpc>
              <a:spcBef>
                <a:spcPts val="750"/>
              </a:spcBef>
              <a:spcAft>
                <a:spcPts val="0"/>
              </a:spcAft>
              <a:buSzPts val="2300"/>
              <a:buChar char="•"/>
            </a:pPr>
            <a:r>
              <a:rPr lang="en-US" sz="2300" dirty="0"/>
              <a:t>50% of CC students use financial aid to buy their books</a:t>
            </a:r>
            <a:endParaRPr sz="2300" dirty="0"/>
          </a:p>
          <a:p>
            <a:pPr marL="171446" lvl="0" indent="-215896" algn="l" rtl="0">
              <a:lnSpc>
                <a:spcPct val="115000"/>
              </a:lnSpc>
              <a:spcBef>
                <a:spcPts val="750"/>
              </a:spcBef>
              <a:spcAft>
                <a:spcPts val="0"/>
              </a:spcAft>
              <a:buSzPts val="2300"/>
              <a:buChar char="•"/>
            </a:pPr>
            <a:r>
              <a:rPr lang="en-US" sz="2300" dirty="0"/>
              <a:t>Students using loans pay $34.72 for a $150 book</a:t>
            </a:r>
            <a:endParaRPr sz="2300" dirty="0"/>
          </a:p>
          <a:p>
            <a:pPr marL="171446" lvl="0" indent="-215896" algn="l" rtl="0">
              <a:lnSpc>
                <a:spcPct val="115000"/>
              </a:lnSpc>
              <a:spcBef>
                <a:spcPts val="750"/>
              </a:spcBef>
              <a:spcAft>
                <a:spcPts val="0"/>
              </a:spcAft>
              <a:buSzPts val="2300"/>
              <a:buChar char="•"/>
            </a:pPr>
            <a:r>
              <a:rPr lang="en-US" sz="2300" dirty="0"/>
              <a:t>$3,150,000,000 of financial aid is spent on textbooks/year</a:t>
            </a:r>
          </a:p>
          <a:p>
            <a:pPr marL="171446" lvl="0" indent="-215896" algn="l" rtl="0">
              <a:lnSpc>
                <a:spcPct val="115000"/>
              </a:lnSpc>
              <a:spcBef>
                <a:spcPts val="750"/>
              </a:spcBef>
              <a:spcAft>
                <a:spcPts val="0"/>
              </a:spcAft>
              <a:buSzPts val="2300"/>
              <a:buChar char="•"/>
            </a:pPr>
            <a:r>
              <a:rPr lang="en-US" sz="2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If every student had just one textbook replaced with OER it would save students over $1,000,000,000/year</a:t>
            </a:r>
            <a:endParaRPr sz="2300" dirty="0"/>
          </a:p>
          <a:p>
            <a:pPr marL="171446" lvl="0" indent="0" algn="l" rtl="0">
              <a:lnSpc>
                <a:spcPct val="120000"/>
              </a:lnSpc>
              <a:spcBef>
                <a:spcPts val="750"/>
              </a:spcBef>
              <a:spcAft>
                <a:spcPts val="0"/>
              </a:spcAft>
              <a:buNone/>
            </a:pPr>
            <a:endParaRPr dirty="0"/>
          </a:p>
        </p:txBody>
      </p:sp>
      <p:sp>
        <p:nvSpPr>
          <p:cNvPr id="488" name="Google Shape;488;g82283d7772_1_6"/>
          <p:cNvSpPr txBox="1"/>
          <p:nvPr/>
        </p:nvSpPr>
        <p:spPr>
          <a:xfrm>
            <a:off x="932150" y="6138650"/>
            <a:ext cx="7470600" cy="5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rgbClr val="0000FF"/>
                </a:solidFill>
                <a:highlight>
                  <a:srgbClr val="FFFFFF"/>
                </a:highlight>
                <a:hlinkClick r:id="rId3"/>
              </a:rPr>
              <a:t>"Covering the Cost: Why We Can No Longer Afford to Ignore High Textbook Prices"</a:t>
            </a:r>
            <a:r>
              <a:rPr lang="en-US">
                <a:highlight>
                  <a:srgbClr val="FFFFFF"/>
                </a:highlight>
              </a:rPr>
              <a:t> by </a:t>
            </a:r>
            <a:r>
              <a:rPr lang="en-US">
                <a:solidFill>
                  <a:srgbClr val="0000FF"/>
                </a:solidFill>
                <a:highlight>
                  <a:srgbClr val="FFFFFF"/>
                </a:highlight>
              </a:rPr>
              <a:t>Ethan Senack and Robert Donoghue</a:t>
            </a:r>
            <a:r>
              <a:rPr lang="en-US">
                <a:highlight>
                  <a:srgbClr val="FFFFFF"/>
                </a:highlight>
              </a:rPr>
              <a:t>, </a:t>
            </a:r>
            <a:r>
              <a:rPr lang="en-US" u="sng">
                <a:solidFill>
                  <a:srgbClr val="0000FF"/>
                </a:solidFill>
                <a:highlight>
                  <a:srgbClr val="FFFFFF"/>
                </a:highlight>
                <a:hlinkClick r:id="rId4"/>
              </a:rPr>
              <a:t>Student PIRGs</a:t>
            </a:r>
            <a:r>
              <a:rPr lang="en-US">
                <a:highlight>
                  <a:srgbClr val="FFFFFF"/>
                </a:highlight>
              </a:rPr>
              <a:t> is licensed under </a:t>
            </a:r>
            <a:r>
              <a:rPr lang="en-US" u="sng">
                <a:solidFill>
                  <a:srgbClr val="0000FF"/>
                </a:solidFill>
                <a:highlight>
                  <a:srgbClr val="FFFFFF"/>
                </a:highlight>
                <a:hlinkClick r:id="rId5"/>
              </a:rPr>
              <a:t>CC BY 4.0</a:t>
            </a:r>
            <a:endParaRPr sz="1800"/>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591" y="3592564"/>
            <a:ext cx="8786191" cy="1597040"/>
          </a:xfrm>
        </p:spPr>
        <p:txBody>
          <a:bodyPr>
            <a:noAutofit/>
          </a:bodyPr>
          <a:lstStyle/>
          <a:p>
            <a:pPr lvl="0"/>
            <a:r>
              <a:rPr lang="en-US" sz="4400" dirty="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If every student had just one textbook replaced with OER it would save students over $</a:t>
            </a:r>
            <a:r>
              <a:rPr lang="en-US" sz="4400" dirty="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1,000,000,000/year.</a:t>
            </a:r>
            <a:br>
              <a:rPr lang="en-US" sz="4400" dirty="0"/>
            </a:b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998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8b86d0d8ac_0_3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t>Costs &gt;&gt; Debt</a:t>
            </a:r>
            <a:endParaRPr sz="4000" dirty="0"/>
          </a:p>
        </p:txBody>
      </p:sp>
      <p:sp>
        <p:nvSpPr>
          <p:cNvPr id="2" name="Text Placeholder 1"/>
          <p:cNvSpPr>
            <a:spLocks noGrp="1"/>
          </p:cNvSpPr>
          <p:nvPr>
            <p:ph type="body" idx="1"/>
          </p:nvPr>
        </p:nvSpPr>
        <p:spPr/>
        <p:txBody>
          <a:bodyPr>
            <a:normAutofit/>
          </a:bodyPr>
          <a:lstStyle/>
          <a:p>
            <a:r>
              <a:rPr lang="en-US" sz="3600" dirty="0"/>
              <a:t>High cost of living leads to:</a:t>
            </a:r>
          </a:p>
          <a:p>
            <a:pPr lvl="1"/>
            <a:r>
              <a:rPr lang="en-US" sz="3400" dirty="0"/>
              <a:t>hard choices.. </a:t>
            </a:r>
          </a:p>
          <a:p>
            <a:pPr lvl="1"/>
            <a:r>
              <a:rPr lang="en-US" sz="3400" dirty="0"/>
              <a:t>debt..</a:t>
            </a:r>
          </a:p>
          <a:p>
            <a:r>
              <a:rPr lang="en-US" sz="3600" dirty="0"/>
              <a:t>Challenges only exacerbated by COVID-19.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82283d7772_0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dirty="0"/>
              <a:t>Student Debt - US</a:t>
            </a:r>
            <a:endParaRPr sz="4000" dirty="0"/>
          </a:p>
        </p:txBody>
      </p:sp>
      <p:sp>
        <p:nvSpPr>
          <p:cNvPr id="538" name="Google Shape;538;g82283d7772_0_0"/>
          <p:cNvSpPr txBox="1">
            <a:spLocks noGrp="1"/>
          </p:cNvSpPr>
          <p:nvPr>
            <p:ph type="body" idx="1"/>
          </p:nvPr>
        </p:nvSpPr>
        <p:spPr>
          <a:xfrm>
            <a:off x="377507" y="2081986"/>
            <a:ext cx="8348100" cy="4332066"/>
          </a:xfrm>
          <a:prstGeom prst="rect">
            <a:avLst/>
          </a:prstGeom>
        </p:spPr>
        <p:txBody>
          <a:bodyPr spcFirstLastPara="1" wrap="square" lIns="91425" tIns="45700" rIns="91425" bIns="45700" anchor="t" anchorCtr="0">
            <a:noAutofit/>
          </a:bodyPr>
          <a:lstStyle/>
          <a:p>
            <a:pPr marL="457200" lvl="0" indent="-327025" algn="l" rtl="0">
              <a:lnSpc>
                <a:spcPct val="100000"/>
              </a:lnSpc>
              <a:spcBef>
                <a:spcPts val="750"/>
              </a:spcBef>
              <a:spcAft>
                <a:spcPts val="0"/>
              </a:spcAft>
              <a:buClr>
                <a:srgbClr val="333333"/>
              </a:buClr>
              <a:buSzPts val="1550"/>
              <a:buChar char="●"/>
            </a:pPr>
            <a:r>
              <a:rPr lang="en-US" sz="2800" dirty="0">
                <a:solidFill>
                  <a:srgbClr val="333333"/>
                </a:solidFill>
                <a:highlight>
                  <a:srgbClr val="FCFCFC"/>
                </a:highlight>
              </a:rPr>
              <a:t>The US has 45 million students who collectively owe more than $1.5 trillion in student loan debt. </a:t>
            </a:r>
            <a:endParaRPr sz="2800" dirty="0">
              <a:solidFill>
                <a:srgbClr val="333333"/>
              </a:solidFill>
              <a:highlight>
                <a:srgbClr val="FCFCFC"/>
              </a:highlight>
            </a:endParaRPr>
          </a:p>
          <a:p>
            <a:pPr marL="457200" lvl="0" indent="-327025" algn="l" rtl="0">
              <a:lnSpc>
                <a:spcPct val="100000"/>
              </a:lnSpc>
              <a:spcBef>
                <a:spcPts val="0"/>
              </a:spcBef>
              <a:spcAft>
                <a:spcPts val="0"/>
              </a:spcAft>
              <a:buClr>
                <a:srgbClr val="333333"/>
              </a:buClr>
              <a:buSzPts val="1550"/>
              <a:buChar char="●"/>
            </a:pPr>
            <a:r>
              <a:rPr lang="en-US" sz="2800" dirty="0">
                <a:solidFill>
                  <a:srgbClr val="333333"/>
                </a:solidFill>
                <a:highlight>
                  <a:srgbClr val="FCFCFC"/>
                </a:highlight>
              </a:rPr>
              <a:t>CA, TX, FL, and NY represent more than 20% of all US student debt at $340 billion.</a:t>
            </a:r>
            <a:endParaRPr sz="2800" dirty="0">
              <a:solidFill>
                <a:srgbClr val="333333"/>
              </a:solidFill>
              <a:highlight>
                <a:srgbClr val="FCFCFC"/>
              </a:highlight>
            </a:endParaRPr>
          </a:p>
          <a:p>
            <a:pPr marL="457200" lvl="0" indent="-327025" algn="l" rtl="0">
              <a:lnSpc>
                <a:spcPct val="100000"/>
              </a:lnSpc>
              <a:spcBef>
                <a:spcPts val="0"/>
              </a:spcBef>
              <a:spcAft>
                <a:spcPts val="0"/>
              </a:spcAft>
              <a:buClr>
                <a:srgbClr val="333333"/>
              </a:buClr>
              <a:buSzPts val="1550"/>
              <a:buChar char="●"/>
            </a:pPr>
            <a:r>
              <a:rPr lang="en-US" sz="2800" dirty="0">
                <a:solidFill>
                  <a:srgbClr val="333333"/>
                </a:solidFill>
                <a:highlight>
                  <a:srgbClr val="FCFCFC"/>
                </a:highlight>
              </a:rPr>
              <a:t>Student loan debt is now the second highest consumer debt category - behind only mortgage debt - and higher than both credit cards and auto loans. </a:t>
            </a:r>
            <a:endParaRPr sz="2800" dirty="0">
              <a:solidFill>
                <a:srgbClr val="333333"/>
              </a:solidFill>
              <a:highlight>
                <a:srgbClr val="FCFCFC"/>
              </a:highlight>
            </a:endParaRPr>
          </a:p>
          <a:p>
            <a:pPr marL="0" lvl="0" indent="0" algn="r" rtl="0">
              <a:spcBef>
                <a:spcPts val="750"/>
              </a:spcBef>
              <a:spcAft>
                <a:spcPts val="0"/>
              </a:spcAft>
              <a:buClr>
                <a:schemeClr val="dk1"/>
              </a:buClr>
              <a:buSzPts val="1100"/>
              <a:buFont typeface="Arial"/>
              <a:buNone/>
            </a:pPr>
            <a:r>
              <a:rPr lang="en-US" sz="1250" i="1" dirty="0">
                <a:solidFill>
                  <a:srgbClr val="344273"/>
                </a:solidFill>
                <a:highlight>
                  <a:srgbClr val="FFFFFF"/>
                </a:highlight>
              </a:rPr>
              <a:t>Data from The Institute for College Access and Success (TICAS). </a:t>
            </a:r>
            <a:r>
              <a:rPr lang="en-US" sz="1250" i="1" u="sng" dirty="0">
                <a:solidFill>
                  <a:schemeClr val="hlink"/>
                </a:solidFill>
                <a:highlight>
                  <a:srgbClr val="FFFFFF"/>
                </a:highlight>
                <a:hlinkClick r:id="rId3"/>
              </a:rPr>
              <a:t>14th Annual Student Debt Report, 2018</a:t>
            </a:r>
            <a:r>
              <a:rPr lang="en-US" sz="1250" i="1" dirty="0">
                <a:solidFill>
                  <a:srgbClr val="344273"/>
                </a:solidFill>
                <a:highlight>
                  <a:srgbClr val="FFFFFF"/>
                </a:highlight>
              </a:rPr>
              <a:t> </a:t>
            </a:r>
            <a:endParaRPr sz="1250" i="1" dirty="0">
              <a:solidFill>
                <a:srgbClr val="344273"/>
              </a:solidFill>
              <a:highlight>
                <a:srgbClr val="FFFFFF"/>
              </a:highlight>
            </a:endParaRPr>
          </a:p>
          <a:p>
            <a:pPr marL="0" lvl="0" indent="0" algn="l" rtl="0">
              <a:spcBef>
                <a:spcPts val="750"/>
              </a:spcBef>
              <a:spcAft>
                <a:spcPts val="0"/>
              </a:spcAft>
              <a:buClr>
                <a:schemeClr val="dk1"/>
              </a:buClr>
              <a:buSzPts val="1100"/>
              <a:buFont typeface="Arial"/>
              <a:buNone/>
            </a:pPr>
            <a:endParaRPr sz="1650" dirty="0">
              <a:solidFill>
                <a:srgbClr val="344273"/>
              </a:solidFill>
              <a:highlight>
                <a:srgbClr val="FFFFFF"/>
              </a:highlight>
            </a:endParaRPr>
          </a:p>
          <a:p>
            <a:pPr marL="0" lvl="0" indent="0" algn="l" rtl="0">
              <a:spcBef>
                <a:spcPts val="750"/>
              </a:spcBef>
              <a:spcAft>
                <a:spcPts val="0"/>
              </a:spcAft>
              <a:buNone/>
            </a:pPr>
            <a:endParaRPr sz="1650" dirty="0">
              <a:solidFill>
                <a:srgbClr val="344273"/>
              </a:solidFill>
              <a:highlight>
                <a:srgbClr val="FFFFFF"/>
              </a:highlight>
            </a:endParaRPr>
          </a:p>
          <a:p>
            <a:pPr marL="0" lvl="0" indent="0" algn="l" rtl="0">
              <a:spcBef>
                <a:spcPts val="750"/>
              </a:spcBef>
              <a:spcAft>
                <a:spcPts val="0"/>
              </a:spcAft>
              <a:buNone/>
            </a:pPr>
            <a:endParaRPr sz="1650" dirty="0">
              <a:solidFill>
                <a:srgbClr val="344273"/>
              </a:solidFill>
              <a:highlight>
                <a:srgbClr val="FFFFFF"/>
              </a:highlight>
            </a:endParaRPr>
          </a:p>
          <a:p>
            <a:pPr marL="0" lvl="0" indent="0" algn="l" rtl="0">
              <a:spcBef>
                <a:spcPts val="750"/>
              </a:spcBef>
              <a:spcAft>
                <a:spcPts val="0"/>
              </a:spcAft>
              <a:buNone/>
            </a:pPr>
            <a:endParaRPr sz="1650" dirty="0">
              <a:solidFill>
                <a:srgbClr val="344273"/>
              </a:solidFill>
              <a:highlight>
                <a:srgbClr val="FFFFFF"/>
              </a:highlight>
            </a:endParaRPr>
          </a:p>
          <a:p>
            <a:pPr marL="0" lvl="0" indent="0" algn="l" rtl="0">
              <a:spcBef>
                <a:spcPts val="750"/>
              </a:spcBef>
              <a:spcAft>
                <a:spcPts val="0"/>
              </a:spcAft>
              <a:buNone/>
            </a:pPr>
            <a:endParaRPr sz="1650" dirty="0">
              <a:solidFill>
                <a:srgbClr val="344273"/>
              </a:solidFill>
              <a:highlight>
                <a:srgbClr val="FFFFFF"/>
              </a:highlight>
            </a:endParaRPr>
          </a:p>
          <a:p>
            <a:pPr marL="0" lvl="0" indent="0" algn="r" rtl="0">
              <a:spcBef>
                <a:spcPts val="750"/>
              </a:spcBef>
              <a:spcAft>
                <a:spcPts val="0"/>
              </a:spcAft>
              <a:buNone/>
            </a:pPr>
            <a:endParaRPr sz="1250" i="1" dirty="0">
              <a:solidFill>
                <a:srgbClr val="344273"/>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82283d7772_0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dirty="0"/>
              <a:t>Student Debt - California</a:t>
            </a:r>
            <a:endParaRPr sz="4000" dirty="0"/>
          </a:p>
        </p:txBody>
      </p:sp>
      <p:sp>
        <p:nvSpPr>
          <p:cNvPr id="538" name="Google Shape;538;g82283d7772_0_0"/>
          <p:cNvSpPr txBox="1">
            <a:spLocks noGrp="1"/>
          </p:cNvSpPr>
          <p:nvPr>
            <p:ph type="body" idx="1"/>
          </p:nvPr>
        </p:nvSpPr>
        <p:spPr>
          <a:xfrm>
            <a:off x="483525" y="2015725"/>
            <a:ext cx="8348100" cy="4625100"/>
          </a:xfrm>
          <a:prstGeom prst="rect">
            <a:avLst/>
          </a:prstGeom>
        </p:spPr>
        <p:txBody>
          <a:bodyPr spcFirstLastPara="1" wrap="square" lIns="91425" tIns="45700" rIns="91425" bIns="45700" anchor="t" anchorCtr="0">
            <a:noAutofit/>
          </a:bodyPr>
          <a:lstStyle/>
          <a:p>
            <a:pPr marL="457200" lvl="0" indent="-333375" algn="l" rtl="0">
              <a:spcBef>
                <a:spcPts val="750"/>
              </a:spcBef>
              <a:spcAft>
                <a:spcPts val="0"/>
              </a:spcAft>
              <a:buClr>
                <a:srgbClr val="344273"/>
              </a:buClr>
              <a:buSzPts val="1650"/>
              <a:buChar char="●"/>
            </a:pPr>
            <a:r>
              <a:rPr lang="en-US" sz="3200" dirty="0">
                <a:solidFill>
                  <a:srgbClr val="344273"/>
                </a:solidFill>
                <a:highlight>
                  <a:srgbClr val="FFFFFF"/>
                </a:highlight>
              </a:rPr>
              <a:t>3.9 millions students owe $111.7 billion dollars.</a:t>
            </a:r>
            <a:endParaRPr sz="3200" dirty="0">
              <a:solidFill>
                <a:srgbClr val="344273"/>
              </a:solidFill>
              <a:highlight>
                <a:srgbClr val="FFFFFF"/>
              </a:highlight>
            </a:endParaRPr>
          </a:p>
          <a:p>
            <a:pPr marL="457200" lvl="0" indent="-333375" algn="l" rtl="0">
              <a:spcBef>
                <a:spcPts val="0"/>
              </a:spcBef>
              <a:spcAft>
                <a:spcPts val="0"/>
              </a:spcAft>
              <a:buClr>
                <a:srgbClr val="344273"/>
              </a:buClr>
              <a:buSzPts val="1650"/>
              <a:buChar char="●"/>
            </a:pPr>
            <a:r>
              <a:rPr lang="en-US" sz="3200" dirty="0">
                <a:solidFill>
                  <a:srgbClr val="344273"/>
                </a:solidFill>
                <a:highlight>
                  <a:srgbClr val="FFFFFF"/>
                </a:highlight>
              </a:rPr>
              <a:t>Average Student debt: $22,585</a:t>
            </a:r>
            <a:endParaRPr sz="3200" dirty="0">
              <a:solidFill>
                <a:srgbClr val="344273"/>
              </a:solidFill>
              <a:highlight>
                <a:srgbClr val="FFFFFF"/>
              </a:highlight>
            </a:endParaRPr>
          </a:p>
          <a:p>
            <a:pPr marL="457200" lvl="0" indent="-333375" algn="l" rtl="0">
              <a:spcBef>
                <a:spcPts val="0"/>
              </a:spcBef>
              <a:spcAft>
                <a:spcPts val="0"/>
              </a:spcAft>
              <a:buClr>
                <a:srgbClr val="344273"/>
              </a:buClr>
              <a:buSzPts val="1650"/>
              <a:buChar char="●"/>
            </a:pPr>
            <a:r>
              <a:rPr lang="en-US" sz="3200" dirty="0">
                <a:solidFill>
                  <a:srgbClr val="344273"/>
                </a:solidFill>
                <a:highlight>
                  <a:srgbClr val="FFFFFF"/>
                </a:highlight>
              </a:rPr>
              <a:t>Percentage of Graduates with debt: 49%</a:t>
            </a:r>
            <a:endParaRPr sz="3200" dirty="0">
              <a:solidFill>
                <a:srgbClr val="344273"/>
              </a:solidFill>
              <a:highlight>
                <a:srgbClr val="FFFFFF"/>
              </a:highlight>
            </a:endParaRPr>
          </a:p>
          <a:p>
            <a:pPr marL="0" lvl="0" indent="0" algn="r" rtl="0">
              <a:spcBef>
                <a:spcPts val="750"/>
              </a:spcBef>
              <a:spcAft>
                <a:spcPts val="0"/>
              </a:spcAft>
              <a:buClr>
                <a:schemeClr val="dk1"/>
              </a:buClr>
              <a:buSzPts val="1100"/>
              <a:buFont typeface="Arial"/>
              <a:buNone/>
            </a:pPr>
            <a:endParaRPr lang="en-US" sz="3200" i="1" dirty="0">
              <a:solidFill>
                <a:srgbClr val="344273"/>
              </a:solidFill>
              <a:highlight>
                <a:srgbClr val="FFFFFF"/>
              </a:highlight>
            </a:endParaRPr>
          </a:p>
          <a:p>
            <a:pPr marL="0" lvl="0" indent="0" algn="r" rtl="0">
              <a:spcBef>
                <a:spcPts val="750"/>
              </a:spcBef>
              <a:spcAft>
                <a:spcPts val="0"/>
              </a:spcAft>
              <a:buClr>
                <a:schemeClr val="dk1"/>
              </a:buClr>
              <a:buSzPts val="1100"/>
              <a:buFont typeface="Arial"/>
              <a:buNone/>
            </a:pPr>
            <a:endParaRPr lang="en-US" sz="3200" i="1" dirty="0">
              <a:solidFill>
                <a:srgbClr val="344273"/>
              </a:solidFill>
              <a:highlight>
                <a:srgbClr val="FFFFFF"/>
              </a:highlight>
            </a:endParaRPr>
          </a:p>
          <a:p>
            <a:pPr marL="0" lvl="0" indent="0" algn="l" rtl="0">
              <a:spcBef>
                <a:spcPts val="750"/>
              </a:spcBef>
              <a:spcAft>
                <a:spcPts val="0"/>
              </a:spcAft>
              <a:buNone/>
            </a:pPr>
            <a:endParaRPr sz="1650" dirty="0">
              <a:solidFill>
                <a:srgbClr val="344273"/>
              </a:solidFill>
              <a:highlight>
                <a:srgbClr val="FFFFFF"/>
              </a:highlight>
            </a:endParaRPr>
          </a:p>
          <a:p>
            <a:pPr marL="0" lvl="0" indent="0" algn="ctr">
              <a:buNone/>
            </a:pPr>
            <a:r>
              <a:rPr lang="en-US" sz="1800" dirty="0"/>
              <a:t>Photo by </a:t>
            </a:r>
            <a:r>
              <a:rPr lang="en-US" sz="1800" dirty="0">
                <a:hlinkClick r:id="rId3"/>
              </a:rPr>
              <a:t>Damir Spanic</a:t>
            </a:r>
            <a:r>
              <a:rPr lang="en-US" sz="1800" dirty="0"/>
              <a:t> on </a:t>
            </a:r>
            <a:r>
              <a:rPr lang="en-US" sz="1800" dirty="0">
                <a:hlinkClick r:id="rId4"/>
              </a:rPr>
              <a:t>Unsplash</a:t>
            </a:r>
            <a:endParaRPr sz="1650" dirty="0">
              <a:solidFill>
                <a:srgbClr val="344273"/>
              </a:solidFill>
              <a:highlight>
                <a:srgbClr val="FFFFFF"/>
              </a:highlight>
            </a:endParaRPr>
          </a:p>
          <a:p>
            <a:pPr marL="0" lvl="0" indent="0" algn="l" rtl="0">
              <a:spcBef>
                <a:spcPts val="750"/>
              </a:spcBef>
              <a:spcAft>
                <a:spcPts val="0"/>
              </a:spcAft>
              <a:buNone/>
            </a:pPr>
            <a:endParaRPr sz="1650" dirty="0">
              <a:solidFill>
                <a:srgbClr val="344273"/>
              </a:solidFill>
              <a:highlight>
                <a:srgbClr val="FFFFFF"/>
              </a:highlight>
            </a:endParaRPr>
          </a:p>
          <a:p>
            <a:pPr marL="0" lvl="0" indent="0" algn="l" rtl="0">
              <a:spcBef>
                <a:spcPts val="750"/>
              </a:spcBef>
              <a:spcAft>
                <a:spcPts val="0"/>
              </a:spcAft>
              <a:buNone/>
            </a:pPr>
            <a:endParaRPr sz="1650" dirty="0">
              <a:solidFill>
                <a:srgbClr val="344273"/>
              </a:solidFill>
              <a:highlight>
                <a:srgbClr val="FFFFFF"/>
              </a:highlight>
            </a:endParaRPr>
          </a:p>
          <a:p>
            <a:pPr marL="0" lvl="0" indent="0" algn="r" rtl="0">
              <a:spcBef>
                <a:spcPts val="750"/>
              </a:spcBef>
              <a:spcAft>
                <a:spcPts val="0"/>
              </a:spcAft>
              <a:buNone/>
            </a:pPr>
            <a:endParaRPr sz="1250" i="1" dirty="0">
              <a:solidFill>
                <a:srgbClr val="344273"/>
              </a:solidFill>
              <a:highlight>
                <a:srgbClr val="FFFFFF"/>
              </a:highlight>
            </a:endParaRPr>
          </a:p>
        </p:txBody>
      </p:sp>
      <p:pic>
        <p:nvPicPr>
          <p:cNvPr id="2" name="Picture 1" title="A hand drops a coin in a piggy ban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227" y="4533346"/>
            <a:ext cx="2716696" cy="1811131"/>
          </a:xfrm>
          <a:prstGeom prst="rect">
            <a:avLst/>
          </a:prstGeom>
        </p:spPr>
      </p:pic>
    </p:spTree>
    <p:extLst>
      <p:ext uri="{BB962C8B-B14F-4D97-AF65-F5344CB8AC3E}">
        <p14:creationId xmlns:p14="http://schemas.microsoft.com/office/powerpoint/2010/main" val="133174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82283d7772_0_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t>Racial Inequity in Student Debt</a:t>
            </a:r>
            <a:endParaRPr sz="4000" dirty="0"/>
          </a:p>
        </p:txBody>
      </p:sp>
      <p:sp>
        <p:nvSpPr>
          <p:cNvPr id="544" name="Google Shape;544;g82283d7772_0_5"/>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49250" algn="l" rtl="0">
              <a:spcBef>
                <a:spcPts val="750"/>
              </a:spcBef>
              <a:spcAft>
                <a:spcPts val="0"/>
              </a:spcAft>
              <a:buSzPts val="1900"/>
              <a:buChar char="•"/>
            </a:pPr>
            <a:r>
              <a:rPr lang="en-US" sz="1900" dirty="0">
                <a:solidFill>
                  <a:schemeClr val="dk1"/>
                </a:solidFill>
                <a:highlight>
                  <a:srgbClr val="FFFFFF"/>
                </a:highlight>
              </a:rPr>
              <a:t>A </a:t>
            </a:r>
            <a:r>
              <a:rPr lang="en-US" sz="1900" u="sng" dirty="0">
                <a:solidFill>
                  <a:schemeClr val="hlink"/>
                </a:solidFill>
                <a:highlight>
                  <a:srgbClr val="FFFFFF"/>
                </a:highlight>
                <a:hlinkClick r:id="rId3"/>
              </a:rPr>
              <a:t>2018 study</a:t>
            </a:r>
            <a:r>
              <a:rPr lang="en-US" sz="1900" dirty="0">
                <a:solidFill>
                  <a:schemeClr val="dk1"/>
                </a:solidFill>
                <a:highlight>
                  <a:srgbClr val="FFFFFF"/>
                </a:highlight>
              </a:rPr>
              <a:t> in the journal </a:t>
            </a:r>
            <a:r>
              <a:rPr lang="en-US" sz="1900" i="1" dirty="0">
                <a:solidFill>
                  <a:schemeClr val="dk1"/>
                </a:solidFill>
                <a:highlight>
                  <a:srgbClr val="FFFFFF"/>
                </a:highlight>
              </a:rPr>
              <a:t>Sociology of Race and Ethnicity</a:t>
            </a:r>
            <a:r>
              <a:rPr lang="en-US" sz="1900" dirty="0">
                <a:solidFill>
                  <a:schemeClr val="dk1"/>
                </a:solidFill>
                <a:highlight>
                  <a:srgbClr val="FFFFFF"/>
                </a:highlight>
              </a:rPr>
              <a:t> found that </a:t>
            </a:r>
            <a:endParaRPr sz="1900" dirty="0">
              <a:solidFill>
                <a:schemeClr val="dk1"/>
              </a:solidFill>
              <a:highlight>
                <a:srgbClr val="FFFFFF"/>
              </a:highlight>
            </a:endParaRPr>
          </a:p>
          <a:p>
            <a:pPr marL="914400" lvl="1" indent="-349250" algn="l" rtl="0">
              <a:spcBef>
                <a:spcPts val="0"/>
              </a:spcBef>
              <a:spcAft>
                <a:spcPts val="0"/>
              </a:spcAft>
              <a:buSzPts val="1900"/>
              <a:buChar char="•"/>
            </a:pPr>
            <a:r>
              <a:rPr lang="en-US" sz="1900" dirty="0">
                <a:solidFill>
                  <a:schemeClr val="dk1"/>
                </a:solidFill>
                <a:highlight>
                  <a:srgbClr val="FFFFFF"/>
                </a:highlight>
              </a:rPr>
              <a:t>Black students held as much as 85.8% more debt than white students.</a:t>
            </a:r>
            <a:endParaRPr sz="1900" dirty="0">
              <a:solidFill>
                <a:schemeClr val="dk1"/>
              </a:solidFill>
              <a:highlight>
                <a:srgbClr val="FFFFFF"/>
              </a:highlight>
            </a:endParaRPr>
          </a:p>
          <a:p>
            <a:pPr marL="914400" lvl="1" indent="-349250" algn="l" rtl="0">
              <a:spcBef>
                <a:spcPts val="0"/>
              </a:spcBef>
              <a:spcAft>
                <a:spcPts val="0"/>
              </a:spcAft>
              <a:buClr>
                <a:schemeClr val="dk1"/>
              </a:buClr>
              <a:buSzPts val="1900"/>
              <a:buChar char="•"/>
            </a:pPr>
            <a:r>
              <a:rPr lang="en-US" sz="1900" dirty="0">
                <a:solidFill>
                  <a:schemeClr val="dk1"/>
                </a:solidFill>
                <a:highlight>
                  <a:srgbClr val="FFFFFF"/>
                </a:highlight>
              </a:rPr>
              <a:t>15 years after graduation, black students held 186% more debt than white students.</a:t>
            </a:r>
            <a:endParaRPr sz="1900" dirty="0">
              <a:solidFill>
                <a:schemeClr val="dk1"/>
              </a:solidFill>
              <a:highlight>
                <a:srgbClr val="FFFFFF"/>
              </a:highlight>
            </a:endParaRPr>
          </a:p>
          <a:p>
            <a:pPr marL="457200" lvl="0" indent="-349250" algn="l" rtl="0">
              <a:spcBef>
                <a:spcPts val="750"/>
              </a:spcBef>
              <a:spcAft>
                <a:spcPts val="0"/>
              </a:spcAft>
              <a:buSzPts val="1900"/>
              <a:buChar char="•"/>
            </a:pPr>
            <a:r>
              <a:rPr lang="en-US" sz="1900" dirty="0">
                <a:solidFill>
                  <a:schemeClr val="dk1"/>
                </a:solidFill>
                <a:highlight>
                  <a:srgbClr val="FFFFFF"/>
                </a:highlight>
              </a:rPr>
              <a:t>A </a:t>
            </a:r>
            <a:r>
              <a:rPr lang="en-US" sz="1900" u="sng" dirty="0">
                <a:solidFill>
                  <a:schemeClr val="hlink"/>
                </a:solidFill>
                <a:highlight>
                  <a:srgbClr val="FFFFFF"/>
                </a:highlight>
                <a:hlinkClick r:id="rId4" invalidUrl="https://www.demos.org/sites/default/files/2019-06/Debt to Society.pdf"/>
              </a:rPr>
              <a:t>2019 paper</a:t>
            </a:r>
            <a:r>
              <a:rPr lang="en-US" sz="1900" dirty="0">
                <a:solidFill>
                  <a:schemeClr val="dk1"/>
                </a:solidFill>
                <a:highlight>
                  <a:srgbClr val="FFFFFF"/>
                </a:highlight>
              </a:rPr>
              <a:t> by public policy organization </a:t>
            </a:r>
            <a:r>
              <a:rPr lang="en-US" sz="1900" dirty="0" err="1">
                <a:solidFill>
                  <a:schemeClr val="dk1"/>
                </a:solidFill>
                <a:highlight>
                  <a:srgbClr val="FFFFFF"/>
                </a:highlight>
              </a:rPr>
              <a:t>Dēmos</a:t>
            </a:r>
            <a:r>
              <a:rPr lang="en-US" sz="1900" dirty="0">
                <a:solidFill>
                  <a:schemeClr val="dk1"/>
                </a:solidFill>
                <a:highlight>
                  <a:srgbClr val="FFFFFF"/>
                </a:highlight>
              </a:rPr>
              <a:t> found that </a:t>
            </a:r>
            <a:endParaRPr sz="1900" dirty="0">
              <a:solidFill>
                <a:schemeClr val="dk1"/>
              </a:solidFill>
              <a:highlight>
                <a:srgbClr val="FFFFFF"/>
              </a:highlight>
            </a:endParaRPr>
          </a:p>
          <a:p>
            <a:pPr marL="914400" lvl="1" indent="-349250" algn="l" rtl="0">
              <a:spcBef>
                <a:spcPts val="0"/>
              </a:spcBef>
              <a:spcAft>
                <a:spcPts val="0"/>
              </a:spcAft>
              <a:buSzPts val="1900"/>
              <a:buChar char="•"/>
            </a:pPr>
            <a:r>
              <a:rPr lang="en-US" sz="1900" dirty="0">
                <a:solidFill>
                  <a:schemeClr val="dk1"/>
                </a:solidFill>
                <a:highlight>
                  <a:srgbClr val="FFFFFF"/>
                </a:highlight>
              </a:rPr>
              <a:t>Black students, male and female, held over 110% of the original balance </a:t>
            </a:r>
            <a:endParaRPr sz="1900" dirty="0">
              <a:solidFill>
                <a:schemeClr val="dk1"/>
              </a:solidFill>
              <a:highlight>
                <a:srgbClr val="FFFFFF"/>
              </a:highlight>
            </a:endParaRPr>
          </a:p>
          <a:p>
            <a:pPr marL="914400" lvl="1" indent="-349250" algn="l" rtl="0">
              <a:spcBef>
                <a:spcPts val="0"/>
              </a:spcBef>
              <a:spcAft>
                <a:spcPts val="0"/>
              </a:spcAft>
              <a:buSzPts val="1900"/>
              <a:buChar char="•"/>
            </a:pPr>
            <a:r>
              <a:rPr lang="en-US" sz="1900" dirty="0">
                <a:solidFill>
                  <a:schemeClr val="dk1"/>
                </a:solidFill>
                <a:highlight>
                  <a:srgbClr val="FFFFFF"/>
                </a:highlight>
              </a:rPr>
              <a:t>Native American students close to 100%. </a:t>
            </a:r>
            <a:endParaRPr sz="1900" dirty="0">
              <a:solidFill>
                <a:schemeClr val="dk1"/>
              </a:solidFill>
              <a:highlight>
                <a:srgbClr val="FFFFFF"/>
              </a:highlight>
            </a:endParaRPr>
          </a:p>
          <a:p>
            <a:pPr marL="914400" lvl="1" indent="-349250" algn="l" rtl="0">
              <a:spcBef>
                <a:spcPts val="0"/>
              </a:spcBef>
              <a:spcAft>
                <a:spcPts val="0"/>
              </a:spcAft>
              <a:buSzPts val="1900"/>
              <a:buChar char="•"/>
            </a:pPr>
            <a:r>
              <a:rPr lang="en-US" sz="1900" dirty="0">
                <a:solidFill>
                  <a:schemeClr val="dk1"/>
                </a:solidFill>
                <a:highlight>
                  <a:srgbClr val="FFFFFF"/>
                </a:highlight>
              </a:rPr>
              <a:t>Latino students fared slightly better, though female students held more debt (86%) than males (79%).</a:t>
            </a:r>
            <a:endParaRPr sz="1900" dirty="0">
              <a:solidFill>
                <a:schemeClr val="dk1"/>
              </a:solidFill>
              <a:highlight>
                <a:srgbClr val="FFFFFF"/>
              </a:highlight>
            </a:endParaRPr>
          </a:p>
          <a:p>
            <a:pPr marL="0" lvl="0" indent="0" algn="l" rtl="0">
              <a:spcBef>
                <a:spcPts val="800"/>
              </a:spcBef>
              <a:spcAft>
                <a:spcPts val="0"/>
              </a:spcAft>
              <a:buClr>
                <a:schemeClr val="dk1"/>
              </a:buClr>
              <a:buSzPts val="1100"/>
              <a:buFont typeface="Arial"/>
              <a:buNone/>
            </a:pPr>
            <a:endParaRPr sz="1200" dirty="0">
              <a:solidFill>
                <a:schemeClr val="dk1"/>
              </a:solidFill>
              <a:highlight>
                <a:srgbClr val="FFFFFF"/>
              </a:highlight>
            </a:endParaRPr>
          </a:p>
          <a:p>
            <a:pPr marL="0" lvl="0" indent="0" algn="l" rtl="0">
              <a:spcBef>
                <a:spcPts val="800"/>
              </a:spcBef>
              <a:spcAft>
                <a:spcPts val="0"/>
              </a:spcAft>
              <a:buNone/>
            </a:pPr>
            <a:endParaRPr sz="1250" dirty="0">
              <a:solidFill>
                <a:schemeClr val="dk1"/>
              </a:solidFill>
              <a:highlight>
                <a:srgbClr val="FFFFFF"/>
              </a:highlight>
            </a:endParaRPr>
          </a:p>
          <a:p>
            <a:pPr marL="0" lvl="0" indent="0" algn="l" rtl="0">
              <a:spcBef>
                <a:spcPts val="750"/>
              </a:spcBef>
              <a:spcAft>
                <a:spcPts val="0"/>
              </a:spcAft>
              <a:buNone/>
            </a:pPr>
            <a:endParaRPr sz="1250" dirty="0">
              <a:solidFill>
                <a:schemeClr val="dk1"/>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82283d7772_0_25"/>
          <p:cNvSpPr txBox="1">
            <a:spLocks noGrp="1"/>
          </p:cNvSpPr>
          <p:nvPr>
            <p:ph type="title"/>
          </p:nvPr>
        </p:nvSpPr>
        <p:spPr>
          <a:xfrm>
            <a:off x="341200" y="115633"/>
            <a:ext cx="8520600" cy="76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Default Rates on Student Loans</a:t>
            </a:r>
            <a:endParaRPr/>
          </a:p>
        </p:txBody>
      </p:sp>
      <p:pic>
        <p:nvPicPr>
          <p:cNvPr id="568" name="Google Shape;568;g82283d7772_0_25" descr="A graph of undergraduate borrower defaults. By sector, for profit default rates are the highest at over 50%. By race, black, non-Hispanic is highest at just under 49%." title="Graph - Ever defaulted, by sector and race"/>
          <p:cNvPicPr preferRelativeResize="0"/>
          <p:nvPr/>
        </p:nvPicPr>
        <p:blipFill rotWithShape="1">
          <a:blip r:embed="rId3">
            <a:alphaModFix/>
          </a:blip>
          <a:srcRect r="4425" b="11535"/>
          <a:stretch/>
        </p:blipFill>
        <p:spPr>
          <a:xfrm>
            <a:off x="152400" y="879233"/>
            <a:ext cx="8709400" cy="5129466"/>
          </a:xfrm>
          <a:prstGeom prst="rect">
            <a:avLst/>
          </a:prstGeom>
          <a:noFill/>
          <a:ln>
            <a:noFill/>
          </a:ln>
        </p:spPr>
      </p:pic>
      <p:sp>
        <p:nvSpPr>
          <p:cNvPr id="569" name="Google Shape;569;g82283d7772_0_25"/>
          <p:cNvSpPr txBox="1"/>
          <p:nvPr/>
        </p:nvSpPr>
        <p:spPr>
          <a:xfrm>
            <a:off x="980662" y="6144400"/>
            <a:ext cx="7195930" cy="71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a:t>Source: </a:t>
            </a:r>
            <a:r>
              <a:rPr lang="en-US" sz="1200" u="sng">
                <a:solidFill>
                  <a:schemeClr val="hlink"/>
                </a:solidFill>
                <a:hlinkClick r:id="rId4"/>
              </a:rPr>
              <a:t>Judith Clayton</a:t>
            </a:r>
            <a:r>
              <a:rPr lang="en-US" sz="1200"/>
              <a:t> for Brookings based on data by </a:t>
            </a:r>
            <a:r>
              <a:rPr lang="en-US" sz="1200" u="sng">
                <a:solidFill>
                  <a:schemeClr val="hlink"/>
                </a:solidFill>
                <a:hlinkClick r:id="rId5"/>
              </a:rPr>
              <a:t>National Center for Education Statistics</a:t>
            </a:r>
            <a:r>
              <a:rPr lang="en-US" sz="1200"/>
              <a:t>, 2016.</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8b86d0d8ac_0_9"/>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Impact of Pandemic?</a:t>
            </a:r>
            <a:endParaRPr/>
          </a:p>
        </p:txBody>
      </p:sp>
      <p:sp>
        <p:nvSpPr>
          <p:cNvPr id="472" name="Google Shape;472;g8b86d0d8ac_0_9"/>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National survey - April 20 - May 15</a:t>
            </a:r>
            <a:endParaRPr/>
          </a:p>
          <a:p>
            <a:pPr marL="457200" lvl="0" indent="0" algn="l" rtl="0">
              <a:spcBef>
                <a:spcPts val="1000"/>
              </a:spcBef>
              <a:spcAft>
                <a:spcPts val="0"/>
              </a:spcAft>
              <a:buNone/>
            </a:pPr>
            <a:endParaRPr/>
          </a:p>
        </p:txBody>
      </p:sp>
      <p:pic>
        <p:nvPicPr>
          <p:cNvPr id="473" name="Google Shape;473;g8b86d0d8ac_0_9" title="The Data Come From.."/>
          <p:cNvPicPr preferRelativeResize="0"/>
          <p:nvPr/>
        </p:nvPicPr>
        <p:blipFill>
          <a:blip r:embed="rId3">
            <a:alphaModFix/>
          </a:blip>
          <a:stretch>
            <a:fillRect/>
          </a:stretch>
        </p:blipFill>
        <p:spPr>
          <a:xfrm>
            <a:off x="2261513" y="2595425"/>
            <a:ext cx="4486275" cy="3581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8b86d0d8ac_0_16"/>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hope4college.com/realcollege-during-the-pandemic</a:t>
            </a:r>
            <a:endParaRPr/>
          </a:p>
        </p:txBody>
      </p:sp>
      <p:sp>
        <p:nvSpPr>
          <p:cNvPr id="480" name="Google Shape;480;g8b86d0d8ac_0_1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481" name="Google Shape;481;g8b86d0d8ac_0_16" descr="44% food insecure at two-year. 11% at two-year homeless due to the pandemic. 19 percentage point gap in basic needs insecurity between black and white." title="38K+ students told us that.."/>
          <p:cNvPicPr preferRelativeResize="0"/>
          <p:nvPr/>
        </p:nvPicPr>
        <p:blipFill>
          <a:blip r:embed="rId3">
            <a:alphaModFix/>
          </a:blip>
          <a:stretch>
            <a:fillRect/>
          </a:stretch>
        </p:blipFill>
        <p:spPr>
          <a:xfrm>
            <a:off x="981075" y="2082248"/>
            <a:ext cx="7181850" cy="349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
          <p:cNvSpPr txBox="1">
            <a:spLocks noGrp="1"/>
          </p:cNvSpPr>
          <p:nvPr>
            <p:ph type="title"/>
          </p:nvPr>
        </p:nvSpPr>
        <p:spPr>
          <a:xfrm>
            <a:off x="1088544" y="783872"/>
            <a:ext cx="7202456" cy="94730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dirty="0"/>
              <a:t>Session Description</a:t>
            </a:r>
            <a:endParaRPr sz="4000" dirty="0"/>
          </a:p>
        </p:txBody>
      </p:sp>
      <p:sp>
        <p:nvSpPr>
          <p:cNvPr id="397" name="Google Shape;397;p2"/>
          <p:cNvSpPr/>
          <p:nvPr/>
        </p:nvSpPr>
        <p:spPr>
          <a:xfrm>
            <a:off x="814400" y="2413358"/>
            <a:ext cx="7476600" cy="391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0" i="0" u="none" strike="noStrike" cap="none" dirty="0">
                <a:solidFill>
                  <a:schemeClr val="dk1"/>
                </a:solidFill>
                <a:latin typeface="Arial"/>
                <a:ea typeface="Arial"/>
                <a:cs typeface="Arial"/>
                <a:sym typeface="Arial"/>
              </a:rPr>
              <a:t>While Open Educational Resources (OER) are free, institutionalizing OER requires an investment. What evidence is there to support the need for OER? What evidence is there that OER impact student success? This workshop will discuss research studies that demonstrate how the cost of textbooks affects student success and retention.  We will focus specifically on research that demonstrates the effects on students from underserved populations such as ethnic minorities, low-income students, and first-generation students.</a:t>
            </a:r>
            <a:endParaRPr sz="1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g82283d7772_0_15" title="Unemployment Insurance Claims During COVID"/>
          <p:cNvPicPr preferRelativeResize="0"/>
          <p:nvPr/>
        </p:nvPicPr>
        <p:blipFill rotWithShape="1">
          <a:blip r:embed="rId3">
            <a:alphaModFix/>
          </a:blip>
          <a:srcRect b="22154"/>
          <a:stretch/>
        </p:blipFill>
        <p:spPr>
          <a:xfrm>
            <a:off x="188850" y="1404730"/>
            <a:ext cx="8665262" cy="5573972"/>
          </a:xfrm>
          <a:prstGeom prst="rect">
            <a:avLst/>
          </a:prstGeom>
          <a:noFill/>
          <a:ln>
            <a:noFill/>
          </a:ln>
        </p:spPr>
      </p:pic>
      <p:sp>
        <p:nvSpPr>
          <p:cNvPr id="556" name="Google Shape;556;g82283d7772_0_15"/>
          <p:cNvSpPr txBox="1"/>
          <p:nvPr/>
        </p:nvSpPr>
        <p:spPr>
          <a:xfrm>
            <a:off x="188850" y="5573467"/>
            <a:ext cx="8766300" cy="7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chemeClr val="dk1"/>
              </a:solidFill>
            </a:endParaRPr>
          </a:p>
        </p:txBody>
      </p:sp>
      <p:sp>
        <p:nvSpPr>
          <p:cNvPr id="2" name="Title 1"/>
          <p:cNvSpPr>
            <a:spLocks noGrp="1"/>
          </p:cNvSpPr>
          <p:nvPr>
            <p:ph type="title"/>
          </p:nvPr>
        </p:nvSpPr>
        <p:spPr>
          <a:xfrm>
            <a:off x="1088686" y="530087"/>
            <a:ext cx="7202456" cy="967409"/>
          </a:xfrm>
        </p:spPr>
        <p:txBody>
          <a:bodyPr/>
          <a:lstStyle/>
          <a:p>
            <a:r>
              <a:rPr lang="en-US" dirty="0"/>
              <a:t>Initial Unemployment Insurance Claims During COVID by Race and Ethnicity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g82283d7772_0_20"/>
          <p:cNvPicPr preferRelativeResize="0"/>
          <p:nvPr/>
        </p:nvPicPr>
        <p:blipFill rotWithShape="1">
          <a:blip r:embed="rId3">
            <a:alphaModFix/>
          </a:blip>
          <a:srcRect b="14777"/>
          <a:stretch/>
        </p:blipFill>
        <p:spPr>
          <a:xfrm>
            <a:off x="315174" y="1253599"/>
            <a:ext cx="8828826" cy="5509001"/>
          </a:xfrm>
          <a:prstGeom prst="rect">
            <a:avLst/>
          </a:prstGeom>
          <a:noFill/>
          <a:ln>
            <a:noFill/>
          </a:ln>
        </p:spPr>
      </p:pic>
      <p:sp>
        <p:nvSpPr>
          <p:cNvPr id="562" name="Google Shape;562;g82283d7772_0_20"/>
          <p:cNvSpPr txBox="1"/>
          <p:nvPr/>
        </p:nvSpPr>
        <p:spPr>
          <a:xfrm>
            <a:off x="119425" y="6061800"/>
            <a:ext cx="8766300" cy="7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chemeClr val="dk1"/>
              </a:solidFill>
            </a:endParaRPr>
          </a:p>
        </p:txBody>
      </p:sp>
      <p:sp>
        <p:nvSpPr>
          <p:cNvPr id="2" name="Title 1" title="Initial Unemployment Insurance Claims During COVID-19 By Education"/>
          <p:cNvSpPr>
            <a:spLocks noGrp="1"/>
          </p:cNvSpPr>
          <p:nvPr>
            <p:ph type="title"/>
          </p:nvPr>
        </p:nvSpPr>
        <p:spPr>
          <a:xfrm>
            <a:off x="914599" y="185530"/>
            <a:ext cx="7202456" cy="1068069"/>
          </a:xfrm>
        </p:spPr>
        <p:txBody>
          <a:bodyPr/>
          <a:lstStyle/>
          <a:p>
            <a:r>
              <a:rPr lang="en-US" sz="2800" dirty="0"/>
              <a:t>Initial Unemployment Insurance Claims During COVID-19 By Education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g82283d7772_0_31"/>
          <p:cNvPicPr preferRelativeResize="0"/>
          <p:nvPr/>
        </p:nvPicPr>
        <p:blipFill>
          <a:blip r:embed="rId3">
            <a:alphaModFix/>
          </a:blip>
          <a:stretch>
            <a:fillRect/>
          </a:stretch>
        </p:blipFill>
        <p:spPr>
          <a:xfrm>
            <a:off x="344556" y="1110343"/>
            <a:ext cx="4227444" cy="5450539"/>
          </a:xfrm>
          <a:prstGeom prst="rect">
            <a:avLst/>
          </a:prstGeom>
          <a:noFill/>
          <a:ln>
            <a:noFill/>
          </a:ln>
        </p:spPr>
      </p:pic>
      <p:pic>
        <p:nvPicPr>
          <p:cNvPr id="575" name="Google Shape;575;g82283d7772_0_31" title="Industries that Experienced the Most Job Losses"/>
          <p:cNvPicPr preferRelativeResize="0"/>
          <p:nvPr/>
        </p:nvPicPr>
        <p:blipFill>
          <a:blip r:embed="rId4">
            <a:alphaModFix/>
          </a:blip>
          <a:stretch>
            <a:fillRect/>
          </a:stretch>
        </p:blipFill>
        <p:spPr>
          <a:xfrm>
            <a:off x="4604856" y="1110343"/>
            <a:ext cx="4050897" cy="5450539"/>
          </a:xfrm>
          <a:prstGeom prst="rect">
            <a:avLst/>
          </a:prstGeom>
          <a:noFill/>
          <a:ln>
            <a:noFill/>
          </a:ln>
        </p:spPr>
      </p:pic>
      <p:sp>
        <p:nvSpPr>
          <p:cNvPr id="3" name="Title 2"/>
          <p:cNvSpPr>
            <a:spLocks noGrp="1"/>
          </p:cNvSpPr>
          <p:nvPr>
            <p:ph type="title"/>
          </p:nvPr>
        </p:nvSpPr>
        <p:spPr/>
        <p:txBody>
          <a:bodyPr/>
          <a:lstStyle/>
          <a:p>
            <a:r>
              <a:rPr lang="en-US" dirty="0">
                <a:highlight>
                  <a:srgbClr val="FFFFFF"/>
                </a:highlight>
              </a:rPr>
              <a:t>Racial Disparities Are Widespread in California</a:t>
            </a:r>
            <a:endParaRPr lang="en-US" dirty="0"/>
          </a:p>
        </p:txBody>
      </p:sp>
      <p:sp>
        <p:nvSpPr>
          <p:cNvPr id="4" name="Text Placeholder 3" descr="32% of whites are &quot;high income&quot;, 14% of African Americans. 27% of African Americans are &quot;low income&quot;, 12% of whites." title="White Vs African American by Income"/>
          <p:cNvSpPr>
            <a:spLocks noGrp="1"/>
          </p:cNvSpPr>
          <p:nvPr>
            <p:ph type="body" idx="1"/>
          </p:nvPr>
        </p:nvSpPr>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A woman holding mone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53642" cy="3169094"/>
          </a:xfrm>
          <a:prstGeom prst="rect">
            <a:avLst/>
          </a:prstGeom>
        </p:spPr>
      </p:pic>
      <p:sp>
        <p:nvSpPr>
          <p:cNvPr id="5" name="Rectangle 4"/>
          <p:cNvSpPr/>
          <p:nvPr/>
        </p:nvSpPr>
        <p:spPr>
          <a:xfrm>
            <a:off x="334504" y="3157852"/>
            <a:ext cx="3618298" cy="307777"/>
          </a:xfrm>
          <a:prstGeom prst="rect">
            <a:avLst/>
          </a:prstGeom>
        </p:spPr>
        <p:txBody>
          <a:bodyPr wrap="none">
            <a:spAutoFit/>
          </a:bodyPr>
          <a:lstStyle/>
          <a:p>
            <a:r>
              <a:rPr lang="en-US" dirty="0"/>
              <a:t>Photo by </a:t>
            </a:r>
            <a:r>
              <a:rPr lang="en-US" dirty="0">
                <a:hlinkClick r:id="rId4"/>
              </a:rPr>
              <a:t>Sharon McCutcheon</a:t>
            </a:r>
            <a:r>
              <a:rPr lang="en-US" dirty="0"/>
              <a:t> on </a:t>
            </a:r>
            <a:r>
              <a:rPr lang="en-US" dirty="0">
                <a:hlinkClick r:id="rId5"/>
              </a:rPr>
              <a:t>Unsplash</a:t>
            </a:r>
            <a:endParaRPr lang="en-US" dirty="0"/>
          </a:p>
        </p:txBody>
      </p:sp>
      <p:pic>
        <p:nvPicPr>
          <p:cNvPr id="6" name="Picture 5" title="A graduat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2802" y="3169094"/>
            <a:ext cx="5028973" cy="3352649"/>
          </a:xfrm>
          <a:prstGeom prst="rect">
            <a:avLst/>
          </a:prstGeom>
        </p:spPr>
      </p:pic>
      <p:sp>
        <p:nvSpPr>
          <p:cNvPr id="7" name="Rectangle 6"/>
          <p:cNvSpPr/>
          <p:nvPr/>
        </p:nvSpPr>
        <p:spPr>
          <a:xfrm>
            <a:off x="4907683" y="6477522"/>
            <a:ext cx="3788217" cy="307777"/>
          </a:xfrm>
          <a:prstGeom prst="rect">
            <a:avLst/>
          </a:prstGeom>
        </p:spPr>
        <p:txBody>
          <a:bodyPr wrap="none">
            <a:spAutoFit/>
          </a:bodyPr>
          <a:lstStyle/>
          <a:p>
            <a:r>
              <a:rPr lang="en-US" dirty="0"/>
              <a:t>Photo by </a:t>
            </a:r>
            <a:r>
              <a:rPr lang="en-US" dirty="0">
                <a:hlinkClick r:id="rId7"/>
              </a:rPr>
              <a:t>Christine von Raesfeld</a:t>
            </a:r>
            <a:r>
              <a:rPr lang="en-US" dirty="0"/>
              <a:t> on </a:t>
            </a:r>
            <a:r>
              <a:rPr lang="en-US" dirty="0">
                <a:hlinkClick r:id="rId8"/>
              </a:rPr>
              <a:t>Unsplash</a:t>
            </a:r>
            <a:endParaRPr lang="en-US" dirty="0"/>
          </a:p>
        </p:txBody>
      </p:sp>
      <p:sp>
        <p:nvSpPr>
          <p:cNvPr id="3" name="Title 2"/>
          <p:cNvSpPr>
            <a:spLocks noGrp="1"/>
          </p:cNvSpPr>
          <p:nvPr>
            <p:ph type="title"/>
          </p:nvPr>
        </p:nvSpPr>
        <p:spPr>
          <a:xfrm>
            <a:off x="4907682" y="365125"/>
            <a:ext cx="3788218" cy="2404579"/>
          </a:xfrm>
        </p:spPr>
        <p:txBody>
          <a:bodyPr/>
          <a:lstStyle/>
          <a:p>
            <a:r>
              <a:rPr lang="en-US" sz="3200" dirty="0">
                <a:latin typeface="+mn-lt"/>
              </a:rPr>
              <a:t>How do we transition from costs to student success?</a:t>
            </a:r>
          </a:p>
        </p:txBody>
      </p:sp>
    </p:spTree>
    <p:extLst>
      <p:ext uri="{BB962C8B-B14F-4D97-AF65-F5344CB8AC3E}">
        <p14:creationId xmlns:p14="http://schemas.microsoft.com/office/powerpoint/2010/main" val="101340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8b0abe931d_0_5"/>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dirty="0"/>
              <a:t>You can’t learn from a resource you can’t get</a:t>
            </a:r>
            <a:endParaRPr sz="4000" dirty="0"/>
          </a:p>
        </p:txBody>
      </p:sp>
      <p:sp>
        <p:nvSpPr>
          <p:cNvPr id="494" name="Google Shape;494;g8b0abe931d_0_5"/>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a:t> </a:t>
            </a:r>
            <a:endParaRPr/>
          </a:p>
        </p:txBody>
      </p:sp>
      <p:pic>
        <p:nvPicPr>
          <p:cNvPr id="495" name="Google Shape;495;g8b0abe931d_0_5" descr="Over 64% of students don't buy the text." title="Chart - Impact of text costs"/>
          <p:cNvPicPr preferRelativeResize="0"/>
          <p:nvPr/>
        </p:nvPicPr>
        <p:blipFill rotWithShape="1">
          <a:blip r:embed="rId3">
            <a:alphaModFix/>
          </a:blip>
          <a:srcRect/>
          <a:stretch/>
        </p:blipFill>
        <p:spPr>
          <a:xfrm>
            <a:off x="1302587" y="2015724"/>
            <a:ext cx="6538825" cy="4039199"/>
          </a:xfrm>
          <a:prstGeom prst="rect">
            <a:avLst/>
          </a:prstGeom>
          <a:noFill/>
          <a:ln>
            <a:noFill/>
          </a:ln>
        </p:spPr>
      </p:pic>
      <p:sp>
        <p:nvSpPr>
          <p:cNvPr id="496" name="Google Shape;496;g8b0abe931d_0_5"/>
          <p:cNvSpPr/>
          <p:nvPr/>
        </p:nvSpPr>
        <p:spPr>
          <a:xfrm>
            <a:off x="0" y="6183817"/>
            <a:ext cx="8988000" cy="523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endParaRPr sz="900"/>
          </a:p>
          <a:p>
            <a:pPr marL="0" marR="0" lvl="0" indent="0" algn="ctr" rtl="0">
              <a:lnSpc>
                <a:spcPct val="100000"/>
              </a:lnSpc>
              <a:spcBef>
                <a:spcPts val="0"/>
              </a:spcBef>
              <a:spcAft>
                <a:spcPts val="0"/>
              </a:spcAft>
              <a:buNone/>
            </a:pPr>
            <a:r>
              <a:rPr lang="en-US" sz="1000" i="0" u="none" strike="noStrike" cap="none">
                <a:solidFill>
                  <a:srgbClr val="000000"/>
                </a:solidFill>
                <a:latin typeface="Source Sans Pro"/>
                <a:ea typeface="Source Sans Pro"/>
                <a:cs typeface="Source Sans Pro"/>
                <a:sym typeface="Source Sans Pro"/>
              </a:rPr>
              <a:t>2018 Student Textbook and Course Materials Survey Executive Summary</a:t>
            </a:r>
            <a:r>
              <a:rPr lang="en-US" sz="1000">
                <a:latin typeface="Source Sans Pro"/>
                <a:ea typeface="Source Sans Pro"/>
                <a:cs typeface="Source Sans Pro"/>
                <a:sym typeface="Source Sans Pro"/>
              </a:rPr>
              <a:t>, </a:t>
            </a:r>
            <a:r>
              <a:rPr lang="en-US" sz="1000" i="0" u="none" strike="noStrike" cap="none">
                <a:solidFill>
                  <a:srgbClr val="000000"/>
                </a:solidFill>
                <a:latin typeface="Source Sans Pro"/>
                <a:ea typeface="Source Sans Pro"/>
                <a:cs typeface="Source Sans Pro"/>
                <a:sym typeface="Source Sans Pro"/>
              </a:rPr>
              <a:t>https://dlss.flvc.org/colleges-and-universities/research/textbooks</a:t>
            </a:r>
            <a:endParaRPr sz="1000">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8b0abe931d_0_197"/>
          <p:cNvSpPr txBox="1">
            <a:spLocks noGrp="1"/>
          </p:cNvSpPr>
          <p:nvPr>
            <p:ph type="title"/>
          </p:nvPr>
        </p:nvSpPr>
        <p:spPr>
          <a:xfrm>
            <a:off x="1163825" y="986000"/>
            <a:ext cx="62781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t>CSU Channel Islands</a:t>
            </a:r>
            <a:endParaRPr sz="4000" dirty="0"/>
          </a:p>
        </p:txBody>
      </p:sp>
      <p:pic>
        <p:nvPicPr>
          <p:cNvPr id="502" name="Google Shape;502;g8b0abe931d_0_197" descr="LatinX students report more stress and more problems. " title="White Vs LatinX - Impact of Text Costs"/>
          <p:cNvPicPr preferRelativeResize="0"/>
          <p:nvPr/>
        </p:nvPicPr>
        <p:blipFill>
          <a:blip r:embed="rId3">
            <a:alphaModFix/>
          </a:blip>
          <a:stretch>
            <a:fillRect/>
          </a:stretch>
        </p:blipFill>
        <p:spPr>
          <a:xfrm>
            <a:off x="1951375" y="1970900"/>
            <a:ext cx="4703000" cy="4568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8b0abe931d_0_144"/>
          <p:cNvSpPr txBox="1">
            <a:spLocks noGrp="1"/>
          </p:cNvSpPr>
          <p:nvPr>
            <p:ph type="title"/>
          </p:nvPr>
        </p:nvSpPr>
        <p:spPr>
          <a:xfrm>
            <a:off x="1146006" y="419063"/>
            <a:ext cx="6278100" cy="7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800"/>
              <a:buNone/>
            </a:pPr>
            <a:r>
              <a:rPr lang="en-US" sz="4000" dirty="0"/>
              <a:t>CSU CI </a:t>
            </a:r>
            <a:r>
              <a:rPr lang="mr-IN" sz="4000" dirty="0"/>
              <a:t>–</a:t>
            </a:r>
            <a:r>
              <a:rPr lang="en-US" sz="4000" dirty="0"/>
              <a:t> Impact of Textbook Prices</a:t>
            </a:r>
            <a:endParaRPr sz="4000" dirty="0"/>
          </a:p>
        </p:txBody>
      </p:sp>
      <p:sp>
        <p:nvSpPr>
          <p:cNvPr id="508" name="Google Shape;508;g8b0abe931d_0_144"/>
          <p:cNvSpPr txBox="1"/>
          <p:nvPr/>
        </p:nvSpPr>
        <p:spPr>
          <a:xfrm>
            <a:off x="5115469" y="1617575"/>
            <a:ext cx="3405600" cy="3569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a:p>
        </p:txBody>
      </p:sp>
      <p:sp>
        <p:nvSpPr>
          <p:cNvPr id="509" name="Google Shape;509;g8b0abe931d_0_144"/>
          <p:cNvSpPr txBox="1"/>
          <p:nvPr/>
        </p:nvSpPr>
        <p:spPr>
          <a:xfrm>
            <a:off x="821675" y="2062475"/>
            <a:ext cx="7641600" cy="3800700"/>
          </a:xfrm>
          <a:prstGeom prst="rect">
            <a:avLst/>
          </a:prstGeom>
          <a:noFill/>
          <a:ln>
            <a:noFill/>
          </a:ln>
        </p:spPr>
        <p:txBody>
          <a:bodyPr spcFirstLastPara="1" wrap="square" lIns="68575" tIns="68575" rIns="68575" bIns="68575" anchor="t" anchorCtr="0">
            <a:noAutofit/>
          </a:bodyPr>
          <a:lstStyle/>
          <a:p>
            <a:pPr marL="457200" lvl="0" indent="-381000" algn="l" rtl="0">
              <a:lnSpc>
                <a:spcPct val="90000"/>
              </a:lnSpc>
              <a:spcBef>
                <a:spcPts val="0"/>
              </a:spcBef>
              <a:spcAft>
                <a:spcPts val="0"/>
              </a:spcAft>
              <a:buSzPts val="2400"/>
              <a:buChar char="●"/>
            </a:pPr>
            <a:r>
              <a:rPr lang="en-US" sz="2400" dirty="0"/>
              <a:t>n=700 undergraduate </a:t>
            </a:r>
            <a:r>
              <a:rPr lang="en-US" sz="2400" dirty="0" err="1"/>
              <a:t>students</a:t>
            </a:r>
            <a:r>
              <a:rPr lang="en-US" sz="2400" dirty="0" err="1">
                <a:solidFill>
                  <a:schemeClr val="lt1"/>
                </a:solidFill>
              </a:rPr>
              <a:t>duate</a:t>
            </a:r>
            <a:r>
              <a:rPr lang="en-US" sz="2400" dirty="0">
                <a:solidFill>
                  <a:schemeClr val="lt1"/>
                </a:solidFill>
              </a:rPr>
              <a:t> students</a:t>
            </a:r>
            <a:endParaRPr sz="2400" dirty="0"/>
          </a:p>
          <a:p>
            <a:pPr marL="457200" lvl="0" indent="-381000" algn="l" rtl="0">
              <a:spcBef>
                <a:spcPts val="0"/>
              </a:spcBef>
              <a:spcAft>
                <a:spcPts val="0"/>
              </a:spcAft>
              <a:buSzPts val="2400"/>
              <a:buChar char="●"/>
            </a:pPr>
            <a:r>
              <a:rPr lang="en-US" sz="2400" dirty="0"/>
              <a:t>Textbook prices are a significant educational barrier for all  students</a:t>
            </a:r>
            <a:endParaRPr sz="2400" dirty="0"/>
          </a:p>
          <a:p>
            <a:pPr marL="457200" lvl="0" indent="-381000" algn="l" rtl="0">
              <a:spcBef>
                <a:spcPts val="0"/>
              </a:spcBef>
              <a:spcAft>
                <a:spcPts val="0"/>
              </a:spcAft>
              <a:buSzPts val="2400"/>
              <a:buChar char="●"/>
            </a:pPr>
            <a:r>
              <a:rPr lang="en-US" sz="2400" dirty="0"/>
              <a:t>Textbook prices are an even greater barrier for historically underserved students </a:t>
            </a:r>
            <a:endParaRPr sz="2400" dirty="0"/>
          </a:p>
          <a:p>
            <a:pPr marL="457200" lvl="0" indent="-381000" algn="l" rtl="0">
              <a:spcBef>
                <a:spcPts val="0"/>
              </a:spcBef>
              <a:spcAft>
                <a:spcPts val="0"/>
              </a:spcAft>
              <a:buSzPts val="2400"/>
              <a:buChar char="●"/>
            </a:pPr>
            <a:r>
              <a:rPr lang="en-US" sz="2400" dirty="0"/>
              <a:t>It is our responsibility as staff, faculty, and administrators to "remove any unnecessary financial barriers to academic success, and to ensure that our students’ learning potential is never limited by their purchasing power."</a:t>
            </a:r>
            <a:endParaRPr sz="2400" dirty="0"/>
          </a:p>
          <a:p>
            <a:pPr marL="0" lvl="0" indent="0" algn="l" rtl="0">
              <a:spcBef>
                <a:spcPts val="0"/>
              </a:spcBef>
              <a:spcAft>
                <a:spcPts val="0"/>
              </a:spcAft>
              <a:buNone/>
            </a:pPr>
            <a:endParaRPr sz="2400" dirty="0"/>
          </a:p>
        </p:txBody>
      </p:sp>
      <p:sp>
        <p:nvSpPr>
          <p:cNvPr id="510" name="Google Shape;510;g8b0abe931d_0_144"/>
          <p:cNvSpPr txBox="1"/>
          <p:nvPr/>
        </p:nvSpPr>
        <p:spPr>
          <a:xfrm>
            <a:off x="1719906" y="5969700"/>
            <a:ext cx="5704200" cy="523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800" dirty="0">
              <a:solidFill>
                <a:srgbClr val="02457A"/>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8b0abe931d_0_205"/>
          <p:cNvSpPr txBox="1"/>
          <p:nvPr/>
        </p:nvSpPr>
        <p:spPr>
          <a:xfrm>
            <a:off x="1901463" y="6240350"/>
            <a:ext cx="5599200" cy="5208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Clr>
                <a:schemeClr val="dk1"/>
              </a:buClr>
              <a:buSzPts val="800"/>
              <a:buFont typeface="Arial"/>
              <a:buNone/>
            </a:pPr>
            <a:r>
              <a:rPr lang="en-US" sz="1000">
                <a:solidFill>
                  <a:schemeClr val="dk1"/>
                </a:solidFill>
                <a:latin typeface="Calibri"/>
                <a:ea typeface="Calibri"/>
                <a:cs typeface="Calibri"/>
                <a:sym typeface="Calibri"/>
              </a:rPr>
              <a:t>Source: AAC&amp;U, University of Georgia </a:t>
            </a:r>
            <a:r>
              <a:rPr lang="en-US" sz="1000" i="1" u="sng">
                <a:solidFill>
                  <a:schemeClr val="hlink"/>
                </a:solidFill>
                <a:latin typeface="Calibri"/>
                <a:ea typeface="Calibri"/>
                <a:cs typeface="Calibri"/>
                <a:sym typeface="Calibri"/>
                <a:hlinkClick r:id="rId3"/>
              </a:rPr>
              <a:t>The Impact of Open Educational Resources on Various Student Success Metrics</a:t>
            </a:r>
            <a:r>
              <a:rPr lang="en-US" sz="1000" u="sng">
                <a:solidFill>
                  <a:schemeClr val="hlink"/>
                </a:solidFill>
                <a:latin typeface="Calibri"/>
                <a:ea typeface="Calibri"/>
                <a:cs typeface="Calibri"/>
                <a:sym typeface="Calibri"/>
                <a:hlinkClick r:id="rId3"/>
              </a:rPr>
              <a:t>,  in International Journal of Teaching and Learning in Higher Education, 2018</a:t>
            </a:r>
            <a:endParaRPr sz="1000" u="sng">
              <a:solidFill>
                <a:schemeClr val="hlink"/>
              </a:solidFill>
              <a:latin typeface="Calibri"/>
              <a:ea typeface="Calibri"/>
              <a:cs typeface="Calibri"/>
              <a:sym typeface="Calibri"/>
              <a:hlinkClick r:id="rId3"/>
            </a:endParaRPr>
          </a:p>
          <a:p>
            <a:pPr marL="0" lvl="0" indent="0" algn="l" rtl="0">
              <a:spcBef>
                <a:spcPts val="0"/>
              </a:spcBef>
              <a:spcAft>
                <a:spcPts val="0"/>
              </a:spcAft>
              <a:buNone/>
            </a:pPr>
            <a:endParaRPr sz="1000">
              <a:latin typeface="Calibri"/>
              <a:ea typeface="Calibri"/>
              <a:cs typeface="Calibri"/>
              <a:sym typeface="Calibri"/>
            </a:endParaRPr>
          </a:p>
        </p:txBody>
      </p:sp>
      <p:graphicFrame>
        <p:nvGraphicFramePr>
          <p:cNvPr id="516" name="Google Shape;516;g8b0abe931d_0_205"/>
          <p:cNvGraphicFramePr/>
          <p:nvPr/>
        </p:nvGraphicFramePr>
        <p:xfrm>
          <a:off x="897450" y="2052871"/>
          <a:ext cx="7607225" cy="4067950"/>
        </p:xfrm>
        <a:graphic>
          <a:graphicData uri="http://schemas.openxmlformats.org/drawingml/2006/table">
            <a:tbl>
              <a:tblPr>
                <a:noFill/>
                <a:tableStyleId>{16FF7C3D-5C5C-400D-8151-A022B6FB68C6}</a:tableStyleId>
              </a:tblPr>
              <a:tblGrid>
                <a:gridCol w="2603325">
                  <a:extLst>
                    <a:ext uri="{9D8B030D-6E8A-4147-A177-3AD203B41FA5}">
                      <a16:colId xmlns:a16="http://schemas.microsoft.com/office/drawing/2014/main" val="20000"/>
                    </a:ext>
                  </a:extLst>
                </a:gridCol>
                <a:gridCol w="2587275">
                  <a:extLst>
                    <a:ext uri="{9D8B030D-6E8A-4147-A177-3AD203B41FA5}">
                      <a16:colId xmlns:a16="http://schemas.microsoft.com/office/drawing/2014/main" val="20001"/>
                    </a:ext>
                  </a:extLst>
                </a:gridCol>
                <a:gridCol w="2416625">
                  <a:extLst>
                    <a:ext uri="{9D8B030D-6E8A-4147-A177-3AD203B41FA5}">
                      <a16:colId xmlns:a16="http://schemas.microsoft.com/office/drawing/2014/main" val="20002"/>
                    </a:ext>
                  </a:extLst>
                </a:gridCol>
              </a:tblGrid>
              <a:tr h="603400">
                <a:tc>
                  <a:txBody>
                    <a:bodyPr/>
                    <a:lstStyle/>
                    <a:p>
                      <a:pPr marL="0" lvl="0" indent="0" algn="l" rtl="0">
                        <a:lnSpc>
                          <a:spcPct val="90000"/>
                        </a:lnSpc>
                        <a:spcBef>
                          <a:spcPts val="0"/>
                        </a:spcBef>
                        <a:spcAft>
                          <a:spcPts val="0"/>
                        </a:spcAft>
                        <a:buNone/>
                      </a:pPr>
                      <a:r>
                        <a:rPr lang="en-US" sz="2100"/>
                        <a:t>Population</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7B7B7"/>
                    </a:solidFill>
                  </a:tcPr>
                </a:tc>
                <a:tc>
                  <a:txBody>
                    <a:bodyPr/>
                    <a:lstStyle/>
                    <a:p>
                      <a:pPr marL="0" lvl="0" indent="0" algn="l" rtl="0">
                        <a:lnSpc>
                          <a:spcPct val="90000"/>
                        </a:lnSpc>
                        <a:spcBef>
                          <a:spcPts val="0"/>
                        </a:spcBef>
                        <a:spcAft>
                          <a:spcPts val="0"/>
                        </a:spcAft>
                        <a:buNone/>
                      </a:pPr>
                      <a:r>
                        <a:rPr lang="en-US" sz="2100"/>
                        <a:t>Change in Grade</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7B7B7"/>
                    </a:solidFill>
                  </a:tcPr>
                </a:tc>
                <a:tc>
                  <a:txBody>
                    <a:bodyPr/>
                    <a:lstStyle/>
                    <a:p>
                      <a:pPr marL="0" lvl="0" indent="0" algn="l" rtl="0">
                        <a:lnSpc>
                          <a:spcPct val="90000"/>
                        </a:lnSpc>
                        <a:spcBef>
                          <a:spcPts val="0"/>
                        </a:spcBef>
                        <a:spcAft>
                          <a:spcPts val="0"/>
                        </a:spcAft>
                        <a:buNone/>
                      </a:pPr>
                      <a:r>
                        <a:rPr lang="en-US" sz="2100"/>
                        <a:t>Change in DFW*</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577425">
                <a:tc>
                  <a:txBody>
                    <a:bodyPr/>
                    <a:lstStyle/>
                    <a:p>
                      <a:pPr marL="0" lvl="0" indent="0" algn="l" rtl="0">
                        <a:lnSpc>
                          <a:spcPct val="90000"/>
                        </a:lnSpc>
                        <a:spcBef>
                          <a:spcPts val="0"/>
                        </a:spcBef>
                        <a:spcAft>
                          <a:spcPts val="0"/>
                        </a:spcAft>
                        <a:buNone/>
                      </a:pPr>
                      <a:r>
                        <a:rPr lang="en-US" sz="2100"/>
                        <a:t>All Students</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sz="2100"/>
                        <a:t>+8.6%</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sz="2100"/>
                        <a:t>-2.68%</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577425">
                <a:tc>
                  <a:txBody>
                    <a:bodyPr/>
                    <a:lstStyle/>
                    <a:p>
                      <a:pPr marL="0" lvl="0" indent="0" algn="l" rtl="0">
                        <a:lnSpc>
                          <a:spcPct val="90000"/>
                        </a:lnSpc>
                        <a:spcBef>
                          <a:spcPts val="0"/>
                        </a:spcBef>
                        <a:spcAft>
                          <a:spcPts val="0"/>
                        </a:spcAft>
                        <a:buNone/>
                      </a:pPr>
                      <a:r>
                        <a:rPr lang="en-US" sz="2100"/>
                        <a:t>Non-Pell Eligible</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lvl="0" indent="0" algn="l" rtl="0">
                        <a:lnSpc>
                          <a:spcPct val="90000"/>
                        </a:lnSpc>
                        <a:spcBef>
                          <a:spcPts val="0"/>
                        </a:spcBef>
                        <a:spcAft>
                          <a:spcPts val="0"/>
                        </a:spcAft>
                        <a:buNone/>
                      </a:pPr>
                      <a:r>
                        <a:rPr lang="en-US" sz="2100"/>
                        <a:t>+7.4%</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lvl="0" indent="0" algn="l" rtl="0">
                        <a:lnSpc>
                          <a:spcPct val="90000"/>
                        </a:lnSpc>
                        <a:spcBef>
                          <a:spcPts val="0"/>
                        </a:spcBef>
                        <a:spcAft>
                          <a:spcPts val="0"/>
                        </a:spcAft>
                        <a:buNone/>
                      </a:pPr>
                      <a:r>
                        <a:rPr lang="en-US" sz="2100"/>
                        <a:t>-2%</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577425">
                <a:tc>
                  <a:txBody>
                    <a:bodyPr/>
                    <a:lstStyle/>
                    <a:p>
                      <a:pPr marL="0" lvl="0" indent="0" algn="l" rtl="0">
                        <a:lnSpc>
                          <a:spcPct val="90000"/>
                        </a:lnSpc>
                        <a:spcBef>
                          <a:spcPts val="0"/>
                        </a:spcBef>
                        <a:spcAft>
                          <a:spcPts val="0"/>
                        </a:spcAft>
                        <a:buNone/>
                      </a:pPr>
                      <a:r>
                        <a:rPr lang="en-US" sz="2100"/>
                        <a:t>Pell Eligible</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sz="2100"/>
                        <a:t>+12.3%</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sz="2100"/>
                        <a:t>-4.4%</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577425">
                <a:tc>
                  <a:txBody>
                    <a:bodyPr/>
                    <a:lstStyle/>
                    <a:p>
                      <a:pPr marL="0" lvl="0" indent="0" algn="l" rtl="0">
                        <a:lnSpc>
                          <a:spcPct val="90000"/>
                        </a:lnSpc>
                        <a:spcBef>
                          <a:spcPts val="0"/>
                        </a:spcBef>
                        <a:spcAft>
                          <a:spcPts val="0"/>
                        </a:spcAft>
                        <a:buNone/>
                      </a:pPr>
                      <a:r>
                        <a:rPr lang="en-US" sz="2100"/>
                        <a:t>Non-White</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lvl="0" indent="0" algn="l" rtl="0">
                        <a:lnSpc>
                          <a:spcPct val="90000"/>
                        </a:lnSpc>
                        <a:spcBef>
                          <a:spcPts val="0"/>
                        </a:spcBef>
                        <a:spcAft>
                          <a:spcPts val="0"/>
                        </a:spcAft>
                        <a:buNone/>
                      </a:pPr>
                      <a:r>
                        <a:rPr lang="en-US" sz="2100"/>
                        <a:t>+13%</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lvl="0" indent="0" algn="l" rtl="0">
                        <a:lnSpc>
                          <a:spcPct val="90000"/>
                        </a:lnSpc>
                        <a:spcBef>
                          <a:spcPts val="0"/>
                        </a:spcBef>
                        <a:spcAft>
                          <a:spcPts val="0"/>
                        </a:spcAft>
                        <a:buNone/>
                      </a:pPr>
                      <a:r>
                        <a:rPr lang="en-US" sz="2100"/>
                        <a:t>-5%</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577425">
                <a:tc>
                  <a:txBody>
                    <a:bodyPr/>
                    <a:lstStyle/>
                    <a:p>
                      <a:pPr marL="0" lvl="0" indent="0" algn="l" rtl="0">
                        <a:lnSpc>
                          <a:spcPct val="90000"/>
                        </a:lnSpc>
                        <a:spcBef>
                          <a:spcPts val="0"/>
                        </a:spcBef>
                        <a:spcAft>
                          <a:spcPts val="0"/>
                        </a:spcAft>
                        <a:buNone/>
                      </a:pPr>
                      <a:r>
                        <a:rPr lang="en-US" sz="2100"/>
                        <a:t>Part-Time</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sz="2100"/>
                        <a:t>+28%</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sz="2100"/>
                        <a:t>-10%</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5"/>
                  </a:ext>
                </a:extLst>
              </a:tr>
              <a:tr h="577425">
                <a:tc gridSpan="3">
                  <a:txBody>
                    <a:bodyPr/>
                    <a:lstStyle/>
                    <a:p>
                      <a:pPr marL="0" lvl="0" indent="0" algn="l" rtl="0">
                        <a:lnSpc>
                          <a:spcPct val="90000"/>
                        </a:lnSpc>
                        <a:spcBef>
                          <a:spcPts val="0"/>
                        </a:spcBef>
                        <a:spcAft>
                          <a:spcPts val="0"/>
                        </a:spcAft>
                        <a:buNone/>
                      </a:pPr>
                      <a:r>
                        <a:rPr lang="en-US" sz="2100"/>
                        <a:t>Total Students:  21,822             *DFW= Drop, Fail, Withdraw</a:t>
                      </a:r>
                      <a:endParaRPr sz="21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517" name="Google Shape;517;g8b0abe931d_0_205"/>
          <p:cNvSpPr txBox="1">
            <a:spLocks noGrp="1"/>
          </p:cNvSpPr>
          <p:nvPr>
            <p:ph type="title"/>
          </p:nvPr>
        </p:nvSpPr>
        <p:spPr>
          <a:xfrm>
            <a:off x="1099862"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dirty="0"/>
              <a:t>University of Georgia, 2018</a:t>
            </a:r>
            <a:endParaRPr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8b86d0d8ac_0_26"/>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br>
              <a:rPr lang="en-US" dirty="0"/>
            </a:br>
            <a:r>
              <a:rPr lang="en-US" sz="4000" dirty="0"/>
              <a:t>Research indicates..</a:t>
            </a:r>
            <a:endParaRPr sz="4000" dirty="0"/>
          </a:p>
        </p:txBody>
      </p:sp>
      <p:sp>
        <p:nvSpPr>
          <p:cNvPr id="532" name="Google Shape;532;g8b86d0d8ac_0_26"/>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Autofit/>
          </a:bodyPr>
          <a:lstStyle/>
          <a:p>
            <a:pPr indent="-457200">
              <a:buSzPct val="68000"/>
            </a:pPr>
            <a:r>
              <a:rPr lang="en-US" sz="2900" dirty="0"/>
              <a:t>OER are associated with increases in student success. </a:t>
            </a:r>
            <a:endParaRPr sz="2900" dirty="0"/>
          </a:p>
          <a:p>
            <a:pPr indent="-457200">
              <a:buSzPct val="68000"/>
            </a:pPr>
            <a:r>
              <a:rPr lang="en-US" sz="2900" dirty="0"/>
              <a:t>And the positive effects may be even greater for our students who often struggle the most.</a:t>
            </a:r>
            <a:endParaRPr sz="2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8b0abe931d_0_64"/>
          <p:cNvSpPr txBox="1">
            <a:spLocks noGrp="1"/>
          </p:cNvSpPr>
          <p:nvPr>
            <p:ph type="title"/>
          </p:nvPr>
        </p:nvSpPr>
        <p:spPr>
          <a:xfrm>
            <a:off x="916407" y="477078"/>
            <a:ext cx="7202400" cy="1171316"/>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OER &gt; Successful Completion of More Units</a:t>
            </a:r>
            <a:endParaRPr dirty="0"/>
          </a:p>
        </p:txBody>
      </p:sp>
      <p:sp>
        <p:nvSpPr>
          <p:cNvPr id="609" name="Google Shape;609;g8b0abe931d_0_64"/>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Autofit/>
          </a:bodyPr>
          <a:lstStyle/>
          <a:p>
            <a:pPr marL="171446" lvl="0" indent="-222246" algn="l" rtl="0">
              <a:spcBef>
                <a:spcPts val="750"/>
              </a:spcBef>
              <a:spcAft>
                <a:spcPts val="0"/>
              </a:spcAft>
              <a:buSzPts val="2400"/>
              <a:buChar char="•"/>
            </a:pPr>
            <a:r>
              <a:rPr lang="en-US" sz="2800" dirty="0"/>
              <a:t>Courses with open textbooks have a lower withdrawal rate</a:t>
            </a:r>
            <a:endParaRPr sz="2800" dirty="0"/>
          </a:p>
          <a:p>
            <a:pPr marL="171446" lvl="0" indent="-222246" algn="l" rtl="0">
              <a:spcBef>
                <a:spcPts val="750"/>
              </a:spcBef>
              <a:spcAft>
                <a:spcPts val="0"/>
              </a:spcAft>
              <a:buSzPts val="2400"/>
              <a:buChar char="•"/>
            </a:pPr>
            <a:r>
              <a:rPr lang="en-US" sz="2800" dirty="0"/>
              <a:t>Community college students taking multiple OER courses earned more credits and similar grades than students who took no OER courses and reported high engagement with course materials</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dirty="0"/>
              <a:t>Presenters</a:t>
            </a:r>
            <a:endParaRPr sz="4000" dirty="0"/>
          </a:p>
        </p:txBody>
      </p:sp>
      <p:sp>
        <p:nvSpPr>
          <p:cNvPr id="403" name="Google Shape;403;p3"/>
          <p:cNvSpPr txBox="1">
            <a:spLocks noGrp="1"/>
          </p:cNvSpPr>
          <p:nvPr>
            <p:ph type="body" idx="1"/>
          </p:nvPr>
        </p:nvSpPr>
        <p:spPr>
          <a:xfrm>
            <a:off x="1088686" y="2069610"/>
            <a:ext cx="7202400" cy="4039200"/>
          </a:xfrm>
          <a:prstGeom prst="rect">
            <a:avLst/>
          </a:prstGeom>
        </p:spPr>
        <p:txBody>
          <a:bodyPr spcFirstLastPara="1" wrap="square" lIns="91425" tIns="45700" rIns="91425" bIns="45700" anchor="t" anchorCtr="0">
            <a:noAutofit/>
          </a:bodyPr>
          <a:lstStyle/>
          <a:p>
            <a:pPr marL="457200" lvl="0" indent="-412750" algn="l" rtl="0">
              <a:spcBef>
                <a:spcPts val="750"/>
              </a:spcBef>
              <a:spcAft>
                <a:spcPts val="0"/>
              </a:spcAft>
              <a:buSzPts val="2900"/>
              <a:buChar char="●"/>
            </a:pPr>
            <a:r>
              <a:rPr lang="en-US" sz="2900" dirty="0" err="1"/>
              <a:t>Shagun</a:t>
            </a:r>
            <a:r>
              <a:rPr lang="en-US" sz="2900" dirty="0"/>
              <a:t> Kaur, </a:t>
            </a:r>
            <a:r>
              <a:rPr lang="en-US" sz="2900" dirty="0" err="1"/>
              <a:t>DeAnza</a:t>
            </a:r>
            <a:endParaRPr sz="2900" dirty="0"/>
          </a:p>
          <a:p>
            <a:pPr marL="457200" lvl="0" indent="-412750" algn="l" rtl="0">
              <a:spcBef>
                <a:spcPts val="0"/>
              </a:spcBef>
              <a:spcAft>
                <a:spcPts val="0"/>
              </a:spcAft>
              <a:buSzPts val="2900"/>
              <a:buChar char="●"/>
            </a:pPr>
            <a:r>
              <a:rPr lang="en-US" sz="2900" dirty="0"/>
              <a:t>Jennifer Paris, College of the Canyons</a:t>
            </a:r>
            <a:endParaRPr sz="2900" dirty="0"/>
          </a:p>
          <a:p>
            <a:pPr marL="457200" lvl="0" indent="-412750" algn="l" rtl="0">
              <a:spcBef>
                <a:spcPts val="0"/>
              </a:spcBef>
              <a:spcAft>
                <a:spcPts val="0"/>
              </a:spcAft>
              <a:buSzPts val="2900"/>
              <a:buChar char="●"/>
            </a:pPr>
            <a:r>
              <a:rPr lang="en-US" sz="2900" dirty="0"/>
              <a:t>Amanda </a:t>
            </a:r>
            <a:r>
              <a:rPr lang="en-US" sz="2900" dirty="0" err="1"/>
              <a:t>Taintor</a:t>
            </a:r>
            <a:r>
              <a:rPr lang="en-US" sz="2900" dirty="0"/>
              <a:t>, Reedley</a:t>
            </a:r>
            <a:endParaRPr sz="2900" dirty="0"/>
          </a:p>
          <a:p>
            <a:pPr marL="457200" lvl="0" indent="-412750" algn="l" rtl="0">
              <a:spcBef>
                <a:spcPts val="0"/>
              </a:spcBef>
              <a:spcAft>
                <a:spcPts val="0"/>
              </a:spcAft>
              <a:buSzPts val="2900"/>
              <a:buChar char="●"/>
            </a:pPr>
            <a:r>
              <a:rPr lang="en-US" sz="2900" dirty="0"/>
              <a:t>Suzanne </a:t>
            </a:r>
            <a:r>
              <a:rPr lang="en-US" sz="2900" dirty="0" err="1"/>
              <a:t>Wakim</a:t>
            </a:r>
            <a:r>
              <a:rPr lang="en-US" sz="2900" dirty="0"/>
              <a:t>, Butte</a:t>
            </a:r>
            <a:endParaRPr sz="2900" dirty="0"/>
          </a:p>
        </p:txBody>
      </p:sp>
      <p:pic>
        <p:nvPicPr>
          <p:cNvPr id="404" name="Google Shape;404;p3" title="ASCCC OERI Logo"/>
          <p:cNvPicPr preferRelativeResize="0"/>
          <p:nvPr/>
        </p:nvPicPr>
        <p:blipFill>
          <a:blip r:embed="rId3">
            <a:alphaModFix/>
          </a:blip>
          <a:stretch>
            <a:fillRect/>
          </a:stretch>
        </p:blipFill>
        <p:spPr>
          <a:xfrm>
            <a:off x="3071950" y="5033396"/>
            <a:ext cx="2637050" cy="1654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8b0abe931d_0_69"/>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Largest Benefits Seen With Centralized Efforts</a:t>
            </a:r>
            <a:endParaRPr dirty="0"/>
          </a:p>
        </p:txBody>
      </p:sp>
      <p:sp>
        <p:nvSpPr>
          <p:cNvPr id="615" name="Google Shape;615;g8b0abe931d_0_69"/>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SzPts val="2000"/>
              <a:buChar char="•"/>
            </a:pPr>
            <a:r>
              <a:rPr lang="en-US" sz="2000" dirty="0"/>
              <a:t>Estimates suggest a modest 3 percent institutional return on investment after the initial OER course development period and enrollment increases.</a:t>
            </a:r>
            <a:endParaRPr sz="2000" dirty="0"/>
          </a:p>
          <a:p>
            <a:pPr marL="457200" lvl="0" indent="-355600" algn="l" rtl="0">
              <a:spcBef>
                <a:spcPts val="0"/>
              </a:spcBef>
              <a:spcAft>
                <a:spcPts val="0"/>
              </a:spcAft>
              <a:buSzPts val="2000"/>
              <a:buChar char="•"/>
            </a:pPr>
            <a:r>
              <a:rPr lang="en-US" sz="2000" dirty="0"/>
              <a:t>An average of $1.03 in gross revenue was generated for every dollar spent (program and additional delivery costs)—a modest 3 percent institutional return on investment that reflects an average net financial benefit of $38,000 [This assumes colleges spent money on OER efforts - benefits are most pronounced when institution has an intentional, concerted effort]</a:t>
            </a:r>
            <a:endParaRP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8b0abe931d_0_74"/>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Bring the goodness into the light</a:t>
            </a:r>
            <a:endParaRPr/>
          </a:p>
        </p:txBody>
      </p:sp>
      <p:sp>
        <p:nvSpPr>
          <p:cNvPr id="621" name="Google Shape;621;g8b0abe931d_0_74"/>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Autofit/>
          </a:bodyPr>
          <a:lstStyle/>
          <a:p>
            <a:pPr marL="457200" lvl="0" indent="-393700" algn="l" rtl="0">
              <a:lnSpc>
                <a:spcPct val="100000"/>
              </a:lnSpc>
              <a:spcBef>
                <a:spcPts val="750"/>
              </a:spcBef>
              <a:spcAft>
                <a:spcPts val="0"/>
              </a:spcAft>
              <a:buSzPts val="2600"/>
              <a:buChar char="•"/>
            </a:pPr>
            <a:r>
              <a:rPr lang="en-US" sz="2600" dirty="0"/>
              <a:t>Let students know about no-cost course sections</a:t>
            </a:r>
            <a:endParaRPr sz="2600" dirty="0"/>
          </a:p>
          <a:p>
            <a:pPr marL="457200" lvl="0" indent="-393700" algn="l" rtl="0">
              <a:lnSpc>
                <a:spcPct val="200000"/>
              </a:lnSpc>
              <a:spcBef>
                <a:spcPts val="0"/>
              </a:spcBef>
              <a:spcAft>
                <a:spcPts val="0"/>
              </a:spcAft>
              <a:buSzPts val="2600"/>
              <a:buChar char="•"/>
            </a:pPr>
            <a:r>
              <a:rPr lang="en-US" sz="2600" dirty="0"/>
              <a:t>No Cost + Promise = free not just freemium</a:t>
            </a:r>
            <a:endParaRPr sz="2600" dirty="0"/>
          </a:p>
          <a:p>
            <a:pPr marL="457200" lvl="0" indent="-393700" algn="l" rtl="0">
              <a:lnSpc>
                <a:spcPct val="200000"/>
              </a:lnSpc>
              <a:spcBef>
                <a:spcPts val="0"/>
              </a:spcBef>
              <a:spcAft>
                <a:spcPts val="0"/>
              </a:spcAft>
              <a:buSzPts val="2600"/>
              <a:buChar char="•"/>
            </a:pPr>
            <a:r>
              <a:rPr lang="en-US" sz="2600" dirty="0"/>
              <a:t>No Cost + Pathways = filling in potholes </a:t>
            </a:r>
            <a:endParaRPr sz="2600" dirty="0"/>
          </a:p>
        </p:txBody>
      </p:sp>
      <p:pic>
        <p:nvPicPr>
          <p:cNvPr id="622" name="Google Shape;622;g8b0abe931d_0_74" title="&quot;No-cost&quot; logo"/>
          <p:cNvPicPr preferRelativeResize="0"/>
          <p:nvPr/>
        </p:nvPicPr>
        <p:blipFill>
          <a:blip r:embed="rId3">
            <a:alphaModFix/>
          </a:blip>
          <a:stretch>
            <a:fillRect/>
          </a:stretch>
        </p:blipFill>
        <p:spPr>
          <a:xfrm>
            <a:off x="3776869" y="4931406"/>
            <a:ext cx="1638063" cy="14378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8affc32e6d_1_221"/>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Looking Closer at Equity</a:t>
            </a:r>
            <a:endParaRPr/>
          </a:p>
        </p:txBody>
      </p:sp>
      <p:sp>
        <p:nvSpPr>
          <p:cNvPr id="628" name="Google Shape;628;g8affc32e6d_1_221"/>
          <p:cNvSpPr txBox="1">
            <a:spLocks noGrp="1"/>
          </p:cNvSpPr>
          <p:nvPr>
            <p:ph type="body" idx="1"/>
          </p:nvPr>
        </p:nvSpPr>
        <p:spPr>
          <a:xfrm>
            <a:off x="914400" y="2015735"/>
            <a:ext cx="3562500" cy="4039200"/>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0"/>
              </a:spcBef>
              <a:spcAft>
                <a:spcPts val="0"/>
              </a:spcAft>
              <a:buSzPts val="2220"/>
              <a:buChar char="•"/>
            </a:pPr>
            <a:r>
              <a:rPr lang="en-US" sz="2220" b="0"/>
              <a:t>Principle of </a:t>
            </a:r>
            <a:r>
              <a:rPr lang="en-US" sz="2220" b="0" i="1"/>
              <a:t>fairness</a:t>
            </a:r>
            <a:r>
              <a:rPr lang="en-US" sz="2220" b="0"/>
              <a:t> in education</a:t>
            </a:r>
            <a:endParaRPr/>
          </a:p>
          <a:p>
            <a:pPr marL="171446" lvl="0" indent="-171446" algn="l" rtl="0">
              <a:lnSpc>
                <a:spcPct val="120000"/>
              </a:lnSpc>
              <a:spcBef>
                <a:spcPts val="750"/>
              </a:spcBef>
              <a:spcAft>
                <a:spcPts val="0"/>
              </a:spcAft>
              <a:buSzPts val="2220"/>
              <a:buChar char="•"/>
            </a:pPr>
            <a:r>
              <a:rPr lang="en-US" sz="2220" b="0"/>
              <a:t>Inequities occur when biased or unfair policies, programs, practices, or situations contribute to a lack of equality in educational performance, results, and outcomes</a:t>
            </a:r>
            <a:endParaRPr/>
          </a:p>
        </p:txBody>
      </p:sp>
      <p:sp>
        <p:nvSpPr>
          <p:cNvPr id="629" name="Google Shape;629;g8affc32e6d_1_221"/>
          <p:cNvSpPr/>
          <p:nvPr/>
        </p:nvSpPr>
        <p:spPr>
          <a:xfrm>
            <a:off x="914398" y="5876572"/>
            <a:ext cx="3870900" cy="7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"How OER can Support Student Equity and Diversity"</a:t>
            </a:r>
            <a:r>
              <a:rPr lang="en-US" sz="1350">
                <a:solidFill>
                  <a:schemeClr val="dk1"/>
                </a:solidFill>
                <a:latin typeface="Arial"/>
                <a:ea typeface="Arial"/>
                <a:cs typeface="Arial"/>
                <a:sym typeface="Arial"/>
              </a:rPr>
              <a:t> by </a:t>
            </a:r>
            <a:r>
              <a:rPr lang="en-US" sz="1350" u="sng">
                <a:solidFill>
                  <a:schemeClr val="dk1"/>
                </a:solidFill>
                <a:latin typeface="Arial"/>
                <a:ea typeface="Arial"/>
                <a:cs typeface="Arial"/>
                <a:sym typeface="Arial"/>
                <a:hlinkClick r:id="rId4"/>
              </a:rPr>
              <a:t>CCCOER</a:t>
            </a:r>
            <a:r>
              <a:rPr lang="en-US" sz="1350">
                <a:solidFill>
                  <a:schemeClr val="dk1"/>
                </a:solidFill>
                <a:latin typeface="Arial"/>
                <a:ea typeface="Arial"/>
                <a:cs typeface="Arial"/>
                <a:sym typeface="Arial"/>
              </a:rPr>
              <a:t> is licensed under </a:t>
            </a:r>
            <a:r>
              <a:rPr lang="en-US" sz="1350" u="sng">
                <a:solidFill>
                  <a:schemeClr val="dk1"/>
                </a:solidFill>
                <a:latin typeface="Arial"/>
                <a:ea typeface="Arial"/>
                <a:cs typeface="Arial"/>
                <a:sym typeface="Arial"/>
                <a:hlinkClick r:id="rId5"/>
              </a:rPr>
              <a:t>CC BY 4.0</a:t>
            </a:r>
            <a:endParaRPr sz="1350">
              <a:solidFill>
                <a:schemeClr val="dk1"/>
              </a:solidFill>
              <a:latin typeface="Arial"/>
              <a:ea typeface="Arial"/>
              <a:cs typeface="Arial"/>
              <a:sym typeface="Arial"/>
            </a:endParaRPr>
          </a:p>
        </p:txBody>
      </p:sp>
      <p:pic>
        <p:nvPicPr>
          <p:cNvPr id="630" name="Google Shape;630;g8affc32e6d_1_221" descr="Equity is when every student has what they need to exceed." title="Equality VS Equity"/>
          <p:cNvPicPr preferRelativeResize="0"/>
          <p:nvPr/>
        </p:nvPicPr>
        <p:blipFill rotWithShape="1">
          <a:blip r:embed="rId6">
            <a:alphaModFix/>
          </a:blip>
          <a:srcRect/>
          <a:stretch/>
        </p:blipFill>
        <p:spPr>
          <a:xfrm>
            <a:off x="4572000" y="2386264"/>
            <a:ext cx="4089400" cy="3067050"/>
          </a:xfrm>
          <a:prstGeom prst="rect">
            <a:avLst/>
          </a:prstGeom>
          <a:noFill/>
          <a:ln>
            <a:noFill/>
          </a:ln>
        </p:spPr>
      </p:pic>
      <p:sp>
        <p:nvSpPr>
          <p:cNvPr id="631" name="Google Shape;631;g8affc32e6d_1_221"/>
          <p:cNvSpPr txBox="1"/>
          <p:nvPr/>
        </p:nvSpPr>
        <p:spPr>
          <a:xfrm>
            <a:off x="4848727" y="5453314"/>
            <a:ext cx="3970500" cy="5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7"/>
              </a:rPr>
              <a:t>National Alliance for Partnerships for Equity  Education Foundation</a:t>
            </a:r>
            <a:endParaRPr sz="135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g8affc32e6d_1_229"/>
          <p:cNvSpPr txBox="1">
            <a:spLocks noGrp="1"/>
          </p:cNvSpPr>
          <p:nvPr>
            <p:ph type="title"/>
          </p:nvPr>
        </p:nvSpPr>
        <p:spPr>
          <a:xfrm>
            <a:off x="1088680" y="808300"/>
            <a:ext cx="39492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Being Equity-Minded</a:t>
            </a:r>
            <a:endParaRPr/>
          </a:p>
        </p:txBody>
      </p:sp>
      <p:sp>
        <p:nvSpPr>
          <p:cNvPr id="637" name="Google Shape;637;g8affc32e6d_1_229"/>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65100" algn="l" rtl="0">
              <a:lnSpc>
                <a:spcPct val="110000"/>
              </a:lnSpc>
              <a:spcBef>
                <a:spcPts val="0"/>
              </a:spcBef>
              <a:spcAft>
                <a:spcPts val="0"/>
              </a:spcAft>
              <a:buSzPts val="2600"/>
              <a:buChar char="•"/>
            </a:pPr>
            <a:r>
              <a:rPr lang="en-US" sz="2600" b="0"/>
              <a:t>“Dr. J. Luke Wood started by defining equity as </a:t>
            </a:r>
            <a:r>
              <a:rPr lang="en-US" sz="2600"/>
              <a:t>‘</a:t>
            </a:r>
            <a:r>
              <a:rPr lang="en-US" sz="2600" b="0"/>
              <a:t>a heightened focus on groups experiencing disproportionate impact in order to remediate disparities in their experiences and outcomes</a:t>
            </a:r>
            <a:r>
              <a:rPr lang="en-US" sz="2600"/>
              <a:t>’</a:t>
            </a:r>
            <a:r>
              <a:rPr lang="en-US" sz="2600" b="0"/>
              <a:t>.” </a:t>
            </a:r>
            <a:endParaRPr sz="1400"/>
          </a:p>
          <a:p>
            <a:pPr marL="171446" lvl="0" indent="-165100" algn="l" rtl="0">
              <a:lnSpc>
                <a:spcPct val="110000"/>
              </a:lnSpc>
              <a:spcBef>
                <a:spcPts val="750"/>
              </a:spcBef>
              <a:spcAft>
                <a:spcPts val="0"/>
              </a:spcAft>
              <a:buSzPts val="2600"/>
              <a:buChar char="•"/>
            </a:pPr>
            <a:r>
              <a:rPr lang="en-US" sz="2600" b="0"/>
              <a:t>“Equity means recognizing that some students will need different interventions to be successful.”</a:t>
            </a:r>
            <a:endParaRPr sz="2600"/>
          </a:p>
        </p:txBody>
      </p:sp>
      <p:sp>
        <p:nvSpPr>
          <p:cNvPr id="638" name="Google Shape;638;g8affc32e6d_1_229"/>
          <p:cNvSpPr txBox="1"/>
          <p:nvPr/>
        </p:nvSpPr>
        <p:spPr>
          <a:xfrm>
            <a:off x="826774" y="5900894"/>
            <a:ext cx="7726200" cy="7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"Reaching Underserved Students through Culturally Responsive Teaching and Learning Overview of Dr. J. Luke’s keynote at the Online Teaching Conference 2018 "</a:t>
            </a:r>
            <a:r>
              <a:rPr lang="en-US" sz="1350">
                <a:solidFill>
                  <a:schemeClr val="dk1"/>
                </a:solidFill>
                <a:latin typeface="Arial"/>
                <a:ea typeface="Arial"/>
                <a:cs typeface="Arial"/>
                <a:sym typeface="Arial"/>
              </a:rPr>
              <a:t> by Una Daly is licensed under </a:t>
            </a:r>
            <a:r>
              <a:rPr lang="en-US" sz="1350" u="sng">
                <a:solidFill>
                  <a:schemeClr val="dk1"/>
                </a:solidFill>
                <a:latin typeface="Arial"/>
                <a:ea typeface="Arial"/>
                <a:cs typeface="Arial"/>
                <a:sym typeface="Arial"/>
                <a:hlinkClick r:id="rId4"/>
              </a:rPr>
              <a:t>CC BY 4.0</a:t>
            </a:r>
            <a:endParaRPr sz="1350">
              <a:solidFill>
                <a:schemeClr val="dk1"/>
              </a:solidFill>
            </a:endParaRPr>
          </a:p>
          <a:p>
            <a:pPr marL="0" marR="0" lvl="0" indent="0" algn="l" rtl="0">
              <a:spcBef>
                <a:spcPts val="0"/>
              </a:spcBef>
              <a:spcAft>
                <a:spcPts val="0"/>
              </a:spcAft>
              <a:buNone/>
            </a:pPr>
            <a:r>
              <a:rPr lang="en-US" sz="1350">
                <a:solidFill>
                  <a:schemeClr val="dk1"/>
                </a:solidFill>
              </a:rPr>
              <a:t>Photo: </a:t>
            </a:r>
            <a:r>
              <a:rPr lang="en-US" sz="1350" u="sng">
                <a:solidFill>
                  <a:srgbClr val="0000FF"/>
                </a:solidFill>
                <a:highlight>
                  <a:srgbClr val="FFFFFF"/>
                </a:highlight>
                <a:hlinkClick r:id="rId5"/>
              </a:rPr>
              <a:t>"Dr-j-luke-wood.jpg"</a:t>
            </a:r>
            <a:r>
              <a:rPr lang="en-US" sz="1350">
                <a:highlight>
                  <a:srgbClr val="FFFFFF"/>
                </a:highlight>
              </a:rPr>
              <a:t> by </a:t>
            </a:r>
            <a:r>
              <a:rPr lang="en-US" sz="1350" u="sng">
                <a:solidFill>
                  <a:srgbClr val="0000FF"/>
                </a:solidFill>
                <a:highlight>
                  <a:srgbClr val="FFFFFF"/>
                </a:highlight>
                <a:hlinkClick r:id="rId6"/>
              </a:rPr>
              <a:t>Karankjain</a:t>
            </a:r>
            <a:r>
              <a:rPr lang="en-US" sz="1350">
                <a:highlight>
                  <a:srgbClr val="FFFFFF"/>
                </a:highlight>
              </a:rPr>
              <a:t> is licensed under </a:t>
            </a:r>
            <a:r>
              <a:rPr lang="en-US" sz="1350" u="sng">
                <a:solidFill>
                  <a:srgbClr val="0000FF"/>
                </a:solidFill>
                <a:highlight>
                  <a:srgbClr val="FFFFFF"/>
                </a:highlight>
                <a:hlinkClick r:id="rId7"/>
              </a:rPr>
              <a:t>CC BY-SA 4.0</a:t>
            </a:r>
            <a:endParaRPr sz="1350">
              <a:solidFill>
                <a:schemeClr val="dk1"/>
              </a:solidFill>
            </a:endParaRPr>
          </a:p>
        </p:txBody>
      </p:sp>
      <p:pic>
        <p:nvPicPr>
          <p:cNvPr id="639" name="Google Shape;639;g8affc32e6d_1_229"/>
          <p:cNvPicPr preferRelativeResize="0"/>
          <p:nvPr/>
        </p:nvPicPr>
        <p:blipFill rotWithShape="1">
          <a:blip r:embed="rId8">
            <a:alphaModFix/>
          </a:blip>
          <a:srcRect l="16218" r="8384"/>
          <a:stretch/>
        </p:blipFill>
        <p:spPr>
          <a:xfrm>
            <a:off x="6691275" y="299100"/>
            <a:ext cx="1794300" cy="1348600"/>
          </a:xfrm>
          <a:prstGeom prst="rect">
            <a:avLst/>
          </a:prstGeom>
          <a:noFill/>
          <a:ln>
            <a:noFill/>
          </a:ln>
        </p:spPr>
      </p:pic>
      <p:pic>
        <p:nvPicPr>
          <p:cNvPr id="640" name="Google Shape;640;g8affc32e6d_1_229"/>
          <p:cNvPicPr preferRelativeResize="0"/>
          <p:nvPr/>
        </p:nvPicPr>
        <p:blipFill>
          <a:blip r:embed="rId9">
            <a:alphaModFix/>
          </a:blip>
          <a:stretch>
            <a:fillRect/>
          </a:stretch>
        </p:blipFill>
        <p:spPr>
          <a:xfrm>
            <a:off x="5190275" y="299101"/>
            <a:ext cx="1348600" cy="1348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8affc32e6d_1_235"/>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 and Equity </a:t>
            </a:r>
            <a:endParaRPr/>
          </a:p>
        </p:txBody>
      </p:sp>
      <p:sp>
        <p:nvSpPr>
          <p:cNvPr id="646" name="Google Shape;646;g8affc32e6d_1_235"/>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0"/>
              </a:spcBef>
              <a:spcAft>
                <a:spcPts val="0"/>
              </a:spcAft>
              <a:buSzPts val="2400"/>
              <a:buChar char="•"/>
            </a:pPr>
            <a:r>
              <a:rPr lang="en-US" sz="2400" b="0"/>
              <a:t>“OER is about opening up the world of knowledge to as many people as possible”</a:t>
            </a:r>
            <a:endParaRPr/>
          </a:p>
          <a:p>
            <a:pPr marL="171446" lvl="0" indent="-171446" algn="l" rtl="0">
              <a:lnSpc>
                <a:spcPct val="120000"/>
              </a:lnSpc>
              <a:spcBef>
                <a:spcPts val="750"/>
              </a:spcBef>
              <a:spcAft>
                <a:spcPts val="0"/>
              </a:spcAft>
              <a:buSzPts val="2400"/>
              <a:buChar char="•"/>
            </a:pPr>
            <a:r>
              <a:rPr lang="en-US" sz="2400" b="0"/>
              <a:t>One way this can be accomplished is through diversity, equity, and inclusion</a:t>
            </a:r>
            <a:endParaRPr/>
          </a:p>
          <a:p>
            <a:pPr marL="514337" lvl="1" indent="-171446" algn="l" rtl="0">
              <a:lnSpc>
                <a:spcPct val="120000"/>
              </a:lnSpc>
              <a:spcBef>
                <a:spcPts val="375"/>
              </a:spcBef>
              <a:spcAft>
                <a:spcPts val="0"/>
              </a:spcAft>
              <a:buSzPts val="2000"/>
              <a:buChar char="•"/>
            </a:pPr>
            <a:r>
              <a:rPr lang="en-US" sz="2000" b="0"/>
              <a:t>Removing barriers</a:t>
            </a:r>
            <a:endParaRPr/>
          </a:p>
          <a:p>
            <a:pPr marL="514337" lvl="1" indent="-171446" algn="l" rtl="0">
              <a:lnSpc>
                <a:spcPct val="120000"/>
              </a:lnSpc>
              <a:spcBef>
                <a:spcPts val="375"/>
              </a:spcBef>
              <a:spcAft>
                <a:spcPts val="0"/>
              </a:spcAft>
              <a:buSzPts val="2000"/>
              <a:buChar char="•"/>
            </a:pPr>
            <a:r>
              <a:rPr lang="en-US" sz="2000" b="0"/>
              <a:t>Representation</a:t>
            </a:r>
            <a:endParaRPr/>
          </a:p>
          <a:p>
            <a:pPr marL="514337" lvl="1" indent="-171446" algn="l" rtl="0">
              <a:lnSpc>
                <a:spcPct val="120000"/>
              </a:lnSpc>
              <a:spcBef>
                <a:spcPts val="375"/>
              </a:spcBef>
              <a:spcAft>
                <a:spcPts val="0"/>
              </a:spcAft>
              <a:buSzPts val="2000"/>
              <a:buChar char="•"/>
            </a:pPr>
            <a:r>
              <a:rPr lang="en-US" sz="2000" b="0"/>
              <a:t>Customization</a:t>
            </a:r>
            <a:endParaRPr/>
          </a:p>
          <a:p>
            <a:pPr marL="514337" lvl="1" indent="-171446" algn="l" rtl="0">
              <a:lnSpc>
                <a:spcPct val="120000"/>
              </a:lnSpc>
              <a:spcBef>
                <a:spcPts val="375"/>
              </a:spcBef>
              <a:spcAft>
                <a:spcPts val="0"/>
              </a:spcAft>
              <a:buSzPts val="2000"/>
              <a:buChar char="•"/>
            </a:pPr>
            <a:r>
              <a:rPr lang="en-US" sz="2000" b="0"/>
              <a:t>Authenticity</a:t>
            </a:r>
            <a:endParaRPr/>
          </a:p>
          <a:p>
            <a:pPr marL="514337" lvl="1" indent="-171446" algn="l" rtl="0">
              <a:lnSpc>
                <a:spcPct val="120000"/>
              </a:lnSpc>
              <a:spcBef>
                <a:spcPts val="375"/>
              </a:spcBef>
              <a:spcAft>
                <a:spcPts val="0"/>
              </a:spcAft>
              <a:buSzPts val="2000"/>
              <a:buChar char="•"/>
            </a:pPr>
            <a:r>
              <a:rPr lang="en-US" sz="2000" b="0"/>
              <a:t>Universal Design</a:t>
            </a:r>
            <a:endParaRPr b="0"/>
          </a:p>
        </p:txBody>
      </p:sp>
      <p:sp>
        <p:nvSpPr>
          <p:cNvPr id="647" name="Google Shape;647;g8affc32e6d_1_235"/>
          <p:cNvSpPr txBox="1"/>
          <p:nvPr/>
        </p:nvSpPr>
        <p:spPr>
          <a:xfrm>
            <a:off x="652500" y="6229432"/>
            <a:ext cx="8491500" cy="5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of quote: </a:t>
            </a:r>
            <a:r>
              <a:rPr lang="en-US" sz="1350" u="sng">
                <a:solidFill>
                  <a:schemeClr val="dk1"/>
                </a:solidFill>
                <a:latin typeface="Arial"/>
                <a:ea typeface="Arial"/>
                <a:cs typeface="Arial"/>
                <a:sym typeface="Arial"/>
                <a:hlinkClick r:id="rId3"/>
              </a:rPr>
              <a:t>"Hurry Up and Slow Down By Rose Roberts, Educational Development Specialist (Indigenous Engagement and Education)"</a:t>
            </a:r>
            <a:r>
              <a:rPr lang="en-US" sz="1350">
                <a:solidFill>
                  <a:schemeClr val="dk1"/>
                </a:solidFill>
                <a:latin typeface="Arial"/>
                <a:ea typeface="Arial"/>
                <a:cs typeface="Arial"/>
                <a:sym typeface="Arial"/>
              </a:rPr>
              <a:t> by Rose Roberts, Heather M. Ross is licensed under </a:t>
            </a:r>
            <a:r>
              <a:rPr lang="en-US" sz="1350" u="sng">
                <a:solidFill>
                  <a:schemeClr val="dk1"/>
                </a:solidFill>
                <a:latin typeface="Arial"/>
                <a:ea typeface="Arial"/>
                <a:cs typeface="Arial"/>
                <a:sym typeface="Arial"/>
                <a:hlinkClick r:id="rId4"/>
              </a:rPr>
              <a:t>CC BY 4.0</a:t>
            </a:r>
            <a:endParaRPr sz="1350">
              <a:solidFill>
                <a:schemeClr val="dk1"/>
              </a:solidFill>
              <a:latin typeface="Arial"/>
              <a:ea typeface="Arial"/>
              <a:cs typeface="Arial"/>
              <a:sym typeface="Arial"/>
            </a:endParaRPr>
          </a:p>
        </p:txBody>
      </p:sp>
      <p:pic>
        <p:nvPicPr>
          <p:cNvPr id="648" name="Google Shape;648;g8affc32e6d_1_235"/>
          <p:cNvPicPr preferRelativeResize="0"/>
          <p:nvPr/>
        </p:nvPicPr>
        <p:blipFill>
          <a:blip r:embed="rId5">
            <a:alphaModFix/>
          </a:blip>
          <a:stretch>
            <a:fillRect/>
          </a:stretch>
        </p:blipFill>
        <p:spPr>
          <a:xfrm>
            <a:off x="4910050" y="178450"/>
            <a:ext cx="1428750" cy="1428750"/>
          </a:xfrm>
          <a:prstGeom prst="rect">
            <a:avLst/>
          </a:prstGeom>
          <a:noFill/>
          <a:ln>
            <a:noFill/>
          </a:ln>
        </p:spPr>
      </p:pic>
      <p:pic>
        <p:nvPicPr>
          <p:cNvPr id="649" name="Google Shape;649;g8affc32e6d_1_235"/>
          <p:cNvPicPr preferRelativeResize="0"/>
          <p:nvPr/>
        </p:nvPicPr>
        <p:blipFill>
          <a:blip r:embed="rId6">
            <a:alphaModFix/>
          </a:blip>
          <a:stretch>
            <a:fillRect/>
          </a:stretch>
        </p:blipFill>
        <p:spPr>
          <a:xfrm>
            <a:off x="6790225" y="173650"/>
            <a:ext cx="1428750" cy="14383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8affc32e6d_1_241"/>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dirty="0"/>
              <a:t>Instant Access -                       Removing Barriers</a:t>
            </a:r>
            <a:endParaRPr dirty="0"/>
          </a:p>
        </p:txBody>
      </p:sp>
      <p:sp>
        <p:nvSpPr>
          <p:cNvPr id="655" name="Google Shape;655;g8affc32e6d_1_241"/>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77800" algn="l" rtl="0">
              <a:lnSpc>
                <a:spcPct val="120000"/>
              </a:lnSpc>
              <a:spcBef>
                <a:spcPts val="0"/>
              </a:spcBef>
              <a:spcAft>
                <a:spcPts val="0"/>
              </a:spcAft>
              <a:buSzPts val="2800"/>
              <a:buChar char="•"/>
            </a:pPr>
            <a:r>
              <a:rPr lang="en-US" sz="2800" b="0" dirty="0"/>
              <a:t>“Students have their textbook and faculty are able to teach instantaneously. This removes barriers to access thus contributing to equitable outcomes but in order to achieve equity in our education system.”</a:t>
            </a:r>
            <a:endParaRPr sz="2800" dirty="0"/>
          </a:p>
        </p:txBody>
      </p:sp>
      <p:sp>
        <p:nvSpPr>
          <p:cNvPr id="656" name="Google Shape;656;g8affc32e6d_1_241"/>
          <p:cNvSpPr txBox="1"/>
          <p:nvPr/>
        </p:nvSpPr>
        <p:spPr>
          <a:xfrm>
            <a:off x="790574" y="6182845"/>
            <a:ext cx="7652100" cy="5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"COVID-19 Reflection: How OER contributes to our equitable education system"</a:t>
            </a:r>
            <a:r>
              <a:rPr lang="en-US" sz="1350">
                <a:solidFill>
                  <a:schemeClr val="dk1"/>
                </a:solidFill>
                <a:latin typeface="Arial"/>
                <a:ea typeface="Arial"/>
                <a:cs typeface="Arial"/>
                <a:sym typeface="Arial"/>
              </a:rPr>
              <a:t> by Tonja Conerly is licensed under </a:t>
            </a:r>
            <a:r>
              <a:rPr lang="en-US" sz="1350" u="sng">
                <a:solidFill>
                  <a:schemeClr val="dk1"/>
                </a:solidFill>
                <a:latin typeface="Arial"/>
                <a:ea typeface="Arial"/>
                <a:cs typeface="Arial"/>
                <a:sym typeface="Arial"/>
                <a:hlinkClick r:id="rId4"/>
              </a:rPr>
              <a:t>CC BY 4.0</a:t>
            </a:r>
            <a:endParaRPr sz="1350">
              <a:solidFill>
                <a:schemeClr val="dk1"/>
              </a:solidFill>
              <a:latin typeface="Arial"/>
              <a:ea typeface="Arial"/>
              <a:cs typeface="Arial"/>
              <a:sym typeface="Arial"/>
            </a:endParaRPr>
          </a:p>
        </p:txBody>
      </p:sp>
      <p:pic>
        <p:nvPicPr>
          <p:cNvPr id="657" name="Google Shape;657;g8affc32e6d_1_241"/>
          <p:cNvPicPr preferRelativeResize="0"/>
          <p:nvPr/>
        </p:nvPicPr>
        <p:blipFill>
          <a:blip r:embed="rId5">
            <a:alphaModFix/>
          </a:blip>
          <a:stretch>
            <a:fillRect/>
          </a:stretch>
        </p:blipFill>
        <p:spPr>
          <a:xfrm>
            <a:off x="6665000" y="173300"/>
            <a:ext cx="1528100" cy="1528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8affc32e6d_1_247"/>
          <p:cNvSpPr txBox="1">
            <a:spLocks noGrp="1"/>
          </p:cNvSpPr>
          <p:nvPr>
            <p:ph type="title"/>
          </p:nvPr>
        </p:nvSpPr>
        <p:spPr>
          <a:xfrm>
            <a:off x="1088678" y="808300"/>
            <a:ext cx="55710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From Access to Representation</a:t>
            </a:r>
            <a:endParaRPr/>
          </a:p>
        </p:txBody>
      </p:sp>
      <p:sp>
        <p:nvSpPr>
          <p:cNvPr id="663" name="Google Shape;663;g8affc32e6d_1_247"/>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71446" algn="l" rtl="0">
              <a:lnSpc>
                <a:spcPct val="110000"/>
              </a:lnSpc>
              <a:spcBef>
                <a:spcPts val="0"/>
              </a:spcBef>
              <a:spcAft>
                <a:spcPts val="0"/>
              </a:spcAft>
              <a:buSzPts val="2400"/>
              <a:buChar char="•"/>
            </a:pPr>
            <a:r>
              <a:rPr lang="en-US" sz="2400" b="0"/>
              <a:t>“Equity is about more than making education affordable. OERs are changing how students learn and how faculty teach.” </a:t>
            </a:r>
            <a:endParaRPr/>
          </a:p>
          <a:p>
            <a:pPr marL="171446" lvl="0" indent="-171446" algn="l" rtl="0">
              <a:lnSpc>
                <a:spcPct val="110000"/>
              </a:lnSpc>
              <a:spcBef>
                <a:spcPts val="750"/>
              </a:spcBef>
              <a:spcAft>
                <a:spcPts val="0"/>
              </a:spcAft>
              <a:buSzPts val="2400"/>
              <a:buChar char="•"/>
            </a:pPr>
            <a:r>
              <a:rPr lang="en-US" sz="2400" b="0"/>
              <a:t>“Equity in our OER work is not just ensuring that all of our students have quality course materials available to them on the first day of class, it is also about ensuring that our students see themselves in their course materials and know that they CAN be successful in college.”</a:t>
            </a:r>
            <a:endParaRPr sz="2400"/>
          </a:p>
        </p:txBody>
      </p:sp>
      <p:sp>
        <p:nvSpPr>
          <p:cNvPr id="664" name="Google Shape;664;g8affc32e6d_1_247"/>
          <p:cNvSpPr txBox="1"/>
          <p:nvPr/>
        </p:nvSpPr>
        <p:spPr>
          <a:xfrm>
            <a:off x="714375" y="6264911"/>
            <a:ext cx="7944900" cy="5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"Taking OER Off-Campus: Equity Is About More Than Saving Money "</a:t>
            </a:r>
            <a:r>
              <a:rPr lang="en-US" sz="1350">
                <a:solidFill>
                  <a:schemeClr val="dk1"/>
                </a:solidFill>
                <a:latin typeface="Arial"/>
                <a:ea typeface="Arial"/>
                <a:cs typeface="Arial"/>
                <a:sym typeface="Arial"/>
              </a:rPr>
              <a:t> by Ursula Pike is licensed under </a:t>
            </a:r>
            <a:r>
              <a:rPr lang="en-US" sz="1350" u="sng">
                <a:solidFill>
                  <a:schemeClr val="dk1"/>
                </a:solidFill>
                <a:latin typeface="Arial"/>
                <a:ea typeface="Arial"/>
                <a:cs typeface="Arial"/>
                <a:sym typeface="Arial"/>
                <a:hlinkClick r:id="rId4"/>
              </a:rPr>
              <a:t>CC BY 4.0</a:t>
            </a:r>
            <a:endParaRPr sz="1350">
              <a:solidFill>
                <a:schemeClr val="dk1"/>
              </a:solidFill>
              <a:latin typeface="Arial"/>
              <a:ea typeface="Arial"/>
              <a:cs typeface="Arial"/>
              <a:sym typeface="Arial"/>
            </a:endParaRPr>
          </a:p>
        </p:txBody>
      </p:sp>
      <p:pic>
        <p:nvPicPr>
          <p:cNvPr id="665" name="Google Shape;665;g8affc32e6d_1_247"/>
          <p:cNvPicPr preferRelativeResize="0"/>
          <p:nvPr/>
        </p:nvPicPr>
        <p:blipFill>
          <a:blip r:embed="rId5">
            <a:alphaModFix/>
          </a:blip>
          <a:stretch>
            <a:fillRect/>
          </a:stretch>
        </p:blipFill>
        <p:spPr>
          <a:xfrm>
            <a:off x="6919477" y="110300"/>
            <a:ext cx="1371600" cy="1695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8affc32e6d_1_253"/>
          <p:cNvSpPr txBox="1">
            <a:spLocks noGrp="1"/>
          </p:cNvSpPr>
          <p:nvPr>
            <p:ph type="title"/>
          </p:nvPr>
        </p:nvSpPr>
        <p:spPr>
          <a:xfrm>
            <a:off x="1088678" y="808300"/>
            <a:ext cx="5516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More Representative Textbooks</a:t>
            </a:r>
            <a:endParaRPr/>
          </a:p>
        </p:txBody>
      </p:sp>
      <p:sp>
        <p:nvSpPr>
          <p:cNvPr id="671" name="Google Shape;671;g8affc32e6d_1_253"/>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0"/>
              </a:spcBef>
              <a:spcAft>
                <a:spcPts val="0"/>
              </a:spcAft>
              <a:buSzPts val="2590"/>
              <a:buChar char="•"/>
            </a:pPr>
            <a:r>
              <a:rPr lang="en-US" sz="2590" b="0"/>
              <a:t>Many textbooks are not inclusive</a:t>
            </a:r>
            <a:endParaRPr/>
          </a:p>
          <a:p>
            <a:pPr marL="514337" lvl="1" indent="-171446" algn="l" rtl="0">
              <a:lnSpc>
                <a:spcPct val="120000"/>
              </a:lnSpc>
              <a:spcBef>
                <a:spcPts val="375"/>
              </a:spcBef>
              <a:spcAft>
                <a:spcPts val="0"/>
              </a:spcAft>
              <a:buSzPts val="2220"/>
              <a:buChar char="•"/>
            </a:pPr>
            <a:r>
              <a:rPr lang="en-US" sz="2220" b="0"/>
              <a:t>Challenges commonly arise in terminology, image selection, historical figures, references, etc.</a:t>
            </a:r>
            <a:endParaRPr/>
          </a:p>
          <a:p>
            <a:pPr marL="171446" lvl="0" indent="-171446" algn="l" rtl="0">
              <a:lnSpc>
                <a:spcPct val="120000"/>
              </a:lnSpc>
              <a:spcBef>
                <a:spcPts val="750"/>
              </a:spcBef>
              <a:spcAft>
                <a:spcPts val="0"/>
              </a:spcAft>
              <a:buSzPts val="2590"/>
              <a:buChar char="•"/>
            </a:pPr>
            <a:r>
              <a:rPr lang="en-US" sz="2590" b="0"/>
              <a:t>OER can be written (or revised) to be more representative and inclusive</a:t>
            </a:r>
            <a:endParaRPr/>
          </a:p>
          <a:p>
            <a:pPr marL="171446" lvl="0" indent="-171446" algn="l" rtl="0">
              <a:lnSpc>
                <a:spcPct val="120000"/>
              </a:lnSpc>
              <a:spcBef>
                <a:spcPts val="750"/>
              </a:spcBef>
              <a:spcAft>
                <a:spcPts val="0"/>
              </a:spcAft>
              <a:buSzPts val="2590"/>
              <a:buChar char="•"/>
            </a:pPr>
            <a:r>
              <a:rPr lang="en-US" sz="2590" b="0"/>
              <a:t>This should be a continuous process</a:t>
            </a:r>
            <a:endParaRPr/>
          </a:p>
          <a:p>
            <a:pPr marL="514337" lvl="1" indent="-171446" algn="l" rtl="0">
              <a:lnSpc>
                <a:spcPct val="120000"/>
              </a:lnSpc>
              <a:spcBef>
                <a:spcPts val="375"/>
              </a:spcBef>
              <a:spcAft>
                <a:spcPts val="0"/>
              </a:spcAft>
              <a:buSzPts val="2220"/>
              <a:buChar char="•"/>
            </a:pPr>
            <a:r>
              <a:rPr lang="en-US" sz="2220" b="0"/>
              <a:t>Aided through peer-reviewing and collecting feedback (that includes students)</a:t>
            </a:r>
            <a:endParaRPr/>
          </a:p>
        </p:txBody>
      </p:sp>
      <p:sp>
        <p:nvSpPr>
          <p:cNvPr id="672" name="Google Shape;672;g8affc32e6d_1_253"/>
          <p:cNvSpPr txBox="1"/>
          <p:nvPr/>
        </p:nvSpPr>
        <p:spPr>
          <a:xfrm>
            <a:off x="732864" y="6115219"/>
            <a:ext cx="7678200" cy="5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 "We believe textbooks should be diverse and inclusive. Here's what we're doing about it."</a:t>
            </a:r>
            <a:r>
              <a:rPr lang="en-US" sz="1350">
                <a:solidFill>
                  <a:schemeClr val="dk1"/>
                </a:solidFill>
                <a:latin typeface="Arial"/>
                <a:ea typeface="Arial"/>
                <a:cs typeface="Arial"/>
                <a:sym typeface="Arial"/>
              </a:rPr>
              <a:t> by Anthony Palmiotto and Symphonie Swift is licensed under </a:t>
            </a:r>
            <a:r>
              <a:rPr lang="en-US" sz="1350" u="sng">
                <a:solidFill>
                  <a:schemeClr val="dk1"/>
                </a:solidFill>
                <a:latin typeface="Arial"/>
                <a:ea typeface="Arial"/>
                <a:cs typeface="Arial"/>
                <a:sym typeface="Arial"/>
                <a:hlinkClick r:id="rId4"/>
              </a:rPr>
              <a:t>CC BY 4.0</a:t>
            </a:r>
            <a:endParaRPr sz="1350">
              <a:solidFill>
                <a:schemeClr val="dk1"/>
              </a:solidFill>
              <a:latin typeface="Arial"/>
              <a:ea typeface="Arial"/>
              <a:cs typeface="Arial"/>
              <a:sym typeface="Arial"/>
            </a:endParaRPr>
          </a:p>
        </p:txBody>
      </p:sp>
      <p:pic>
        <p:nvPicPr>
          <p:cNvPr id="673" name="Google Shape;673;g8affc32e6d_1_253"/>
          <p:cNvPicPr preferRelativeResize="0"/>
          <p:nvPr/>
        </p:nvPicPr>
        <p:blipFill>
          <a:blip r:embed="rId5">
            <a:alphaModFix/>
          </a:blip>
          <a:stretch>
            <a:fillRect/>
          </a:stretch>
        </p:blipFill>
        <p:spPr>
          <a:xfrm>
            <a:off x="6758200" y="168525"/>
            <a:ext cx="1532875" cy="1532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8affc32e6d_1_259"/>
          <p:cNvSpPr txBox="1">
            <a:spLocks noGrp="1"/>
          </p:cNvSpPr>
          <p:nvPr>
            <p:ph type="title"/>
          </p:nvPr>
        </p:nvSpPr>
        <p:spPr>
          <a:xfrm>
            <a:off x="1088679" y="808300"/>
            <a:ext cx="46908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Customization to Student Population</a:t>
            </a:r>
            <a:endParaRPr/>
          </a:p>
        </p:txBody>
      </p:sp>
      <p:sp>
        <p:nvSpPr>
          <p:cNvPr id="679" name="Google Shape;679;g8affc32e6d_1_259"/>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77800" algn="l" rtl="0">
              <a:lnSpc>
                <a:spcPct val="110000"/>
              </a:lnSpc>
              <a:spcBef>
                <a:spcPts val="0"/>
              </a:spcBef>
              <a:spcAft>
                <a:spcPts val="0"/>
              </a:spcAft>
              <a:buSzPts val="2800"/>
              <a:buChar char="•"/>
            </a:pPr>
            <a:r>
              <a:rPr lang="en-US" sz="2800" b="0"/>
              <a:t>“Not only does OER save students (or K-12 school districts) money, they can be completely customized to reflect each institution’s student population leading to a more equitable and inclusive learning experience for all.” </a:t>
            </a:r>
            <a:endParaRPr/>
          </a:p>
          <a:p>
            <a:pPr marL="171446" lvl="0" indent="-177800" algn="l" rtl="0">
              <a:lnSpc>
                <a:spcPct val="110000"/>
              </a:lnSpc>
              <a:spcBef>
                <a:spcPts val="750"/>
              </a:spcBef>
              <a:spcAft>
                <a:spcPts val="0"/>
              </a:spcAft>
              <a:buSzPts val="2800"/>
              <a:buChar char="•"/>
            </a:pPr>
            <a:r>
              <a:rPr lang="en-US" sz="2800" b="0"/>
              <a:t>Who is not represented in your current books?</a:t>
            </a:r>
            <a:endParaRPr sz="2800"/>
          </a:p>
        </p:txBody>
      </p:sp>
      <p:sp>
        <p:nvSpPr>
          <p:cNvPr id="680" name="Google Shape;680;g8affc32e6d_1_259"/>
          <p:cNvSpPr txBox="1"/>
          <p:nvPr/>
        </p:nvSpPr>
        <p:spPr>
          <a:xfrm>
            <a:off x="952499" y="6054814"/>
            <a:ext cx="8013600" cy="5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"New America Blog Series: Leveraging Open Educational Resources for Queer Students Summary "</a:t>
            </a:r>
            <a:r>
              <a:rPr lang="en-US" sz="1350">
                <a:solidFill>
                  <a:schemeClr val="dk1"/>
                </a:solidFill>
                <a:latin typeface="Arial"/>
                <a:ea typeface="Arial"/>
                <a:cs typeface="Arial"/>
                <a:sym typeface="Arial"/>
              </a:rPr>
              <a:t> by Kelsey Smith is licensed under </a:t>
            </a:r>
            <a:r>
              <a:rPr lang="en-US" sz="1350" u="sng">
                <a:solidFill>
                  <a:schemeClr val="dk1"/>
                </a:solidFill>
                <a:latin typeface="Arial"/>
                <a:ea typeface="Arial"/>
                <a:cs typeface="Arial"/>
                <a:sym typeface="Arial"/>
                <a:hlinkClick r:id="rId4"/>
              </a:rPr>
              <a:t>CC BY 4.0</a:t>
            </a:r>
            <a:endParaRPr sz="1350">
              <a:solidFill>
                <a:schemeClr val="dk1"/>
              </a:solidFill>
              <a:latin typeface="Arial"/>
              <a:ea typeface="Arial"/>
              <a:cs typeface="Arial"/>
              <a:sym typeface="Arial"/>
            </a:endParaRPr>
          </a:p>
        </p:txBody>
      </p:sp>
      <p:pic>
        <p:nvPicPr>
          <p:cNvPr id="681" name="Google Shape;681;g8affc32e6d_1_259"/>
          <p:cNvPicPr preferRelativeResize="0"/>
          <p:nvPr/>
        </p:nvPicPr>
        <p:blipFill>
          <a:blip r:embed="rId5">
            <a:alphaModFix/>
          </a:blip>
          <a:stretch>
            <a:fillRect/>
          </a:stretch>
        </p:blipFill>
        <p:spPr>
          <a:xfrm>
            <a:off x="6691004" y="272650"/>
            <a:ext cx="1428750" cy="1428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8affc32e6d_1_265"/>
          <p:cNvSpPr txBox="1">
            <a:spLocks noGrp="1"/>
          </p:cNvSpPr>
          <p:nvPr>
            <p:ph type="title"/>
          </p:nvPr>
        </p:nvSpPr>
        <p:spPr>
          <a:xfrm>
            <a:off x="1088679" y="808300"/>
            <a:ext cx="43287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Importance of Authenticity</a:t>
            </a:r>
            <a:endParaRPr/>
          </a:p>
        </p:txBody>
      </p:sp>
      <p:sp>
        <p:nvSpPr>
          <p:cNvPr id="687" name="Google Shape;687;g8affc32e6d_1_265"/>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77800" algn="l" rtl="0">
              <a:lnSpc>
                <a:spcPct val="120000"/>
              </a:lnSpc>
              <a:spcBef>
                <a:spcPts val="0"/>
              </a:spcBef>
              <a:spcAft>
                <a:spcPts val="0"/>
              </a:spcAft>
              <a:buSzPts val="2800"/>
              <a:buChar char="•"/>
            </a:pPr>
            <a:r>
              <a:rPr lang="en-US" sz="2800" b="0"/>
              <a:t>Be cautious of unintentional “othering” </a:t>
            </a:r>
            <a:endParaRPr/>
          </a:p>
          <a:p>
            <a:pPr marL="514337" lvl="1" indent="-171446" algn="l" rtl="0">
              <a:lnSpc>
                <a:spcPct val="120000"/>
              </a:lnSpc>
              <a:spcBef>
                <a:spcPts val="375"/>
              </a:spcBef>
              <a:spcAft>
                <a:spcPts val="0"/>
              </a:spcAft>
              <a:buSzPts val="2400"/>
              <a:buChar char="•"/>
            </a:pPr>
            <a:r>
              <a:rPr lang="en-US" sz="2400" b="0"/>
              <a:t>You cannot learn about other ways through the lens of the dominant culture or group </a:t>
            </a:r>
            <a:endParaRPr/>
          </a:p>
          <a:p>
            <a:pPr marL="514337" lvl="1" indent="-171446" algn="l" rtl="0">
              <a:lnSpc>
                <a:spcPct val="120000"/>
              </a:lnSpc>
              <a:spcBef>
                <a:spcPts val="375"/>
              </a:spcBef>
              <a:spcAft>
                <a:spcPts val="0"/>
              </a:spcAft>
              <a:buSzPts val="2400"/>
              <a:buChar char="•"/>
            </a:pPr>
            <a:r>
              <a:rPr lang="en-US" sz="2400" b="0"/>
              <a:t>It isn’t about inserting pieces of appropriate diverse information o images within the book</a:t>
            </a:r>
            <a:endParaRPr/>
          </a:p>
          <a:p>
            <a:pPr marL="171446" lvl="0" indent="-177800" algn="l" rtl="0">
              <a:lnSpc>
                <a:spcPct val="120000"/>
              </a:lnSpc>
              <a:spcBef>
                <a:spcPts val="750"/>
              </a:spcBef>
              <a:spcAft>
                <a:spcPts val="0"/>
              </a:spcAft>
              <a:buSzPts val="2800"/>
              <a:buChar char="•"/>
            </a:pPr>
            <a:r>
              <a:rPr lang="en-US" sz="2800" b="0"/>
              <a:t>Authenticity is the result of diverse contributions at every step of the work</a:t>
            </a:r>
            <a:endParaRPr/>
          </a:p>
        </p:txBody>
      </p:sp>
      <p:sp>
        <p:nvSpPr>
          <p:cNvPr id="688" name="Google Shape;688;g8affc32e6d_1_265"/>
          <p:cNvSpPr txBox="1"/>
          <p:nvPr/>
        </p:nvSpPr>
        <p:spPr>
          <a:xfrm>
            <a:off x="762000" y="6265770"/>
            <a:ext cx="8467800" cy="5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"Hurry Up and Slow Down By Rose Roberts, Educational Development Specialist (Indigenous Engagement and Education)"</a:t>
            </a:r>
            <a:r>
              <a:rPr lang="en-US" sz="1350">
                <a:solidFill>
                  <a:schemeClr val="dk1"/>
                </a:solidFill>
                <a:latin typeface="Arial"/>
                <a:ea typeface="Arial"/>
                <a:cs typeface="Arial"/>
                <a:sym typeface="Arial"/>
              </a:rPr>
              <a:t> by Rose Roberts, Heather M. Ross is licensed under </a:t>
            </a:r>
            <a:r>
              <a:rPr lang="en-US" sz="1350" u="sng">
                <a:solidFill>
                  <a:schemeClr val="dk1"/>
                </a:solidFill>
                <a:latin typeface="Arial"/>
                <a:ea typeface="Arial"/>
                <a:cs typeface="Arial"/>
                <a:sym typeface="Arial"/>
                <a:hlinkClick r:id="rId4"/>
              </a:rPr>
              <a:t>CC BY 4.0</a:t>
            </a:r>
            <a:endParaRPr sz="1350">
              <a:solidFill>
                <a:schemeClr val="dk1"/>
              </a:solidFill>
              <a:latin typeface="Arial"/>
              <a:ea typeface="Arial"/>
              <a:cs typeface="Arial"/>
              <a:sym typeface="Arial"/>
            </a:endParaRPr>
          </a:p>
        </p:txBody>
      </p:sp>
      <p:pic>
        <p:nvPicPr>
          <p:cNvPr id="689" name="Google Shape;689;g8affc32e6d_1_265"/>
          <p:cNvPicPr preferRelativeResize="0"/>
          <p:nvPr/>
        </p:nvPicPr>
        <p:blipFill>
          <a:blip r:embed="rId5">
            <a:alphaModFix/>
          </a:blip>
          <a:stretch>
            <a:fillRect/>
          </a:stretch>
        </p:blipFill>
        <p:spPr>
          <a:xfrm>
            <a:off x="4910050" y="178450"/>
            <a:ext cx="1428750" cy="1428750"/>
          </a:xfrm>
          <a:prstGeom prst="rect">
            <a:avLst/>
          </a:prstGeom>
          <a:noFill/>
          <a:ln>
            <a:noFill/>
          </a:ln>
        </p:spPr>
      </p:pic>
      <p:pic>
        <p:nvPicPr>
          <p:cNvPr id="690" name="Google Shape;690;g8affc32e6d_1_265"/>
          <p:cNvPicPr preferRelativeResize="0"/>
          <p:nvPr/>
        </p:nvPicPr>
        <p:blipFill>
          <a:blip r:embed="rId6">
            <a:alphaModFix/>
          </a:blip>
          <a:stretch>
            <a:fillRect/>
          </a:stretch>
        </p:blipFill>
        <p:spPr>
          <a:xfrm>
            <a:off x="6790225" y="173650"/>
            <a:ext cx="1428750" cy="1438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dirty="0"/>
              <a:t>Overview</a:t>
            </a:r>
            <a:endParaRPr sz="4000" dirty="0"/>
          </a:p>
        </p:txBody>
      </p:sp>
      <p:sp>
        <p:nvSpPr>
          <p:cNvPr id="411" name="Google Shape;411;p4"/>
          <p:cNvSpPr txBox="1">
            <a:spLocks noGrp="1"/>
          </p:cNvSpPr>
          <p:nvPr>
            <p:ph type="body" idx="1"/>
          </p:nvPr>
        </p:nvSpPr>
        <p:spPr>
          <a:xfrm>
            <a:off x="1088686" y="2044310"/>
            <a:ext cx="7202456" cy="4039079"/>
          </a:xfrm>
          <a:prstGeom prst="rect">
            <a:avLst/>
          </a:prstGeom>
          <a:noFill/>
          <a:ln>
            <a:noFill/>
          </a:ln>
        </p:spPr>
        <p:txBody>
          <a:bodyPr spcFirstLastPara="1" wrap="square" lIns="91425" tIns="45700" rIns="91425" bIns="45700" anchor="t" anchorCtr="0">
            <a:normAutofit/>
          </a:bodyPr>
          <a:lstStyle/>
          <a:p>
            <a:pPr marL="171446" lvl="0" indent="-228600" algn="l" rtl="0">
              <a:lnSpc>
                <a:spcPct val="120000"/>
              </a:lnSpc>
              <a:spcBef>
                <a:spcPts val="0"/>
              </a:spcBef>
              <a:spcAft>
                <a:spcPts val="0"/>
              </a:spcAft>
              <a:buSzPts val="3600"/>
              <a:buChar char="•"/>
            </a:pPr>
            <a:r>
              <a:rPr lang="en-US" sz="3600"/>
              <a:t>Evidence of the Need for OER</a:t>
            </a:r>
            <a:endParaRPr/>
          </a:p>
          <a:p>
            <a:pPr marL="171446" lvl="0" indent="-228600" algn="l" rtl="0">
              <a:lnSpc>
                <a:spcPct val="120000"/>
              </a:lnSpc>
              <a:spcBef>
                <a:spcPts val="750"/>
              </a:spcBef>
              <a:spcAft>
                <a:spcPts val="0"/>
              </a:spcAft>
              <a:buSzPts val="3600"/>
              <a:buChar char="•"/>
            </a:pPr>
            <a:r>
              <a:rPr lang="en-US" sz="3600"/>
              <a:t>Evidence of the Impact of OER</a:t>
            </a:r>
            <a:endParaRPr/>
          </a:p>
          <a:p>
            <a:pPr marL="171446" lvl="0" indent="-228600" algn="l" rtl="0">
              <a:lnSpc>
                <a:spcPct val="120000"/>
              </a:lnSpc>
              <a:spcBef>
                <a:spcPts val="750"/>
              </a:spcBef>
              <a:spcAft>
                <a:spcPts val="0"/>
              </a:spcAft>
              <a:buSzPts val="3600"/>
              <a:buChar char="•"/>
            </a:pPr>
            <a:r>
              <a:rPr lang="en-US" sz="3600"/>
              <a:t>OER and Equity</a:t>
            </a:r>
            <a:endParaRPr/>
          </a:p>
          <a:p>
            <a:pPr marL="171446" lvl="0" indent="-228600" algn="l" rtl="0">
              <a:lnSpc>
                <a:spcPct val="120000"/>
              </a:lnSpc>
              <a:spcBef>
                <a:spcPts val="750"/>
              </a:spcBef>
              <a:spcAft>
                <a:spcPts val="0"/>
              </a:spcAft>
              <a:buSzPts val="3600"/>
              <a:buChar char="•"/>
            </a:pPr>
            <a:r>
              <a:rPr lang="en-US" sz="3600"/>
              <a:t>OER and Academic Freedom</a:t>
            </a:r>
            <a:endParaRPr/>
          </a:p>
          <a:p>
            <a:pPr marL="171446" lvl="0" indent="-228600" algn="l" rtl="0">
              <a:lnSpc>
                <a:spcPct val="120000"/>
              </a:lnSpc>
              <a:spcBef>
                <a:spcPts val="750"/>
              </a:spcBef>
              <a:spcAft>
                <a:spcPts val="0"/>
              </a:spcAft>
              <a:buSzPts val="3600"/>
              <a:buChar char="•"/>
            </a:pPr>
            <a:r>
              <a:rPr lang="en-US" sz="3600"/>
              <a:t>Why OER?</a:t>
            </a:r>
            <a:endParaRPr/>
          </a:p>
          <a:p>
            <a:pPr marL="171446" lvl="0" indent="-69846" algn="l" rtl="0">
              <a:lnSpc>
                <a:spcPct val="120000"/>
              </a:lnSpc>
              <a:spcBef>
                <a:spcPts val="750"/>
              </a:spcBef>
              <a:spcAft>
                <a:spcPts val="0"/>
              </a:spcAft>
              <a:buSzPts val="16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g8affc32e6d_1_271"/>
          <p:cNvSpPr txBox="1">
            <a:spLocks noGrp="1"/>
          </p:cNvSpPr>
          <p:nvPr>
            <p:ph type="title"/>
          </p:nvPr>
        </p:nvSpPr>
        <p:spPr>
          <a:xfrm>
            <a:off x="1088675" y="258800"/>
            <a:ext cx="6085500" cy="144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Reflecting on the Social Messages of our Chosen Textbooks</a:t>
            </a:r>
            <a:endParaRPr/>
          </a:p>
        </p:txBody>
      </p:sp>
      <p:sp>
        <p:nvSpPr>
          <p:cNvPr id="696" name="Google Shape;696;g8affc32e6d_1_271"/>
          <p:cNvSpPr txBox="1">
            <a:spLocks noGrp="1"/>
          </p:cNvSpPr>
          <p:nvPr>
            <p:ph type="body" idx="1"/>
          </p:nvPr>
        </p:nvSpPr>
        <p:spPr>
          <a:xfrm>
            <a:off x="1088675" y="2117325"/>
            <a:ext cx="7202400" cy="3937500"/>
          </a:xfrm>
          <a:prstGeom prst="rect">
            <a:avLst/>
          </a:prstGeom>
          <a:noFill/>
          <a:ln>
            <a:noFill/>
          </a:ln>
        </p:spPr>
        <p:txBody>
          <a:bodyPr spcFirstLastPara="1" wrap="square" lIns="91425" tIns="45700" rIns="91425" bIns="45700" anchor="t" anchorCtr="0">
            <a:noAutofit/>
          </a:bodyPr>
          <a:lstStyle/>
          <a:p>
            <a:pPr marL="171446" lvl="0" indent="-177800" algn="l" rtl="0">
              <a:lnSpc>
                <a:spcPct val="120000"/>
              </a:lnSpc>
              <a:spcBef>
                <a:spcPts val="0"/>
              </a:spcBef>
              <a:spcAft>
                <a:spcPts val="0"/>
              </a:spcAft>
              <a:buSzPts val="2800"/>
              <a:buChar char="•"/>
            </a:pPr>
            <a:r>
              <a:rPr lang="en-US" sz="2800" b="0"/>
              <a:t>“Teaching is never a neutral act. The texts we bring into our classrooms have messages about social continuity and social change, whether we acknowledge these messages or not</a:t>
            </a:r>
            <a:r>
              <a:rPr lang="en-US" sz="2800" b="0" i="1"/>
              <a:t>.” – Shantel Ivits</a:t>
            </a:r>
            <a:endParaRPr sz="2800"/>
          </a:p>
        </p:txBody>
      </p:sp>
      <p:sp>
        <p:nvSpPr>
          <p:cNvPr id="697" name="Google Shape;697;g8affc32e6d_1_271"/>
          <p:cNvSpPr txBox="1"/>
          <p:nvPr/>
        </p:nvSpPr>
        <p:spPr>
          <a:xfrm>
            <a:off x="1088686" y="6219094"/>
            <a:ext cx="73824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"Teaching is not Neutral"</a:t>
            </a:r>
            <a:r>
              <a:rPr lang="en-US" sz="1350">
                <a:solidFill>
                  <a:schemeClr val="dk1"/>
                </a:solidFill>
                <a:latin typeface="Arial"/>
                <a:ea typeface="Arial"/>
                <a:cs typeface="Arial"/>
                <a:sym typeface="Arial"/>
              </a:rPr>
              <a:t> by Lauri Aesoph is licensed under </a:t>
            </a:r>
            <a:r>
              <a:rPr lang="en-US" sz="1350" u="sng">
                <a:solidFill>
                  <a:schemeClr val="dk1"/>
                </a:solidFill>
                <a:latin typeface="Arial"/>
                <a:ea typeface="Arial"/>
                <a:cs typeface="Arial"/>
                <a:sym typeface="Arial"/>
                <a:hlinkClick r:id="rId4"/>
              </a:rPr>
              <a:t>CC BY 4.0</a:t>
            </a:r>
            <a:endParaRPr sz="1350">
              <a:solidFill>
                <a:schemeClr val="dk1"/>
              </a:solidFill>
            </a:endParaRPr>
          </a:p>
          <a:p>
            <a:pPr marL="0" marR="0" lvl="0" indent="0" algn="l" rtl="0">
              <a:spcBef>
                <a:spcPts val="0"/>
              </a:spcBef>
              <a:spcAft>
                <a:spcPts val="0"/>
              </a:spcAft>
              <a:buNone/>
            </a:pPr>
            <a:r>
              <a:rPr lang="en-US" sz="1350">
                <a:solidFill>
                  <a:schemeClr val="dk1"/>
                </a:solidFill>
              </a:rPr>
              <a:t>Image: </a:t>
            </a:r>
            <a:r>
              <a:rPr lang="en-US" sz="1350" u="sng">
                <a:solidFill>
                  <a:srgbClr val="0000FF"/>
                </a:solidFill>
                <a:highlight>
                  <a:srgbClr val="FFFFFF"/>
                </a:highlight>
                <a:hlinkClick r:id="rId5"/>
              </a:rPr>
              <a:t>"ivits_shantel_15_0056_bw"</a:t>
            </a:r>
            <a:r>
              <a:rPr lang="en-US" sz="1350">
                <a:highlight>
                  <a:srgbClr val="FFFFFF"/>
                </a:highlight>
              </a:rPr>
              <a:t> is licensed under </a:t>
            </a:r>
            <a:r>
              <a:rPr lang="en-US" sz="1350" u="sng">
                <a:solidFill>
                  <a:srgbClr val="0000FF"/>
                </a:solidFill>
                <a:highlight>
                  <a:srgbClr val="FFFFFF"/>
                </a:highlight>
                <a:hlinkClick r:id="rId4"/>
              </a:rPr>
              <a:t>CC BY 4.0</a:t>
            </a:r>
            <a:r>
              <a:rPr lang="en-US" sz="1350">
                <a:solidFill>
                  <a:schemeClr val="dk1"/>
                </a:solidFill>
              </a:rPr>
              <a:t> </a:t>
            </a:r>
            <a:endParaRPr sz="1350">
              <a:solidFill>
                <a:schemeClr val="dk1"/>
              </a:solidFill>
            </a:endParaRPr>
          </a:p>
        </p:txBody>
      </p:sp>
      <p:pic>
        <p:nvPicPr>
          <p:cNvPr id="698" name="Google Shape;698;g8affc32e6d_1_271"/>
          <p:cNvPicPr preferRelativeResize="0"/>
          <p:nvPr/>
        </p:nvPicPr>
        <p:blipFill>
          <a:blip r:embed="rId6">
            <a:alphaModFix/>
          </a:blip>
          <a:stretch>
            <a:fillRect/>
          </a:stretch>
        </p:blipFill>
        <p:spPr>
          <a:xfrm>
            <a:off x="5776677" y="139400"/>
            <a:ext cx="1143000" cy="1562100"/>
          </a:xfrm>
          <a:prstGeom prst="rect">
            <a:avLst/>
          </a:prstGeom>
          <a:noFill/>
          <a:ln>
            <a:noFill/>
          </a:ln>
        </p:spPr>
      </p:pic>
      <p:pic>
        <p:nvPicPr>
          <p:cNvPr id="699" name="Google Shape;699;g8affc32e6d_1_271"/>
          <p:cNvPicPr preferRelativeResize="0"/>
          <p:nvPr/>
        </p:nvPicPr>
        <p:blipFill rotWithShape="1">
          <a:blip r:embed="rId7">
            <a:alphaModFix/>
          </a:blip>
          <a:srcRect b="22504"/>
          <a:stretch/>
        </p:blipFill>
        <p:spPr>
          <a:xfrm>
            <a:off x="7036150" y="139400"/>
            <a:ext cx="1344475" cy="15620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8affc32e6d_1_277"/>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Committing to Inclusivity</a:t>
            </a:r>
            <a:endParaRPr/>
          </a:p>
        </p:txBody>
      </p:sp>
      <p:sp>
        <p:nvSpPr>
          <p:cNvPr id="705" name="Google Shape;705;g8affc32e6d_1_277"/>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71446" algn="l" rtl="0">
              <a:lnSpc>
                <a:spcPct val="110000"/>
              </a:lnSpc>
              <a:spcBef>
                <a:spcPts val="0"/>
              </a:spcBef>
              <a:spcAft>
                <a:spcPts val="0"/>
              </a:spcAft>
              <a:buSzPts val="2000"/>
              <a:buChar char="•"/>
            </a:pPr>
            <a:r>
              <a:rPr lang="en-US" sz="2000" b="0"/>
              <a:t>“…a commitment to challenging explicit and implicit racism, sexism, classism, ableism, homophobia, transphobia, xenophobia, and other forms of structural oppression or hegemony in OER and the wider world. It is a commitment to anti-racism, and considering the potential global audience of your OER. Whether or not it’s intentional, an open textbook that only points to cis, white, upper middle-class anecdotes in its “Examples” section is reinforcing white supremacy and constructing barriers to access and positive user experiences for people of color, trans people, working-class people, and other marginalized peoples.”</a:t>
            </a:r>
            <a:endParaRPr sz="2000"/>
          </a:p>
        </p:txBody>
      </p:sp>
      <p:sp>
        <p:nvSpPr>
          <p:cNvPr id="706" name="Google Shape;706;g8affc32e6d_1_277"/>
          <p:cNvSpPr txBox="1"/>
          <p:nvPr/>
        </p:nvSpPr>
        <p:spPr>
          <a:xfrm>
            <a:off x="752475" y="5969472"/>
            <a:ext cx="8313000" cy="77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"Improving the Digital Accessibility of OER: A Reflective Guide"</a:t>
            </a:r>
            <a:r>
              <a:rPr lang="en-US" sz="1350">
                <a:solidFill>
                  <a:schemeClr val="dk1"/>
                </a:solidFill>
                <a:latin typeface="Arial"/>
                <a:ea typeface="Arial"/>
                <a:cs typeface="Arial"/>
                <a:sym typeface="Arial"/>
              </a:rPr>
              <a:t> by Katy Anastasi, </a:t>
            </a:r>
            <a:r>
              <a:rPr lang="en-US" sz="1350" u="sng">
                <a:solidFill>
                  <a:schemeClr val="dk1"/>
                </a:solidFill>
                <a:latin typeface="Arial"/>
                <a:ea typeface="Arial"/>
                <a:cs typeface="Arial"/>
                <a:sym typeface="Arial"/>
                <a:hlinkClick r:id="rId4"/>
              </a:rPr>
              <a:t>openoregon</a:t>
            </a:r>
            <a:r>
              <a:rPr lang="en-US" sz="1350">
                <a:solidFill>
                  <a:schemeClr val="dk1"/>
                </a:solidFill>
                <a:latin typeface="Arial"/>
                <a:ea typeface="Arial"/>
                <a:cs typeface="Arial"/>
                <a:sym typeface="Arial"/>
              </a:rPr>
              <a:t> is licensed under </a:t>
            </a:r>
            <a:r>
              <a:rPr lang="en-US" sz="1350" u="sng">
                <a:solidFill>
                  <a:schemeClr val="dk1"/>
                </a:solidFill>
                <a:latin typeface="Arial"/>
                <a:ea typeface="Arial"/>
                <a:cs typeface="Arial"/>
                <a:sym typeface="Arial"/>
                <a:hlinkClick r:id="rId5"/>
              </a:rPr>
              <a:t>CC BY 4.0</a:t>
            </a:r>
            <a:endParaRPr sz="1350">
              <a:solidFill>
                <a:schemeClr val="dk1"/>
              </a:solidFill>
            </a:endParaRPr>
          </a:p>
          <a:p>
            <a:pPr marL="0" marR="0" lvl="0" indent="0" algn="l" rtl="0">
              <a:spcBef>
                <a:spcPts val="0"/>
              </a:spcBef>
              <a:spcAft>
                <a:spcPts val="0"/>
              </a:spcAft>
              <a:buNone/>
            </a:pPr>
            <a:r>
              <a:rPr lang="en-US" sz="1350">
                <a:solidFill>
                  <a:schemeClr val="dk1"/>
                </a:solidFill>
              </a:rPr>
              <a:t>Image: </a:t>
            </a:r>
            <a:r>
              <a:rPr lang="en-US" sz="1350" u="sng">
                <a:solidFill>
                  <a:srgbClr val="0000FF"/>
                </a:solidFill>
                <a:highlight>
                  <a:srgbClr val="FFFFFF"/>
                </a:highlight>
                <a:hlinkClick r:id="rId6"/>
              </a:rPr>
              <a:t>"Image"</a:t>
            </a:r>
            <a:r>
              <a:rPr lang="en-US" sz="1350">
                <a:highlight>
                  <a:srgbClr val="FFFFFF"/>
                </a:highlight>
              </a:rPr>
              <a:t> by </a:t>
            </a:r>
            <a:r>
              <a:rPr lang="en-US" sz="1350" u="sng">
                <a:solidFill>
                  <a:srgbClr val="0000FF"/>
                </a:solidFill>
                <a:highlight>
                  <a:srgbClr val="FFFFFF"/>
                </a:highlight>
                <a:hlinkClick r:id="rId7"/>
              </a:rPr>
              <a:t>BMCC</a:t>
            </a:r>
            <a:r>
              <a:rPr lang="en-US" sz="1350">
                <a:highlight>
                  <a:srgbClr val="FFFFFF"/>
                </a:highlight>
              </a:rPr>
              <a:t> is licensed under </a:t>
            </a:r>
            <a:r>
              <a:rPr lang="en-US" sz="1350" u="sng">
                <a:solidFill>
                  <a:srgbClr val="0000FF"/>
                </a:solidFill>
                <a:highlight>
                  <a:srgbClr val="FFFFFF"/>
                </a:highlight>
                <a:hlinkClick r:id="rId8"/>
              </a:rPr>
              <a:t>CC BY-NC 4.0</a:t>
            </a:r>
            <a:endParaRPr sz="1350">
              <a:solidFill>
                <a:schemeClr val="dk1"/>
              </a:solidFill>
            </a:endParaRPr>
          </a:p>
        </p:txBody>
      </p:sp>
      <p:pic>
        <p:nvPicPr>
          <p:cNvPr id="707" name="Google Shape;707;g8affc32e6d_1_277"/>
          <p:cNvPicPr preferRelativeResize="0"/>
          <p:nvPr/>
        </p:nvPicPr>
        <p:blipFill>
          <a:blip r:embed="rId9">
            <a:alphaModFix/>
          </a:blip>
          <a:stretch>
            <a:fillRect/>
          </a:stretch>
        </p:blipFill>
        <p:spPr>
          <a:xfrm>
            <a:off x="6640875" y="348675"/>
            <a:ext cx="1325650" cy="12759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g8affc32e6d_1_28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Importance of Accessibility</a:t>
            </a:r>
            <a:endParaRPr/>
          </a:p>
        </p:txBody>
      </p:sp>
      <p:sp>
        <p:nvSpPr>
          <p:cNvPr id="713" name="Google Shape;713;g8affc32e6d_1_283"/>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0"/>
              </a:spcBef>
              <a:spcAft>
                <a:spcPts val="0"/>
              </a:spcAft>
              <a:buSzPts val="2400"/>
              <a:buChar char="•"/>
            </a:pPr>
            <a:r>
              <a:rPr lang="en-US" sz="2400" b="0"/>
              <a:t>Many commercial textbooks are not fully accessible</a:t>
            </a:r>
            <a:endParaRPr/>
          </a:p>
          <a:p>
            <a:pPr marL="171446" lvl="0" indent="-171446" algn="l" rtl="0">
              <a:lnSpc>
                <a:spcPct val="120000"/>
              </a:lnSpc>
              <a:spcBef>
                <a:spcPts val="750"/>
              </a:spcBef>
              <a:spcAft>
                <a:spcPts val="0"/>
              </a:spcAft>
              <a:buSzPts val="2400"/>
              <a:buChar char="•"/>
            </a:pPr>
            <a:r>
              <a:rPr lang="en-US" sz="2400" b="0"/>
              <a:t>OER can fall into the trap of replicating those issues, without caution and intention</a:t>
            </a:r>
            <a:endParaRPr/>
          </a:p>
          <a:p>
            <a:pPr marL="171446" lvl="0" indent="-171446" algn="l" rtl="0">
              <a:lnSpc>
                <a:spcPct val="120000"/>
              </a:lnSpc>
              <a:spcBef>
                <a:spcPts val="750"/>
              </a:spcBef>
              <a:spcAft>
                <a:spcPts val="0"/>
              </a:spcAft>
              <a:buSzPts val="2400"/>
              <a:buChar char="•"/>
            </a:pPr>
            <a:r>
              <a:rPr lang="en-US" sz="2400" b="0"/>
              <a:t>“Ideally, all electronic instructional materials should be made accessible to all students, including those with disabilities. All students have different functional abilities and learning styles.” </a:t>
            </a:r>
            <a:endParaRPr/>
          </a:p>
        </p:txBody>
      </p:sp>
      <p:sp>
        <p:nvSpPr>
          <p:cNvPr id="714" name="Google Shape;714;g8affc32e6d_1_283"/>
          <p:cNvSpPr txBox="1"/>
          <p:nvPr/>
        </p:nvSpPr>
        <p:spPr>
          <a:xfrm>
            <a:off x="703660" y="6217443"/>
            <a:ext cx="7840200" cy="7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of quote: </a:t>
            </a:r>
            <a:r>
              <a:rPr lang="en-US" sz="1350" u="sng">
                <a:solidFill>
                  <a:schemeClr val="dk1"/>
                </a:solidFill>
                <a:latin typeface="Arial"/>
                <a:ea typeface="Arial"/>
                <a:cs typeface="Arial"/>
                <a:sym typeface="Arial"/>
                <a:hlinkClick r:id="rId3"/>
              </a:rPr>
              <a:t>"Accessibility of Information in Electronic Textbooks for All Students"</a:t>
            </a:r>
            <a:r>
              <a:rPr lang="en-US" sz="1350">
                <a:solidFill>
                  <a:schemeClr val="dk1"/>
                </a:solidFill>
                <a:latin typeface="Arial"/>
                <a:ea typeface="Arial"/>
                <a:cs typeface="Arial"/>
                <a:sym typeface="Arial"/>
              </a:rPr>
              <a:t> by </a:t>
            </a:r>
            <a:r>
              <a:rPr lang="en-US" sz="1350" u="sng">
                <a:solidFill>
                  <a:schemeClr val="dk1"/>
                </a:solidFill>
                <a:latin typeface="Arial"/>
                <a:ea typeface="Arial"/>
                <a:cs typeface="Arial"/>
                <a:sym typeface="Arial"/>
                <a:hlinkClick r:id="rId4"/>
              </a:rPr>
              <a:t>Texas School for the Blind and Visually Impaired</a:t>
            </a:r>
            <a:r>
              <a:rPr lang="en-US" sz="1350">
                <a:solidFill>
                  <a:schemeClr val="dk1"/>
                </a:solidFill>
                <a:latin typeface="Arial"/>
                <a:ea typeface="Arial"/>
                <a:cs typeface="Arial"/>
                <a:sym typeface="Arial"/>
              </a:rPr>
              <a:t> is licensed under </a:t>
            </a:r>
            <a:r>
              <a:rPr lang="en-US" sz="1350" u="sng">
                <a:solidFill>
                  <a:schemeClr val="dk1"/>
                </a:solidFill>
                <a:latin typeface="Arial"/>
                <a:ea typeface="Arial"/>
                <a:cs typeface="Arial"/>
                <a:sym typeface="Arial"/>
                <a:hlinkClick r:id="rId5"/>
              </a:rPr>
              <a:t>CC BY-NC 4.0</a:t>
            </a:r>
            <a:endParaRPr sz="1350" b="1">
              <a:solidFill>
                <a:schemeClr val="dk1"/>
              </a:solidFill>
              <a:latin typeface="Arial"/>
              <a:ea typeface="Arial"/>
              <a:cs typeface="Arial"/>
              <a:sym typeface="Arial"/>
            </a:endParaRPr>
          </a:p>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pic>
        <p:nvPicPr>
          <p:cNvPr id="715" name="Google Shape;715;g8affc32e6d_1_283"/>
          <p:cNvPicPr preferRelativeResize="0"/>
          <p:nvPr/>
        </p:nvPicPr>
        <p:blipFill>
          <a:blip r:embed="rId6">
            <a:alphaModFix/>
          </a:blip>
          <a:stretch>
            <a:fillRect/>
          </a:stretch>
        </p:blipFill>
        <p:spPr>
          <a:xfrm>
            <a:off x="6643150" y="53475"/>
            <a:ext cx="1647925" cy="16479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8affc32e6d_1_289"/>
          <p:cNvSpPr txBox="1">
            <a:spLocks noGrp="1"/>
          </p:cNvSpPr>
          <p:nvPr>
            <p:ph type="title"/>
          </p:nvPr>
        </p:nvSpPr>
        <p:spPr>
          <a:xfrm>
            <a:off x="1088678" y="808300"/>
            <a:ext cx="4970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105"/>
              <a:buFont typeface="Arial"/>
              <a:buNone/>
            </a:pPr>
            <a:r>
              <a:rPr lang="en-US" sz="3105"/>
              <a:t>Accessibility through Universal Design</a:t>
            </a:r>
            <a:endParaRPr/>
          </a:p>
        </p:txBody>
      </p:sp>
      <p:sp>
        <p:nvSpPr>
          <p:cNvPr id="721" name="Google Shape;721;g8affc32e6d_1_289"/>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71446" algn="l" rtl="0">
              <a:lnSpc>
                <a:spcPct val="110000"/>
              </a:lnSpc>
              <a:spcBef>
                <a:spcPts val="0"/>
              </a:spcBef>
              <a:spcAft>
                <a:spcPts val="0"/>
              </a:spcAft>
              <a:buSzPts val="2220"/>
              <a:buChar char="•"/>
            </a:pPr>
            <a:r>
              <a:rPr lang="en-US" sz="2220" b="0"/>
              <a:t>“Universal Design is the process of creating products...that are usable by people with the widest possible range of abilities, operating within the widest possible range of situations (environments, conditions, and circumstances).” </a:t>
            </a:r>
            <a:endParaRPr/>
          </a:p>
          <a:p>
            <a:pPr marL="171446" lvl="0" indent="-171446" algn="l" rtl="0">
              <a:lnSpc>
                <a:spcPct val="110000"/>
              </a:lnSpc>
              <a:spcBef>
                <a:spcPts val="750"/>
              </a:spcBef>
              <a:spcAft>
                <a:spcPts val="0"/>
              </a:spcAft>
              <a:buSzPts val="2220"/>
              <a:buChar char="•"/>
            </a:pPr>
            <a:r>
              <a:rPr lang="en-US" sz="2220" b="0"/>
              <a:t>“Rather than a single, one-size-fits-all solution, it offers a flexible approach that can be customized and adjusted for individual needs.”</a:t>
            </a:r>
            <a:endParaRPr/>
          </a:p>
          <a:p>
            <a:pPr marL="171446" lvl="0" indent="-171446" algn="l" rtl="0">
              <a:lnSpc>
                <a:spcPct val="110000"/>
              </a:lnSpc>
              <a:spcBef>
                <a:spcPts val="750"/>
              </a:spcBef>
              <a:spcAft>
                <a:spcPts val="0"/>
              </a:spcAft>
              <a:buSzPts val="2220"/>
              <a:buChar char="•"/>
            </a:pPr>
            <a:r>
              <a:rPr lang="en-US" sz="2220" b="0"/>
              <a:t>There are many resources to help create (or revise) OER to be accessible</a:t>
            </a:r>
            <a:endParaRPr/>
          </a:p>
        </p:txBody>
      </p:sp>
      <p:sp>
        <p:nvSpPr>
          <p:cNvPr id="722" name="Google Shape;722;g8affc32e6d_1_289"/>
          <p:cNvSpPr txBox="1"/>
          <p:nvPr/>
        </p:nvSpPr>
        <p:spPr>
          <a:xfrm>
            <a:off x="852859" y="6247512"/>
            <a:ext cx="7438200" cy="5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"Accessibility Toolkit - 2nd Edition"</a:t>
            </a:r>
            <a:r>
              <a:rPr lang="en-US" sz="1350">
                <a:solidFill>
                  <a:schemeClr val="dk1"/>
                </a:solidFill>
                <a:latin typeface="Arial"/>
                <a:ea typeface="Arial"/>
                <a:cs typeface="Arial"/>
                <a:sym typeface="Arial"/>
              </a:rPr>
              <a:t> by Amanda Coolidge, Sue Doner, Tara Robertson, and Josie Gray is licensed under </a:t>
            </a:r>
            <a:r>
              <a:rPr lang="en-US" sz="1350" u="sng">
                <a:solidFill>
                  <a:schemeClr val="dk1"/>
                </a:solidFill>
                <a:latin typeface="Arial"/>
                <a:ea typeface="Arial"/>
                <a:cs typeface="Arial"/>
                <a:sym typeface="Arial"/>
                <a:hlinkClick r:id="rId4"/>
              </a:rPr>
              <a:t>CC BY 4.0</a:t>
            </a:r>
            <a:endParaRPr sz="1350">
              <a:solidFill>
                <a:schemeClr val="dk1"/>
              </a:solidFill>
              <a:latin typeface="Arial"/>
              <a:ea typeface="Arial"/>
              <a:cs typeface="Arial"/>
              <a:sym typeface="Arial"/>
            </a:endParaRPr>
          </a:p>
        </p:txBody>
      </p:sp>
      <p:pic>
        <p:nvPicPr>
          <p:cNvPr id="723" name="Google Shape;723;g8affc32e6d_1_289"/>
          <p:cNvPicPr preferRelativeResize="0"/>
          <p:nvPr/>
        </p:nvPicPr>
        <p:blipFill>
          <a:blip r:embed="rId5">
            <a:alphaModFix/>
          </a:blip>
          <a:stretch>
            <a:fillRect/>
          </a:stretch>
        </p:blipFill>
        <p:spPr>
          <a:xfrm>
            <a:off x="6873475" y="55175"/>
            <a:ext cx="1314567" cy="1701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8affc32e6d_1_295"/>
          <p:cNvSpPr txBox="1">
            <a:spLocks noGrp="1"/>
          </p:cNvSpPr>
          <p:nvPr>
            <p:ph type="title"/>
          </p:nvPr>
        </p:nvSpPr>
        <p:spPr>
          <a:xfrm>
            <a:off x="1088677" y="808300"/>
            <a:ext cx="57606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How OER Can Change Messages</a:t>
            </a:r>
            <a:endParaRPr/>
          </a:p>
        </p:txBody>
      </p:sp>
      <p:sp>
        <p:nvSpPr>
          <p:cNvPr id="729" name="Google Shape;729;g8affc32e6d_1_295"/>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171446" lvl="0" indent="-171446" algn="l" rtl="0">
              <a:lnSpc>
                <a:spcPct val="100000"/>
              </a:lnSpc>
              <a:spcBef>
                <a:spcPts val="0"/>
              </a:spcBef>
              <a:spcAft>
                <a:spcPts val="0"/>
              </a:spcAft>
              <a:buSzPts val="2405"/>
              <a:buChar char="•"/>
            </a:pPr>
            <a:r>
              <a:rPr lang="en-US" sz="2405" b="0"/>
              <a:t>“Dominant practices are benefiting some individuals but harming others. We need open because whiteness is real and discrimination is pervasive, because “born digital, born accessible” is not the norm. We need open because textbook costs have outstripped inflation and students are going without.”</a:t>
            </a:r>
            <a:endParaRPr/>
          </a:p>
          <a:p>
            <a:pPr marL="171446" lvl="0" indent="-171446" algn="l" rtl="0">
              <a:lnSpc>
                <a:spcPct val="100000"/>
              </a:lnSpc>
              <a:spcBef>
                <a:spcPts val="750"/>
              </a:spcBef>
              <a:spcAft>
                <a:spcPts val="0"/>
              </a:spcAft>
              <a:buSzPts val="2405"/>
              <a:buChar char="•"/>
            </a:pPr>
            <a:r>
              <a:rPr lang="en-US" sz="2405" b="0"/>
              <a:t>“Ultimately, we need open because we deserve access in the true sense. We deserve access for all of us.”</a:t>
            </a:r>
            <a:endParaRPr/>
          </a:p>
          <a:p>
            <a:pPr marL="0" lvl="0" indent="0" algn="l" rtl="0">
              <a:lnSpc>
                <a:spcPct val="100000"/>
              </a:lnSpc>
              <a:spcBef>
                <a:spcPts val="750"/>
              </a:spcBef>
              <a:spcAft>
                <a:spcPts val="0"/>
              </a:spcAft>
              <a:buSzPts val="1480"/>
              <a:buNone/>
            </a:pPr>
            <a:endParaRPr sz="1480"/>
          </a:p>
        </p:txBody>
      </p:sp>
      <p:sp>
        <p:nvSpPr>
          <p:cNvPr id="730" name="Google Shape;730;g8affc32e6d_1_295"/>
          <p:cNvSpPr txBox="1"/>
          <p:nvPr/>
        </p:nvSpPr>
        <p:spPr>
          <a:xfrm>
            <a:off x="635071" y="6369135"/>
            <a:ext cx="81096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Source: </a:t>
            </a:r>
            <a:r>
              <a:rPr lang="en-US" sz="1350" u="sng">
                <a:solidFill>
                  <a:schemeClr val="dk1"/>
                </a:solidFill>
                <a:latin typeface="Arial"/>
                <a:ea typeface="Arial"/>
                <a:cs typeface="Arial"/>
                <a:sym typeface="Arial"/>
                <a:hlinkClick r:id="rId3"/>
              </a:rPr>
              <a:t>"Minimizing Barriers Through Open Practices"</a:t>
            </a:r>
            <a:r>
              <a:rPr lang="en-US" sz="1350">
                <a:solidFill>
                  <a:schemeClr val="dk1"/>
                </a:solidFill>
                <a:latin typeface="Arial"/>
                <a:ea typeface="Arial"/>
                <a:cs typeface="Arial"/>
                <a:sym typeface="Arial"/>
              </a:rPr>
              <a:t> by Kaela Parks is licensed under </a:t>
            </a:r>
            <a:r>
              <a:rPr lang="en-US" sz="1350" u="sng">
                <a:solidFill>
                  <a:schemeClr val="dk1"/>
                </a:solidFill>
                <a:latin typeface="Arial"/>
                <a:ea typeface="Arial"/>
                <a:cs typeface="Arial"/>
                <a:sym typeface="Arial"/>
                <a:hlinkClick r:id="rId4"/>
              </a:rPr>
              <a:t>CC BY 4.0</a:t>
            </a:r>
            <a:endParaRPr sz="1350">
              <a:solidFill>
                <a:schemeClr val="dk1"/>
              </a:solidFill>
              <a:latin typeface="Arial"/>
              <a:ea typeface="Arial"/>
              <a:cs typeface="Arial"/>
              <a:sym typeface="Arial"/>
            </a:endParaRPr>
          </a:p>
        </p:txBody>
      </p:sp>
      <p:pic>
        <p:nvPicPr>
          <p:cNvPr id="731" name="Google Shape;731;g8affc32e6d_1_295"/>
          <p:cNvPicPr preferRelativeResize="0"/>
          <p:nvPr/>
        </p:nvPicPr>
        <p:blipFill>
          <a:blip r:embed="rId5">
            <a:alphaModFix/>
          </a:blip>
          <a:stretch>
            <a:fillRect/>
          </a:stretch>
        </p:blipFill>
        <p:spPr>
          <a:xfrm>
            <a:off x="6777377" y="272775"/>
            <a:ext cx="1428750" cy="14287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 and Academic Freedom</a:t>
            </a:r>
            <a:br>
              <a:rPr lang="en-US"/>
            </a:br>
            <a:endParaRPr/>
          </a:p>
        </p:txBody>
      </p:sp>
      <p:pic>
        <p:nvPicPr>
          <p:cNvPr id="737" name="Google Shape;737;p9"/>
          <p:cNvPicPr preferRelativeResize="0"/>
          <p:nvPr/>
        </p:nvPicPr>
        <p:blipFill>
          <a:blip r:embed="rId3">
            <a:alphaModFix/>
          </a:blip>
          <a:stretch>
            <a:fillRect/>
          </a:stretch>
        </p:blipFill>
        <p:spPr>
          <a:xfrm>
            <a:off x="1044600" y="1993250"/>
            <a:ext cx="7246549" cy="4271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200"/>
              <a:buFont typeface="Arial"/>
              <a:buNone/>
            </a:pPr>
            <a:r>
              <a:rPr lang="en-US"/>
              <a:t>OER and Academic Freedom</a:t>
            </a:r>
            <a:endParaRPr/>
          </a:p>
        </p:txBody>
      </p:sp>
      <p:pic>
        <p:nvPicPr>
          <p:cNvPr id="743" name="Google Shape;743;p10"/>
          <p:cNvPicPr preferRelativeResize="0"/>
          <p:nvPr/>
        </p:nvPicPr>
        <p:blipFill>
          <a:blip r:embed="rId3">
            <a:alphaModFix/>
          </a:blip>
          <a:stretch>
            <a:fillRect/>
          </a:stretch>
        </p:blipFill>
        <p:spPr>
          <a:xfrm>
            <a:off x="879914" y="2155248"/>
            <a:ext cx="7620000" cy="4286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dirty="0"/>
              <a:t>Why not OER?</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2791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6561"/>
          </a:xfrm>
          <a:prstGeom prst="rect">
            <a:avLst/>
          </a:prstGeom>
        </p:spPr>
      </p:pic>
      <p:sp>
        <p:nvSpPr>
          <p:cNvPr id="4" name="Rectangle 3"/>
          <p:cNvSpPr/>
          <p:nvPr/>
        </p:nvSpPr>
        <p:spPr>
          <a:xfrm>
            <a:off x="2672907" y="6323112"/>
            <a:ext cx="3241593" cy="307777"/>
          </a:xfrm>
          <a:prstGeom prst="rect">
            <a:avLst/>
          </a:prstGeom>
        </p:spPr>
        <p:txBody>
          <a:bodyPr wrap="none">
            <a:spAutoFit/>
          </a:bodyPr>
          <a:lstStyle/>
          <a:p>
            <a:r>
              <a:rPr lang="en-US" dirty="0"/>
              <a:t>Photo by </a:t>
            </a:r>
            <a:r>
              <a:rPr lang="en-US" dirty="0">
                <a:hlinkClick r:id="rId3"/>
              </a:rPr>
              <a:t>Camylla Battani</a:t>
            </a:r>
            <a:r>
              <a:rPr lang="en-US" dirty="0"/>
              <a:t> on </a:t>
            </a:r>
            <a:r>
              <a:rPr lang="en-US" dirty="0">
                <a:hlinkClick r:id="rId4"/>
              </a:rPr>
              <a:t>Unsplash</a:t>
            </a:r>
            <a:endParaRPr lang="en-US" dirty="0"/>
          </a:p>
        </p:txBody>
      </p:sp>
      <p:sp>
        <p:nvSpPr>
          <p:cNvPr id="2" name="Title 1"/>
          <p:cNvSpPr>
            <a:spLocks noGrp="1"/>
          </p:cNvSpPr>
          <p:nvPr>
            <p:ph type="title"/>
          </p:nvPr>
        </p:nvSpPr>
        <p:spPr/>
        <p:txBody>
          <a:bodyPr/>
          <a:lstStyle/>
          <a:p>
            <a:r>
              <a:rPr lang="en-US" dirty="0"/>
              <a:t>Questions?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7348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Resources</a:t>
            </a:r>
          </a:p>
        </p:txBody>
      </p:sp>
      <p:sp>
        <p:nvSpPr>
          <p:cNvPr id="4" name="Text Placeholder 3"/>
          <p:cNvSpPr>
            <a:spLocks noGrp="1"/>
          </p:cNvSpPr>
          <p:nvPr>
            <p:ph type="body" idx="1"/>
          </p:nvPr>
        </p:nvSpPr>
        <p:spPr/>
        <p:txBody>
          <a:bodyPr/>
          <a:lstStyle/>
          <a:p>
            <a:r>
              <a:rPr lang="en-US" dirty="0"/>
              <a:t>ASCCC OERI Website (</a:t>
            </a:r>
            <a:r>
              <a:rPr lang="en-US" dirty="0" err="1"/>
              <a:t>asccc-oeri.org</a:t>
            </a:r>
            <a:r>
              <a:rPr lang="en-US" dirty="0"/>
              <a:t>)</a:t>
            </a:r>
          </a:p>
          <a:p>
            <a:r>
              <a:rPr lang="en-US" dirty="0"/>
              <a:t>ASCCC OERI E-Mail (oeri@asccc.org)</a:t>
            </a:r>
          </a:p>
          <a:p>
            <a:r>
              <a:rPr lang="en-US" dirty="0"/>
              <a:t>ASCCC OERI Canvas site (</a:t>
            </a:r>
            <a:r>
              <a:rPr lang="en-US" dirty="0" err="1"/>
              <a:t>tinyurl.com</a:t>
            </a:r>
            <a:r>
              <a:rPr lang="en-US" dirty="0"/>
              <a:t>/ASCCC-</a:t>
            </a:r>
            <a:r>
              <a:rPr lang="en-US" dirty="0" err="1"/>
              <a:t>OpenEd</a:t>
            </a:r>
            <a:r>
              <a:rPr lang="en-US" dirty="0"/>
              <a:t>)</a:t>
            </a:r>
          </a:p>
          <a:p>
            <a:r>
              <a:rPr lang="en-US" dirty="0"/>
              <a:t>Sign up for OERI list-</a:t>
            </a:r>
            <a:r>
              <a:rPr lang="en-US" dirty="0" err="1"/>
              <a:t>serv</a:t>
            </a:r>
            <a:r>
              <a:rPr lang="en-US" dirty="0"/>
              <a:t> (https://www.asccc.org/signup-newsletters)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431" y="3930154"/>
            <a:ext cx="5388966" cy="2346216"/>
          </a:xfrm>
          <a:prstGeom prst="rect">
            <a:avLst/>
          </a:prstGeom>
        </p:spPr>
      </p:pic>
    </p:spTree>
    <p:extLst>
      <p:ext uri="{BB962C8B-B14F-4D97-AF65-F5344CB8AC3E}">
        <p14:creationId xmlns:p14="http://schemas.microsoft.com/office/powerpoint/2010/main" val="149157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8b86d0d8ac_0_0"/>
          <p:cNvSpPr txBox="1">
            <a:spLocks noGrp="1"/>
          </p:cNvSpPr>
          <p:nvPr>
            <p:ph type="title"/>
          </p:nvPr>
        </p:nvSpPr>
        <p:spPr>
          <a:xfrm>
            <a:off x="1088686" y="983453"/>
            <a:ext cx="7202400" cy="893100"/>
          </a:xfrm>
          <a:prstGeom prst="rect">
            <a:avLst/>
          </a:prstGeom>
        </p:spPr>
        <p:txBody>
          <a:bodyPr spcFirstLastPara="1" wrap="square" lIns="91425" tIns="45700" rIns="91425" bIns="45700" anchor="b" anchorCtr="0">
            <a:noAutofit/>
          </a:bodyPr>
          <a:lstStyle/>
          <a:p>
            <a:pPr marL="171446" lvl="0" indent="0" algn="l" rtl="0">
              <a:lnSpc>
                <a:spcPct val="120000"/>
              </a:lnSpc>
              <a:spcBef>
                <a:spcPts val="0"/>
              </a:spcBef>
              <a:spcAft>
                <a:spcPts val="0"/>
              </a:spcAft>
              <a:buNone/>
            </a:pPr>
            <a:endParaRPr sz="3600" dirty="0">
              <a:solidFill>
                <a:srgbClr val="FFFFFF"/>
              </a:solidFill>
            </a:endParaRPr>
          </a:p>
          <a:p>
            <a:pPr marL="171446" lvl="0" indent="0" algn="l" rtl="0">
              <a:lnSpc>
                <a:spcPct val="120000"/>
              </a:lnSpc>
              <a:spcBef>
                <a:spcPts val="0"/>
              </a:spcBef>
              <a:spcAft>
                <a:spcPts val="0"/>
              </a:spcAft>
              <a:buNone/>
            </a:pPr>
            <a:r>
              <a:rPr lang="en-US" sz="4000" dirty="0">
                <a:solidFill>
                  <a:srgbClr val="FFFFFF"/>
                </a:solidFill>
              </a:rPr>
              <a:t>Evidence of the Need for OER</a:t>
            </a:r>
            <a:endParaRPr sz="4000" dirty="0">
              <a:solidFill>
                <a:srgbClr val="FFFFFF"/>
              </a:solidFill>
            </a:endParaRPr>
          </a:p>
          <a:p>
            <a:pPr marL="0" lvl="0" indent="0" algn="l" rtl="0">
              <a:spcBef>
                <a:spcPts val="0"/>
              </a:spcBef>
              <a:spcAft>
                <a:spcPts val="0"/>
              </a:spcAft>
              <a:buNone/>
            </a:pPr>
            <a:endParaRPr dirty="0"/>
          </a:p>
        </p:txBody>
      </p:sp>
      <p:sp>
        <p:nvSpPr>
          <p:cNvPr id="418" name="Google Shape;418;g8b86d0d8ac_0_0"/>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600"/>
              <a:buChar char="•"/>
            </a:pPr>
            <a:r>
              <a:rPr lang="en-US" sz="3600" dirty="0"/>
              <a:t>While the cost of going to a CCC is free or low, California is expensive.</a:t>
            </a:r>
            <a:endParaRPr sz="3600" dirty="0"/>
          </a:p>
          <a:p>
            <a:pPr indent="-457200">
              <a:lnSpc>
                <a:spcPct val="100000"/>
              </a:lnSpc>
              <a:spcBef>
                <a:spcPts val="0"/>
              </a:spcBef>
              <a:buSzPts val="3600"/>
            </a:pPr>
            <a:r>
              <a:rPr lang="en-US" sz="3600" dirty="0"/>
              <a:t>California has the third-highest cost of living index, only Hawaii and DC are more expensive. </a:t>
            </a:r>
            <a:r>
              <a:rPr lang="en-US" sz="2800" dirty="0"/>
              <a:t>(Cost Of Living Index By State 2020)</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8b86d0d8ac_2_7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			#</a:t>
            </a:r>
            <a:r>
              <a:rPr lang="en-US" dirty="0" err="1"/>
              <a:t>RealLCollege</a:t>
            </a:r>
            <a:r>
              <a:rPr lang="en-US" dirty="0"/>
              <a:t> Survey 		Cover</a:t>
            </a:r>
            <a:endParaRPr dirty="0"/>
          </a:p>
        </p:txBody>
      </p:sp>
      <p:pic>
        <p:nvPicPr>
          <p:cNvPr id="424" name="Google Shape;424;g8b86d0d8ac_2_75" title="Cover of March 2019 California Community Colleges #RealCollege Survey"/>
          <p:cNvPicPr preferRelativeResize="0">
            <a:picLocks noGrp="1"/>
          </p:cNvPicPr>
          <p:nvPr>
            <p:ph type="body" idx="1"/>
          </p:nvPr>
        </p:nvPicPr>
        <p:blipFill rotWithShape="1">
          <a:blip r:embed="rId3">
            <a:alphaModFix/>
          </a:blip>
          <a:srcRect/>
          <a:stretch/>
        </p:blipFill>
        <p:spPr>
          <a:xfrm>
            <a:off x="1143001" y="0"/>
            <a:ext cx="7285409" cy="6858000"/>
          </a:xfrm>
          <a:prstGeom prst="rect">
            <a:avLst/>
          </a:prstGeom>
          <a:noFill/>
          <a:ln>
            <a:noFill/>
          </a:ln>
        </p:spPr>
      </p:pic>
      <p:sp>
        <p:nvSpPr>
          <p:cNvPr id="425" name="Google Shape;425;g8b86d0d8ac_2_7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426" name="Google Shape;426;g8b86d0d8ac_2_7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8b86d0d8ac_2_83"/>
          <p:cNvSpPr txBox="1">
            <a:spLocks noGrp="1"/>
          </p:cNvSpPr>
          <p:nvPr>
            <p:ph type="title"/>
          </p:nvPr>
        </p:nvSpPr>
        <p:spPr>
          <a:xfrm>
            <a:off x="1088686" y="556591"/>
            <a:ext cx="7202456" cy="11448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t>#</a:t>
            </a:r>
            <a:r>
              <a:rPr lang="en-US" sz="4000" dirty="0" err="1"/>
              <a:t>RealCollegeSurvey</a:t>
            </a:r>
            <a:r>
              <a:rPr lang="en-US" sz="4000" dirty="0"/>
              <a:t> - Overview</a:t>
            </a:r>
            <a:endParaRPr sz="4000" dirty="0"/>
          </a:p>
        </p:txBody>
      </p:sp>
      <p:sp>
        <p:nvSpPr>
          <p:cNvPr id="432" name="Google Shape;432;g8b86d0d8ac_2_8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094"/>
              <a:buChar char="•"/>
            </a:pPr>
            <a:r>
              <a:rPr lang="en-US" sz="3094" dirty="0"/>
              <a:t>60% were housing insecure in the previous year.</a:t>
            </a:r>
            <a:endParaRPr dirty="0"/>
          </a:p>
          <a:p>
            <a:pPr marL="228600" lvl="0" indent="-228600" algn="l" rtl="0">
              <a:lnSpc>
                <a:spcPct val="90000"/>
              </a:lnSpc>
              <a:spcBef>
                <a:spcPts val="1000"/>
              </a:spcBef>
              <a:spcAft>
                <a:spcPts val="0"/>
              </a:spcAft>
              <a:buClr>
                <a:schemeClr val="dk1"/>
              </a:buClr>
              <a:buSzPts val="3094"/>
              <a:buChar char="•"/>
            </a:pPr>
            <a:r>
              <a:rPr lang="en-US" sz="3094" dirty="0"/>
              <a:t>50% of respondents were food insecure in the prior 30 days.</a:t>
            </a:r>
            <a:endParaRPr dirty="0"/>
          </a:p>
          <a:p>
            <a:pPr marL="228600" lvl="0" indent="-228600" algn="l" rtl="0">
              <a:lnSpc>
                <a:spcPct val="90000"/>
              </a:lnSpc>
              <a:spcBef>
                <a:spcPts val="1000"/>
              </a:spcBef>
              <a:spcAft>
                <a:spcPts val="0"/>
              </a:spcAft>
              <a:buClr>
                <a:schemeClr val="dk1"/>
              </a:buClr>
              <a:buSzPts val="3094"/>
              <a:buChar char="•"/>
            </a:pPr>
            <a:r>
              <a:rPr lang="en-US" sz="3094" dirty="0"/>
              <a:t>19% were homeless in the previous year.</a:t>
            </a:r>
            <a:endParaRPr dirty="0"/>
          </a:p>
          <a:p>
            <a:pPr marL="228600" lvl="0" indent="-228600" algn="l" rtl="0">
              <a:lnSpc>
                <a:spcPct val="90000"/>
              </a:lnSpc>
              <a:spcBef>
                <a:spcPts val="1000"/>
              </a:spcBef>
              <a:spcAft>
                <a:spcPts val="0"/>
              </a:spcAft>
              <a:buClr>
                <a:schemeClr val="dk1"/>
              </a:buClr>
              <a:buSzPts val="3094"/>
              <a:buChar char="•"/>
            </a:pPr>
            <a:r>
              <a:rPr lang="en-US" sz="3094" dirty="0"/>
              <a:t>Seven in 10 experienced food insecurity or housing insecurity or homelessness during the previous year.</a:t>
            </a:r>
            <a:endParaRPr dirty="0"/>
          </a:p>
        </p:txBody>
      </p:sp>
      <p:sp>
        <p:nvSpPr>
          <p:cNvPr id="434" name="Google Shape;434;g8b86d0d8ac_2_83"/>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8b86d0d8ac_2_9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a:t>#</a:t>
            </a:r>
            <a:r>
              <a:rPr lang="en-US" sz="4000" dirty="0" err="1"/>
              <a:t>RealCollegeSurvey</a:t>
            </a:r>
            <a:r>
              <a:rPr lang="en-US" sz="4000" dirty="0"/>
              <a:t> </a:t>
            </a:r>
            <a:r>
              <a:rPr lang="mr-IN" sz="4000" dirty="0"/>
              <a:t>–</a:t>
            </a:r>
            <a:r>
              <a:rPr lang="en-US" sz="4000" dirty="0"/>
              <a:t> </a:t>
            </a:r>
            <a:br>
              <a:rPr lang="en-US" sz="4000" dirty="0"/>
            </a:br>
            <a:r>
              <a:rPr lang="en-US" sz="4000" dirty="0"/>
              <a:t>Special Populations</a:t>
            </a:r>
            <a:endParaRPr sz="4000" dirty="0"/>
          </a:p>
        </p:txBody>
      </p:sp>
      <p:sp>
        <p:nvSpPr>
          <p:cNvPr id="440" name="Google Shape;440;g8b86d0d8ac_2_9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953"/>
              <a:buChar char="•"/>
            </a:pPr>
            <a:r>
              <a:rPr lang="en-US" sz="2953" dirty="0"/>
              <a:t>Rates of basic needs insecurity are higher for marginalized students, including African Americans, students identifying as LGBTQ, and students considered independent from their parents or guardians for financial aid purposes. </a:t>
            </a:r>
            <a:endParaRPr sz="2953" dirty="0"/>
          </a:p>
          <a:p>
            <a:pPr marL="228600" lvl="0" indent="-228600" algn="l" rtl="0">
              <a:lnSpc>
                <a:spcPct val="90000"/>
              </a:lnSpc>
              <a:spcBef>
                <a:spcPts val="1000"/>
              </a:spcBef>
              <a:spcAft>
                <a:spcPts val="0"/>
              </a:spcAft>
              <a:buClr>
                <a:schemeClr val="dk1"/>
              </a:buClr>
              <a:buSzPts val="2953"/>
              <a:buChar char="•"/>
            </a:pPr>
            <a:r>
              <a:rPr lang="en-US" sz="2953" dirty="0"/>
              <a:t>Students who have served in the military, former foster youth, and formerly incarcerated students are all at greater risk of basic needs insecurity. </a:t>
            </a:r>
            <a:endParaRPr dirty="0"/>
          </a:p>
        </p:txBody>
      </p:sp>
      <p:sp>
        <p:nvSpPr>
          <p:cNvPr id="442" name="Google Shape;442;g8b86d0d8ac_2_90"/>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8b86d0d8ac_2_9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Less Affordable</a:t>
            </a:r>
            <a:endParaRPr dirty="0"/>
          </a:p>
        </p:txBody>
      </p:sp>
      <p:pic>
        <p:nvPicPr>
          <p:cNvPr id="448" name="Google Shape;448;g8b86d0d8ac_2_97" descr="Half of a chart of selected consumder goods and services - showing that the things increasing the most are hospital services, college textbooks, and college tuition." title="Price Changes (January 98 to December 2018) - Increases"/>
          <p:cNvPicPr preferRelativeResize="0">
            <a:picLocks noGrp="1"/>
          </p:cNvPicPr>
          <p:nvPr>
            <p:ph type="body" idx="1"/>
          </p:nvPr>
        </p:nvPicPr>
        <p:blipFill rotWithShape="1">
          <a:blip r:embed="rId3">
            <a:alphaModFix/>
          </a:blip>
          <a:srcRect/>
          <a:stretch/>
        </p:blipFill>
        <p:spPr>
          <a:xfrm>
            <a:off x="881743" y="1643458"/>
            <a:ext cx="7380514" cy="4760123"/>
          </a:xfrm>
          <a:prstGeom prst="rect">
            <a:avLst/>
          </a:prstGeom>
          <a:noFill/>
          <a:ln>
            <a:noFill/>
          </a:ln>
        </p:spPr>
      </p:pic>
      <p:sp>
        <p:nvSpPr>
          <p:cNvPr id="449" name="Google Shape;449;g8b86d0d8ac_2_9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dirty="0"/>
          </a:p>
        </p:txBody>
      </p:sp>
      <p:sp>
        <p:nvSpPr>
          <p:cNvPr id="450" name="Google Shape;450;g8b86d0d8ac_2_9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3290</Words>
  <Application>Microsoft Office PowerPoint</Application>
  <PresentationFormat>On-screen Show (4:3)</PresentationFormat>
  <Paragraphs>241</Paragraphs>
  <Slides>49</Slides>
  <Notes>45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49</vt:i4>
      </vt:variant>
    </vt:vector>
  </HeadingPairs>
  <TitlesOfParts>
    <vt:vector size="56" baseType="lpstr">
      <vt:lpstr>Helvetica Neue</vt:lpstr>
      <vt:lpstr>Arial</vt:lpstr>
      <vt:lpstr>Calibri</vt:lpstr>
      <vt:lpstr>Source Sans Pro</vt:lpstr>
      <vt:lpstr>Gallery</vt:lpstr>
      <vt:lpstr>Gallery</vt:lpstr>
      <vt:lpstr>Office Theme</vt:lpstr>
      <vt:lpstr>Making the Case for Investing in OER</vt:lpstr>
      <vt:lpstr>Session Description</vt:lpstr>
      <vt:lpstr>Presenters</vt:lpstr>
      <vt:lpstr>Overview</vt:lpstr>
      <vt:lpstr> Evidence of the Need for OER </vt:lpstr>
      <vt:lpstr>   #RealLCollege Survey   Cover</vt:lpstr>
      <vt:lpstr>#RealCollegeSurvey - Overview</vt:lpstr>
      <vt:lpstr>#RealCollegeSurvey –  Special Populations</vt:lpstr>
      <vt:lpstr>Less Affordable</vt:lpstr>
      <vt:lpstr>More affordable…</vt:lpstr>
      <vt:lpstr>The Cost of Textbooks (2016)</vt:lpstr>
      <vt:lpstr>If every student had just one textbook replaced with OER it would save students over $1,000,000,000/year. </vt:lpstr>
      <vt:lpstr>Costs &gt;&gt; Debt</vt:lpstr>
      <vt:lpstr>Student Debt - US</vt:lpstr>
      <vt:lpstr>Student Debt - California</vt:lpstr>
      <vt:lpstr>Racial Inequity in Student Debt</vt:lpstr>
      <vt:lpstr>Default Rates on Student Loans</vt:lpstr>
      <vt:lpstr>Impact of Pandemic?</vt:lpstr>
      <vt:lpstr>hope4college.com/realcollege-during-the-pandemic</vt:lpstr>
      <vt:lpstr>Initial Unemployment Insurance Claims During COVID by Race and Ethnicity</vt:lpstr>
      <vt:lpstr>Initial Unemployment Insurance Claims During COVID-19 By Education</vt:lpstr>
      <vt:lpstr>Racial Disparities Are Widespread in California</vt:lpstr>
      <vt:lpstr>How do we transition from costs to student success?</vt:lpstr>
      <vt:lpstr>You can’t learn from a resource you can’t get</vt:lpstr>
      <vt:lpstr>CSU Channel Islands</vt:lpstr>
      <vt:lpstr>CSU CI – Impact of Textbook Prices</vt:lpstr>
      <vt:lpstr>University of Georgia, 2018</vt:lpstr>
      <vt:lpstr> Research indicates..</vt:lpstr>
      <vt:lpstr>OER &gt; Successful Completion of More Units</vt:lpstr>
      <vt:lpstr>Largest Benefits Seen With Centralized Efforts</vt:lpstr>
      <vt:lpstr>Bring the goodness into the light</vt:lpstr>
      <vt:lpstr>Looking Closer at Equity</vt:lpstr>
      <vt:lpstr>Being Equity-Minded</vt:lpstr>
      <vt:lpstr>OER and Equity </vt:lpstr>
      <vt:lpstr>Instant Access -                       Removing Barriers</vt:lpstr>
      <vt:lpstr>From Access to Representation</vt:lpstr>
      <vt:lpstr>More Representative Textbooks</vt:lpstr>
      <vt:lpstr>Customization to Student Population</vt:lpstr>
      <vt:lpstr>Importance of Authenticity</vt:lpstr>
      <vt:lpstr>Reflecting on the Social Messages of our Chosen Textbooks</vt:lpstr>
      <vt:lpstr>Committing to Inclusivity</vt:lpstr>
      <vt:lpstr>Importance of Accessibility</vt:lpstr>
      <vt:lpstr>Accessibility through Universal Design</vt:lpstr>
      <vt:lpstr>How OER Can Change Messages</vt:lpstr>
      <vt:lpstr>OER and Academic Freedom </vt:lpstr>
      <vt:lpstr>OER and Academic Freedom</vt:lpstr>
      <vt:lpstr>Why not OER?</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Case for Investing in OER</dc:title>
  <dc:creator>Katie Nash</dc:creator>
  <cp:lastModifiedBy>Kyoko</cp:lastModifiedBy>
  <cp:revision>13</cp:revision>
  <cp:lastPrinted>2020-07-04T20:41:36Z</cp:lastPrinted>
  <dcterms:created xsi:type="dcterms:W3CDTF">2020-03-04T16:41:35Z</dcterms:created>
  <dcterms:modified xsi:type="dcterms:W3CDTF">2020-07-10T21:38:45Z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0x01010001C4B9929DE936468066C8E97FEC58C9</vt:lpwstr>
  </property>
</Properties>
</file>