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264" r:id="rId5"/>
    <p:sldId id="265" r:id="rId6"/>
    <p:sldId id="256" r:id="rId7"/>
    <p:sldId id="259" r:id="rId8"/>
    <p:sldId id="276" r:id="rId9"/>
    <p:sldId id="257" r:id="rId10"/>
    <p:sldId id="258" r:id="rId11"/>
    <p:sldId id="260" r:id="rId12"/>
    <p:sldId id="262" r:id="rId13"/>
    <p:sldId id="261" r:id="rId14"/>
    <p:sldId id="263" r:id="rId15"/>
    <p:sldId id="266" r:id="rId16"/>
    <p:sldId id="267" r:id="rId17"/>
    <p:sldId id="268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70" r:id="rId26"/>
    <p:sldId id="271" r:id="rId27"/>
    <p:sldId id="274" r:id="rId28"/>
    <p:sldId id="272" r:id="rId29"/>
    <p:sldId id="273" r:id="rId30"/>
    <p:sldId id="275" r:id="rId3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42"/>
    <p:restoredTop sz="94168"/>
  </p:normalViewPr>
  <p:slideViewPr>
    <p:cSldViewPr snapToGrid="0" snapToObjects="1">
      <p:cViewPr varScale="1">
        <p:scale>
          <a:sx n="73" d="100"/>
          <a:sy n="73" d="100"/>
        </p:scale>
        <p:origin x="18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251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handoutMaster" Target="handoutMasters/handout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D6BF9947-BDB5-C243-B7A2-36D9F683F0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7FD1F8F-590B-5A44-82CA-502393CBBF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0E031C2-284B-8947-9EB8-64348743951C}" type="datetimeFigureOut">
              <a:rPr lang="en-US"/>
              <a:pPr>
                <a:defRPr/>
              </a:pPr>
              <a:t>2/16/21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FDBED0F-B1A6-DC4E-A20C-BFBE88F3E52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ASCCC Academic Academy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0D1D563-962C-EB4F-8C1C-A80010CD8DC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E4AE1CA-57BE-9E4B-8F4C-A235CE48E7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14F3729E-F2F9-C745-A75B-1C2251AD80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84409D7-4F6C-8845-90CF-91FFDA01365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3B367DB-28A5-764B-B43E-E729C6DC9A9B}" type="datetimeFigureOut">
              <a:rPr lang="en-US"/>
              <a:pPr>
                <a:defRPr/>
              </a:pPr>
              <a:t>2/16/21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="" xmlns:a16="http://schemas.microsoft.com/office/drawing/2014/main" id="{F27CB40F-DC69-FE40-854A-CD68F194AC0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="" xmlns:a16="http://schemas.microsoft.com/office/drawing/2014/main" id="{9DF7BB0B-7BF6-AD4A-A41C-AC8A22F48F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8D53491-7546-234E-A644-0FFD4A839E0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ASCCC Academic Academy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554715F-14D4-1D41-9A97-94E9F73538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49C7C15-6DF6-F045-95EC-AC3549CAE6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Relationship Id="rId3" Type="http://schemas.openxmlformats.org/officeDocument/2006/relationships/hyperlink" Target="https://www.cccco.edu/-/media/CCCCO-Website/Reports/success-center-cpl-initiative-report-for-cccco-final.pdf?la=en&amp;hash=2B50F17C0A47775A58EAF6631613B6A4D537CB8F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698831">
              <a:spcBef>
                <a:spcPts val="764"/>
              </a:spcBef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Completion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- Most students who enter a community college never complete a degree or certificate or transfer to a 4-year university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</a:br>
            <a:endParaRPr lang="en-US" dirty="0" smtClean="0"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  <a:p>
            <a:pPr defTabSz="698831">
              <a:spcBef>
                <a:spcPts val="764"/>
              </a:spcBef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Time to Degree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-CCC students who do reach a defined educational goal such as a degree or transfer take a long time to do so, often accumulating many excess course credits along the way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</a:br>
            <a:endParaRPr lang="en-US" dirty="0" smtClean="0"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  <a:p>
            <a:pPr defTabSz="698831">
              <a:spcBef>
                <a:spcPts val="764"/>
              </a:spcBef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Achievement gaps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 persist across the CCCs and high-need regions of the state are not served equitably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93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CE8D96-016D-4C5F-B8FB-25D57DD9E94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930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1893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1786 Cervantes</a:t>
            </a:r>
          </a:p>
          <a:p>
            <a:r>
              <a:rPr lang="en-US" dirty="0" smtClean="0"/>
              <a:t>Establish an initiative to expand the use of course credit at CCCs for students with prior learning.</a:t>
            </a:r>
          </a:p>
          <a:p>
            <a:r>
              <a:rPr lang="en-US" dirty="0" smtClean="0"/>
              <a:t>Submit by January 1, 2020 a report on the initiative</a:t>
            </a:r>
          </a:p>
          <a:p>
            <a:pPr lvl="1"/>
            <a:r>
              <a:rPr lang="en-US" dirty="0" smtClean="0">
                <a:hlinkClick r:id="rId3"/>
              </a:rPr>
              <a:t>Findings and Recommendations to Expand Credit for Prior Learning as a Vision for Success Strategy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1071</a:t>
            </a:r>
            <a:r>
              <a:rPr lang="en-US" baseline="0" dirty="0" smtClean="0"/>
              <a:t> Roth</a:t>
            </a:r>
          </a:p>
          <a:p>
            <a:r>
              <a:rPr lang="en-US" dirty="0" err="1" smtClean="0"/>
              <a:t>evelop</a:t>
            </a:r>
            <a:r>
              <a:rPr lang="en-US" dirty="0" smtClean="0"/>
              <a:t> a consistent policy to award military personnel and veterans w/ JST course credit for IGETC, CSU GE Breadth, or local GE; align policy with CSU, UC</a:t>
            </a:r>
          </a:p>
          <a:p>
            <a:r>
              <a:rPr lang="en-US" dirty="0" smtClean="0"/>
              <a:t>By December 31, 2020 each community college district will have a policy consistent with the system policy; colleges shall post policy on website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ASCCC Academic Academy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9C7C15-6DF6-F045-95EC-AC3549CAE62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91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="" xmlns:a16="http://schemas.microsoft.com/office/drawing/2014/main" id="{E98C01E4-BBDE-A04D-BF52-50C7E63D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926" y="4513944"/>
            <a:ext cx="10547847" cy="2171670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583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BA23216-B73C-BC41-B5A6-EE30919CDF3E}"/>
              </a:ext>
            </a:extLst>
          </p:cNvPr>
          <p:cNvSpPr/>
          <p:nvPr userDrawn="1"/>
        </p:nvSpPr>
        <p:spPr>
          <a:xfrm>
            <a:off x="0" y="0"/>
            <a:ext cx="12192000" cy="235585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228600" dist="63500" dir="5400000" algn="t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6">
            <a:extLst>
              <a:ext uri="{FF2B5EF4-FFF2-40B4-BE49-F238E27FC236}">
                <a16:creationId xmlns="" xmlns:a16="http://schemas.microsoft.com/office/drawing/2014/main" id="{A0AAD64B-D3EB-FA47-8A6D-F0545709A4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2354263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="" xmlns:a16="http://schemas.microsoft.com/office/drawing/2014/main" id="{659F8480-C576-1E4D-821D-52D2E7641B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6376988"/>
            <a:ext cx="344487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280103-BDBC-4A40-9E85-AE3F70CBE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19" y="403412"/>
            <a:ext cx="8793479" cy="1685768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88E3A56-FB7B-AC46-8402-D5947961F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994" y="2662568"/>
            <a:ext cx="10523806" cy="356941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12">
            <a:extLst>
              <a:ext uri="{FF2B5EF4-FFF2-40B4-BE49-F238E27FC236}">
                <a16:creationId xmlns="" xmlns:a16="http://schemas.microsoft.com/office/drawing/2014/main" id="{12E4CABE-70BD-374D-8198-8977660952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6004B-AEE5-9547-AC9B-0D5C79C3D9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287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4A963E9-8E2B-A443-8F06-4D75339427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813" y="0"/>
            <a:ext cx="946151" cy="6858000"/>
          </a:xfrm>
          <a:prstGeom prst="rect">
            <a:avLst/>
          </a:prstGeom>
          <a:effectLst>
            <a:outerShdw blurRad="228600" dist="63500" algn="l" rotWithShape="0">
              <a:prstClr val="black">
                <a:alpha val="35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D86B30F-83DF-124F-8119-D8C34F5D19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3" y="6376988"/>
            <a:ext cx="344487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CADEDC0F-3BCC-4B40-AC8B-5FD51655B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8ADAEDF-6709-4345-868D-28A3E2BF9A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77650" y="1798320"/>
            <a:ext cx="4922537" cy="4391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A17F0D2-6EF4-B446-81DE-946EB47EBE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8259" y="1798320"/>
            <a:ext cx="4948881" cy="4391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Slide Number Placeholder 12">
            <a:extLst>
              <a:ext uri="{FF2B5EF4-FFF2-40B4-BE49-F238E27FC236}">
                <a16:creationId xmlns="" xmlns:a16="http://schemas.microsoft.com/office/drawing/2014/main" id="{5F5F484E-C0FE-AF40-B22E-F67B031EBE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D5885-80C4-334A-ADD9-7927503718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291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="" xmlns:a16="http://schemas.microsoft.com/office/drawing/2014/main" id="{E2562B52-FC25-BA42-A595-051AFC5D61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75" y="6376988"/>
            <a:ext cx="344488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D51E490-653C-C243-8A73-CEC94EC70A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813" y="0"/>
            <a:ext cx="946151" cy="6858000"/>
          </a:xfrm>
          <a:prstGeom prst="rect">
            <a:avLst/>
          </a:prstGeom>
          <a:effectLst>
            <a:outerShdw blurRad="228600" dist="63500" algn="l" rotWithShape="0">
              <a:prstClr val="black">
                <a:alpha val="35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CADEDC0F-3BCC-4B40-AC8B-5FD51655B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19193D36-B121-6342-A5EB-898D4AD082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7650" y="1798320"/>
            <a:ext cx="100584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9">
            <a:extLst>
              <a:ext uri="{FF2B5EF4-FFF2-40B4-BE49-F238E27FC236}">
                <a16:creationId xmlns="" xmlns:a16="http://schemas.microsoft.com/office/drawing/2014/main" id="{2C6B8D81-8A26-324C-A324-A6D4B23F53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6D19C-58E4-0C4B-866F-351E2232D6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333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="" xmlns:a16="http://schemas.microsoft.com/office/drawing/2014/main" id="{23D3C46F-E14B-B44C-AC0B-25A12E406C7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6376988"/>
            <a:ext cx="344488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3">
            <a:extLst>
              <a:ext uri="{FF2B5EF4-FFF2-40B4-BE49-F238E27FC236}">
                <a16:creationId xmlns="" xmlns:a16="http://schemas.microsoft.com/office/drawing/2014/main" id="{A9FE922D-F772-714F-BBCE-22D4D745D8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298113" y="6356350"/>
            <a:ext cx="1055687" cy="365125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FA376053-2106-E447-8DB4-C380188FD9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25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2/16/21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789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="" xmlns:a16="http://schemas.microsoft.com/office/drawing/2014/main" id="{7981D301-7D76-FC4A-A3AD-3C0B47C2A9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7938" y="365125"/>
            <a:ext cx="10075862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="" xmlns:a16="http://schemas.microsoft.com/office/drawing/2014/main" id="{187013A9-2FA7-5044-8AFB-3775213DFB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89050" y="1825625"/>
            <a:ext cx="1006475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– Remember to ad alt text to all imported graphics and images.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="" xmlns:a16="http://schemas.microsoft.com/office/drawing/2014/main" id="{DFE2BADB-087C-F94B-915A-40A8B74202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7813" y="6356350"/>
            <a:ext cx="915987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593A8D-09AE-EB47-B417-13049C5F1F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E8D297E-F053-9B44-9A03-2402248C0B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0657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ASCCC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Palatino" pitchFamily="2" charset="77"/>
          <a:ea typeface="Palatino" pitchFamily="2" charset="77"/>
          <a:cs typeface="Palatino" pitchFamily="2" charset="77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" pitchFamily="2" charset="77"/>
          <a:ea typeface="Palatino" pitchFamily="2" charset="77"/>
          <a:cs typeface="Palatino" pitchFamily="2" charset="77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" pitchFamily="2" charset="77"/>
          <a:ea typeface="Palatino" pitchFamily="2" charset="77"/>
          <a:cs typeface="Palatino" pitchFamily="2" charset="77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" pitchFamily="2" charset="77"/>
          <a:ea typeface="Palatino" pitchFamily="2" charset="77"/>
          <a:cs typeface="Palatino" pitchFamily="2" charset="77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" pitchFamily="2" charset="77"/>
          <a:ea typeface="Palatino" pitchFamily="2" charset="77"/>
          <a:cs typeface="Palatino" pitchFamily="2" charset="77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" pitchFamily="2" charset="77"/>
          <a:ea typeface="Palatino" pitchFamily="2" charset="77"/>
          <a:cs typeface="Palatino" pitchFamily="2" charset="77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" pitchFamily="2" charset="77"/>
          <a:ea typeface="Palatino" pitchFamily="2" charset="77"/>
          <a:cs typeface="Palatino" pitchFamily="2" charset="77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" pitchFamily="2" charset="77"/>
          <a:ea typeface="Palatino" pitchFamily="2" charset="77"/>
          <a:cs typeface="Palatino" pitchFamily="2" charset="77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" pitchFamily="2" charset="77"/>
          <a:ea typeface="Palatino" pitchFamily="2" charset="77"/>
          <a:cs typeface="Palatino" pitchFamily="2" charset="77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veterans@cccco.edu" TargetMode="External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visionresourcecenter.cccco.edu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davegalio@sierracollege.edu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udlguidelines.cast.org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Serving Veterans at the System, College, and Classroom Levels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747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Chancellor’s Office Veterans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Veterans Services Advisory Committee 2020-21 Goals</a:t>
            </a:r>
          </a:p>
          <a:p>
            <a:r>
              <a:rPr lang="en-US" sz="1600" dirty="0"/>
              <a:t>1. Identify measures of success for a VRC</a:t>
            </a:r>
          </a:p>
          <a:p>
            <a:pPr lvl="1"/>
            <a:r>
              <a:rPr lang="en-US" sz="1600" dirty="0"/>
              <a:t>Vision for Success Core Commitment: Evidence-based decisions</a:t>
            </a:r>
          </a:p>
          <a:p>
            <a:r>
              <a:rPr lang="en-US" sz="1600" dirty="0"/>
              <a:t> 2. Update the certification for the minimum standards of a VRC form</a:t>
            </a:r>
          </a:p>
          <a:p>
            <a:pPr lvl="1"/>
            <a:r>
              <a:rPr lang="en-US" sz="1600" dirty="0"/>
              <a:t>Vision for Success Core Commitments: </a:t>
            </a:r>
          </a:p>
          <a:p>
            <a:pPr lvl="2"/>
            <a:r>
              <a:rPr lang="en-US" sz="1600" dirty="0"/>
              <a:t>Take ownership of goals and performance</a:t>
            </a:r>
          </a:p>
          <a:p>
            <a:pPr lvl="2"/>
            <a:r>
              <a:rPr lang="en-US" sz="1600" dirty="0"/>
              <a:t>Always design with the students end goal’s in mind</a:t>
            </a:r>
          </a:p>
          <a:p>
            <a:pPr lvl="2"/>
            <a:r>
              <a:rPr lang="en-US" sz="1600" dirty="0"/>
              <a:t>Pairing high-expectations with high support</a:t>
            </a:r>
          </a:p>
          <a:p>
            <a:r>
              <a:rPr lang="en-US" sz="1600" dirty="0"/>
              <a:t> 3. Provide guidance and support for statewide VRCs’ transitions to electronic </a:t>
            </a:r>
            <a:r>
              <a:rPr lang="en-US" sz="1600" dirty="0" smtClean="0"/>
              <a:t>files</a:t>
            </a:r>
            <a:endParaRPr lang="en-US" sz="1600" dirty="0"/>
          </a:p>
          <a:p>
            <a:pPr lvl="1"/>
            <a:r>
              <a:rPr lang="en-US" sz="1600" dirty="0"/>
              <a:t>Vision for Success Core Commitments: </a:t>
            </a:r>
          </a:p>
          <a:p>
            <a:pPr lvl="2"/>
            <a:r>
              <a:rPr lang="en-US" sz="1600" dirty="0"/>
              <a:t>Pair High Expectations with High Support </a:t>
            </a:r>
          </a:p>
          <a:p>
            <a:pPr lvl="2"/>
            <a:r>
              <a:rPr lang="en-US" sz="1600" dirty="0"/>
              <a:t>Always design with the students end goal’s in mind</a:t>
            </a:r>
          </a:p>
          <a:p>
            <a:pPr lvl="2"/>
            <a:r>
              <a:rPr lang="en-US" sz="1600" dirty="0"/>
              <a:t>Cross-system partnership with the VA</a:t>
            </a:r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16004B-AEE5-9547-AC9B-0D5C79C3D97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319" y="599592"/>
            <a:ext cx="1944793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61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Chancellor’s Office Veterans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9994" y="3250276"/>
            <a:ext cx="10523806" cy="2981711"/>
          </a:xfrm>
        </p:spPr>
        <p:txBody>
          <a:bodyPr/>
          <a:lstStyle/>
          <a:p>
            <a:pPr algn="ctr"/>
            <a:r>
              <a:rPr lang="en-US" dirty="0"/>
              <a:t>Jacqueline Chacon</a:t>
            </a:r>
          </a:p>
          <a:p>
            <a:pPr algn="ctr"/>
            <a:r>
              <a:rPr lang="en-US" dirty="0"/>
              <a:t>Veterans Services Lead</a:t>
            </a:r>
          </a:p>
          <a:p>
            <a:pPr algn="ctr"/>
            <a:r>
              <a:rPr lang="en-US" dirty="0"/>
              <a:t>Educational Services &amp; Support Division</a:t>
            </a:r>
          </a:p>
          <a:p>
            <a:pPr algn="ctr"/>
            <a:r>
              <a:rPr lang="en-US" dirty="0">
                <a:hlinkClick r:id="rId2"/>
              </a:rPr>
              <a:t>veterans@cccco.edu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16004B-AEE5-9547-AC9B-0D5C79C3D97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319" y="600057"/>
            <a:ext cx="1944793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63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572" y="4513944"/>
            <a:ext cx="11430000" cy="2171670"/>
          </a:xfrm>
        </p:spPr>
        <p:txBody>
          <a:bodyPr/>
          <a:lstStyle/>
          <a:p>
            <a:r>
              <a:rPr lang="en-US" dirty="0" smtClean="0"/>
              <a:t>ASCCC Efforts to Support Veteran Students</a:t>
            </a:r>
            <a:br>
              <a:rPr lang="en-US" dirty="0" smtClean="0"/>
            </a:br>
            <a:r>
              <a:rPr lang="en-US" sz="3600" dirty="0" smtClean="0"/>
              <a:t>Cheryl </a:t>
            </a:r>
            <a:r>
              <a:rPr lang="en-US" sz="3600" dirty="0" err="1" smtClean="0"/>
              <a:t>Aschenbach</a:t>
            </a:r>
            <a:r>
              <a:rPr lang="en-US" sz="3600" dirty="0" smtClean="0"/>
              <a:t>, ASCCC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35355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19" y="403412"/>
            <a:ext cx="9277895" cy="1685768"/>
          </a:xfrm>
        </p:spPr>
        <p:txBody>
          <a:bodyPr/>
          <a:lstStyle/>
          <a:p>
            <a:r>
              <a:rPr lang="en-US" dirty="0" smtClean="0"/>
              <a:t>ASCCC Efforts to Support </a:t>
            </a:r>
            <a:r>
              <a:rPr lang="en-US" smtClean="0"/>
              <a:t>Veteran Students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Credit for Prior Learning Pilots and Policies</a:t>
            </a:r>
          </a:p>
          <a:p>
            <a:pPr marL="1028700" lvl="1" indent="-342900">
              <a:buFont typeface="Arial" charset="0"/>
              <a:buChar char="•"/>
            </a:pPr>
            <a:r>
              <a:rPr lang="en-US" dirty="0" smtClean="0"/>
              <a:t>AB 1786 (Cervantes, 2018) and SB 1071 (Roth, 2018) </a:t>
            </a:r>
          </a:p>
          <a:p>
            <a:pPr marL="1028700" lvl="1" indent="-342900">
              <a:buFont typeface="Arial" charset="0"/>
              <a:buChar char="•"/>
            </a:pPr>
            <a:r>
              <a:rPr lang="en-US" dirty="0" smtClean="0"/>
              <a:t>Information in </a:t>
            </a:r>
            <a:r>
              <a:rPr lang="en-US" dirty="0" smtClean="0">
                <a:hlinkClick r:id="rId3"/>
              </a:rPr>
              <a:t>https://visionresourcecenter.cccco.edu</a:t>
            </a:r>
            <a:endParaRPr lang="en-US" dirty="0" smtClean="0"/>
          </a:p>
          <a:p>
            <a:pPr marL="1485900" lvl="2" indent="-342900">
              <a:buFont typeface="Arial" charset="0"/>
              <a:buChar char="•"/>
            </a:pPr>
            <a:r>
              <a:rPr lang="en-US" dirty="0" smtClean="0"/>
              <a:t>FREE Login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Use college email address</a:t>
            </a:r>
          </a:p>
          <a:p>
            <a:pPr marL="1485900" lvl="2" indent="-342900">
              <a:buFont typeface="Arial" charset="0"/>
              <a:buChar char="•"/>
            </a:pPr>
            <a:r>
              <a:rPr lang="en-US" dirty="0" smtClean="0"/>
              <a:t>Communities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Veteran Student Services and Support OR Credit for Prior Learning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Participation on Veterans Services Advisory Committee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Efforts related to diversity, equity, inclusion, and anti-racism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16004B-AEE5-9547-AC9B-0D5C79C3D97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587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 Services for Veteran Students</a:t>
            </a:r>
            <a:br>
              <a:rPr lang="en-US" dirty="0" smtClean="0"/>
            </a:br>
            <a:r>
              <a:rPr lang="en-US" sz="3600" dirty="0" smtClean="0"/>
              <a:t>Daniel </a:t>
            </a:r>
            <a:r>
              <a:rPr lang="en-US" sz="3600" dirty="0" err="1" smtClean="0"/>
              <a:t>Avegalio</a:t>
            </a:r>
            <a:r>
              <a:rPr lang="en-US" sz="3600" dirty="0" smtClean="0"/>
              <a:t>, Sierra College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16549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College Services GI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Bill®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Benefits </a:t>
            </a: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94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191B0E"/>
                </a:solidFill>
                <a:cs typeface="+mn-cs"/>
              </a:rPr>
              <a:t>There are five </a:t>
            </a:r>
            <a:r>
              <a:rPr lang="en-US" sz="2000" dirty="0" smtClean="0">
                <a:solidFill>
                  <a:srgbClr val="191B0E"/>
                </a:solidFill>
                <a:cs typeface="+mn-cs"/>
              </a:rPr>
              <a:t>chapters </a:t>
            </a:r>
            <a:r>
              <a:rPr lang="en-US" sz="2000" dirty="0" smtClean="0">
                <a:solidFill>
                  <a:srgbClr val="191B0E"/>
                </a:solidFill>
                <a:cs typeface="+mn-cs"/>
              </a:rPr>
              <a:t>of VA Educational Benefits: </a:t>
            </a:r>
            <a:endParaRPr lang="en-US" sz="2000" dirty="0">
              <a:solidFill>
                <a:srgbClr val="191B0E"/>
              </a:solidFill>
              <a:cs typeface="+mn-cs"/>
            </a:endParaRPr>
          </a:p>
          <a:p>
            <a:pPr marL="701802" lvl="1" indent="-400050">
              <a:lnSpc>
                <a:spcPct val="94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191B0E"/>
                </a:solidFill>
                <a:cs typeface="+mn-cs"/>
              </a:rPr>
              <a:t>CH 30</a:t>
            </a:r>
          </a:p>
          <a:p>
            <a:pPr marL="701802" lvl="1" indent="-400050">
              <a:lnSpc>
                <a:spcPct val="94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191B0E"/>
                </a:solidFill>
                <a:cs typeface="+mn-cs"/>
              </a:rPr>
              <a:t>CH 31</a:t>
            </a:r>
          </a:p>
          <a:p>
            <a:pPr marL="701802" lvl="1" indent="-400050">
              <a:lnSpc>
                <a:spcPct val="94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191B0E"/>
                </a:solidFill>
                <a:cs typeface="+mn-cs"/>
              </a:rPr>
              <a:t>CH </a:t>
            </a:r>
            <a:r>
              <a:rPr lang="en-US" sz="2000" dirty="0" smtClean="0">
                <a:solidFill>
                  <a:srgbClr val="191B0E"/>
                </a:solidFill>
                <a:cs typeface="+mn-cs"/>
              </a:rPr>
              <a:t>33/TOE/Fry Scholarship</a:t>
            </a:r>
            <a:endParaRPr lang="en-US" sz="2000" dirty="0">
              <a:solidFill>
                <a:srgbClr val="191B0E"/>
              </a:solidFill>
              <a:cs typeface="+mn-cs"/>
            </a:endParaRPr>
          </a:p>
          <a:p>
            <a:pPr marL="701802" lvl="1" indent="-400050">
              <a:lnSpc>
                <a:spcPct val="94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191B0E"/>
                </a:solidFill>
                <a:cs typeface="+mn-cs"/>
              </a:rPr>
              <a:t>CH 35 </a:t>
            </a:r>
          </a:p>
          <a:p>
            <a:pPr marL="701802" lvl="1" indent="-400050">
              <a:lnSpc>
                <a:spcPct val="94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191B0E"/>
                </a:solidFill>
                <a:cs typeface="+mn-cs"/>
              </a:rPr>
              <a:t>CH 1606</a:t>
            </a:r>
          </a:p>
          <a:p>
            <a:pPr lvl="0">
              <a:lnSpc>
                <a:spcPct val="94000"/>
              </a:lnSpc>
              <a:spcBef>
                <a:spcPts val="0"/>
              </a:spcBef>
            </a:pPr>
            <a:endParaRPr lang="en-US" sz="2000" dirty="0">
              <a:solidFill>
                <a:srgbClr val="191B0E"/>
              </a:solidFill>
              <a:cs typeface="+mn-cs"/>
            </a:endParaRPr>
          </a:p>
          <a:p>
            <a:pPr marL="342900" lvl="0" indent="-34290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91B0E"/>
                </a:solidFill>
                <a:cs typeface="+mn-cs"/>
              </a:rPr>
              <a:t>Main source of income when getting </a:t>
            </a:r>
            <a:r>
              <a:rPr lang="en-US" sz="2000" dirty="0" smtClean="0">
                <a:solidFill>
                  <a:srgbClr val="191B0E"/>
                </a:solidFill>
                <a:cs typeface="+mn-cs"/>
              </a:rPr>
              <a:t>out. </a:t>
            </a:r>
            <a:endParaRPr lang="en-US" sz="2000" dirty="0">
              <a:solidFill>
                <a:srgbClr val="191B0E"/>
              </a:solidFill>
              <a:cs typeface="+mn-cs"/>
            </a:endParaRPr>
          </a:p>
          <a:p>
            <a:pPr marL="342900" lvl="0" indent="-34290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91B0E"/>
                </a:solidFill>
                <a:cs typeface="+mn-cs"/>
              </a:rPr>
              <a:t>36 </a:t>
            </a:r>
            <a:r>
              <a:rPr lang="en-US" sz="2000" dirty="0" smtClean="0">
                <a:solidFill>
                  <a:srgbClr val="191B0E"/>
                </a:solidFill>
                <a:cs typeface="+mn-cs"/>
              </a:rPr>
              <a:t>months of benefits!! </a:t>
            </a:r>
          </a:p>
          <a:p>
            <a:pPr marL="342900" lvl="0" indent="-34290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191B0E"/>
                </a:solidFill>
                <a:cs typeface="+mn-cs"/>
              </a:rPr>
              <a:t>Not all Veterans have benefits or use them.</a:t>
            </a:r>
            <a:endParaRPr lang="en-US" sz="2000" dirty="0">
              <a:solidFill>
                <a:srgbClr val="191B0E"/>
              </a:solidFill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16004B-AEE5-9547-AC9B-0D5C79C3D97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193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19" y="403412"/>
            <a:ext cx="9186204" cy="1685768"/>
          </a:xfrm>
        </p:spPr>
        <p:txBody>
          <a:bodyPr/>
          <a:lstStyle/>
          <a:p>
            <a:r>
              <a:rPr lang="en-US" dirty="0" smtClean="0"/>
              <a:t>College Services-Veteran Transitional Issues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94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91B0E"/>
                </a:solidFill>
                <a:cs typeface="+mn-cs"/>
              </a:rPr>
              <a:t>Transitioning</a:t>
            </a:r>
          </a:p>
          <a:p>
            <a:pPr marL="342900" lvl="0" indent="-342900">
              <a:lnSpc>
                <a:spcPct val="94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91B0E"/>
                </a:solidFill>
                <a:cs typeface="+mn-cs"/>
              </a:rPr>
              <a:t>Budgeting</a:t>
            </a:r>
          </a:p>
          <a:p>
            <a:pPr marL="342900" lvl="0" indent="-342900">
              <a:lnSpc>
                <a:spcPct val="94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91B0E"/>
                </a:solidFill>
                <a:cs typeface="+mn-cs"/>
              </a:rPr>
              <a:t>Lack of Comradery/Support</a:t>
            </a:r>
          </a:p>
          <a:p>
            <a:pPr marL="342900" lvl="0" indent="-342900">
              <a:lnSpc>
                <a:spcPct val="94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91B0E"/>
                </a:solidFill>
                <a:cs typeface="+mn-cs"/>
              </a:rPr>
              <a:t>Navigating College System</a:t>
            </a:r>
          </a:p>
          <a:p>
            <a:pPr marL="342900" lvl="0" indent="-342900">
              <a:lnSpc>
                <a:spcPct val="94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91B0E"/>
                </a:solidFill>
                <a:cs typeface="+mn-cs"/>
              </a:rPr>
              <a:t>Being a Civilian</a:t>
            </a:r>
          </a:p>
          <a:p>
            <a:pPr marL="342900" lvl="0" indent="-342900">
              <a:lnSpc>
                <a:spcPct val="94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91B0E"/>
                </a:solidFill>
                <a:cs typeface="+mn-cs"/>
              </a:rPr>
              <a:t>Looking for a Purpose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16004B-AEE5-9547-AC9B-0D5C79C3D97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680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 Services- Veteran Stressors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94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91B0E"/>
                </a:solidFill>
                <a:latin typeface="Franklin Gothic Book" panose="020B0503020102020204"/>
                <a:cs typeface="+mn-cs"/>
              </a:rPr>
              <a:t>Starting Over </a:t>
            </a:r>
          </a:p>
          <a:p>
            <a:pPr marL="342900" lvl="0" indent="-342900">
              <a:lnSpc>
                <a:spcPct val="94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91B0E"/>
                </a:solidFill>
                <a:latin typeface="Franklin Gothic Book" panose="020B0503020102020204"/>
                <a:cs typeface="+mn-cs"/>
              </a:rPr>
              <a:t>Family Life </a:t>
            </a:r>
          </a:p>
          <a:p>
            <a:pPr marL="342900" lvl="0" indent="-342900">
              <a:lnSpc>
                <a:spcPct val="94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91B0E"/>
                </a:solidFill>
                <a:latin typeface="Franklin Gothic Book" panose="020B0503020102020204"/>
                <a:cs typeface="+mn-cs"/>
              </a:rPr>
              <a:t>Financial Obligations </a:t>
            </a:r>
          </a:p>
          <a:p>
            <a:pPr marL="342900" lvl="0" indent="-342900">
              <a:lnSpc>
                <a:spcPct val="94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91B0E"/>
                </a:solidFill>
                <a:latin typeface="Franklin Gothic Book" panose="020B0503020102020204"/>
                <a:cs typeface="+mn-cs"/>
              </a:rPr>
              <a:t>No Career or Educational Goals</a:t>
            </a:r>
          </a:p>
          <a:p>
            <a:pPr marL="342900" lvl="0" indent="-342900">
              <a:lnSpc>
                <a:spcPct val="94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91B0E"/>
                </a:solidFill>
                <a:latin typeface="Franklin Gothic Book" panose="020B0503020102020204"/>
                <a:cs typeface="+mn-cs"/>
              </a:rPr>
              <a:t>No Health insurance </a:t>
            </a:r>
          </a:p>
          <a:p>
            <a:pPr marL="342900" lvl="0" indent="-342900">
              <a:lnSpc>
                <a:spcPct val="94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91B0E"/>
                </a:solidFill>
                <a:latin typeface="Franklin Gothic Book" panose="020B0503020102020204"/>
                <a:cs typeface="+mn-cs"/>
              </a:rPr>
              <a:t>Lack of support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16004B-AEE5-9547-AC9B-0D5C79C3D97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8352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19" y="403412"/>
            <a:ext cx="9168619" cy="1685768"/>
          </a:xfrm>
        </p:spPr>
        <p:txBody>
          <a:bodyPr/>
          <a:lstStyle/>
          <a:p>
            <a:r>
              <a:rPr lang="en-US" dirty="0" smtClean="0"/>
              <a:t>College Services- Veteran Resource Centers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Veteran Resource Centers- Provide one stop/ wrap around services for all Veterans and Military affiliated student. </a:t>
            </a:r>
          </a:p>
          <a:p>
            <a:pPr marL="1200150" lvl="1" indent="-514350">
              <a:buFont typeface="Wingdings" panose="05000000000000000000" pitchFamily="2" charset="2"/>
              <a:buChar char="q"/>
            </a:pPr>
            <a:r>
              <a:rPr lang="en-US" dirty="0" smtClean="0"/>
              <a:t>Veterans Coordinator/Director( Not all schools have this role) </a:t>
            </a:r>
          </a:p>
          <a:p>
            <a:pPr marL="1200150" lvl="1" indent="-514350">
              <a:buFont typeface="Wingdings" panose="05000000000000000000" pitchFamily="2" charset="2"/>
              <a:buChar char="q"/>
            </a:pPr>
            <a:r>
              <a:rPr lang="en-US" dirty="0" smtClean="0"/>
              <a:t>VA Certifying Official </a:t>
            </a:r>
          </a:p>
          <a:p>
            <a:pPr marL="1200150" lvl="1" indent="-514350">
              <a:buFont typeface="Wingdings" panose="05000000000000000000" pitchFamily="2" charset="2"/>
              <a:buChar char="q"/>
            </a:pPr>
            <a:r>
              <a:rPr lang="en-US" dirty="0" smtClean="0"/>
              <a:t>Veterans Counselor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Workshops specific for faculty/staff and non-Veteran </a:t>
            </a:r>
            <a:r>
              <a:rPr lang="en-US" dirty="0" smtClean="0"/>
              <a:t>students.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Main connection point for faculty and staff in case issues arise. 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514350" indent="-514350">
              <a:buFont typeface="+mj-lt"/>
              <a:buAutoNum type="romanUcPeriod"/>
            </a:pPr>
            <a:endParaRPr lang="en-US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16004B-AEE5-9547-AC9B-0D5C79C3D97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9820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 Services- Veteran Resources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campus resources- Many veterans do not think they are eligible for other programs!</a:t>
            </a:r>
          </a:p>
          <a:p>
            <a:pPr marL="1200150" lvl="1" indent="-514350">
              <a:buFont typeface="Wingdings" charset="2"/>
              <a:buChar char="q"/>
            </a:pPr>
            <a:r>
              <a:rPr lang="en-US" dirty="0" smtClean="0"/>
              <a:t>DSPS</a:t>
            </a:r>
          </a:p>
          <a:p>
            <a:pPr marL="1200150" lvl="1" indent="-514350">
              <a:buFont typeface="Wingdings" charset="2"/>
              <a:buChar char="q"/>
            </a:pPr>
            <a:r>
              <a:rPr lang="en-US" dirty="0" smtClean="0"/>
              <a:t>Financial Aid ( VA educational benefits is non-taxable income) </a:t>
            </a:r>
          </a:p>
          <a:p>
            <a:pPr marL="1200150" lvl="1" indent="-514350">
              <a:buFont typeface="Wingdings" charset="2"/>
              <a:buChar char="q"/>
            </a:pPr>
            <a:r>
              <a:rPr lang="en-US" dirty="0" smtClean="0"/>
              <a:t>EOPS</a:t>
            </a:r>
          </a:p>
          <a:p>
            <a:pPr marL="1200150" lvl="1" indent="-514350">
              <a:buFont typeface="Wingdings" charset="2"/>
              <a:buChar char="q"/>
            </a:pPr>
            <a:r>
              <a:rPr lang="en-US" dirty="0" smtClean="0"/>
              <a:t>TRIO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16004B-AEE5-9547-AC9B-0D5C79C3D97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80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Welcome  </a:t>
            </a:r>
          </a:p>
          <a:p>
            <a:r>
              <a:rPr lang="en-US" dirty="0"/>
              <a:t>Chancellor’s Office Overview and Resources  </a:t>
            </a:r>
          </a:p>
          <a:p>
            <a:r>
              <a:rPr lang="en-US" dirty="0"/>
              <a:t>ASCCC Overview and Efforts </a:t>
            </a:r>
            <a:endParaRPr lang="en-US" dirty="0" smtClean="0"/>
          </a:p>
          <a:p>
            <a:r>
              <a:rPr lang="en-US" dirty="0" smtClean="0"/>
              <a:t>College </a:t>
            </a:r>
            <a:r>
              <a:rPr lang="en-US" dirty="0"/>
              <a:t>Services </a:t>
            </a:r>
            <a:endParaRPr lang="en-US" dirty="0" smtClean="0"/>
          </a:p>
          <a:p>
            <a:r>
              <a:rPr lang="en-US" dirty="0" smtClean="0"/>
              <a:t>Classroom </a:t>
            </a:r>
            <a:r>
              <a:rPr lang="en-US" dirty="0"/>
              <a:t>Strategies Overview  </a:t>
            </a:r>
          </a:p>
          <a:p>
            <a:r>
              <a:rPr lang="en-US" dirty="0"/>
              <a:t>Classroom </a:t>
            </a:r>
            <a:r>
              <a:rPr lang="en-US" dirty="0" smtClean="0"/>
              <a:t>Strategies </a:t>
            </a:r>
            <a:r>
              <a:rPr lang="en-US" dirty="0"/>
              <a:t>– Noncredit </a:t>
            </a:r>
            <a:endParaRPr lang="en-US" dirty="0" smtClean="0"/>
          </a:p>
          <a:p>
            <a:r>
              <a:rPr lang="en-US" dirty="0" smtClean="0"/>
              <a:t>Q&amp;A </a:t>
            </a:r>
            <a:r>
              <a:rPr lang="en-US" dirty="0"/>
              <a:t>/ Closing </a:t>
            </a:r>
            <a:r>
              <a:rPr lang="en-US" dirty="0" smtClean="0"/>
              <a:t>Comments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16004B-AEE5-9547-AC9B-0D5C79C3D97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137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19" y="403412"/>
            <a:ext cx="9414804" cy="1685768"/>
          </a:xfrm>
        </p:spPr>
        <p:txBody>
          <a:bodyPr/>
          <a:lstStyle/>
          <a:p>
            <a:r>
              <a:rPr lang="en-US" dirty="0" smtClean="0"/>
              <a:t>College Services- Veteran Resources </a:t>
            </a:r>
            <a:r>
              <a:rPr lang="en-US" dirty="0" smtClean="0"/>
              <a:t>(</a:t>
            </a:r>
            <a:r>
              <a:rPr lang="en-US" dirty="0" err="1" smtClean="0"/>
              <a:t>cont</a:t>
            </a:r>
            <a:r>
              <a:rPr lang="en-US" dirty="0" smtClean="0"/>
              <a:t>…)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Community Collaboration</a:t>
            </a:r>
          </a:p>
          <a:p>
            <a:pPr marL="1200150" lvl="1" indent="-514350">
              <a:buFont typeface="Wingdings" panose="05000000000000000000" pitchFamily="2" charset="2"/>
              <a:buChar char="q"/>
            </a:pPr>
            <a:r>
              <a:rPr lang="en-US" sz="1800" dirty="0"/>
              <a:t>Mental Health (Vet Centers, Non-Profits, VA) </a:t>
            </a:r>
          </a:p>
          <a:p>
            <a:pPr marL="1200150" lvl="1" indent="-514350">
              <a:buFont typeface="Wingdings" panose="05000000000000000000" pitchFamily="2" charset="2"/>
              <a:buChar char="q"/>
            </a:pPr>
            <a:r>
              <a:rPr lang="en-US" sz="1800" dirty="0"/>
              <a:t>Department of Veteran Affairs- (</a:t>
            </a:r>
            <a:r>
              <a:rPr lang="en-US" sz="1800" dirty="0" err="1"/>
              <a:t>VHA,VBA,National</a:t>
            </a:r>
            <a:r>
              <a:rPr lang="en-US" sz="1800" dirty="0"/>
              <a:t> Cemetery) </a:t>
            </a:r>
          </a:p>
          <a:p>
            <a:pPr marL="1200150" lvl="1" indent="-514350">
              <a:buFont typeface="Wingdings" panose="05000000000000000000" pitchFamily="2" charset="2"/>
              <a:buChar char="q"/>
            </a:pPr>
            <a:r>
              <a:rPr lang="en-US" sz="1800" dirty="0"/>
              <a:t>County, State and Federal know difference </a:t>
            </a:r>
          </a:p>
          <a:p>
            <a:pPr marL="1200150" lvl="1" indent="-514350">
              <a:buFont typeface="Wingdings" panose="05000000000000000000" pitchFamily="2" charset="2"/>
              <a:buChar char="q"/>
            </a:pPr>
            <a:r>
              <a:rPr lang="en-US" sz="1800" dirty="0"/>
              <a:t>Partnership's with local sport teams </a:t>
            </a:r>
            <a:endParaRPr lang="en-US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College Foundation account: </a:t>
            </a:r>
          </a:p>
          <a:p>
            <a:pPr marL="1200150" lvl="1" indent="-514350">
              <a:buFont typeface="Wingdings" panose="05000000000000000000" pitchFamily="2" charset="2"/>
              <a:buChar char="q"/>
            </a:pPr>
            <a:r>
              <a:rPr lang="en-US" sz="1800" dirty="0" smtClean="0"/>
              <a:t>Emergency Funding </a:t>
            </a:r>
          </a:p>
          <a:p>
            <a:pPr marL="1200150" lvl="1" indent="-514350">
              <a:buFont typeface="Wingdings" panose="05000000000000000000" pitchFamily="2" charset="2"/>
              <a:buChar char="q"/>
            </a:pPr>
            <a:r>
              <a:rPr lang="en-US" sz="1800" dirty="0" smtClean="0"/>
              <a:t>Book Vouchers</a:t>
            </a:r>
          </a:p>
          <a:p>
            <a:pPr marL="1200150" lvl="1" indent="-514350">
              <a:buFont typeface="Wingdings" panose="05000000000000000000" pitchFamily="2" charset="2"/>
              <a:buChar char="q"/>
            </a:pPr>
            <a:r>
              <a:rPr lang="en-US" sz="1800" dirty="0" smtClean="0"/>
              <a:t>Events geared to support Veterans and Military affiliated students. </a:t>
            </a:r>
          </a:p>
          <a:p>
            <a:pPr marL="1200150" lvl="1" indent="-514350">
              <a:buFont typeface="Wingdings" panose="05000000000000000000" pitchFamily="2" charset="2"/>
              <a:buChar char="q"/>
            </a:pPr>
            <a:r>
              <a:rPr lang="en-US" sz="1800" dirty="0" smtClean="0"/>
              <a:t>Connect with your college’s VRC if you or a student needs support! </a:t>
            </a:r>
            <a:endParaRPr lang="en-US" sz="1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16004B-AEE5-9547-AC9B-0D5C79C3D97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3368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 Services-Veterans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Daniel Avegalio</a:t>
            </a:r>
          </a:p>
          <a:p>
            <a:pPr algn="ctr"/>
            <a:r>
              <a:rPr lang="en-US" dirty="0" smtClean="0"/>
              <a:t>Director of Student Services </a:t>
            </a:r>
          </a:p>
          <a:p>
            <a:pPr algn="ctr"/>
            <a:r>
              <a:rPr lang="en-US" dirty="0" smtClean="0"/>
              <a:t>Sierra College </a:t>
            </a:r>
          </a:p>
          <a:p>
            <a:pPr algn="ctr"/>
            <a:r>
              <a:rPr lang="en-US" dirty="0" smtClean="0">
                <a:hlinkClick r:id="rId2"/>
              </a:rPr>
              <a:t>davegalio@sierracollege.edu</a:t>
            </a:r>
            <a:endParaRPr lang="en-US" dirty="0" smtClean="0"/>
          </a:p>
          <a:p>
            <a:pPr algn="ctr"/>
            <a:r>
              <a:rPr lang="en-US" dirty="0" smtClean="0"/>
              <a:t>916-660-7305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16004B-AEE5-9547-AC9B-0D5C79C3D97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8963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Classroom Strategies</a:t>
            </a:r>
            <a:br>
              <a:rPr lang="en-US" dirty="0" smtClean="0"/>
            </a:br>
            <a:r>
              <a:rPr lang="en-US" sz="3600" dirty="0" smtClean="0"/>
              <a:t>Cheryl </a:t>
            </a:r>
            <a:r>
              <a:rPr lang="en-US" sz="3600" dirty="0" err="1" smtClean="0"/>
              <a:t>Aschenbach</a:t>
            </a:r>
            <a:r>
              <a:rPr lang="en-US" sz="3600" dirty="0" smtClean="0"/>
              <a:t>, ASCCC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04059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Supporting Veterans Online</a:t>
            </a:r>
            <a:br>
              <a:rPr lang="en-US" dirty="0"/>
            </a:br>
            <a:r>
              <a:rPr lang="en-US" dirty="0"/>
              <a:t>in Instruction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+mn-lt"/>
              </a:rPr>
              <a:t>Use Universal Design for </a:t>
            </a:r>
            <a:r>
              <a:rPr lang="en-US" sz="2000" dirty="0" smtClean="0">
                <a:latin typeface="+mn-lt"/>
              </a:rPr>
              <a:t>Learning (UDL) principles</a:t>
            </a:r>
          </a:p>
          <a:p>
            <a:pPr marL="1028700" lvl="1" indent="-342900">
              <a:buFont typeface="Arial" charset="0"/>
              <a:buChar char="•"/>
            </a:pPr>
            <a:r>
              <a:rPr lang="en-US" sz="2000" dirty="0" smtClean="0">
                <a:latin typeface="+mn-lt"/>
              </a:rPr>
              <a:t>UDL is a framework for optimizing learning for all students</a:t>
            </a:r>
          </a:p>
          <a:p>
            <a:pPr marL="1028700" lvl="1" indent="-342900">
              <a:buFont typeface="Arial" charset="0"/>
              <a:buChar char="•"/>
            </a:pPr>
            <a:r>
              <a:rPr lang="en-US" sz="2000" dirty="0" smtClean="0">
                <a:latin typeface="+mn-lt"/>
              </a:rPr>
              <a:t>Intended to help learners access access and participate </a:t>
            </a:r>
          </a:p>
          <a:p>
            <a:pPr marL="1028700" lvl="1" indent="-342900">
              <a:buFont typeface="Arial" charset="0"/>
              <a:buChar char="•"/>
            </a:pPr>
            <a:r>
              <a:rPr lang="en-US" sz="2000" dirty="0" smtClean="0">
                <a:latin typeface="+mn-lt"/>
                <a:hlinkClick r:id="rId2"/>
              </a:rPr>
              <a:t>UDL Guidelines</a:t>
            </a:r>
            <a:endParaRPr lang="en-US" sz="2000" dirty="0" smtClean="0">
              <a:latin typeface="+mn-lt"/>
            </a:endParaRPr>
          </a:p>
          <a:p>
            <a:pPr marL="1485900" lvl="2" indent="-342900">
              <a:buFont typeface="Arial" charset="0"/>
              <a:buChar char="•"/>
            </a:pPr>
            <a:r>
              <a:rPr lang="en-US" sz="1600" dirty="0" smtClean="0">
                <a:latin typeface="+mn-lt"/>
              </a:rPr>
              <a:t>Provide multiple means of engagement</a:t>
            </a:r>
          </a:p>
          <a:p>
            <a:pPr marL="1485900" lvl="2" indent="-342900">
              <a:buFont typeface="Arial" charset="0"/>
              <a:buChar char="•"/>
            </a:pPr>
            <a:r>
              <a:rPr lang="en-US" sz="1600" dirty="0" smtClean="0">
                <a:latin typeface="+mn-lt"/>
              </a:rPr>
              <a:t>Provide multiple means of representation</a:t>
            </a:r>
          </a:p>
          <a:p>
            <a:pPr marL="1485900" lvl="2" indent="-342900">
              <a:buFont typeface="Arial" charset="0"/>
              <a:buChar char="•"/>
            </a:pPr>
            <a:r>
              <a:rPr lang="en-US" sz="1600" dirty="0" smtClean="0">
                <a:latin typeface="+mn-lt"/>
              </a:rPr>
              <a:t>Provide multiple means of action and expression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+mn-lt"/>
              </a:rPr>
              <a:t>Provide a structured and organized learning environment</a:t>
            </a:r>
          </a:p>
          <a:p>
            <a:pPr marL="1028700" lvl="1" indent="-342900">
              <a:buFont typeface="Arial" charset="0"/>
              <a:buChar char="•"/>
            </a:pPr>
            <a:r>
              <a:rPr lang="en-US" sz="2000" dirty="0" smtClean="0">
                <a:latin typeface="+mn-lt"/>
              </a:rPr>
              <a:t>Ensure expectations are clear</a:t>
            </a:r>
          </a:p>
          <a:p>
            <a:pPr marL="1028700" lvl="1" indent="-342900">
              <a:buFont typeface="Arial" charset="0"/>
              <a:buChar char="•"/>
            </a:pPr>
            <a:r>
              <a:rPr lang="en-US" sz="2000" dirty="0" smtClean="0">
                <a:latin typeface="+mn-lt"/>
              </a:rPr>
              <a:t>Rubrics for assignments are helpful</a:t>
            </a:r>
            <a:endParaRPr lang="en-US" sz="2000" dirty="0">
              <a:latin typeface="+mn-lt"/>
            </a:endParaRPr>
          </a:p>
          <a:p>
            <a:pPr marL="342900" indent="-342900">
              <a:buFont typeface="Arial" charset="0"/>
              <a:buChar char="•"/>
            </a:pPr>
            <a:endParaRPr lang="en-US" sz="18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16004B-AEE5-9547-AC9B-0D5C79C3D97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5610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Supporting Veterans Online</a:t>
            </a:r>
            <a:br>
              <a:rPr lang="en-US" dirty="0"/>
            </a:br>
            <a:r>
              <a:rPr lang="en-US" dirty="0"/>
              <a:t>in Instruction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sz="1800" dirty="0"/>
              <a:t>Provide opportunities for veterans to share veteran status with instructor</a:t>
            </a:r>
          </a:p>
          <a:p>
            <a:pPr marL="1028700" lvl="1" indent="-342900">
              <a:buFont typeface="Arial" charset="0"/>
              <a:buChar char="•"/>
            </a:pPr>
            <a:r>
              <a:rPr lang="en-US" sz="1800" dirty="0"/>
              <a:t>Utilize an intro survey, make the request via the syllabus, </a:t>
            </a:r>
            <a:r>
              <a:rPr lang="en-US" sz="1800" dirty="0" err="1"/>
              <a:t>etc</a:t>
            </a:r>
            <a:endParaRPr lang="en-US" sz="1800" dirty="0"/>
          </a:p>
          <a:p>
            <a:pPr marL="1028700" lvl="1" indent="-342900">
              <a:buFont typeface="Arial" charset="0"/>
              <a:buChar char="•"/>
            </a:pPr>
            <a:r>
              <a:rPr lang="en-US" sz="1800" dirty="0"/>
              <a:t>Approach student veterans privately about sharing experiences within the course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800" dirty="0" smtClean="0"/>
              <a:t>Build </a:t>
            </a:r>
            <a:r>
              <a:rPr lang="en-US" sz="1800" dirty="0"/>
              <a:t>community</a:t>
            </a:r>
          </a:p>
          <a:p>
            <a:pPr marL="1028700" lvl="1" indent="-342900">
              <a:buFont typeface="Arial" charset="0"/>
              <a:buChar char="•"/>
            </a:pPr>
            <a:r>
              <a:rPr lang="en-US" sz="1800" dirty="0"/>
              <a:t>Facilitate opportunities for student-to-student collaboration within online courses</a:t>
            </a:r>
          </a:p>
          <a:p>
            <a:pPr marL="1028700" lvl="1" indent="-342900">
              <a:buFont typeface="Arial" charset="0"/>
              <a:buChar char="•"/>
            </a:pPr>
            <a:r>
              <a:rPr lang="en-US" sz="1800" dirty="0"/>
              <a:t>Utilize group assignments; have clear participation roles within groups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800" dirty="0" smtClean="0">
                <a:latin typeface="+mn-lt"/>
              </a:rPr>
              <a:t>Include </a:t>
            </a:r>
            <a:r>
              <a:rPr lang="en-US" sz="1800" dirty="0">
                <a:latin typeface="+mn-lt"/>
              </a:rPr>
              <a:t>information about Veteran Centers in syllabus (resources</a:t>
            </a:r>
            <a:r>
              <a:rPr lang="en-US" sz="1800" dirty="0" smtClean="0">
                <a:latin typeface="+mn-lt"/>
              </a:rPr>
              <a:t>)</a:t>
            </a:r>
          </a:p>
          <a:p>
            <a:pPr marL="1028700" lvl="1" indent="-342900">
              <a:buFont typeface="Arial" charset="0"/>
              <a:buChar char="•"/>
            </a:pPr>
            <a:r>
              <a:rPr lang="en-US" sz="1800" dirty="0" smtClean="0">
                <a:latin typeface="+mn-lt"/>
              </a:rPr>
              <a:t>Include names of direct contacts and </a:t>
            </a:r>
            <a:r>
              <a:rPr lang="en-US" sz="1800" dirty="0" smtClean="0">
                <a:latin typeface="+mn-lt"/>
              </a:rPr>
              <a:t>their contact </a:t>
            </a:r>
            <a:r>
              <a:rPr lang="en-US" sz="1800" dirty="0" smtClean="0">
                <a:latin typeface="+mn-lt"/>
              </a:rPr>
              <a:t>info</a:t>
            </a:r>
            <a:endParaRPr lang="en-US" sz="1800" dirty="0">
              <a:latin typeface="+mn-lt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1800" dirty="0" smtClean="0">
                <a:latin typeface="+mn-lt"/>
              </a:rPr>
              <a:t>Express </a:t>
            </a:r>
            <a:r>
              <a:rPr lang="en-US" sz="1800" dirty="0">
                <a:latin typeface="+mn-lt"/>
              </a:rPr>
              <a:t>openness for all viewpoints, including </a:t>
            </a:r>
            <a:r>
              <a:rPr lang="en-US" sz="1800" dirty="0" smtClean="0">
                <a:latin typeface="+mn-lt"/>
              </a:rPr>
              <a:t>disagreement</a:t>
            </a:r>
            <a:endParaRPr lang="en-US" sz="1800" dirty="0">
              <a:latin typeface="+mn-lt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1800" dirty="0">
                <a:latin typeface="+mn-lt"/>
              </a:rPr>
              <a:t>Encourage all students, especially veterans, to reach out when they have questions</a:t>
            </a:r>
          </a:p>
          <a:p>
            <a:pPr marL="342900" indent="-342900">
              <a:buFont typeface="Arial" charset="0"/>
              <a:buChar char="•"/>
            </a:pPr>
            <a:endParaRPr lang="en-US" sz="18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16004B-AEE5-9547-AC9B-0D5C79C3D97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4478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4513944"/>
            <a:ext cx="11693769" cy="2171670"/>
          </a:xfrm>
        </p:spPr>
        <p:txBody>
          <a:bodyPr/>
          <a:lstStyle/>
          <a:p>
            <a:r>
              <a:rPr lang="en-US" dirty="0" smtClean="0"/>
              <a:t>Classroom Strategies – Noncredit</a:t>
            </a:r>
            <a:br>
              <a:rPr lang="en-US" dirty="0" smtClean="0"/>
            </a:br>
            <a:r>
              <a:rPr lang="en-US" sz="3600" dirty="0" smtClean="0"/>
              <a:t>Ted Kagan, San Diego Continuing Education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013522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615" y="2662568"/>
            <a:ext cx="11447585" cy="4058907"/>
          </a:xfrm>
        </p:spPr>
        <p:txBody>
          <a:bodyPr/>
          <a:lstStyle/>
          <a:p>
            <a:r>
              <a:rPr lang="en-US" sz="2200" dirty="0" smtClean="0"/>
              <a:t>Today’s veterans are younger, better education, and earn a higher income than national averages. However, many veterans transitioning into civilian life may experience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/>
              <a:t>D</a:t>
            </a:r>
            <a:r>
              <a:rPr lang="en-US" sz="2200" dirty="0" smtClean="0"/>
              <a:t>ifficulties adjusting from military to civilian life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 smtClean="0"/>
              <a:t>Lack of resume, job search, and interviewing experiences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 smtClean="0"/>
              <a:t>Time needed to decompress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 smtClean="0"/>
              <a:t>Physical and mental health issues resulting from military service</a:t>
            </a:r>
          </a:p>
          <a:p>
            <a:r>
              <a:rPr lang="en-US" sz="2200" dirty="0" smtClean="0"/>
              <a:t>With that in mind, it is extremely important for every community college and continuing education department in the state system to have a veteran’s services office on campus.</a:t>
            </a:r>
          </a:p>
          <a:p>
            <a:r>
              <a:rPr lang="en-US" sz="2200" dirty="0" smtClean="0"/>
              <a:t>It’s important for all of us as instructors to keep in mind the diverse experiences and challenges of our students, including veteran students</a:t>
            </a:r>
          </a:p>
          <a:p>
            <a:pPr marL="342900" indent="-342900">
              <a:buFont typeface="Arial" charset="0"/>
              <a:buChar char="•"/>
            </a:pP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16004B-AEE5-9547-AC9B-0D5C79C3D978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9157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br>
              <a:rPr lang="en-US" dirty="0" smtClean="0"/>
            </a:br>
            <a:r>
              <a:rPr lang="en-US" dirty="0" smtClean="0"/>
              <a:t>Thank you for joining us!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61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>
            <a:extLst>
              <a:ext uri="{FF2B5EF4-FFF2-40B4-BE49-F238E27FC236}">
                <a16:creationId xmlns="" xmlns:a16="http://schemas.microsoft.com/office/drawing/2014/main" id="{133F99F4-F0B3-AD4D-B2D6-0C581BE77F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54480" y="4571452"/>
            <a:ext cx="10547350" cy="21717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Chancellor’s Office Veterans Program</a:t>
            </a:r>
            <a:br>
              <a:rPr lang="en-US" altLang="en-US" dirty="0" smtClean="0"/>
            </a:br>
            <a:r>
              <a:rPr lang="en-US" altLang="en-US" sz="3600" dirty="0"/>
              <a:t> Gina Browne, Chancellor’s </a:t>
            </a:r>
            <a:r>
              <a:rPr lang="en-US" altLang="en-US" sz="3600" dirty="0" smtClean="0"/>
              <a:t>Office</a:t>
            </a:r>
            <a:br>
              <a:rPr lang="en-US" altLang="en-US" sz="3600" dirty="0" smtClean="0"/>
            </a:br>
            <a:r>
              <a:rPr lang="en-US" altLang="en-US" sz="3600" dirty="0" smtClean="0"/>
              <a:t>Jacqueline </a:t>
            </a:r>
            <a:r>
              <a:rPr lang="en-US" altLang="en-US" sz="3600" dirty="0"/>
              <a:t>Chacon, </a:t>
            </a:r>
            <a:r>
              <a:rPr lang="en-US" altLang="en-US" sz="3600" dirty="0" smtClean="0"/>
              <a:t>Chancellor’s Office</a:t>
            </a:r>
            <a:endParaRPr lang="en-US" alt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19" y="5379411"/>
            <a:ext cx="1944793" cy="737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Vision for Success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417CF1D-3A75-4C6A-86F1-0209BD5F4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201" y="2462320"/>
            <a:ext cx="10515600" cy="4351338"/>
          </a:xfrm>
        </p:spPr>
        <p:txBody>
          <a:bodyPr/>
          <a:lstStyle/>
          <a:p>
            <a:r>
              <a:rPr lang="en-US" dirty="0" smtClean="0"/>
              <a:t>Increase credential obtainment by 20%</a:t>
            </a:r>
          </a:p>
          <a:p>
            <a:r>
              <a:rPr lang="en-US" dirty="0" smtClean="0"/>
              <a:t>Increase transfer by 35% to UC and CSU</a:t>
            </a:r>
          </a:p>
          <a:p>
            <a:r>
              <a:rPr lang="en-US" dirty="0" smtClean="0"/>
              <a:t>Decrease unit obtainment for a degree</a:t>
            </a:r>
          </a:p>
          <a:p>
            <a:r>
              <a:rPr lang="en-US" dirty="0" smtClean="0"/>
              <a:t>Increase employment for CTE students</a:t>
            </a:r>
          </a:p>
          <a:p>
            <a:r>
              <a:rPr lang="en-US" dirty="0" smtClean="0"/>
              <a:t>Reduce and erase equity gaps</a:t>
            </a:r>
          </a:p>
          <a:p>
            <a:r>
              <a:rPr lang="en-US" dirty="0" smtClean="0"/>
              <a:t>Reduce regional gaps</a:t>
            </a:r>
            <a:endParaRPr lang="en-US" dirty="0"/>
          </a:p>
        </p:txBody>
      </p:sp>
      <p:sp>
        <p:nvSpPr>
          <p:cNvPr id="4" name="Right Brace 3" descr="decorative&#10;" title="Straight connection">
            <a:extLst>
              <a:ext uri="{FF2B5EF4-FFF2-40B4-BE49-F238E27FC236}">
                <a16:creationId xmlns="" xmlns:a16="http://schemas.microsoft.com/office/drawing/2014/main" id="{CA2FB3F4-13A7-4154-8012-5B5EAAD61924}"/>
              </a:ext>
            </a:extLst>
          </p:cNvPr>
          <p:cNvSpPr/>
          <p:nvPr/>
        </p:nvSpPr>
        <p:spPr>
          <a:xfrm>
            <a:off x="6886162" y="1960494"/>
            <a:ext cx="216176" cy="2897864"/>
          </a:xfrm>
          <a:prstGeom prst="rightBrace">
            <a:avLst>
              <a:gd name="adj1" fmla="val 0"/>
              <a:gd name="adj2" fmla="val 50000"/>
            </a:avLst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002F6D"/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1B0DE60-0E8B-4B55-B705-FA79BE07834E}"/>
              </a:ext>
            </a:extLst>
          </p:cNvPr>
          <p:cNvSpPr txBox="1"/>
          <p:nvPr/>
        </p:nvSpPr>
        <p:spPr>
          <a:xfrm>
            <a:off x="7274170" y="2038748"/>
            <a:ext cx="3297115" cy="3372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Focus on students’ goals </a:t>
            </a:r>
          </a:p>
          <a:p>
            <a:pPr marL="342900" marR="0" lvl="0" indent="-34290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Design and decide with the student in mind</a:t>
            </a:r>
          </a:p>
          <a:p>
            <a:pPr marL="342900" marR="0" lvl="0" indent="-34290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Pair high expectations and high support</a:t>
            </a:r>
          </a:p>
          <a:p>
            <a:pPr marL="342900" marR="0" lvl="0" indent="-34290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Evidence-based decisions</a:t>
            </a:r>
          </a:p>
          <a:p>
            <a:pPr marL="342900" marR="0" lvl="0" indent="-34290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Own student performance</a:t>
            </a:r>
          </a:p>
          <a:p>
            <a:pPr marL="342900" marR="0" lvl="0" indent="-34290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Enable innovation and action </a:t>
            </a:r>
          </a:p>
          <a:p>
            <a:pPr marL="342900" marR="0" lvl="0" indent="-34290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Cross-system partnership</a:t>
            </a: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BBF95963-F256-4616-8F97-82A14C0FF7EC}"/>
              </a:ext>
            </a:extLst>
          </p:cNvPr>
          <p:cNvSpPr txBox="1">
            <a:spLocks/>
          </p:cNvSpPr>
          <p:nvPr/>
        </p:nvSpPr>
        <p:spPr>
          <a:xfrm>
            <a:off x="7274170" y="1081069"/>
            <a:ext cx="3854936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F6D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F6D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Core Commitments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F6D"/>
              </a:solidFill>
              <a:effectLst/>
              <a:uLnTx/>
              <a:uFillTx/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title="Vision for Success Bookle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90" y="-17976"/>
            <a:ext cx="1895759" cy="254804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BBF95963-F256-4616-8F97-82A14C0FF7EC}"/>
              </a:ext>
            </a:extLst>
          </p:cNvPr>
          <p:cNvSpPr txBox="1">
            <a:spLocks/>
          </p:cNvSpPr>
          <p:nvPr/>
        </p:nvSpPr>
        <p:spPr>
          <a:xfrm>
            <a:off x="2072065" y="1136757"/>
            <a:ext cx="3854936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F6D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F6D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Vision for Success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F6D"/>
              </a:solidFill>
              <a:effectLst/>
              <a:uLnTx/>
              <a:uFillTx/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795" y="5670356"/>
            <a:ext cx="1944793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08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 to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System-wide </a:t>
            </a:r>
            <a:r>
              <a:rPr lang="en-US" dirty="0"/>
              <a:t>review of police and first responder training and curriculum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Campus leaders host open dialogue and address campus climate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Campuses audit classroom climate and create an action plan to create inclusive classrooms and anti-racism curriculum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District Boards review and update your Equity plans with urgency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Shorten the time for the full implementation of the DEI Integration Plan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Engage in the Vision Resource Center “Community Colleges for Change”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16004B-AEE5-9547-AC9B-0D5C79C3D97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266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Chancellor’s Office Veterans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2019-20 Veteran’s GI Bill® count: 35,368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2019-20 MIS Fall Data: 41,863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113 Veterans Resource Center (VRC)</a:t>
            </a:r>
          </a:p>
          <a:p>
            <a:pPr lvl="1" fontAlgn="auto">
              <a:spcAft>
                <a:spcPts val="0"/>
              </a:spcAft>
            </a:pP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West Hills College Coalinga and West Hills College Lemoore share a center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2020-21: $10 </a:t>
            </a: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million ongoing California budget </a:t>
            </a:r>
            <a:r>
              <a:rPr lang="en-US" sz="2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allocation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2020-21: Additional $4.9 </a:t>
            </a:r>
            <a:r>
              <a:rPr lang="en-US" sz="2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million </a:t>
            </a: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in one-time funding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Proposed for 2021-22: </a:t>
            </a: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$10 million ongoing </a:t>
            </a:r>
            <a:endParaRPr lang="en-US" sz="2000" dirty="0" smtClean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Funds </a:t>
            </a: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must be used toward meeting or making progress toward the minimum standards associated with a high-functioning VRC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16004B-AEE5-9547-AC9B-0D5C79C3D97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319" y="508616"/>
            <a:ext cx="1944793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91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Chancellor’s Office Veterans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0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Veterans Resource Center </a:t>
            </a:r>
            <a:r>
              <a:rPr lang="en-US" sz="20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Services</a:t>
            </a:r>
          </a:p>
          <a:p>
            <a:pPr lvl="1" fontAlgn="auto">
              <a:spcAft>
                <a:spcPts val="0"/>
              </a:spcAft>
            </a:pP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Financial Aid Assistance (Required for schools participating in Principles of Excellence)</a:t>
            </a:r>
          </a:p>
          <a:p>
            <a:pPr lvl="1" fontAlgn="auto">
              <a:spcAft>
                <a:spcPts val="0"/>
              </a:spcAft>
            </a:pP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Veteran specific tutoring</a:t>
            </a:r>
          </a:p>
          <a:p>
            <a:pPr lvl="1" fontAlgn="auto">
              <a:spcAft>
                <a:spcPts val="0"/>
              </a:spcAft>
            </a:pP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Peer to peer mentoring</a:t>
            </a:r>
          </a:p>
          <a:p>
            <a:pPr lvl="1" fontAlgn="auto">
              <a:spcAft>
                <a:spcPts val="0"/>
              </a:spcAft>
            </a:pP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Text book loan program and/or book voucher program</a:t>
            </a:r>
          </a:p>
          <a:p>
            <a:pPr lvl="1" fontAlgn="auto">
              <a:spcAft>
                <a:spcPts val="0"/>
              </a:spcAft>
            </a:pP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Mental health services for veteran on campus (may include outside organizations)</a:t>
            </a:r>
          </a:p>
          <a:p>
            <a:pPr lvl="1" fontAlgn="auto">
              <a:spcAft>
                <a:spcPts val="0"/>
              </a:spcAft>
            </a:pP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Bridge to external services (housing, food etc….)</a:t>
            </a:r>
          </a:p>
          <a:p>
            <a:pPr lvl="1" fontAlgn="auto">
              <a:spcAft>
                <a:spcPts val="0"/>
              </a:spcAft>
            </a:pP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Coordination with other campus-based programs like, DSPS, Financial Aid, Health Center, SSSP, Student Equity, etc.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16004B-AEE5-9547-AC9B-0D5C79C3D97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319" y="508616"/>
            <a:ext cx="1944793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58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Chancellor’s Office Veterans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Veterans Resource Center </a:t>
            </a:r>
            <a:r>
              <a:rPr lang="en-US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Staffing</a:t>
            </a:r>
            <a:endParaRPr lang="en-US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lvl="1"/>
            <a:r>
              <a:rPr lang="en-US" dirty="0"/>
              <a:t>1 Certifying Official per 300 certifications/annually</a:t>
            </a:r>
          </a:p>
          <a:p>
            <a:pPr lvl="1"/>
            <a:r>
              <a:rPr lang="en-US" dirty="0"/>
              <a:t>Dedicated Director/Coordinator</a:t>
            </a:r>
          </a:p>
          <a:p>
            <a:pPr lvl="1"/>
            <a:r>
              <a:rPr lang="en-US" dirty="0"/>
              <a:t>Academic Counselor with veteran specific training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16004B-AEE5-9547-AC9B-0D5C79C3D97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319" y="508616"/>
            <a:ext cx="1944793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2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Chancellor’s Office Veterans Program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Main Sources of Aid </a:t>
            </a:r>
          </a:p>
          <a:p>
            <a:r>
              <a:rPr lang="en-US" sz="2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GI Bill®  </a:t>
            </a:r>
          </a:p>
          <a:p>
            <a:r>
              <a:rPr lang="en-US" sz="2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Pell Grant</a:t>
            </a:r>
          </a:p>
          <a:p>
            <a:r>
              <a:rPr lang="en-US" sz="2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California College Promise Grant</a:t>
            </a:r>
          </a:p>
          <a:p>
            <a:r>
              <a:rPr lang="en-US" sz="2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Cal-Vet College Fee Waiver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Available for dependents of a Veteran with a disability</a:t>
            </a:r>
          </a:p>
          <a:p>
            <a:r>
              <a:rPr lang="en-US" sz="2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Other sources: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EOPs, CalWORKs, CARE, Chafee, work-study, loans, and scholarships 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8259" y="3890356"/>
            <a:ext cx="4948881" cy="229930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Source: CCCCO Management Information System Data Mart</a:t>
            </a:r>
          </a:p>
          <a:p>
            <a:pPr marL="285750" lvl="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Data includes duplicate information </a:t>
            </a:r>
          </a:p>
          <a:p>
            <a:pPr marL="285750" lvl="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One student may qualify for multiple grants/awards</a:t>
            </a:r>
            <a:endParaRPr lang="en-US" sz="3200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16004B-AEE5-9547-AC9B-0D5C79C3D97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7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8258" y="1690689"/>
            <a:ext cx="5060493" cy="20093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839" y="290226"/>
            <a:ext cx="1944793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12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SCCC Curriculum Inst. 2020 Theme">
  <a:themeElements>
    <a:clrScheme name="asccc ptfi 2021 colors 1">
      <a:dk1>
        <a:srgbClr val="1B8DB2"/>
      </a:dk1>
      <a:lt1>
        <a:srgbClr val="FFFFFF"/>
      </a:lt1>
      <a:dk2>
        <a:srgbClr val="000000"/>
      </a:dk2>
      <a:lt2>
        <a:srgbClr val="FFD33C"/>
      </a:lt2>
      <a:accent1>
        <a:srgbClr val="CA3279"/>
      </a:accent1>
      <a:accent2>
        <a:srgbClr val="A9D92C"/>
      </a:accent2>
      <a:accent3>
        <a:srgbClr val="E75F42"/>
      </a:accent3>
      <a:accent4>
        <a:srgbClr val="F298C7"/>
      </a:accent4>
      <a:accent5>
        <a:srgbClr val="A1648F"/>
      </a:accent5>
      <a:accent6>
        <a:srgbClr val="6E87AE"/>
      </a:accent6>
      <a:hlink>
        <a:srgbClr val="155F90"/>
      </a:hlink>
      <a:folHlink>
        <a:srgbClr val="2EA17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CCC PTFI ppt template 1" id="{89FF85C7-A9F6-5847-A2EE-B1D5CC34A60A}" vid="{7D0507B4-3826-6749-BCE4-839A8EB6149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E4BCF4D8983C40A36124FC3310ACB6" ma:contentTypeVersion="13" ma:contentTypeDescription="Create a new document." ma:contentTypeScope="" ma:versionID="b8405f52ff1c198f9311e743f6a7cdf9">
  <xsd:schema xmlns:xsd="http://www.w3.org/2001/XMLSchema" xmlns:xs="http://www.w3.org/2001/XMLSchema" xmlns:p="http://schemas.microsoft.com/office/2006/metadata/properties" xmlns:ns3="c879b346-0b7d-453e-989e-4db3ade23c72" xmlns:ns4="89474bdd-c09e-4360-a4ae-bc1ba9dad73d" targetNamespace="http://schemas.microsoft.com/office/2006/metadata/properties" ma:root="true" ma:fieldsID="ea6c97bf7ecdfe55d9bfad449518d8f1" ns3:_="" ns4:_="">
    <xsd:import namespace="c879b346-0b7d-453e-989e-4db3ade23c72"/>
    <xsd:import namespace="89474bdd-c09e-4360-a4ae-bc1ba9dad73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79b346-0b7d-453e-989e-4db3ade23c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74bdd-c09e-4360-a4ae-bc1ba9dad73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5531DBB-575C-4CE7-A204-5BB97B189CF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4637F7-559C-4215-9C8F-09B3286D09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79b346-0b7d-453e-989e-4db3ade23c72"/>
    <ds:schemaRef ds:uri="89474bdd-c09e-4360-a4ae-bc1ba9dad7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1A0A16-D398-4F52-81BF-0F9C001C53AE}">
  <ds:schemaRefs>
    <ds:schemaRef ds:uri="http://schemas.microsoft.com/office/infopath/2007/PartnerControls"/>
    <ds:schemaRef ds:uri="89474bdd-c09e-4360-a4ae-bc1ba9dad73d"/>
    <ds:schemaRef ds:uri="http://www.w3.org/XML/1998/namespac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  <ds:schemaRef ds:uri="c879b346-0b7d-453e-989e-4db3ade23c72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ASCCC PTFI ppt template 1 (3)</Template>
  <TotalTime>240</TotalTime>
  <Words>1225</Words>
  <Application>Microsoft Macintosh PowerPoint</Application>
  <PresentationFormat>Widescreen</PresentationFormat>
  <Paragraphs>223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Franklin Gothic Book</vt:lpstr>
      <vt:lpstr>Gill Sans</vt:lpstr>
      <vt:lpstr>Helvetica Light</vt:lpstr>
      <vt:lpstr>Palatino</vt:lpstr>
      <vt:lpstr>Source Sans Pro</vt:lpstr>
      <vt:lpstr>Wingdings</vt:lpstr>
      <vt:lpstr>ASCCC Curriculum Inst. 2020 Theme</vt:lpstr>
      <vt:lpstr>Serving Veterans at the System, College, and Classroom Levels</vt:lpstr>
      <vt:lpstr>Overview</vt:lpstr>
      <vt:lpstr>Chancellor’s Office Veterans Program  Gina Browne, Chancellor’s Office Jacqueline Chacon, Chancellor’s Office</vt:lpstr>
      <vt:lpstr>Vision for Success</vt:lpstr>
      <vt:lpstr>Call to Action</vt:lpstr>
      <vt:lpstr>Chancellor’s Office Veterans Program</vt:lpstr>
      <vt:lpstr>Chancellor’s Office Veterans Program</vt:lpstr>
      <vt:lpstr>Chancellor’s Office Veterans Program</vt:lpstr>
      <vt:lpstr>Chancellor’s Office Veterans Program</vt:lpstr>
      <vt:lpstr>Chancellor’s Office Veterans Program</vt:lpstr>
      <vt:lpstr>Chancellor’s Office Veterans Program</vt:lpstr>
      <vt:lpstr>ASCCC Efforts to Support Veteran Students Cheryl Aschenbach, ASCCC</vt:lpstr>
      <vt:lpstr>ASCCC Efforts to Support Veteran Students</vt:lpstr>
      <vt:lpstr>College Services for Veteran Students Daniel Avegalio, Sierra College</vt:lpstr>
      <vt:lpstr>College Services GI Bill® Benefits  </vt:lpstr>
      <vt:lpstr>College Services-Veteran Transitional Issues </vt:lpstr>
      <vt:lpstr>College Services- Veteran Stressors </vt:lpstr>
      <vt:lpstr>College Services- Veteran Resource Centers</vt:lpstr>
      <vt:lpstr>College Services- Veteran Resources  </vt:lpstr>
      <vt:lpstr>College Services- Veteran Resources (cont…)</vt:lpstr>
      <vt:lpstr>College Services-Veterans </vt:lpstr>
      <vt:lpstr>Classroom Strategies Cheryl Aschenbach, ASCCC</vt:lpstr>
      <vt:lpstr>Supporting Veterans Online in Instruction</vt:lpstr>
      <vt:lpstr>Supporting Veterans Online in Instruction</vt:lpstr>
      <vt:lpstr>Classroom Strategies – Noncredit Ted Kagan, San Diego Continuing Education</vt:lpstr>
      <vt:lpstr>Summary</vt:lpstr>
      <vt:lpstr>Questions? Thank you for joining us!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Edie</dc:creator>
  <cp:lastModifiedBy>Microsoft Office User</cp:lastModifiedBy>
  <cp:revision>19</cp:revision>
  <cp:lastPrinted>2020-11-24T19:27:34Z</cp:lastPrinted>
  <dcterms:created xsi:type="dcterms:W3CDTF">2020-12-16T20:59:20Z</dcterms:created>
  <dcterms:modified xsi:type="dcterms:W3CDTF">2021-02-16T22:19:26Z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0x0101009AE4BCF4D8983C40A36124FC3310ACB6</vt:lpwstr>
  </property>
</Properties>
</file>