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56" r:id="rId5"/>
    <p:sldId id="283" r:id="rId6"/>
    <p:sldId id="257" r:id="rId7"/>
    <p:sldId id="284" r:id="rId8"/>
    <p:sldId id="273" r:id="rId9"/>
    <p:sldId id="269" r:id="rId10"/>
    <p:sldId id="285" r:id="rId11"/>
    <p:sldId id="270" r:id="rId12"/>
    <p:sldId id="286" r:id="rId13"/>
    <p:sldId id="271" r:id="rId14"/>
    <p:sldId id="272" r:id="rId15"/>
    <p:sldId id="277" r:id="rId16"/>
    <p:sldId id="274" r:id="rId17"/>
    <p:sldId id="275" r:id="rId18"/>
    <p:sldId id="276" r:id="rId19"/>
    <p:sldId id="287" r:id="rId20"/>
    <p:sldId id="278" r:id="rId21"/>
    <p:sldId id="279" r:id="rId22"/>
    <p:sldId id="266" r:id="rId23"/>
    <p:sldId id="280" r:id="rId24"/>
    <p:sldId id="281" r:id="rId25"/>
    <p:sldId id="282" r:id="rId26"/>
    <p:sldId id="26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0783"/>
    <a:srgbClr val="E437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6" autoAdjust="0"/>
    <p:restoredTop sz="81287" autoAdjust="0"/>
  </p:normalViewPr>
  <p:slideViewPr>
    <p:cSldViewPr snapToGrid="0" showGuides="1">
      <p:cViewPr varScale="1">
        <p:scale>
          <a:sx n="90" d="100"/>
          <a:sy n="90" d="100"/>
        </p:scale>
        <p:origin x="780"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t>2/13/2020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t>‹#›</a:t>
            </a:fld>
            <a:endParaRPr/>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t>2/13/2020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t>‹#›</a:t>
            </a:fld>
            <a:endParaRPr/>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a:p>
            <a:endParaRPr lang="en-US" i="1" dirty="0">
              <a:latin typeface="Arial" pitchFamily="34" charset="0"/>
              <a:cs typeface="Arial" pitchFamily="34" charset="0"/>
            </a:endParaRPr>
          </a:p>
          <a:p>
            <a:r>
              <a:rPr lang="en-US" i="1" dirty="0">
                <a:latin typeface="Arial" pitchFamily="34" charset="0"/>
                <a:cs typeface="Arial" pitchFamily="34" charset="0"/>
              </a:rPr>
              <a:t>Sheri to Introduce</a:t>
            </a:r>
          </a:p>
        </p:txBody>
      </p:sp>
      <p:sp>
        <p:nvSpPr>
          <p:cNvPr id="4" name="Slide Number Placeholder 3"/>
          <p:cNvSpPr>
            <a:spLocks noGrp="1"/>
          </p:cNvSpPr>
          <p:nvPr>
            <p:ph type="sldNum" sz="quarter" idx="10"/>
          </p:nvPr>
        </p:nvSpPr>
        <p:spPr/>
        <p:txBody>
          <a:bodyPr/>
          <a:lstStyle/>
          <a:p>
            <a:fld id="{0A3C37BE-C303-496D-B5CD-85F2937540FC}" type="slidenum">
              <a:rPr lang="en-US" smtClean="0"/>
              <a:t>1</a:t>
            </a:fld>
            <a:endParaRPr lang="en-US"/>
          </a:p>
        </p:txBody>
      </p:sp>
    </p:spTree>
    <p:extLst>
      <p:ext uri="{BB962C8B-B14F-4D97-AF65-F5344CB8AC3E}">
        <p14:creationId xmlns:p14="http://schemas.microsoft.com/office/powerpoint/2010/main" val="2406150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Yvonne</a:t>
            </a:r>
          </a:p>
        </p:txBody>
      </p:sp>
      <p:sp>
        <p:nvSpPr>
          <p:cNvPr id="4" name="Slide Number Placeholder 3"/>
          <p:cNvSpPr>
            <a:spLocks noGrp="1"/>
          </p:cNvSpPr>
          <p:nvPr>
            <p:ph type="sldNum" sz="quarter" idx="5"/>
          </p:nvPr>
        </p:nvSpPr>
        <p:spPr/>
        <p:txBody>
          <a:bodyPr/>
          <a:lstStyle/>
          <a:p>
            <a:fld id="{0A3C37BE-C303-496D-B5CD-85F2937540FC}" type="slidenum">
              <a:rPr lang="en-US" smtClean="0"/>
              <a:t>10</a:t>
            </a:fld>
            <a:endParaRPr lang="en-US"/>
          </a:p>
        </p:txBody>
      </p:sp>
    </p:spTree>
    <p:extLst>
      <p:ext uri="{BB962C8B-B14F-4D97-AF65-F5344CB8AC3E}">
        <p14:creationId xmlns:p14="http://schemas.microsoft.com/office/powerpoint/2010/main" val="3144955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0A3C37BE-C303-496D-B5CD-85F2937540FC}" type="slidenum">
              <a:rPr lang="en-US" smtClean="0"/>
              <a:t>11</a:t>
            </a:fld>
            <a:endParaRPr lang="en-US"/>
          </a:p>
        </p:txBody>
      </p:sp>
    </p:spTree>
    <p:extLst>
      <p:ext uri="{BB962C8B-B14F-4D97-AF65-F5344CB8AC3E}">
        <p14:creationId xmlns:p14="http://schemas.microsoft.com/office/powerpoint/2010/main" val="10234931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0A3C37BE-C303-496D-B5CD-85F2937540FC}" type="slidenum">
              <a:rPr lang="en-US" smtClean="0"/>
              <a:t>12</a:t>
            </a:fld>
            <a:endParaRPr lang="en-US"/>
          </a:p>
        </p:txBody>
      </p:sp>
    </p:spTree>
    <p:extLst>
      <p:ext uri="{BB962C8B-B14F-4D97-AF65-F5344CB8AC3E}">
        <p14:creationId xmlns:p14="http://schemas.microsoft.com/office/powerpoint/2010/main" val="2051303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0A3C37BE-C303-496D-B5CD-85F2937540FC}" type="slidenum">
              <a:rPr lang="en-US" smtClean="0"/>
              <a:t>13</a:t>
            </a:fld>
            <a:endParaRPr lang="en-US"/>
          </a:p>
        </p:txBody>
      </p:sp>
    </p:spTree>
    <p:extLst>
      <p:ext uri="{BB962C8B-B14F-4D97-AF65-F5344CB8AC3E}">
        <p14:creationId xmlns:p14="http://schemas.microsoft.com/office/powerpoint/2010/main" val="36303234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0A3C37BE-C303-496D-B5CD-85F2937540FC}" type="slidenum">
              <a:rPr lang="en-US" smtClean="0"/>
              <a:t>14</a:t>
            </a:fld>
            <a:endParaRPr lang="en-US"/>
          </a:p>
        </p:txBody>
      </p:sp>
    </p:spTree>
    <p:extLst>
      <p:ext uri="{BB962C8B-B14F-4D97-AF65-F5344CB8AC3E}">
        <p14:creationId xmlns:p14="http://schemas.microsoft.com/office/powerpoint/2010/main" val="1063745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0A3C37BE-C303-496D-B5CD-85F2937540FC}" type="slidenum">
              <a:rPr lang="en-US" smtClean="0"/>
              <a:t>15</a:t>
            </a:fld>
            <a:endParaRPr lang="en-US"/>
          </a:p>
        </p:txBody>
      </p:sp>
    </p:spTree>
    <p:extLst>
      <p:ext uri="{BB962C8B-B14F-4D97-AF65-F5344CB8AC3E}">
        <p14:creationId xmlns:p14="http://schemas.microsoft.com/office/powerpoint/2010/main" val="42446158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0A3C37BE-C303-496D-B5CD-85F2937540FC}" type="slidenum">
              <a:rPr lang="en-US" smtClean="0"/>
              <a:t>16</a:t>
            </a:fld>
            <a:endParaRPr lang="en-US"/>
          </a:p>
        </p:txBody>
      </p:sp>
    </p:spTree>
    <p:extLst>
      <p:ext uri="{BB962C8B-B14F-4D97-AF65-F5344CB8AC3E}">
        <p14:creationId xmlns:p14="http://schemas.microsoft.com/office/powerpoint/2010/main" val="1581813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0A3C37BE-C303-496D-B5CD-85F2937540FC}" type="slidenum">
              <a:rPr lang="en-US" smtClean="0"/>
              <a:t>17</a:t>
            </a:fld>
            <a:endParaRPr lang="en-US"/>
          </a:p>
        </p:txBody>
      </p:sp>
    </p:spTree>
    <p:extLst>
      <p:ext uri="{BB962C8B-B14F-4D97-AF65-F5344CB8AC3E}">
        <p14:creationId xmlns:p14="http://schemas.microsoft.com/office/powerpoint/2010/main" val="1052878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a:t>
            </a:r>
          </a:p>
        </p:txBody>
      </p:sp>
      <p:sp>
        <p:nvSpPr>
          <p:cNvPr id="4" name="Slide Number Placeholder 3"/>
          <p:cNvSpPr>
            <a:spLocks noGrp="1"/>
          </p:cNvSpPr>
          <p:nvPr>
            <p:ph type="sldNum" sz="quarter" idx="5"/>
          </p:nvPr>
        </p:nvSpPr>
        <p:spPr/>
        <p:txBody>
          <a:bodyPr/>
          <a:lstStyle/>
          <a:p>
            <a:fld id="{0A3C37BE-C303-496D-B5CD-85F2937540FC}" type="slidenum">
              <a:rPr lang="en-US" smtClean="0"/>
              <a:t>18</a:t>
            </a:fld>
            <a:endParaRPr lang="en-US"/>
          </a:p>
        </p:txBody>
      </p:sp>
    </p:spTree>
    <p:extLst>
      <p:ext uri="{BB962C8B-B14F-4D97-AF65-F5344CB8AC3E}">
        <p14:creationId xmlns:p14="http://schemas.microsoft.com/office/powerpoint/2010/main" val="37221192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Yvonne</a:t>
            </a:r>
          </a:p>
        </p:txBody>
      </p:sp>
      <p:sp>
        <p:nvSpPr>
          <p:cNvPr id="4" name="Slide Number Placeholder 3"/>
          <p:cNvSpPr>
            <a:spLocks noGrp="1"/>
          </p:cNvSpPr>
          <p:nvPr>
            <p:ph type="sldNum" sz="quarter" idx="5"/>
          </p:nvPr>
        </p:nvSpPr>
        <p:spPr/>
        <p:txBody>
          <a:bodyPr/>
          <a:lstStyle/>
          <a:p>
            <a:fld id="{0A3C37BE-C303-496D-B5CD-85F2937540FC}" type="slidenum">
              <a:rPr lang="en-US" smtClean="0"/>
              <a:t>19</a:t>
            </a:fld>
            <a:endParaRPr lang="en-US"/>
          </a:p>
        </p:txBody>
      </p:sp>
    </p:spTree>
    <p:extLst>
      <p:ext uri="{BB962C8B-B14F-4D97-AF65-F5344CB8AC3E}">
        <p14:creationId xmlns:p14="http://schemas.microsoft.com/office/powerpoint/2010/main" val="523806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Sheri</a:t>
            </a:r>
          </a:p>
        </p:txBody>
      </p:sp>
      <p:sp>
        <p:nvSpPr>
          <p:cNvPr id="4" name="Slide Number Placeholder 3"/>
          <p:cNvSpPr>
            <a:spLocks noGrp="1"/>
          </p:cNvSpPr>
          <p:nvPr>
            <p:ph type="sldNum" sz="quarter" idx="5"/>
          </p:nvPr>
        </p:nvSpPr>
        <p:spPr/>
        <p:txBody>
          <a:bodyPr/>
          <a:lstStyle/>
          <a:p>
            <a:fld id="{0A3C37BE-C303-496D-B5CD-85F2937540FC}" type="slidenum">
              <a:rPr lang="en-US" smtClean="0"/>
              <a:t>2</a:t>
            </a:fld>
            <a:endParaRPr lang="en-US"/>
          </a:p>
        </p:txBody>
      </p:sp>
    </p:spTree>
    <p:extLst>
      <p:ext uri="{BB962C8B-B14F-4D97-AF65-F5344CB8AC3E}">
        <p14:creationId xmlns:p14="http://schemas.microsoft.com/office/powerpoint/2010/main" val="385269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Sheri</a:t>
            </a:r>
          </a:p>
        </p:txBody>
      </p:sp>
      <p:sp>
        <p:nvSpPr>
          <p:cNvPr id="4" name="Slide Number Placeholder 3"/>
          <p:cNvSpPr>
            <a:spLocks noGrp="1"/>
          </p:cNvSpPr>
          <p:nvPr>
            <p:ph type="sldNum" sz="quarter" idx="5"/>
          </p:nvPr>
        </p:nvSpPr>
        <p:spPr/>
        <p:txBody>
          <a:bodyPr/>
          <a:lstStyle/>
          <a:p>
            <a:fld id="{0A3C37BE-C303-496D-B5CD-85F2937540FC}" type="slidenum">
              <a:rPr lang="en-US" smtClean="0"/>
              <a:t>20</a:t>
            </a:fld>
            <a:endParaRPr lang="en-US"/>
          </a:p>
        </p:txBody>
      </p:sp>
    </p:spTree>
    <p:extLst>
      <p:ext uri="{BB962C8B-B14F-4D97-AF65-F5344CB8AC3E}">
        <p14:creationId xmlns:p14="http://schemas.microsoft.com/office/powerpoint/2010/main" val="3929937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Sheri</a:t>
            </a:r>
          </a:p>
        </p:txBody>
      </p:sp>
      <p:sp>
        <p:nvSpPr>
          <p:cNvPr id="4" name="Slide Number Placeholder 3"/>
          <p:cNvSpPr>
            <a:spLocks noGrp="1"/>
          </p:cNvSpPr>
          <p:nvPr>
            <p:ph type="sldNum" sz="quarter" idx="5"/>
          </p:nvPr>
        </p:nvSpPr>
        <p:spPr/>
        <p:txBody>
          <a:bodyPr/>
          <a:lstStyle/>
          <a:p>
            <a:fld id="{0A3C37BE-C303-496D-B5CD-85F2937540FC}" type="slidenum">
              <a:rPr lang="en-US" smtClean="0"/>
              <a:t>21</a:t>
            </a:fld>
            <a:endParaRPr lang="en-US"/>
          </a:p>
        </p:txBody>
      </p:sp>
    </p:spTree>
    <p:extLst>
      <p:ext uri="{BB962C8B-B14F-4D97-AF65-F5344CB8AC3E}">
        <p14:creationId xmlns:p14="http://schemas.microsoft.com/office/powerpoint/2010/main" val="152772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Sheri</a:t>
            </a:r>
          </a:p>
        </p:txBody>
      </p:sp>
      <p:sp>
        <p:nvSpPr>
          <p:cNvPr id="4" name="Slide Number Placeholder 3"/>
          <p:cNvSpPr>
            <a:spLocks noGrp="1"/>
          </p:cNvSpPr>
          <p:nvPr>
            <p:ph type="sldNum" sz="quarter" idx="5"/>
          </p:nvPr>
        </p:nvSpPr>
        <p:spPr/>
        <p:txBody>
          <a:bodyPr/>
          <a:lstStyle/>
          <a:p>
            <a:fld id="{0A3C37BE-C303-496D-B5CD-85F2937540FC}" type="slidenum">
              <a:rPr lang="en-US" smtClean="0"/>
              <a:t>22</a:t>
            </a:fld>
            <a:endParaRPr lang="en-US"/>
          </a:p>
        </p:txBody>
      </p:sp>
    </p:spTree>
    <p:extLst>
      <p:ext uri="{BB962C8B-B14F-4D97-AF65-F5344CB8AC3E}">
        <p14:creationId xmlns:p14="http://schemas.microsoft.com/office/powerpoint/2010/main" val="3785116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Sheri</a:t>
            </a:r>
          </a:p>
        </p:txBody>
      </p:sp>
      <p:sp>
        <p:nvSpPr>
          <p:cNvPr id="4" name="Slide Number Placeholder 3"/>
          <p:cNvSpPr>
            <a:spLocks noGrp="1"/>
          </p:cNvSpPr>
          <p:nvPr>
            <p:ph type="sldNum" sz="quarter" idx="5"/>
          </p:nvPr>
        </p:nvSpPr>
        <p:spPr/>
        <p:txBody>
          <a:bodyPr/>
          <a:lstStyle/>
          <a:p>
            <a:fld id="{0A3C37BE-C303-496D-B5CD-85F2937540FC}" type="slidenum">
              <a:rPr lang="en-US" smtClean="0"/>
              <a:t>3</a:t>
            </a:fld>
            <a:endParaRPr lang="en-US"/>
          </a:p>
        </p:txBody>
      </p:sp>
    </p:spTree>
    <p:extLst>
      <p:ext uri="{BB962C8B-B14F-4D97-AF65-F5344CB8AC3E}">
        <p14:creationId xmlns:p14="http://schemas.microsoft.com/office/powerpoint/2010/main" val="3184252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Sheri</a:t>
            </a:r>
          </a:p>
          <a:p>
            <a:r>
              <a:rPr lang="en-US" dirty="0"/>
              <a:t>Participation and engagement are CHOICES.</a:t>
            </a:r>
          </a:p>
          <a:p>
            <a:r>
              <a:rPr lang="en-US" dirty="0"/>
              <a:t>We want faculty to CHOOSE to participate in the accreditation process.</a:t>
            </a:r>
          </a:p>
          <a:p>
            <a:r>
              <a:rPr lang="en-US" dirty="0"/>
              <a:t>Therefore, we want faculty to understand </a:t>
            </a:r>
            <a:r>
              <a:rPr lang="en-US" b="1" dirty="0"/>
              <a:t>WHY</a:t>
            </a:r>
            <a:r>
              <a:rPr lang="en-US" dirty="0"/>
              <a:t> accreditation is important and </a:t>
            </a:r>
            <a:r>
              <a:rPr lang="en-US" b="1" dirty="0"/>
              <a:t>HOW</a:t>
            </a:r>
            <a:r>
              <a:rPr lang="en-US" dirty="0"/>
              <a:t> it can affect them.</a:t>
            </a:r>
          </a:p>
          <a:p>
            <a:endParaRPr lang="en-US" dirty="0"/>
          </a:p>
        </p:txBody>
      </p:sp>
      <p:sp>
        <p:nvSpPr>
          <p:cNvPr id="4" name="Slide Number Placeholder 3"/>
          <p:cNvSpPr>
            <a:spLocks noGrp="1"/>
          </p:cNvSpPr>
          <p:nvPr>
            <p:ph type="sldNum" sz="quarter" idx="5"/>
          </p:nvPr>
        </p:nvSpPr>
        <p:spPr/>
        <p:txBody>
          <a:bodyPr/>
          <a:lstStyle/>
          <a:p>
            <a:fld id="{0A3C37BE-C303-496D-B5CD-85F2937540FC}" type="slidenum">
              <a:rPr lang="en-US" smtClean="0"/>
              <a:t>4</a:t>
            </a:fld>
            <a:endParaRPr lang="en-US"/>
          </a:p>
        </p:txBody>
      </p:sp>
    </p:spTree>
    <p:extLst>
      <p:ext uri="{BB962C8B-B14F-4D97-AF65-F5344CB8AC3E}">
        <p14:creationId xmlns:p14="http://schemas.microsoft.com/office/powerpoint/2010/main" val="4012172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Yvonne</a:t>
            </a:r>
          </a:p>
        </p:txBody>
      </p:sp>
      <p:sp>
        <p:nvSpPr>
          <p:cNvPr id="4" name="Slide Number Placeholder 3"/>
          <p:cNvSpPr>
            <a:spLocks noGrp="1"/>
          </p:cNvSpPr>
          <p:nvPr>
            <p:ph type="sldNum" sz="quarter" idx="5"/>
          </p:nvPr>
        </p:nvSpPr>
        <p:spPr/>
        <p:txBody>
          <a:bodyPr/>
          <a:lstStyle/>
          <a:p>
            <a:fld id="{0A3C37BE-C303-496D-B5CD-85F2937540FC}" type="slidenum">
              <a:rPr lang="en-US" smtClean="0"/>
              <a:t>5</a:t>
            </a:fld>
            <a:endParaRPr lang="en-US"/>
          </a:p>
        </p:txBody>
      </p:sp>
    </p:spTree>
    <p:extLst>
      <p:ext uri="{BB962C8B-B14F-4D97-AF65-F5344CB8AC3E}">
        <p14:creationId xmlns:p14="http://schemas.microsoft.com/office/powerpoint/2010/main" val="3533934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Yvonne</a:t>
            </a:r>
          </a:p>
        </p:txBody>
      </p:sp>
      <p:sp>
        <p:nvSpPr>
          <p:cNvPr id="4" name="Slide Number Placeholder 3"/>
          <p:cNvSpPr>
            <a:spLocks noGrp="1"/>
          </p:cNvSpPr>
          <p:nvPr>
            <p:ph type="sldNum" sz="quarter" idx="5"/>
          </p:nvPr>
        </p:nvSpPr>
        <p:spPr/>
        <p:txBody>
          <a:bodyPr/>
          <a:lstStyle/>
          <a:p>
            <a:fld id="{0A3C37BE-C303-496D-B5CD-85F2937540FC}" type="slidenum">
              <a:rPr lang="en-US" smtClean="0"/>
              <a:t>6</a:t>
            </a:fld>
            <a:endParaRPr lang="en-US"/>
          </a:p>
        </p:txBody>
      </p:sp>
    </p:spTree>
    <p:extLst>
      <p:ext uri="{BB962C8B-B14F-4D97-AF65-F5344CB8AC3E}">
        <p14:creationId xmlns:p14="http://schemas.microsoft.com/office/powerpoint/2010/main" val="413542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Yvonne</a:t>
            </a:r>
          </a:p>
        </p:txBody>
      </p:sp>
      <p:sp>
        <p:nvSpPr>
          <p:cNvPr id="4" name="Slide Number Placeholder 3"/>
          <p:cNvSpPr>
            <a:spLocks noGrp="1"/>
          </p:cNvSpPr>
          <p:nvPr>
            <p:ph type="sldNum" sz="quarter" idx="5"/>
          </p:nvPr>
        </p:nvSpPr>
        <p:spPr/>
        <p:txBody>
          <a:bodyPr/>
          <a:lstStyle/>
          <a:p>
            <a:fld id="{0A3C37BE-C303-496D-B5CD-85F2937540FC}" type="slidenum">
              <a:rPr lang="en-US" smtClean="0"/>
              <a:t>7</a:t>
            </a:fld>
            <a:endParaRPr lang="en-US"/>
          </a:p>
        </p:txBody>
      </p:sp>
    </p:spTree>
    <p:extLst>
      <p:ext uri="{BB962C8B-B14F-4D97-AF65-F5344CB8AC3E}">
        <p14:creationId xmlns:p14="http://schemas.microsoft.com/office/powerpoint/2010/main" val="3873228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Yvonne</a:t>
            </a:r>
          </a:p>
        </p:txBody>
      </p:sp>
      <p:sp>
        <p:nvSpPr>
          <p:cNvPr id="4" name="Slide Number Placeholder 3"/>
          <p:cNvSpPr>
            <a:spLocks noGrp="1"/>
          </p:cNvSpPr>
          <p:nvPr>
            <p:ph type="sldNum" sz="quarter" idx="5"/>
          </p:nvPr>
        </p:nvSpPr>
        <p:spPr/>
        <p:txBody>
          <a:bodyPr/>
          <a:lstStyle/>
          <a:p>
            <a:fld id="{0A3C37BE-C303-496D-B5CD-85F2937540FC}" type="slidenum">
              <a:rPr lang="en-US" smtClean="0"/>
              <a:t>8</a:t>
            </a:fld>
            <a:endParaRPr lang="en-US"/>
          </a:p>
        </p:txBody>
      </p:sp>
    </p:spTree>
    <p:extLst>
      <p:ext uri="{BB962C8B-B14F-4D97-AF65-F5344CB8AC3E}">
        <p14:creationId xmlns:p14="http://schemas.microsoft.com/office/powerpoint/2010/main" val="2272351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Yvonne</a:t>
            </a:r>
          </a:p>
        </p:txBody>
      </p:sp>
      <p:sp>
        <p:nvSpPr>
          <p:cNvPr id="4" name="Slide Number Placeholder 3"/>
          <p:cNvSpPr>
            <a:spLocks noGrp="1"/>
          </p:cNvSpPr>
          <p:nvPr>
            <p:ph type="sldNum" sz="quarter" idx="5"/>
          </p:nvPr>
        </p:nvSpPr>
        <p:spPr/>
        <p:txBody>
          <a:bodyPr/>
          <a:lstStyle/>
          <a:p>
            <a:fld id="{0A3C37BE-C303-496D-B5CD-85F2937540FC}" type="slidenum">
              <a:rPr lang="en-US" smtClean="0"/>
              <a:t>9</a:t>
            </a:fld>
            <a:endParaRPr lang="en-US"/>
          </a:p>
        </p:txBody>
      </p:sp>
    </p:spTree>
    <p:extLst>
      <p:ext uri="{BB962C8B-B14F-4D97-AF65-F5344CB8AC3E}">
        <p14:creationId xmlns:p14="http://schemas.microsoft.com/office/powerpoint/2010/main" val="120497711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2/13/2020</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t>2/13/2020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2/13/2020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2/13/2020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t>2/13/2020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t>2/13/2020</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2/13/2020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t>2/13/2020</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t>2/13/2020</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t>2/13/2020</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t>2/13/2020</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t>‹#›</a:t>
            </a:fld>
            <a:endParaRPr/>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2/13/2020</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rudai23.blogspot.com/2017/11/thing-12-collaborative-tools.html"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jpg"/><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P7PKkqGznGw"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leadershipfreak.blog/2016/06/09/stop-wasting-engery-deliver-the-real-results-of-leadership/"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qaspire.com/2015/09/29/employee-engagement-4-basic-human-needs/" TargetMode="External"/><Relationship Id="rId5" Type="http://schemas.openxmlformats.org/officeDocument/2006/relationships/image" Target="../media/image7.jpg"/><Relationship Id="rId4" Type="http://schemas.openxmlformats.org/officeDocument/2006/relationships/hyperlink" Target="https://creativecommons.org/licenses/by/3.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01662" y="1908635"/>
            <a:ext cx="5734050" cy="2219691"/>
          </a:xfrm>
        </p:spPr>
        <p:txBody>
          <a:bodyPr anchor="ctr">
            <a:normAutofit/>
          </a:bodyPr>
          <a:lstStyle/>
          <a:p>
            <a:pPr algn="ctr"/>
            <a:r>
              <a:rPr lang="en-US" sz="2400" dirty="0">
                <a:solidFill>
                  <a:srgbClr val="00B0F0"/>
                </a:solidFill>
              </a:rPr>
              <a:t>ASCCC Accreditation Institute:</a:t>
            </a:r>
            <a:br>
              <a:rPr lang="en-US" sz="2400" dirty="0"/>
            </a:br>
            <a:endParaRPr lang="en-US" sz="2400" b="1" dirty="0">
              <a:solidFill>
                <a:srgbClr val="92D050"/>
              </a:solidFill>
            </a:endParaRPr>
          </a:p>
        </p:txBody>
      </p:sp>
      <p:sp>
        <p:nvSpPr>
          <p:cNvPr id="7" name="Subtitle 6"/>
          <p:cNvSpPr>
            <a:spLocks noGrp="1"/>
          </p:cNvSpPr>
          <p:nvPr>
            <p:ph type="subTitle" idx="1"/>
          </p:nvPr>
        </p:nvSpPr>
        <p:spPr>
          <a:xfrm>
            <a:off x="1098756" y="3172761"/>
            <a:ext cx="5636956" cy="955565"/>
          </a:xfrm>
        </p:spPr>
        <p:txBody>
          <a:bodyPr>
            <a:noAutofit/>
          </a:bodyPr>
          <a:lstStyle/>
          <a:p>
            <a:pPr algn="ctr"/>
            <a:r>
              <a:rPr lang="en-US" sz="3600" b="1" dirty="0">
                <a:solidFill>
                  <a:srgbClr val="92D050"/>
                </a:solidFill>
              </a:rPr>
              <a:t>Faculty Engagement and ALO</a:t>
            </a:r>
            <a:r>
              <a:rPr lang="en-US" sz="3600" dirty="0"/>
              <a:t> </a:t>
            </a:r>
            <a:r>
              <a:rPr lang="en-US" sz="3600" b="1" dirty="0">
                <a:solidFill>
                  <a:srgbClr val="92D050"/>
                </a:solidFill>
              </a:rPr>
              <a:t>Partnership</a:t>
            </a:r>
            <a:endParaRPr lang="en-US" sz="3600" dirty="0"/>
          </a:p>
        </p:txBody>
      </p:sp>
      <p:sp>
        <p:nvSpPr>
          <p:cNvPr id="5" name="TextBox 4">
            <a:extLst>
              <a:ext uri="{FF2B5EF4-FFF2-40B4-BE49-F238E27FC236}">
                <a16:creationId xmlns:a16="http://schemas.microsoft.com/office/drawing/2014/main" id="{139C5AC7-4A02-476F-A375-33316882E49E}"/>
              </a:ext>
            </a:extLst>
          </p:cNvPr>
          <p:cNvSpPr txBox="1"/>
          <p:nvPr/>
        </p:nvSpPr>
        <p:spPr>
          <a:xfrm>
            <a:off x="3714750" y="5810250"/>
            <a:ext cx="4762500" cy="230832"/>
          </a:xfrm>
          <a:prstGeom prst="rect">
            <a:avLst/>
          </a:prstGeom>
          <a:noFill/>
        </p:spPr>
        <p:txBody>
          <a:bodyPr wrap="square" rtlCol="0">
            <a:spAutoFit/>
          </a:bodyPr>
          <a:lstStyle/>
          <a:p>
            <a:r>
              <a:rPr lang="en-US" sz="900" dirty="0">
                <a:hlinkClick r:id="rId3" tooltip="http://rudai23.blogspot.com/2017/11/thing-12-collaborative-tools.html"/>
              </a:rPr>
              <a:t>This Photo</a:t>
            </a:r>
            <a:r>
              <a:rPr lang="en-US" sz="900" dirty="0"/>
              <a:t> by Unknown Author is licensed under </a:t>
            </a:r>
            <a:r>
              <a:rPr lang="en-US" sz="900" dirty="0">
                <a:hlinkClick r:id="rId4" tooltip="https://creativecommons.org/licenses/by-nc/3.0/"/>
              </a:rPr>
              <a:t>CC BY-NC</a:t>
            </a:r>
            <a:endParaRPr lang="en-US" sz="900" dirty="0"/>
          </a:p>
        </p:txBody>
      </p:sp>
      <p:pic>
        <p:nvPicPr>
          <p:cNvPr id="11" name="Picture Placeholder 10">
            <a:extLst>
              <a:ext uri="{FF2B5EF4-FFF2-40B4-BE49-F238E27FC236}">
                <a16:creationId xmlns:a16="http://schemas.microsoft.com/office/drawing/2014/main" id="{D68B7A82-FF19-43AB-9A04-7DF9DDAA58E4}"/>
              </a:ext>
            </a:extLst>
          </p:cNvPr>
          <p:cNvPicPr>
            <a:picLocks noGrp="1" noChangeAspect="1"/>
          </p:cNvPicPr>
          <p:nvPr>
            <p:ph type="pic" sz="quarter" idx="13"/>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9613" b="9613"/>
          <a:stretch>
            <a:fillRect/>
          </a:stretch>
        </p:blipFill>
        <p:spPr/>
      </p:pic>
      <p:sp>
        <p:nvSpPr>
          <p:cNvPr id="12" name="TextBox 11">
            <a:extLst>
              <a:ext uri="{FF2B5EF4-FFF2-40B4-BE49-F238E27FC236}">
                <a16:creationId xmlns:a16="http://schemas.microsoft.com/office/drawing/2014/main" id="{9E1752E3-C852-4078-83C3-A26A5DD712E9}"/>
              </a:ext>
            </a:extLst>
          </p:cNvPr>
          <p:cNvSpPr txBox="1"/>
          <p:nvPr/>
        </p:nvSpPr>
        <p:spPr>
          <a:xfrm>
            <a:off x="6981063" y="5519260"/>
            <a:ext cx="5210937" cy="230832"/>
          </a:xfrm>
          <a:prstGeom prst="rect">
            <a:avLst/>
          </a:prstGeom>
          <a:noFill/>
        </p:spPr>
        <p:txBody>
          <a:bodyPr wrap="square" rtlCol="0">
            <a:spAutoFit/>
          </a:bodyPr>
          <a:lstStyle/>
          <a:p>
            <a:r>
              <a:rPr lang="en-US" sz="900">
                <a:hlinkClick r:id="rId3" tooltip="http://rudai23.blogspot.com/2017/11/thing-12-collaborative-tools.html"/>
              </a:rPr>
              <a:t>This Photo</a:t>
            </a:r>
            <a:r>
              <a:rPr lang="en-US" sz="900"/>
              <a:t> by Unknown Author is licensed under </a:t>
            </a:r>
            <a:r>
              <a:rPr lang="en-US" sz="900">
                <a:hlinkClick r:id="rId4" tooltip="https://creativecommons.org/licenses/by-nc/3.0/"/>
              </a:rPr>
              <a:t>CC BY-NC</a:t>
            </a:r>
            <a:endParaRPr lang="en-US" sz="900"/>
          </a:p>
        </p:txBody>
      </p:sp>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01 Moved Permanentl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68048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418" y="76200"/>
            <a:ext cx="9980682" cy="1096962"/>
          </a:xfrm>
        </p:spPr>
        <p:txBody>
          <a:bodyPr/>
          <a:lstStyle/>
          <a:p>
            <a:pPr algn="ctr"/>
            <a:r>
              <a:rPr lang="en-US" dirty="0"/>
              <a:t>What is the Academic Senate’s role in facilitating a faculty role in accreditation?</a:t>
            </a:r>
          </a:p>
        </p:txBody>
      </p:sp>
      <p:sp>
        <p:nvSpPr>
          <p:cNvPr id="3" name="Content Placeholder 2"/>
          <p:cNvSpPr>
            <a:spLocks noGrp="1"/>
          </p:cNvSpPr>
          <p:nvPr>
            <p:ph idx="1"/>
          </p:nvPr>
        </p:nvSpPr>
        <p:spPr>
          <a:xfrm>
            <a:off x="1178641" y="1902542"/>
            <a:ext cx="9982200" cy="4572000"/>
          </a:xfrm>
        </p:spPr>
        <p:txBody>
          <a:bodyPr/>
          <a:lstStyle/>
          <a:p>
            <a:r>
              <a:rPr lang="en-US" sz="2400" dirty="0"/>
              <a:t>ASCCC created a handbook, “Effective Practices in Accreditation: A Guide for Faculty,” in fall 2015.</a:t>
            </a:r>
          </a:p>
          <a:p>
            <a:r>
              <a:rPr lang="en-US" sz="2400" dirty="0"/>
              <a:t>“The Accreditation Standards begin with the message, ‘</a:t>
            </a:r>
            <a:r>
              <a:rPr lang="en-US" sz="2400" b="1" dirty="0"/>
              <a:t>The primary purpose of the ACCJC-accredited institution is to foster student learning and student achievement</a:t>
            </a:r>
            <a:r>
              <a:rPr lang="en-US" sz="2400" dirty="0"/>
              <a:t>.’  </a:t>
            </a:r>
            <a:r>
              <a:rPr lang="en-US" sz="2400" b="1" u="sng" dirty="0">
                <a:solidFill>
                  <a:srgbClr val="E437ED"/>
                </a:solidFill>
              </a:rPr>
              <a:t>That is, obviously, impossible without faculty involvement</a:t>
            </a:r>
            <a:r>
              <a:rPr lang="en-US" sz="2400" dirty="0"/>
              <a:t>” (3).</a:t>
            </a:r>
          </a:p>
          <a:p>
            <a:r>
              <a:rPr lang="en-US" sz="2400" dirty="0"/>
              <a:t>ALL faculty (and staff!) are encouraged to participate in the accreditation process.  “The </a:t>
            </a:r>
            <a:r>
              <a:rPr lang="en-US" sz="2400" b="1" dirty="0">
                <a:solidFill>
                  <a:srgbClr val="8D0783"/>
                </a:solidFill>
              </a:rPr>
              <a:t>most visible sign of faculty involvement in accreditation is within the committee structures</a:t>
            </a:r>
            <a:r>
              <a:rPr lang="en-US" sz="2400" dirty="0"/>
              <a:t> a college adopts in regards to a college’s accreditation or institutional effectiveness efforts” (3).</a:t>
            </a:r>
          </a:p>
          <a:p>
            <a:endParaRPr lang="en-US" dirty="0"/>
          </a:p>
          <a:p>
            <a:endParaRPr lang="en-US" dirty="0"/>
          </a:p>
        </p:txBody>
      </p:sp>
    </p:spTree>
    <p:extLst>
      <p:ext uri="{BB962C8B-B14F-4D97-AF65-F5344CB8AC3E}">
        <p14:creationId xmlns:p14="http://schemas.microsoft.com/office/powerpoint/2010/main" val="1436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ow to Build an Effective Nonprofit Board: The Complete Guid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483" y="0"/>
            <a:ext cx="7313033" cy="6858000"/>
          </a:xfrm>
          <a:prstGeom prst="rect">
            <a:avLst/>
          </a:prstGeom>
        </p:spPr>
      </p:pic>
    </p:spTree>
    <p:extLst>
      <p:ext uri="{BB962C8B-B14F-4D97-AF65-F5344CB8AC3E}">
        <p14:creationId xmlns:p14="http://schemas.microsoft.com/office/powerpoint/2010/main" val="3139671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ASCCC Advice:</a:t>
            </a:r>
          </a:p>
        </p:txBody>
      </p:sp>
      <p:sp>
        <p:nvSpPr>
          <p:cNvPr id="3" name="Content Placeholder 2"/>
          <p:cNvSpPr>
            <a:spLocks noGrp="1"/>
          </p:cNvSpPr>
          <p:nvPr>
            <p:ph idx="1"/>
          </p:nvPr>
        </p:nvSpPr>
        <p:spPr/>
        <p:txBody>
          <a:bodyPr>
            <a:normAutofit/>
          </a:bodyPr>
          <a:lstStyle/>
          <a:p>
            <a:r>
              <a:rPr lang="en-US" dirty="0"/>
              <a:t>Each college, ideally, should have an </a:t>
            </a:r>
            <a:r>
              <a:rPr lang="en-US" b="1" dirty="0">
                <a:solidFill>
                  <a:srgbClr val="0070C0"/>
                </a:solidFill>
              </a:rPr>
              <a:t>accreditation oversight committee</a:t>
            </a:r>
            <a:r>
              <a:rPr lang="en-US" dirty="0"/>
              <a:t> that is an ongoing or standing committee.</a:t>
            </a:r>
          </a:p>
          <a:p>
            <a:r>
              <a:rPr lang="en-US" dirty="0"/>
              <a:t>Because faculty roles and involvement in accreditation processes, including self study and annual reports, is a </a:t>
            </a:r>
            <a:r>
              <a:rPr lang="en-US" b="1" dirty="0">
                <a:solidFill>
                  <a:srgbClr val="0070C0"/>
                </a:solidFill>
              </a:rPr>
              <a:t>designated 10 + 1 function</a:t>
            </a:r>
            <a:r>
              <a:rPr lang="en-US" dirty="0"/>
              <a:t>, it is recommended that a faculty member chair or co-chair any standing accreditation committee.</a:t>
            </a:r>
          </a:p>
          <a:p>
            <a:r>
              <a:rPr lang="en-US" dirty="0"/>
              <a:t>Faculty can provide continuity and institutional memory in a committee like an oversight committee.</a:t>
            </a:r>
          </a:p>
          <a:p>
            <a:r>
              <a:rPr lang="en-US" dirty="0"/>
              <a:t>The faculty chair or co-chair can then work with the Academic Senate to ensure broad campus participation.</a:t>
            </a:r>
          </a:p>
          <a:p>
            <a:r>
              <a:rPr lang="en-US" dirty="0"/>
              <a:t>Working with the Academic Senate, the committee’s chair/co-chair will provide frequent updates to allow for faculty inclusion and involvement in the accreditation process. </a:t>
            </a:r>
          </a:p>
        </p:txBody>
      </p:sp>
    </p:spTree>
    <p:extLst>
      <p:ext uri="{BB962C8B-B14F-4D97-AF65-F5344CB8AC3E}">
        <p14:creationId xmlns:p14="http://schemas.microsoft.com/office/powerpoint/2010/main" val="2002583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The Role of Senate Committees in Accreditation Oversight</a:t>
            </a:r>
          </a:p>
        </p:txBody>
      </p:sp>
      <p:sp>
        <p:nvSpPr>
          <p:cNvPr id="3" name="Content Placeholder 2"/>
          <p:cNvSpPr>
            <a:spLocks noGrp="1"/>
          </p:cNvSpPr>
          <p:nvPr>
            <p:ph idx="1"/>
          </p:nvPr>
        </p:nvSpPr>
        <p:spPr/>
        <p:txBody>
          <a:bodyPr>
            <a:normAutofit/>
          </a:bodyPr>
          <a:lstStyle/>
          <a:p>
            <a:r>
              <a:rPr lang="en-US" sz="2100" dirty="0"/>
              <a:t>The Academic Senate, and its standing committees, and other key committees at the college should work toward the development and continuous monitoring of particular standards.</a:t>
            </a:r>
          </a:p>
          <a:p>
            <a:r>
              <a:rPr lang="en-US" sz="2100" dirty="0"/>
              <a:t>Again, committees provide a wonderful space for faculty involvement.</a:t>
            </a:r>
          </a:p>
          <a:p>
            <a:r>
              <a:rPr lang="en-US" sz="2100" dirty="0"/>
              <a:t>A faculty chair/co-chair of an accreditation oversight committee can become a leader to disturbing information and championing the attention to various standards; therefore, “cross-pollinating committee structures with the standing accreditation committee” (6) is imperative.</a:t>
            </a:r>
          </a:p>
        </p:txBody>
      </p:sp>
    </p:spTree>
    <p:extLst>
      <p:ext uri="{BB962C8B-B14F-4D97-AF65-F5344CB8AC3E}">
        <p14:creationId xmlns:p14="http://schemas.microsoft.com/office/powerpoint/2010/main" val="1429220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Planning Ahead</a:t>
            </a:r>
          </a:p>
        </p:txBody>
      </p:sp>
      <p:sp>
        <p:nvSpPr>
          <p:cNvPr id="3" name="Content Placeholder 2"/>
          <p:cNvSpPr>
            <a:spLocks noGrp="1"/>
          </p:cNvSpPr>
          <p:nvPr>
            <p:ph idx="1"/>
          </p:nvPr>
        </p:nvSpPr>
        <p:spPr/>
        <p:txBody>
          <a:bodyPr>
            <a:normAutofit/>
          </a:bodyPr>
          <a:lstStyle/>
          <a:p>
            <a:pPr marL="0" indent="0">
              <a:buNone/>
            </a:pPr>
            <a:r>
              <a:rPr lang="en-US" sz="2100" b="1" dirty="0"/>
              <a:t>As part of the 10 +1 agreement, local senates should have a formal position regarding the faculty’s role in accreditation. </a:t>
            </a:r>
          </a:p>
          <a:p>
            <a:pPr marL="0" indent="0">
              <a:buNone/>
            </a:pPr>
            <a:r>
              <a:rPr lang="en-US" sz="2100" dirty="0"/>
              <a:t>The local senate should work to:</a:t>
            </a:r>
          </a:p>
          <a:p>
            <a:r>
              <a:rPr lang="en-US" sz="2100" dirty="0"/>
              <a:t>Integrate accreditation questions regarding the standards into program review, which will help make data easily accessible when writing a self-evaluation for the Commission. </a:t>
            </a:r>
          </a:p>
          <a:p>
            <a:r>
              <a:rPr lang="en-US" sz="2100" dirty="0"/>
              <a:t>Collect evidence for the new cycle shortly after an action letter and/or recommendations are sent to the college, and if sanctions are imposed. </a:t>
            </a:r>
          </a:p>
          <a:p>
            <a:r>
              <a:rPr lang="en-US" sz="2100" dirty="0"/>
              <a:t>Plan committee chair orientations to include their responsibilities for the committee as well as how they can work with accreditation in mind, including where to find supporting data.</a:t>
            </a:r>
          </a:p>
          <a:p>
            <a:pPr marL="0" indent="0">
              <a:buNone/>
            </a:pPr>
            <a:endParaRPr lang="en-US" dirty="0"/>
          </a:p>
        </p:txBody>
      </p:sp>
    </p:spTree>
    <p:extLst>
      <p:ext uri="{BB962C8B-B14F-4D97-AF65-F5344CB8AC3E}">
        <p14:creationId xmlns:p14="http://schemas.microsoft.com/office/powerpoint/2010/main" val="189110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E9569-0265-471E-B942-61D60F2C5F49}"/>
              </a:ext>
            </a:extLst>
          </p:cNvPr>
          <p:cNvSpPr>
            <a:spLocks noGrp="1"/>
          </p:cNvSpPr>
          <p:nvPr>
            <p:ph type="title"/>
          </p:nvPr>
        </p:nvSpPr>
        <p:spPr/>
        <p:txBody>
          <a:bodyPr/>
          <a:lstStyle/>
          <a:p>
            <a:pPr algn="ctr"/>
            <a:r>
              <a:rPr lang="en-US" dirty="0"/>
              <a:t>Planning Ahead (Cont’d)</a:t>
            </a:r>
          </a:p>
        </p:txBody>
      </p:sp>
      <p:sp>
        <p:nvSpPr>
          <p:cNvPr id="3" name="Content Placeholder 2">
            <a:extLst>
              <a:ext uri="{FF2B5EF4-FFF2-40B4-BE49-F238E27FC236}">
                <a16:creationId xmlns:a16="http://schemas.microsoft.com/office/drawing/2014/main" id="{D8A2ACBE-2573-4C85-8283-8BA5EDFC80C2}"/>
              </a:ext>
            </a:extLst>
          </p:cNvPr>
          <p:cNvSpPr>
            <a:spLocks noGrp="1"/>
          </p:cNvSpPr>
          <p:nvPr>
            <p:ph idx="1"/>
          </p:nvPr>
        </p:nvSpPr>
        <p:spPr/>
        <p:txBody>
          <a:bodyPr/>
          <a:lstStyle/>
          <a:p>
            <a:r>
              <a:rPr lang="en-US" sz="2100" dirty="0"/>
              <a:t>Assist in preparing a keyword searchable website linking divisions, committees, program reviews, and other accreditation-related materials for easy access to data, reports and documents for any administrator or faculty to access. This should include updates and timelines for the accreditation process. </a:t>
            </a:r>
          </a:p>
          <a:p>
            <a:r>
              <a:rPr lang="en-US" sz="2100" dirty="0"/>
              <a:t>Encourage the senate president or designee to work with the strategic planning committee to ensure faculty engagement in integrated planning efforts. </a:t>
            </a:r>
          </a:p>
          <a:p>
            <a:r>
              <a:rPr lang="en-US" sz="2100" dirty="0"/>
              <a:t>Formulate clear planning cycles and communicate them to the committees, department chairs and faculty at large with the goal of the college being more systematic in its approach to accreditation.</a:t>
            </a:r>
          </a:p>
          <a:p>
            <a:pPr marL="0" indent="0">
              <a:buNone/>
            </a:pPr>
            <a:endParaRPr lang="en-US" dirty="0"/>
          </a:p>
        </p:txBody>
      </p:sp>
    </p:spTree>
    <p:extLst>
      <p:ext uri="{BB962C8B-B14F-4D97-AF65-F5344CB8AC3E}">
        <p14:creationId xmlns:p14="http://schemas.microsoft.com/office/powerpoint/2010/main" val="344908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amwork PNG Transparent Images | PNG Al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07109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to Consider:</a:t>
            </a:r>
          </a:p>
        </p:txBody>
      </p:sp>
      <p:sp>
        <p:nvSpPr>
          <p:cNvPr id="3" name="Content Placeholder 2"/>
          <p:cNvSpPr>
            <a:spLocks noGrp="1"/>
          </p:cNvSpPr>
          <p:nvPr>
            <p:ph idx="1"/>
          </p:nvPr>
        </p:nvSpPr>
        <p:spPr/>
        <p:txBody>
          <a:bodyPr/>
          <a:lstStyle/>
          <a:p>
            <a:r>
              <a:rPr lang="en-US" dirty="0"/>
              <a:t>Does your campus have an accreditation oversight committee?</a:t>
            </a:r>
          </a:p>
          <a:p>
            <a:r>
              <a:rPr lang="en-US" dirty="0"/>
              <a:t>Does a faculty member chair or co-chair that committee?</a:t>
            </a:r>
          </a:p>
          <a:p>
            <a:r>
              <a:rPr lang="en-US" dirty="0"/>
              <a:t>How often does a faculty member report on the accreditation processes to the Academic Senate, its standing committees, and other committees on campus?</a:t>
            </a:r>
          </a:p>
          <a:p>
            <a:r>
              <a:rPr lang="en-US" dirty="0"/>
              <a:t>How is your campus working together with faculty and administration to put the accreditation puzzle pieces together?</a:t>
            </a:r>
          </a:p>
          <a:p>
            <a:endParaRPr lang="en-US" dirty="0"/>
          </a:p>
          <a:p>
            <a:endParaRPr lang="en-US" dirty="0"/>
          </a:p>
        </p:txBody>
      </p:sp>
      <p:pic>
        <p:nvPicPr>
          <p:cNvPr id="5" name="Picture 4" descr="Programmi per unire parti di file e riunificare i pezzi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8181" y="4224337"/>
            <a:ext cx="1714500" cy="2066925"/>
          </a:xfrm>
          <a:prstGeom prst="rect">
            <a:avLst/>
          </a:prstGeom>
        </p:spPr>
      </p:pic>
    </p:spTree>
    <p:extLst>
      <p:ext uri="{BB962C8B-B14F-4D97-AF65-F5344CB8AC3E}">
        <p14:creationId xmlns:p14="http://schemas.microsoft.com/office/powerpoint/2010/main" val="3293830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does Accreditation Fit into Participatory Government?</a:t>
            </a:r>
          </a:p>
        </p:txBody>
      </p:sp>
      <p:sp>
        <p:nvSpPr>
          <p:cNvPr id="4" name="Text Placeholder 3"/>
          <p:cNvSpPr>
            <a:spLocks noGrp="1"/>
          </p:cNvSpPr>
          <p:nvPr>
            <p:ph type="body" sz="half" idx="2"/>
          </p:nvPr>
        </p:nvSpPr>
        <p:spPr>
          <a:xfrm>
            <a:off x="985884" y="1801679"/>
            <a:ext cx="4706964" cy="4370522"/>
          </a:xfrm>
        </p:spPr>
        <p:txBody>
          <a:bodyPr>
            <a:normAutofit lnSpcReduction="10000"/>
          </a:bodyPr>
          <a:lstStyle/>
          <a:p>
            <a:r>
              <a:rPr lang="en-US" sz="2400" b="1" dirty="0">
                <a:solidFill>
                  <a:srgbClr val="0070C0"/>
                </a:solidFill>
              </a:rPr>
              <a:t>A quick reminder of the 10 + 1:</a:t>
            </a:r>
          </a:p>
          <a:p>
            <a:r>
              <a:rPr lang="en-US" sz="2400" dirty="0"/>
              <a:t>Because faculty are directly involved in participatory governance matters, per AB 1725, these matters are categorized into the 11 areas of responsibilities that faculty have.  Faculty agrees to participate in the 11 agreed-upon matters as part of their faculty obligations.</a:t>
            </a:r>
          </a:p>
          <a:p>
            <a:endParaRPr lang="en-US" dirty="0"/>
          </a:p>
          <a:p>
            <a:r>
              <a:rPr lang="en-US" sz="2400" b="1" dirty="0">
                <a:solidFill>
                  <a:srgbClr val="0070C0"/>
                </a:solidFill>
              </a:rPr>
              <a:t>7. Faculty roles and involvement in accreditation processes.</a:t>
            </a:r>
          </a:p>
        </p:txBody>
      </p:sp>
      <p:pic>
        <p:nvPicPr>
          <p:cNvPr id="5" name="Picture Placeholder 4"/>
          <p:cNvPicPr>
            <a:picLocks noGrp="1" noChangeAspect="1"/>
          </p:cNvPicPr>
          <p:nvPr>
            <p:ph type="pic" idx="1"/>
          </p:nvPr>
        </p:nvPicPr>
        <p:blipFill>
          <a:blip r:embed="rId3">
            <a:extLst>
              <a:ext uri="{28A0092B-C50C-407E-A947-70E740481C1C}">
                <a14:useLocalDpi xmlns:a14="http://schemas.microsoft.com/office/drawing/2010/main" val="0"/>
              </a:ext>
            </a:extLst>
          </a:blip>
          <a:stretch>
            <a:fillRect/>
          </a:stretch>
        </p:blipFill>
        <p:spPr>
          <a:xfrm>
            <a:off x="6638635" y="1600200"/>
            <a:ext cx="4572001" cy="4572001"/>
          </a:xfrm>
        </p:spPr>
      </p:pic>
    </p:spTree>
    <p:extLst>
      <p:ext uri="{BB962C8B-B14F-4D97-AF65-F5344CB8AC3E}">
        <p14:creationId xmlns:p14="http://schemas.microsoft.com/office/powerpoint/2010/main" val="368354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87146-72FE-494A-A6D7-E903AEDDAD45}"/>
              </a:ext>
            </a:extLst>
          </p:cNvPr>
          <p:cNvSpPr>
            <a:spLocks noGrp="1"/>
          </p:cNvSpPr>
          <p:nvPr>
            <p:ph type="title"/>
          </p:nvPr>
        </p:nvSpPr>
        <p:spPr/>
        <p:txBody>
          <a:bodyPr/>
          <a:lstStyle/>
          <a:p>
            <a:pPr algn="ctr"/>
            <a:r>
              <a:rPr lang="en-US" dirty="0"/>
              <a:t>How Do We Create Teamwork?</a:t>
            </a:r>
          </a:p>
        </p:txBody>
      </p:sp>
      <p:pic>
        <p:nvPicPr>
          <p:cNvPr id="4" name="Online Media 3" title="Funny Motivational Video Teamwork At Its Best">
            <a:hlinkClick r:id="" action="ppaction://media"/>
            <a:extLst>
              <a:ext uri="{FF2B5EF4-FFF2-40B4-BE49-F238E27FC236}">
                <a16:creationId xmlns:a16="http://schemas.microsoft.com/office/drawing/2014/main" id="{A9364E1D-A9D1-4640-9885-824497198E33}"/>
              </a:ext>
            </a:extLst>
          </p:cNvPr>
          <p:cNvPicPr>
            <a:picLocks noGrp="1" noRot="1" noChangeAspect="1"/>
          </p:cNvPicPr>
          <p:nvPr>
            <p:ph idx="1"/>
            <a:videoFile r:link="rId1"/>
          </p:nvPr>
        </p:nvPicPr>
        <p:blipFill>
          <a:blip r:embed="rId4"/>
          <a:stretch>
            <a:fillRect/>
          </a:stretch>
        </p:blipFill>
        <p:spPr>
          <a:xfrm>
            <a:off x="3438041" y="2123267"/>
            <a:ext cx="5597471" cy="3890075"/>
          </a:xfrm>
          <a:prstGeom prst="rect">
            <a:avLst/>
          </a:prstGeom>
        </p:spPr>
      </p:pic>
    </p:spTree>
    <p:extLst>
      <p:ext uri="{BB962C8B-B14F-4D97-AF65-F5344CB8AC3E}">
        <p14:creationId xmlns:p14="http://schemas.microsoft.com/office/powerpoint/2010/main" val="1182987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Overview:</a:t>
            </a:r>
          </a:p>
        </p:txBody>
      </p:sp>
      <p:sp>
        <p:nvSpPr>
          <p:cNvPr id="3" name="Content Placeholder 2"/>
          <p:cNvSpPr>
            <a:spLocks noGrp="1"/>
          </p:cNvSpPr>
          <p:nvPr>
            <p:ph idx="1"/>
          </p:nvPr>
        </p:nvSpPr>
        <p:spPr/>
        <p:txBody>
          <a:bodyPr/>
          <a:lstStyle/>
          <a:p>
            <a:r>
              <a:rPr lang="en-US" sz="2100" dirty="0"/>
              <a:t>Faculty needs to participate in the accreditation process.</a:t>
            </a:r>
          </a:p>
          <a:p>
            <a:r>
              <a:rPr lang="en-US" sz="2100" dirty="0"/>
              <a:t>Leadership opportunities for faculty exist!</a:t>
            </a:r>
          </a:p>
          <a:p>
            <a:r>
              <a:rPr lang="en-US" sz="2100" dirty="0"/>
              <a:t>Campuses should use their committee structures to facilitate continuous improvement in regards to accreditation.</a:t>
            </a:r>
          </a:p>
          <a:p>
            <a:r>
              <a:rPr lang="en-US" sz="2100" dirty="0"/>
              <a:t>The ALO and a faculty member can create a fruitful partnership to champion accreditation.</a:t>
            </a:r>
          </a:p>
          <a:p>
            <a:endParaRPr lang="en-US" dirty="0"/>
          </a:p>
          <a:p>
            <a:endParaRPr lang="en-US" dirty="0"/>
          </a:p>
          <a:p>
            <a:endParaRPr lang="en-US" dirty="0"/>
          </a:p>
        </p:txBody>
      </p:sp>
    </p:spTree>
    <p:extLst>
      <p:ext uri="{BB962C8B-B14F-4D97-AF65-F5344CB8AC3E}">
        <p14:creationId xmlns:p14="http://schemas.microsoft.com/office/powerpoint/2010/main" val="175953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ack of All Trades, Master of None - Let's work togethe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125" y="571500"/>
            <a:ext cx="7143750" cy="5715000"/>
          </a:xfrm>
          <a:prstGeom prst="rect">
            <a:avLst/>
          </a:prstGeom>
        </p:spPr>
      </p:pic>
    </p:spTree>
    <p:extLst>
      <p:ext uri="{BB962C8B-B14F-4D97-AF65-F5344CB8AC3E}">
        <p14:creationId xmlns:p14="http://schemas.microsoft.com/office/powerpoint/2010/main" val="3367618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munication Breakdown | Best Selling Author Coach Speak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9440" y="350520"/>
            <a:ext cx="5913120" cy="6156960"/>
          </a:xfrm>
          <a:prstGeom prst="rect">
            <a:avLst/>
          </a:prstGeom>
        </p:spPr>
      </p:pic>
    </p:spTree>
    <p:extLst>
      <p:ext uri="{BB962C8B-B14F-4D97-AF65-F5344CB8AC3E}">
        <p14:creationId xmlns:p14="http://schemas.microsoft.com/office/powerpoint/2010/main" val="270543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a:r>
              <a:rPr lang="en-US" dirty="0">
                <a:solidFill>
                  <a:srgbClr val="00B0F0"/>
                </a:solidFill>
              </a:rPr>
              <a:t>ASCCC Accreditation Institute:</a:t>
            </a:r>
            <a:br>
              <a:rPr lang="en-US" dirty="0">
                <a:solidFill>
                  <a:srgbClr val="00B0F0"/>
                </a:solidFill>
              </a:rPr>
            </a:br>
            <a:r>
              <a:rPr lang="en-US" b="1" dirty="0">
                <a:solidFill>
                  <a:srgbClr val="92D050"/>
                </a:solidFill>
              </a:rPr>
              <a:t>Faculty Engagement and </a:t>
            </a:r>
            <a:r>
              <a:rPr lang="en-US" b="1" dirty="0" err="1">
                <a:solidFill>
                  <a:srgbClr val="92D050"/>
                </a:solidFill>
              </a:rPr>
              <a:t>Alo</a:t>
            </a:r>
            <a:r>
              <a:rPr lang="en-US" b="1" dirty="0">
                <a:solidFill>
                  <a:srgbClr val="92D050"/>
                </a:solidFill>
              </a:rPr>
              <a:t> partnership</a:t>
            </a:r>
            <a:br>
              <a:rPr lang="en-US" dirty="0"/>
            </a:br>
            <a:endParaRPr lang="en-US" dirty="0"/>
          </a:p>
        </p:txBody>
      </p:sp>
      <p:sp>
        <p:nvSpPr>
          <p:cNvPr id="3" name="Subtitle 2"/>
          <p:cNvSpPr>
            <a:spLocks noGrp="1"/>
          </p:cNvSpPr>
          <p:nvPr>
            <p:ph type="subTitle" idx="1"/>
          </p:nvPr>
        </p:nvSpPr>
        <p:spPr>
          <a:xfrm>
            <a:off x="1377422" y="4034001"/>
            <a:ext cx="9823978" cy="1715870"/>
          </a:xfrm>
        </p:spPr>
        <p:txBody>
          <a:bodyPr>
            <a:normAutofit fontScale="32500" lnSpcReduction="20000"/>
          </a:bodyPr>
          <a:lstStyle/>
          <a:p>
            <a:r>
              <a:rPr lang="en-US" sz="6000" dirty="0">
                <a:latin typeface="Euphemia" panose="020B0503040102020104" pitchFamily="34" charset="0"/>
                <a:cs typeface="Arial" panose="020B0604020202020204" pitchFamily="34" charset="0"/>
              </a:rPr>
              <a:t>Presented by: </a:t>
            </a:r>
          </a:p>
          <a:p>
            <a:endParaRPr lang="en-US" sz="6000" dirty="0">
              <a:latin typeface="Euphemia" panose="020B0503040102020104" pitchFamily="34" charset="0"/>
              <a:cs typeface="Arial" panose="020B0604020202020204" pitchFamily="34" charset="0"/>
            </a:endParaRPr>
          </a:p>
          <a:p>
            <a:r>
              <a:rPr lang="en-US" sz="6000" dirty="0">
                <a:latin typeface="Euphemia" panose="020B0503040102020104" pitchFamily="34" charset="0"/>
                <a:cs typeface="Arial" panose="020B0604020202020204" pitchFamily="34" charset="0"/>
              </a:rPr>
              <a:t>Sheri Berger, Vice President of Academic Affairs, Los Angeles Pierce College (LAPC)</a:t>
            </a:r>
          </a:p>
          <a:p>
            <a:endParaRPr lang="en-US" sz="6000" dirty="0">
              <a:latin typeface="Euphemia" panose="020B0503040102020104" pitchFamily="34" charset="0"/>
              <a:cs typeface="Arial" panose="020B0604020202020204" pitchFamily="34" charset="0"/>
            </a:endParaRPr>
          </a:p>
          <a:p>
            <a:r>
              <a:rPr lang="en-US" sz="6000" dirty="0">
                <a:latin typeface="Euphemia" panose="020B0503040102020104" pitchFamily="34" charset="0"/>
                <a:cs typeface="Arial" panose="020B0604020202020204" pitchFamily="34" charset="0"/>
              </a:rPr>
              <a:t>Sam Foster, ASCCC South Representative</a:t>
            </a:r>
          </a:p>
          <a:p>
            <a:r>
              <a:rPr lang="en-US" sz="6000" dirty="0">
                <a:latin typeface="Euphemia" panose="020B0503040102020104" pitchFamily="34" charset="0"/>
                <a:cs typeface="Arial" panose="020B0604020202020204" pitchFamily="34" charset="0"/>
              </a:rPr>
              <a:t>	</a:t>
            </a:r>
          </a:p>
          <a:p>
            <a:r>
              <a:rPr lang="en-US" sz="6000" dirty="0">
                <a:latin typeface="Euphemia" panose="020B0503040102020104" pitchFamily="34" charset="0"/>
                <a:cs typeface="Arial" panose="020B0604020202020204" pitchFamily="34" charset="0"/>
              </a:rPr>
              <a:t>Yvonne Grigg, Professor of English and Faculty Accreditation Coordinator (LAPC)</a:t>
            </a:r>
          </a:p>
          <a:p>
            <a:r>
              <a:rPr lang="en-US" dirty="0">
                <a:latin typeface="Euphemia" panose="020B0503040102020104" pitchFamily="34" charset="0"/>
              </a:rPr>
              <a:t>			</a:t>
            </a:r>
          </a:p>
        </p:txBody>
      </p:sp>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t>Presentation Objectives:</a:t>
            </a:r>
          </a:p>
        </p:txBody>
      </p:sp>
      <p:sp>
        <p:nvSpPr>
          <p:cNvPr id="14" name="Content Placeholder 13"/>
          <p:cNvSpPr>
            <a:spLocks noGrp="1"/>
          </p:cNvSpPr>
          <p:nvPr>
            <p:ph idx="1"/>
          </p:nvPr>
        </p:nvSpPr>
        <p:spPr/>
        <p:txBody>
          <a:bodyPr>
            <a:normAutofit/>
          </a:bodyPr>
          <a:lstStyle/>
          <a:p>
            <a:r>
              <a:rPr lang="en-US" sz="2400" b="1" u="sng" dirty="0"/>
              <a:t>Discuss</a:t>
            </a:r>
            <a:r>
              <a:rPr lang="en-US" sz="2400" dirty="0"/>
              <a:t> the </a:t>
            </a:r>
            <a:r>
              <a:rPr lang="en-US" sz="2400" dirty="0">
                <a:solidFill>
                  <a:srgbClr val="8D0783"/>
                </a:solidFill>
              </a:rPr>
              <a:t>role of faculty</a:t>
            </a:r>
            <a:r>
              <a:rPr lang="en-US" sz="2400" dirty="0"/>
              <a:t> in the accreditation process.</a:t>
            </a:r>
          </a:p>
          <a:p>
            <a:r>
              <a:rPr lang="en-US" sz="2400" b="1" u="sng" dirty="0"/>
              <a:t>Discuss</a:t>
            </a:r>
            <a:r>
              <a:rPr lang="en-US" sz="2400" dirty="0"/>
              <a:t> the </a:t>
            </a:r>
            <a:r>
              <a:rPr lang="en-US" sz="2400" dirty="0">
                <a:solidFill>
                  <a:srgbClr val="8D0783"/>
                </a:solidFill>
              </a:rPr>
              <a:t>role of the Academic Senate</a:t>
            </a:r>
            <a:r>
              <a:rPr lang="en-US" sz="2400" dirty="0"/>
              <a:t> in the accreditation process.</a:t>
            </a:r>
          </a:p>
          <a:p>
            <a:r>
              <a:rPr lang="en-US" sz="2400" b="1" u="sng" dirty="0"/>
              <a:t>Discuss</a:t>
            </a:r>
            <a:r>
              <a:rPr lang="en-US" sz="2400" dirty="0"/>
              <a:t> how accreditation fits into </a:t>
            </a:r>
            <a:r>
              <a:rPr lang="en-US" sz="2400" dirty="0">
                <a:solidFill>
                  <a:srgbClr val="8D0783"/>
                </a:solidFill>
              </a:rPr>
              <a:t>participatory governance.</a:t>
            </a:r>
          </a:p>
          <a:p>
            <a:pPr marL="0" indent="0">
              <a:buNone/>
            </a:pPr>
            <a:endParaRPr lang="en-US" sz="2800" dirty="0"/>
          </a:p>
          <a:p>
            <a:pPr marL="0" indent="0">
              <a:buNone/>
            </a:pPr>
            <a:endParaRPr lang="en-US" sz="2800" dirty="0"/>
          </a:p>
        </p:txBody>
      </p:sp>
      <p:pic>
        <p:nvPicPr>
          <p:cNvPr id="2" name="Picture 1" descr="Open Forum — June 26, 2012 | internetmonk.c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2399" y="3156924"/>
            <a:ext cx="4286250" cy="3376612"/>
          </a:xfrm>
          <a:prstGeom prst="rect">
            <a:avLst/>
          </a:prstGeom>
        </p:spPr>
      </p:pic>
    </p:spTree>
    <p:extLst>
      <p:ext uri="{BB962C8B-B14F-4D97-AF65-F5344CB8AC3E}">
        <p14:creationId xmlns:p14="http://schemas.microsoft.com/office/powerpoint/2010/main" val="165425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question mark">
            <a:extLst>
              <a:ext uri="{FF2B5EF4-FFF2-40B4-BE49-F238E27FC236}">
                <a16:creationId xmlns:a16="http://schemas.microsoft.com/office/drawing/2014/main" id="{28163354-B19E-49F5-B0AF-5AFD3B9D841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69000" contrast="9000"/>
                    </a14:imgEffect>
                  </a14:imgLayer>
                </a14:imgProps>
              </a:ext>
              <a:ext uri="{28A0092B-C50C-407E-A947-70E740481C1C}">
                <a14:useLocalDpi xmlns:a14="http://schemas.microsoft.com/office/drawing/2010/main" val="0"/>
              </a:ext>
            </a:extLst>
          </a:blip>
          <a:srcRect/>
          <a:stretch>
            <a:fillRect/>
          </a:stretch>
        </p:blipFill>
        <p:spPr bwMode="auto">
          <a:xfrm>
            <a:off x="278923" y="1433186"/>
            <a:ext cx="11634154" cy="4572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431E91DB-6F5E-4D9B-9DB3-A8FE54428B9D}"/>
              </a:ext>
            </a:extLst>
          </p:cNvPr>
          <p:cNvSpPr>
            <a:spLocks noGrp="1"/>
          </p:cNvSpPr>
          <p:nvPr>
            <p:ph type="title"/>
          </p:nvPr>
        </p:nvSpPr>
        <p:spPr/>
        <p:txBody>
          <a:bodyPr/>
          <a:lstStyle/>
          <a:p>
            <a:pPr algn="ctr"/>
            <a:r>
              <a:rPr lang="en-US" dirty="0"/>
              <a:t>Answer the WHY!</a:t>
            </a:r>
          </a:p>
        </p:txBody>
      </p:sp>
      <p:sp>
        <p:nvSpPr>
          <p:cNvPr id="3" name="Content Placeholder 2">
            <a:extLst>
              <a:ext uri="{FF2B5EF4-FFF2-40B4-BE49-F238E27FC236}">
                <a16:creationId xmlns:a16="http://schemas.microsoft.com/office/drawing/2014/main" id="{60033E23-0745-4C87-82B0-7A802415C75E}"/>
              </a:ext>
            </a:extLst>
          </p:cNvPr>
          <p:cNvSpPr>
            <a:spLocks noGrp="1"/>
          </p:cNvSpPr>
          <p:nvPr>
            <p:ph idx="1"/>
          </p:nvPr>
        </p:nvSpPr>
        <p:spPr>
          <a:xfrm>
            <a:off x="1104900" y="1600200"/>
            <a:ext cx="9893779" cy="4572000"/>
          </a:xfrm>
        </p:spPr>
        <p:txBody>
          <a:bodyPr/>
          <a:lstStyle/>
          <a:p>
            <a:pPr marL="0" indent="0">
              <a:buNone/>
            </a:pPr>
            <a:endParaRPr lang="en-US" dirty="0"/>
          </a:p>
          <a:p>
            <a:pPr marL="0" indent="0" algn="ctr">
              <a:buNone/>
            </a:pPr>
            <a:endParaRPr lang="en-US" dirty="0"/>
          </a:p>
          <a:p>
            <a:pPr marL="0" indent="0" algn="ctr">
              <a:buNone/>
            </a:pPr>
            <a:endParaRPr lang="en-US" dirty="0"/>
          </a:p>
          <a:p>
            <a:pPr marL="0" indent="0" algn="ctr">
              <a:buNone/>
            </a:pPr>
            <a:r>
              <a:rPr lang="en-US" sz="6600" b="1" dirty="0"/>
              <a:t>Why accreditation?</a:t>
            </a:r>
          </a:p>
          <a:p>
            <a:endParaRPr lang="en-US" dirty="0"/>
          </a:p>
          <a:p>
            <a:endParaRPr lang="en-US" dirty="0"/>
          </a:p>
        </p:txBody>
      </p:sp>
    </p:spTree>
    <p:extLst>
      <p:ext uri="{BB962C8B-B14F-4D97-AF65-F5344CB8AC3E}">
        <p14:creationId xmlns:p14="http://schemas.microsoft.com/office/powerpoint/2010/main" val="164564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How can a campus encourage faculty to participate in the accreditation process?</a:t>
            </a:r>
          </a:p>
        </p:txBody>
      </p:sp>
      <p:sp>
        <p:nvSpPr>
          <p:cNvPr id="3" name="Content Placeholder 2"/>
          <p:cNvSpPr>
            <a:spLocks noGrp="1"/>
          </p:cNvSpPr>
          <p:nvPr>
            <p:ph idx="1"/>
          </p:nvPr>
        </p:nvSpPr>
        <p:spPr/>
        <p:txBody>
          <a:bodyPr/>
          <a:lstStyle/>
          <a:p>
            <a:r>
              <a:rPr lang="en-US" dirty="0"/>
              <a:t>What leadership roles are available to faculty in regards to accreditation?</a:t>
            </a:r>
          </a:p>
          <a:p>
            <a:r>
              <a:rPr lang="en-US" dirty="0"/>
              <a:t>How can a faculty member help to inspire others in regards to accreditation?</a:t>
            </a:r>
          </a:p>
          <a:p>
            <a:r>
              <a:rPr lang="en-US" dirty="0"/>
              <a:t>How can a faculty member engage the campus in the idea of continuous improvement?</a:t>
            </a:r>
          </a:p>
          <a:p>
            <a:endParaRPr lang="en-US" dirty="0"/>
          </a:p>
          <a:p>
            <a:endParaRPr lang="en-US" dirty="0"/>
          </a:p>
        </p:txBody>
      </p:sp>
      <p:pic>
        <p:nvPicPr>
          <p:cNvPr id="6" name="Picture 5" descr="Article: Inspire to be inspired at work — People Matt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3332" y="3255963"/>
            <a:ext cx="5943600" cy="3343275"/>
          </a:xfrm>
          <a:prstGeom prst="rect">
            <a:avLst/>
          </a:prstGeom>
        </p:spPr>
      </p:pic>
    </p:spTree>
    <p:extLst>
      <p:ext uri="{BB962C8B-B14F-4D97-AF65-F5344CB8AC3E}">
        <p14:creationId xmlns:p14="http://schemas.microsoft.com/office/powerpoint/2010/main" val="319681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What is a Faculty Accreditation Coordinator?</a:t>
            </a:r>
          </a:p>
        </p:txBody>
      </p:sp>
      <p:sp>
        <p:nvSpPr>
          <p:cNvPr id="3" name="Content Placeholder 2"/>
          <p:cNvSpPr>
            <a:spLocks noGrp="1"/>
          </p:cNvSpPr>
          <p:nvPr>
            <p:ph idx="1"/>
          </p:nvPr>
        </p:nvSpPr>
        <p:spPr>
          <a:xfrm>
            <a:off x="1104900" y="1600200"/>
            <a:ext cx="4937760" cy="4572000"/>
          </a:xfrm>
        </p:spPr>
        <p:txBody>
          <a:bodyPr>
            <a:normAutofit/>
          </a:bodyPr>
          <a:lstStyle/>
          <a:p>
            <a:pPr marL="0" indent="0">
              <a:buNone/>
            </a:pPr>
            <a:endParaRPr lang="en-US" dirty="0"/>
          </a:p>
          <a:p>
            <a:pPr marL="0" indent="0">
              <a:buNone/>
            </a:pPr>
            <a:endParaRPr lang="en-US" dirty="0"/>
          </a:p>
          <a:p>
            <a:pPr marL="0" indent="0">
              <a:buNone/>
            </a:pPr>
            <a:r>
              <a:rPr lang="en-US" dirty="0"/>
              <a:t>Los Angeles Pierce College developed a reassigned time position for a Faculty Accreditation Coordinator (FAC): In collaboration with the ALO, the FAC provides college-wide leadership and promotes broad participation and engagement in college decision-making and the integrated planning and resource allocation process.</a:t>
            </a:r>
          </a:p>
          <a:p>
            <a:endParaRPr lang="en-US" dirty="0"/>
          </a:p>
        </p:txBody>
      </p:sp>
      <p:sp>
        <p:nvSpPr>
          <p:cNvPr id="6" name="TextBox 5">
            <a:extLst>
              <a:ext uri="{FF2B5EF4-FFF2-40B4-BE49-F238E27FC236}">
                <a16:creationId xmlns:a16="http://schemas.microsoft.com/office/drawing/2014/main" id="{D7B97FE5-2A98-4AAE-94C1-C9EE60C92B69}"/>
              </a:ext>
            </a:extLst>
          </p:cNvPr>
          <p:cNvSpPr txBox="1"/>
          <p:nvPr/>
        </p:nvSpPr>
        <p:spPr>
          <a:xfrm>
            <a:off x="3487302" y="9833675"/>
            <a:ext cx="4937760" cy="230832"/>
          </a:xfrm>
          <a:prstGeom prst="rect">
            <a:avLst/>
          </a:prstGeom>
          <a:noFill/>
        </p:spPr>
        <p:txBody>
          <a:bodyPr wrap="square" rtlCol="0">
            <a:spAutoFit/>
          </a:bodyPr>
          <a:lstStyle/>
          <a:p>
            <a:r>
              <a:rPr lang="en-US" sz="900">
                <a:hlinkClick r:id="rId3" tooltip="https://leadershipfreak.blog/2016/06/09/stop-wasting-engery-deliver-the-real-results-of-leadership/"/>
              </a:rPr>
              <a:t>This Photo</a:t>
            </a:r>
            <a:r>
              <a:rPr lang="en-US" sz="900"/>
              <a:t> by Unknown Author is licensed under </a:t>
            </a:r>
            <a:r>
              <a:rPr lang="en-US" sz="900">
                <a:hlinkClick r:id="rId4" tooltip="https://creativecommons.org/licenses/by/3.0/"/>
              </a:rPr>
              <a:t>CC BY</a:t>
            </a:r>
            <a:endParaRPr lang="en-US" sz="900"/>
          </a:p>
        </p:txBody>
      </p:sp>
      <p:pic>
        <p:nvPicPr>
          <p:cNvPr id="8" name="Picture 7">
            <a:extLst>
              <a:ext uri="{FF2B5EF4-FFF2-40B4-BE49-F238E27FC236}">
                <a16:creationId xmlns:a16="http://schemas.microsoft.com/office/drawing/2014/main" id="{62827550-C9C9-4A10-8688-A15B1EAA4BE8}"/>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547062" y="1689239"/>
            <a:ext cx="4393465" cy="4744939"/>
          </a:xfrm>
          <a:prstGeom prst="rect">
            <a:avLst/>
          </a:prstGeom>
        </p:spPr>
      </p:pic>
    </p:spTree>
    <p:extLst>
      <p:ext uri="{BB962C8B-B14F-4D97-AF65-F5344CB8AC3E}">
        <p14:creationId xmlns:p14="http://schemas.microsoft.com/office/powerpoint/2010/main" val="317077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CAC42-A09F-4023-A7C1-56BD5E81FCC3}"/>
              </a:ext>
            </a:extLst>
          </p:cNvPr>
          <p:cNvSpPr>
            <a:spLocks noGrp="1"/>
          </p:cNvSpPr>
          <p:nvPr>
            <p:ph type="title"/>
          </p:nvPr>
        </p:nvSpPr>
        <p:spPr/>
        <p:txBody>
          <a:bodyPr/>
          <a:lstStyle/>
          <a:p>
            <a:r>
              <a:rPr lang="en-US" dirty="0"/>
              <a:t>Responsibilities of the Faculty Accreditation Coordinator (FAC)</a:t>
            </a:r>
          </a:p>
        </p:txBody>
      </p:sp>
      <p:sp>
        <p:nvSpPr>
          <p:cNvPr id="3" name="Content Placeholder 2">
            <a:extLst>
              <a:ext uri="{FF2B5EF4-FFF2-40B4-BE49-F238E27FC236}">
                <a16:creationId xmlns:a16="http://schemas.microsoft.com/office/drawing/2014/main" id="{ABD1923F-C364-4587-8E2B-CF3C058E8250}"/>
              </a:ext>
            </a:extLst>
          </p:cNvPr>
          <p:cNvSpPr>
            <a:spLocks noGrp="1"/>
          </p:cNvSpPr>
          <p:nvPr>
            <p:ph idx="1"/>
          </p:nvPr>
        </p:nvSpPr>
        <p:spPr/>
        <p:txBody>
          <a:bodyPr/>
          <a:lstStyle/>
          <a:p>
            <a:pPr lvl="1"/>
            <a:r>
              <a:rPr lang="en-US" sz="2000" dirty="0"/>
              <a:t>Works with the ALO to write and edit the Midterm Report as well as the ISER.</a:t>
            </a:r>
          </a:p>
          <a:p>
            <a:pPr lvl="1"/>
            <a:r>
              <a:rPr lang="en-US" sz="2000" dirty="0"/>
              <a:t>Works with the ALO to educate the campus community regarding accreditation and organize events.</a:t>
            </a:r>
          </a:p>
          <a:p>
            <a:pPr lvl="1"/>
            <a:r>
              <a:rPr lang="en-US" sz="2000" dirty="0"/>
              <a:t>Works with the ALO to co-chair the Accreditation Steering Committee.</a:t>
            </a:r>
          </a:p>
          <a:p>
            <a:pPr lvl="1"/>
            <a:r>
              <a:rPr lang="en-US" sz="2000" dirty="0"/>
              <a:t>Works with the ALO to coordinate with the chairs of participatory governance and academic senate committees to ensure accreditation-related goals are regularly monitored and evaluated.</a:t>
            </a:r>
          </a:p>
          <a:p>
            <a:pPr lvl="1"/>
            <a:r>
              <a:rPr lang="en-US" sz="2000" dirty="0"/>
              <a:t>Works with the ALO to provide the campus with reports at appropriate campus committees.</a:t>
            </a:r>
          </a:p>
          <a:p>
            <a:pPr lvl="1"/>
            <a:r>
              <a:rPr lang="en-US" sz="2000" dirty="0"/>
              <a:t>Works with the ALO to identify strategies and make recommendations to promote campus dialogue regarding accreditation.</a:t>
            </a:r>
          </a:p>
          <a:p>
            <a:pPr lvl="1"/>
            <a:r>
              <a:rPr lang="en-US" sz="2000" dirty="0"/>
              <a:t>Works with the ALO to stay current on all accreditation processes and attends events/conferences related to the accreditation.</a:t>
            </a:r>
          </a:p>
          <a:p>
            <a:endParaRPr lang="en-US" dirty="0"/>
          </a:p>
        </p:txBody>
      </p:sp>
    </p:spTree>
    <p:extLst>
      <p:ext uri="{BB962C8B-B14F-4D97-AF65-F5344CB8AC3E}">
        <p14:creationId xmlns:p14="http://schemas.microsoft.com/office/powerpoint/2010/main" val="1904951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Questions to Consider:</a:t>
            </a:r>
          </a:p>
        </p:txBody>
      </p:sp>
      <p:sp>
        <p:nvSpPr>
          <p:cNvPr id="3" name="Content Placeholder 2"/>
          <p:cNvSpPr>
            <a:spLocks noGrp="1"/>
          </p:cNvSpPr>
          <p:nvPr>
            <p:ph idx="1"/>
          </p:nvPr>
        </p:nvSpPr>
        <p:spPr/>
        <p:txBody>
          <a:bodyPr/>
          <a:lstStyle/>
          <a:p>
            <a:r>
              <a:rPr lang="en-US" dirty="0"/>
              <a:t>Does your campus have a position similar to a Faculty Accreditation Coordinator (sometimes called faculty co-chair)?  What is this position called on your campus?</a:t>
            </a:r>
          </a:p>
          <a:p>
            <a:r>
              <a:rPr lang="en-US" dirty="0"/>
              <a:t>What are the responsibilities of the Faculty Accreditation Coordinator or co-chair?</a:t>
            </a:r>
          </a:p>
          <a:p>
            <a:r>
              <a:rPr lang="en-US" dirty="0"/>
              <a:t>Is this an ongoing position?</a:t>
            </a:r>
          </a:p>
          <a:p>
            <a:pPr marL="0" indent="0">
              <a:buNone/>
            </a:pPr>
            <a:endParaRPr lang="en-US" dirty="0"/>
          </a:p>
          <a:p>
            <a:endParaRPr lang="en-US" dirty="0"/>
          </a:p>
          <a:p>
            <a:endParaRPr lang="en-US" dirty="0"/>
          </a:p>
          <a:p>
            <a:endParaRPr lang="en-US" dirty="0"/>
          </a:p>
          <a:p>
            <a:endParaRPr lang="en-US" dirty="0"/>
          </a:p>
        </p:txBody>
      </p:sp>
      <p:pic>
        <p:nvPicPr>
          <p:cNvPr id="4" name="Picture 3" descr="Reflections on Leadership and Resilience in Emergency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756" y="3229994"/>
            <a:ext cx="2857500" cy="2857500"/>
          </a:xfrm>
          <a:prstGeom prst="rect">
            <a:avLst/>
          </a:prstGeom>
        </p:spPr>
      </p:pic>
    </p:spTree>
    <p:extLst>
      <p:ext uri="{BB962C8B-B14F-4D97-AF65-F5344CB8AC3E}">
        <p14:creationId xmlns:p14="http://schemas.microsoft.com/office/powerpoint/2010/main" val="47740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D8002-7896-4474-AE98-5DB60298B358}"/>
              </a:ext>
            </a:extLst>
          </p:cNvPr>
          <p:cNvSpPr>
            <a:spLocks noGrp="1"/>
          </p:cNvSpPr>
          <p:nvPr>
            <p:ph type="title"/>
          </p:nvPr>
        </p:nvSpPr>
        <p:spPr/>
        <p:txBody>
          <a:bodyPr/>
          <a:lstStyle/>
          <a:p>
            <a:pPr algn="ctr"/>
            <a:r>
              <a:rPr lang="en-US" dirty="0"/>
              <a:t>What if Your College Does Not Have a Faculty Accreditation Coordinator?</a:t>
            </a:r>
          </a:p>
        </p:txBody>
      </p:sp>
      <p:sp>
        <p:nvSpPr>
          <p:cNvPr id="3" name="Content Placeholder 2">
            <a:extLst>
              <a:ext uri="{FF2B5EF4-FFF2-40B4-BE49-F238E27FC236}">
                <a16:creationId xmlns:a16="http://schemas.microsoft.com/office/drawing/2014/main" id="{948182C7-13E4-4472-B5DC-9A0E6DE82302}"/>
              </a:ext>
            </a:extLst>
          </p:cNvPr>
          <p:cNvSpPr>
            <a:spLocks noGrp="1"/>
          </p:cNvSpPr>
          <p:nvPr>
            <p:ph idx="1"/>
          </p:nvPr>
        </p:nvSpPr>
        <p:spPr/>
        <p:txBody>
          <a:bodyPr/>
          <a:lstStyle/>
          <a:p>
            <a:r>
              <a:rPr lang="en-US" sz="2400" dirty="0"/>
              <a:t>How can a campus create an “accreditation” leadership role for a faculty member?</a:t>
            </a:r>
          </a:p>
          <a:p>
            <a:r>
              <a:rPr lang="en-US" sz="2400" dirty="0"/>
              <a:t>How can a faculty member work with the campus’ ALO (with or without release time)?</a:t>
            </a:r>
          </a:p>
          <a:p>
            <a:r>
              <a:rPr lang="en-US" sz="2400" dirty="0"/>
              <a:t>What are some specific responsibilities that a faculty member can take on in order to promote continuous improvement?</a:t>
            </a:r>
          </a:p>
          <a:p>
            <a:endParaRPr lang="en-US" dirty="0"/>
          </a:p>
        </p:txBody>
      </p:sp>
    </p:spTree>
    <p:extLst>
      <p:ext uri="{BB962C8B-B14F-4D97-AF65-F5344CB8AC3E}">
        <p14:creationId xmlns:p14="http://schemas.microsoft.com/office/powerpoint/2010/main" val="88632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terms/"/>
    <ds:schemaRef ds:uri="http://schemas.microsoft.com/office/infopath/2007/PartnerControls"/>
    <ds:schemaRef ds:uri="4873beb7-5857-4685-be1f-d57550cc96cc"/>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242</TotalTime>
  <Words>1340</Words>
  <Application>Microsoft Office PowerPoint</Application>
  <PresentationFormat>Widescreen</PresentationFormat>
  <Paragraphs>141</Paragraphs>
  <Slides>23</Slides>
  <Notes>22</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Euphemia</vt:lpstr>
      <vt:lpstr>Plantagenet Cherokee</vt:lpstr>
      <vt:lpstr>Wingdings</vt:lpstr>
      <vt:lpstr>Academic Literature 16x9</vt:lpstr>
      <vt:lpstr>ASCCC Accreditation Institute: </vt:lpstr>
      <vt:lpstr>How Do We Create Teamwork?</vt:lpstr>
      <vt:lpstr>Presentation Objectives:</vt:lpstr>
      <vt:lpstr>Answer the WHY!</vt:lpstr>
      <vt:lpstr>How can a campus encourage faculty to participate in the accreditation process?</vt:lpstr>
      <vt:lpstr>What is a Faculty Accreditation Coordinator?</vt:lpstr>
      <vt:lpstr>Responsibilities of the Faculty Accreditation Coordinator (FAC)</vt:lpstr>
      <vt:lpstr>Questions to Consider:</vt:lpstr>
      <vt:lpstr>What if Your College Does Not Have a Faculty Accreditation Coordinator?</vt:lpstr>
      <vt:lpstr>PowerPoint Presentation</vt:lpstr>
      <vt:lpstr>What is the Academic Senate’s role in facilitating a faculty role in accreditation?</vt:lpstr>
      <vt:lpstr>PowerPoint Presentation</vt:lpstr>
      <vt:lpstr>ASCCC Advice:</vt:lpstr>
      <vt:lpstr>The Role of Senate Committees in Accreditation Oversight</vt:lpstr>
      <vt:lpstr>Planning Ahead</vt:lpstr>
      <vt:lpstr>Planning Ahead (Cont’d)</vt:lpstr>
      <vt:lpstr>PowerPoint Presentation</vt:lpstr>
      <vt:lpstr>Questions to Consider:</vt:lpstr>
      <vt:lpstr>How does Accreditation Fit into Participatory Government?</vt:lpstr>
      <vt:lpstr>Overview:</vt:lpstr>
      <vt:lpstr>PowerPoint Presentation</vt:lpstr>
      <vt:lpstr>PowerPoint Presentation</vt:lpstr>
      <vt:lpstr>ASCCC Accreditation Institute: Faculty Engagement and Alo partnership </vt:lpstr>
    </vt:vector>
  </TitlesOfParts>
  <Company>Pierce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ASCC Accreditation Institute:</dc:title>
  <dc:creator>Grigg, Yvonne C.</dc:creator>
  <cp:lastModifiedBy>Grigg, Yvonne C</cp:lastModifiedBy>
  <cp:revision>56</cp:revision>
  <dcterms:created xsi:type="dcterms:W3CDTF">2020-01-07T17:27:25Z</dcterms:created>
  <dcterms:modified xsi:type="dcterms:W3CDTF">2020-02-13T17:23:50Z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