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60" r:id="rId2"/>
    <p:sldId id="261" r:id="rId3"/>
    <p:sldId id="262" r:id="rId4"/>
    <p:sldId id="263" r:id="rId5"/>
    <p:sldId id="264" r:id="rId6"/>
    <p:sldId id="265" r:id="rId7"/>
    <p:sldId id="266" r:id="rId8"/>
    <p:sldId id="267" r:id="rId9"/>
    <p:sldId id="268" r:id="rId10"/>
    <p:sldId id="269" r:id="rId11"/>
    <p:sldId id="270" r:id="rId12"/>
    <p:sldId id="272" r:id="rId13"/>
    <p:sldId id="274" r:id="rId14"/>
    <p:sldId id="279" r:id="rId15"/>
    <p:sldId id="276" r:id="rId16"/>
    <p:sldId id="277" r:id="rId17"/>
    <p:sldId id="278"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07D"/>
    <a:srgbClr val="AA8EE9"/>
    <a:srgbClr val="3EBFD6"/>
    <a:srgbClr val="EA831C"/>
    <a:srgbClr val="E16C1C"/>
    <a:srgbClr val="674831"/>
    <a:srgbClr val="FFDE62"/>
    <a:srgbClr val="054690"/>
    <a:srgbClr val="D0EA6F"/>
    <a:srgbClr val="D0E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91"/>
    <p:restoredTop sz="94747"/>
  </p:normalViewPr>
  <p:slideViewPr>
    <p:cSldViewPr snapToGrid="0" snapToObjects="1">
      <p:cViewPr varScale="1">
        <p:scale>
          <a:sx n="88" d="100"/>
          <a:sy n="88" d="100"/>
        </p:scale>
        <p:origin x="200" y="240"/>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462A8E-3209-6746-8509-93E4FFDCE76A}" type="datetimeFigureOut">
              <a:rPr lang="en-US" smtClean="0"/>
              <a:t>11/3/20</a:t>
            </a:fld>
            <a:endParaRPr lang="en-US"/>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D69CE0-0121-F64A-8600-2026D3E0A156}" type="slidenum">
              <a:rPr lang="en-US" smtClean="0"/>
              <a:t>‹#›</a:t>
            </a:fld>
            <a:endParaRPr lang="en-US"/>
          </a:p>
        </p:txBody>
      </p:sp>
    </p:spTree>
    <p:extLst>
      <p:ext uri="{BB962C8B-B14F-4D97-AF65-F5344CB8AC3E}">
        <p14:creationId xmlns:p14="http://schemas.microsoft.com/office/powerpoint/2010/main" val="36025409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11/3/20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ASCCC Academic Academy 2020</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815926" y="5111646"/>
            <a:ext cx="10547847" cy="1573967"/>
          </a:xfrm>
        </p:spPr>
        <p:txBody>
          <a:bodyPr anchor="ctr">
            <a:normAutofit/>
          </a:bodyPr>
          <a:lstStyle>
            <a:lvl1pPr algn="ctr">
              <a:lnSpc>
                <a:spcPct val="100000"/>
              </a:lnSpc>
              <a:defRPr sz="4400">
                <a:solidFill>
                  <a:schemeClr val="bg1"/>
                </a:solidFill>
              </a:defRPr>
            </a:lvl1pPr>
          </a:lstStyle>
          <a:p>
            <a:r>
              <a:rPr lang="en-US" dirty="0"/>
              <a:t>Click to Edit Title</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2124222" y="0"/>
            <a:ext cx="10067778" cy="2355163"/>
          </a:xfrm>
          <a:prstGeom prst="rect">
            <a:avLst/>
          </a:prstGeom>
          <a:solidFill>
            <a:schemeClr val="tx1"/>
          </a:solidFill>
          <a:ln>
            <a:noFill/>
          </a:ln>
          <a:effectLst>
            <a:outerShdw blurRad="190500" dist="38100" dir="108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895600" y="403412"/>
            <a:ext cx="8458198" cy="1685768"/>
          </a:xfrm>
        </p:spPr>
        <p:txBody>
          <a:bodyPr anchor="b">
            <a:normAutofit/>
          </a:bodyPr>
          <a:lstStyle>
            <a:lvl1pPr algn="l">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13" name="Slide Number Placeholder 12">
            <a:extLst>
              <a:ext uri="{FF2B5EF4-FFF2-40B4-BE49-F238E27FC236}">
                <a16:creationId xmlns:a16="http://schemas.microsoft.com/office/drawing/2014/main" id="{C3C1541F-F77A-344A-8F9A-D04E1F2A695E}"/>
              </a:ext>
            </a:extLst>
          </p:cNvPr>
          <p:cNvSpPr>
            <a:spLocks noGrp="1"/>
          </p:cNvSpPr>
          <p:nvPr>
            <p:ph type="sldNum" sz="quarter" idx="14"/>
          </p:nvPr>
        </p:nvSpPr>
        <p:spPr/>
        <p:txBody>
          <a:bodyPr/>
          <a:lstStyle/>
          <a:p>
            <a:fld id="{507A54D3-287C-3948-AA89-E53C9D689F15}" type="slidenum">
              <a:rPr lang="en-US" smtClean="0"/>
              <a:pPr/>
              <a:t>‹#›</a:t>
            </a:fld>
            <a:endParaRPr lang="en-US" dirty="0"/>
          </a:p>
        </p:txBody>
      </p:sp>
      <p:pic>
        <p:nvPicPr>
          <p:cNvPr id="14" name="Picture 13">
            <a:extLst>
              <a:ext uri="{FF2B5EF4-FFF2-40B4-BE49-F238E27FC236}">
                <a16:creationId xmlns:a16="http://schemas.microsoft.com/office/drawing/2014/main" id="{ECF9E8AB-2CC4-DA4F-92B8-926F9ABF75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9994" y="6377118"/>
            <a:ext cx="344357" cy="344357"/>
          </a:xfrm>
          <a:prstGeom prst="rect">
            <a:avLst/>
          </a:prstGeom>
        </p:spPr>
      </p:pic>
      <p:sp>
        <p:nvSpPr>
          <p:cNvPr id="19" name="Footer Placeholder 18">
            <a:extLst>
              <a:ext uri="{FF2B5EF4-FFF2-40B4-BE49-F238E27FC236}">
                <a16:creationId xmlns:a16="http://schemas.microsoft.com/office/drawing/2014/main" id="{D4ECC588-56B2-DB42-87C0-4CEC36E12646}"/>
              </a:ext>
            </a:extLst>
          </p:cNvPr>
          <p:cNvSpPr>
            <a:spLocks noGrp="1"/>
          </p:cNvSpPr>
          <p:nvPr>
            <p:ph type="ftr" sz="quarter" idx="15"/>
          </p:nvPr>
        </p:nvSpPr>
        <p:spPr>
          <a:xfrm>
            <a:off x="1267265" y="6356350"/>
            <a:ext cx="4114800" cy="365125"/>
          </a:xfrm>
          <a:prstGeom prst="rect">
            <a:avLst/>
          </a:prstGeom>
        </p:spPr>
        <p:txBody>
          <a:bodyPr/>
          <a:lstStyle/>
          <a:p>
            <a:r>
              <a:rPr lang="en-US"/>
              <a:t>ASCCC Fall Plenary Session 2020</a:t>
            </a:r>
            <a:endParaRPr lang="en-US" dirty="0"/>
          </a:p>
        </p:txBody>
      </p:sp>
      <p:pic>
        <p:nvPicPr>
          <p:cNvPr id="5" name="Picture 4">
            <a:extLst>
              <a:ext uri="{FF2B5EF4-FFF2-40B4-BE49-F238E27FC236}">
                <a16:creationId xmlns:a16="http://schemas.microsoft.com/office/drawing/2014/main" id="{7FC2623C-20FC-0641-87CE-02BAED272BB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2729345" cy="2355162"/>
          </a:xfrm>
          <a:prstGeom prst="rect">
            <a:avLst/>
          </a:prstGeom>
        </p:spPr>
      </p:pic>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98F2EA-9DEA-EE4D-B840-68DE3891D4D8}"/>
              </a:ext>
            </a:extLst>
          </p:cNvPr>
          <p:cNvSpPr/>
          <p:nvPr userDrawn="1"/>
        </p:nvSpPr>
        <p:spPr>
          <a:xfrm>
            <a:off x="0" y="0"/>
            <a:ext cx="927847" cy="6858000"/>
          </a:xfrm>
          <a:prstGeom prst="rect">
            <a:avLst/>
          </a:prstGeom>
          <a:solidFill>
            <a:schemeClr val="accent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pic>
        <p:nvPicPr>
          <p:cNvPr id="11" name="Picture 10">
            <a:extLst>
              <a:ext uri="{FF2B5EF4-FFF2-40B4-BE49-F238E27FC236}">
                <a16:creationId xmlns:a16="http://schemas.microsoft.com/office/drawing/2014/main" id="{C03789F2-B5BA-4342-BBAE-01208F6266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49514" y="6377118"/>
            <a:ext cx="344357" cy="344357"/>
          </a:xfrm>
          <a:prstGeom prst="rect">
            <a:avLst/>
          </a:prstGeom>
        </p:spPr>
      </p:pic>
      <p:sp>
        <p:nvSpPr>
          <p:cNvPr id="13" name="Slide Number Placeholder 12">
            <a:extLst>
              <a:ext uri="{FF2B5EF4-FFF2-40B4-BE49-F238E27FC236}">
                <a16:creationId xmlns:a16="http://schemas.microsoft.com/office/drawing/2014/main" id="{1D9986A6-94AB-3C49-BE66-D8D053402FFE}"/>
              </a:ext>
            </a:extLst>
          </p:cNvPr>
          <p:cNvSpPr>
            <a:spLocks noGrp="1"/>
          </p:cNvSpPr>
          <p:nvPr>
            <p:ph type="sldNum" sz="quarter" idx="11"/>
          </p:nvPr>
        </p:nvSpPr>
        <p:spPr/>
        <p:txBody>
          <a:bodyPr/>
          <a:lstStyle/>
          <a:p>
            <a:fld id="{507A54D3-287C-3948-AA89-E53C9D689F15}" type="slidenum">
              <a:rPr lang="en-US" smtClean="0"/>
              <a:pPr/>
              <a:t>‹#›</a:t>
            </a:fld>
            <a:endParaRPr lang="en-US" dirty="0"/>
          </a:p>
        </p:txBody>
      </p:sp>
      <p:sp>
        <p:nvSpPr>
          <p:cNvPr id="14" name="Footer Placeholder 13">
            <a:extLst>
              <a:ext uri="{FF2B5EF4-FFF2-40B4-BE49-F238E27FC236}">
                <a16:creationId xmlns:a16="http://schemas.microsoft.com/office/drawing/2014/main" id="{C0BA0931-CA5C-9346-8315-830B4D457A29}"/>
              </a:ext>
            </a:extLst>
          </p:cNvPr>
          <p:cNvSpPr>
            <a:spLocks noGrp="1"/>
          </p:cNvSpPr>
          <p:nvPr>
            <p:ph type="ftr" sz="quarter" idx="12"/>
          </p:nvPr>
        </p:nvSpPr>
        <p:spPr>
          <a:xfrm>
            <a:off x="1681518" y="6356350"/>
            <a:ext cx="4114800" cy="365125"/>
          </a:xfrm>
          <a:prstGeom prst="rect">
            <a:avLst/>
          </a:prstGeom>
        </p:spPr>
        <p:txBody>
          <a:bodyPr/>
          <a:lstStyle/>
          <a:p>
            <a:r>
              <a:rPr lang="en-US"/>
              <a:t>ASCCC Fall Plenary Session 2020</a:t>
            </a:r>
            <a:endParaRPr lang="en-US" dirty="0"/>
          </a:p>
        </p:txBody>
      </p:sp>
    </p:spTree>
    <p:extLst>
      <p:ext uri="{BB962C8B-B14F-4D97-AF65-F5344CB8AC3E}">
        <p14:creationId xmlns:p14="http://schemas.microsoft.com/office/powerpoint/2010/main" val="366616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userDrawn="1"/>
        </p:nvSpPr>
        <p:spPr>
          <a:xfrm>
            <a:off x="0" y="0"/>
            <a:ext cx="927847" cy="6858000"/>
          </a:xfrm>
          <a:prstGeom prst="rect">
            <a:avLst/>
          </a:prstGeom>
          <a:solidFill>
            <a:schemeClr val="accent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id="{252EE1D1-19C3-9843-B029-E2A15BCCD425}"/>
              </a:ext>
            </a:extLst>
          </p:cNvPr>
          <p:cNvSpPr>
            <a:spLocks noGrp="1"/>
          </p:cNvSpPr>
          <p:nvPr>
            <p:ph type="sldNum" sz="quarter" idx="11"/>
          </p:nvPr>
        </p:nvSpPr>
        <p:spPr/>
        <p:txBody>
          <a:bodyPr/>
          <a:lstStyle/>
          <a:p>
            <a:fld id="{507A54D3-287C-3948-AA89-E53C9D689F15}" type="slidenum">
              <a:rPr lang="en-US" smtClean="0"/>
              <a:pPr/>
              <a:t>‹#›</a:t>
            </a:fld>
            <a:endParaRPr lang="en-US" dirty="0"/>
          </a:p>
        </p:txBody>
      </p:sp>
      <p:pic>
        <p:nvPicPr>
          <p:cNvPr id="14" name="Picture 13">
            <a:extLst>
              <a:ext uri="{FF2B5EF4-FFF2-40B4-BE49-F238E27FC236}">
                <a16:creationId xmlns:a16="http://schemas.microsoft.com/office/drawing/2014/main" id="{5B627BFB-BBF9-F74F-9DF0-4BDAB3D032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35446" y="6377118"/>
            <a:ext cx="344357" cy="344357"/>
          </a:xfrm>
          <a:prstGeom prst="rect">
            <a:avLst/>
          </a:prstGeom>
        </p:spPr>
      </p:pic>
      <p:sp>
        <p:nvSpPr>
          <p:cNvPr id="12" name="Footer Placeholder 11">
            <a:extLst>
              <a:ext uri="{FF2B5EF4-FFF2-40B4-BE49-F238E27FC236}">
                <a16:creationId xmlns:a16="http://schemas.microsoft.com/office/drawing/2014/main" id="{580CEE03-92C2-7C47-90F8-20F7CFF02343}"/>
              </a:ext>
            </a:extLst>
          </p:cNvPr>
          <p:cNvSpPr>
            <a:spLocks noGrp="1"/>
          </p:cNvSpPr>
          <p:nvPr>
            <p:ph type="ftr" sz="quarter" idx="12"/>
          </p:nvPr>
        </p:nvSpPr>
        <p:spPr>
          <a:xfrm>
            <a:off x="1675228" y="6356350"/>
            <a:ext cx="4114800" cy="365125"/>
          </a:xfrm>
          <a:prstGeom prst="rect">
            <a:avLst/>
          </a:prstGeom>
        </p:spPr>
        <p:txBody>
          <a:bodyPr/>
          <a:lstStyle/>
          <a:p>
            <a:r>
              <a:rPr lang="en-US"/>
              <a:t>ASCCC Fall Plenary Session 2020</a:t>
            </a:r>
            <a:endParaRPr lang="en-US" dirty="0"/>
          </a:p>
        </p:txBody>
      </p:sp>
    </p:spTree>
    <p:extLst>
      <p:ext uri="{BB962C8B-B14F-4D97-AF65-F5344CB8AC3E}">
        <p14:creationId xmlns:p14="http://schemas.microsoft.com/office/powerpoint/2010/main" val="158296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a:xfrm>
            <a:off x="10297550" y="6356350"/>
            <a:ext cx="1056249" cy="365125"/>
          </a:xfrm>
          <a:prstGeom prst="rect">
            <a:avLst/>
          </a:prstGeom>
        </p:spPr>
        <p:txBody>
          <a:bodyPr/>
          <a:lstStyle>
            <a:lvl1pPr>
              <a:defRPr>
                <a:solidFill>
                  <a:schemeClr val="tx2">
                    <a:lumMod val="50000"/>
                    <a:lumOff val="50000"/>
                  </a:schemeClr>
                </a:solidFill>
              </a:defRPr>
            </a:lvl1pPr>
          </a:lstStyle>
          <a:p>
            <a:fld id="{492D8F1A-69A8-9242-9469-8400121D240A}" type="slidenum">
              <a:rPr lang="en-US" smtClean="0"/>
              <a:pPr/>
              <a:t>‹#›</a:t>
            </a:fld>
            <a:endParaRPr lang="en-US" dirty="0"/>
          </a:p>
        </p:txBody>
      </p:sp>
      <p:pic>
        <p:nvPicPr>
          <p:cNvPr id="5" name="Picture 4">
            <a:extLst>
              <a:ext uri="{FF2B5EF4-FFF2-40B4-BE49-F238E27FC236}">
                <a16:creationId xmlns:a16="http://schemas.microsoft.com/office/drawing/2014/main" id="{09B34245-A1E2-FF42-AAF4-72E22BA90F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1947" y="6377118"/>
            <a:ext cx="344357" cy="344357"/>
          </a:xfrm>
          <a:prstGeom prst="rect">
            <a:avLst/>
          </a:prstGeom>
        </p:spPr>
      </p:pic>
      <p:sp>
        <p:nvSpPr>
          <p:cNvPr id="7" name="Footer Placeholder 6">
            <a:extLst>
              <a:ext uri="{FF2B5EF4-FFF2-40B4-BE49-F238E27FC236}">
                <a16:creationId xmlns:a16="http://schemas.microsoft.com/office/drawing/2014/main" id="{DD1C37C2-220E-C64E-AB20-21508B033AD4}"/>
              </a:ext>
            </a:extLst>
          </p:cNvPr>
          <p:cNvSpPr>
            <a:spLocks noGrp="1"/>
          </p:cNvSpPr>
          <p:nvPr>
            <p:ph type="ftr" sz="quarter" idx="13"/>
          </p:nvPr>
        </p:nvSpPr>
        <p:spPr>
          <a:xfrm>
            <a:off x="1309469" y="6356350"/>
            <a:ext cx="4114800" cy="365125"/>
          </a:xfrm>
          <a:prstGeom prst="rect">
            <a:avLst/>
          </a:prstGeom>
        </p:spPr>
        <p:txBody>
          <a:bodyPr/>
          <a:lstStyle/>
          <a:p>
            <a:r>
              <a:rPr lang="en-US"/>
              <a:t>ASCCC Fall Plenary Session 2020</a:t>
            </a:r>
            <a:endParaRPr lang="en-US" dirty="0"/>
          </a:p>
        </p:txBody>
      </p:sp>
    </p:spTree>
    <p:extLst>
      <p:ext uri="{BB962C8B-B14F-4D97-AF65-F5344CB8AC3E}">
        <p14:creationId xmlns:p14="http://schemas.microsoft.com/office/powerpoint/2010/main" val="56886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2 Content 2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userDrawn="1"/>
        </p:nvSpPr>
        <p:spPr>
          <a:xfrm>
            <a:off x="0" y="0"/>
            <a:ext cx="927847" cy="6858000"/>
          </a:xfrm>
          <a:prstGeom prst="rect">
            <a:avLst/>
          </a:prstGeom>
          <a:solidFill>
            <a:srgbClr val="05469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a:t>Click to edit Master title style</a:t>
            </a:r>
            <a:endParaRPr lang="en-US" dirty="0"/>
          </a:p>
        </p:txBody>
      </p:sp>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latin typeface="+mj-lt"/>
              </a:rPr>
              <a:pPr/>
              <a:t>‹#›</a:t>
            </a:fld>
            <a:endParaRPr lang="en-US" sz="1000" dirty="0">
              <a:latin typeface="+mj-lt"/>
            </a:endParaRPr>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46630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1277650" y="365125"/>
            <a:ext cx="1007615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1289154" y="1825625"/>
            <a:ext cx="10064645"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8228" y="6356350"/>
            <a:ext cx="915572" cy="365125"/>
          </a:xfrm>
          <a:prstGeom prst="rect">
            <a:avLst/>
          </a:prstGeom>
        </p:spPr>
        <p:txBody>
          <a:bodyPr vert="horz" lIns="91440" tIns="45720" rIns="0" bIns="45720" rtlCol="0" anchor="ctr"/>
          <a:lstStyle>
            <a:lvl1pPr algn="r">
              <a:defRPr sz="1200">
                <a:solidFill>
                  <a:schemeClr val="tx2">
                    <a:lumMod val="50000"/>
                    <a:lumOff val="50000"/>
                  </a:schemeClr>
                </a:solidFill>
              </a:defRPr>
            </a:lvl1pPr>
          </a:lstStyle>
          <a:p>
            <a:fld id="{507A54D3-287C-3948-AA89-E53C9D689F15}" type="slidenum">
              <a:rPr lang="en-US" smtClean="0"/>
              <a:pPr/>
              <a:t>‹#›</a:t>
            </a:fld>
            <a:endParaRPr lang="en-US" dirty="0"/>
          </a:p>
        </p:txBody>
      </p:sp>
      <p:sp>
        <p:nvSpPr>
          <p:cNvPr id="4" name="Footer Placeholder 3">
            <a:extLst>
              <a:ext uri="{FF2B5EF4-FFF2-40B4-BE49-F238E27FC236}">
                <a16:creationId xmlns:a16="http://schemas.microsoft.com/office/drawing/2014/main" id="{8E8D297E-F053-9B44-9A03-2402248C0B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l">
              <a:defRPr sz="1200">
                <a:solidFill>
                  <a:schemeClr val="tx2">
                    <a:lumMod val="50000"/>
                    <a:lumOff val="50000"/>
                  </a:schemeClr>
                </a:solidFill>
              </a:defRPr>
            </a:lvl1pPr>
          </a:lstStyle>
          <a:p>
            <a:r>
              <a:rPr lang="en-US"/>
              <a:t>ASCCC Fall Plenary Session 2020</a:t>
            </a:r>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3" r:id="rId3"/>
    <p:sldLayoutId id="2147483666" r:id="rId4"/>
    <p:sldLayoutId id="2147483655" r:id="rId5"/>
    <p:sldLayoutId id="2147483667" r:id="rId6"/>
  </p:sldLayoutIdLst>
  <p:hf hdr="0" dt="0"/>
  <p:txStyles>
    <p:titleStyle>
      <a:lvl1pPr algn="l" defTabSz="914400" rtl="0" eaLnBrk="1" latinLnBrk="0" hangingPunct="1">
        <a:lnSpc>
          <a:spcPct val="90000"/>
        </a:lnSpc>
        <a:spcBef>
          <a:spcPct val="0"/>
        </a:spcBef>
        <a:buNone/>
        <a:defRPr sz="4400" kern="1200">
          <a:solidFill>
            <a:schemeClr val="tx1">
              <a:lumMod val="75000"/>
            </a:schemeClr>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asccc.org/sites/default/files/February%203-4%2C%202017%20Final%20Minutes.pdf" TargetMode="External"/><Relationship Id="rId2" Type="http://schemas.openxmlformats.org/officeDocument/2006/relationships/hyperlink" Target="https://asccc.org/directory/periodic-review-committee" TargetMode="External"/><Relationship Id="rId1" Type="http://schemas.openxmlformats.org/officeDocument/2006/relationships/slideLayout" Target="../slideLayouts/slideLayout4.xml"/><Relationship Id="rId5" Type="http://schemas.openxmlformats.org/officeDocument/2006/relationships/hyperlink" Target="https://asccc.org/content/periodic-review-report" TargetMode="External"/><Relationship Id="rId4" Type="http://schemas.openxmlformats.org/officeDocument/2006/relationships/hyperlink" Target="https://asccc.org/content/executive-committee-meeting-2017-03-03-203000-2017-03-05-00000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5.tiff"/><Relationship Id="rId7" Type="http://schemas.openxmlformats.org/officeDocument/2006/relationships/image" Target="../media/image9.tiff"/><Relationship Id="rId2" Type="http://schemas.openxmlformats.org/officeDocument/2006/relationships/image" Target="../media/image4.tiff"/><Relationship Id="rId1" Type="http://schemas.openxmlformats.org/officeDocument/2006/relationships/slideLayout" Target="../slideLayouts/slideLayout6.xml"/><Relationship Id="rId6" Type="http://schemas.openxmlformats.org/officeDocument/2006/relationships/image" Target="../media/image8.tiff"/><Relationship Id="rId11" Type="http://schemas.openxmlformats.org/officeDocument/2006/relationships/image" Target="../media/image13.tiff"/><Relationship Id="rId5" Type="http://schemas.openxmlformats.org/officeDocument/2006/relationships/image" Target="../media/image7.tiff"/><Relationship Id="rId10" Type="http://schemas.openxmlformats.org/officeDocument/2006/relationships/image" Target="../media/image12.tiff"/><Relationship Id="rId4" Type="http://schemas.openxmlformats.org/officeDocument/2006/relationships/image" Target="../media/image6.tiff"/><Relationship Id="rId9" Type="http://schemas.openxmlformats.org/officeDocument/2006/relationships/image" Target="../media/image11.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mailto:info@asccc.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asccc.org/resolutions/adopt-documents-guidelines-periodic-review-academic-senate-california-community-colleges" TargetMode="External"/><Relationship Id="rId2" Type="http://schemas.openxmlformats.org/officeDocument/2006/relationships/hyperlink" Target="https://asccc.org/resolutions/periodic-evaluation-academic-senate-california-community-college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4136-8A07-5641-9BB4-C3C7D2C0DDBA}"/>
              </a:ext>
            </a:extLst>
          </p:cNvPr>
          <p:cNvSpPr>
            <a:spLocks noGrp="1"/>
          </p:cNvSpPr>
          <p:nvPr>
            <p:ph type="title"/>
          </p:nvPr>
        </p:nvSpPr>
        <p:spPr/>
        <p:txBody>
          <a:bodyPr/>
          <a:lstStyle/>
          <a:p>
            <a:r>
              <a:rPr lang="en-US" b="1" dirty="0"/>
              <a:t>ASCCC Periodic Review for 2020-21</a:t>
            </a:r>
            <a:br>
              <a:rPr lang="en-US" dirty="0"/>
            </a:br>
            <a:r>
              <a:rPr lang="en-US" sz="2000" dirty="0"/>
              <a:t>Breakout Session 6 | 2:30-3:30</a:t>
            </a:r>
          </a:p>
        </p:txBody>
      </p:sp>
    </p:spTree>
    <p:extLst>
      <p:ext uri="{BB962C8B-B14F-4D97-AF65-F5344CB8AC3E}">
        <p14:creationId xmlns:p14="http://schemas.microsoft.com/office/powerpoint/2010/main" val="150882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98879-43C4-DC48-B7FC-9FCE2FC02322}"/>
              </a:ext>
            </a:extLst>
          </p:cNvPr>
          <p:cNvSpPr>
            <a:spLocks noGrp="1"/>
          </p:cNvSpPr>
          <p:nvPr>
            <p:ph type="title"/>
          </p:nvPr>
        </p:nvSpPr>
        <p:spPr/>
        <p:txBody>
          <a:bodyPr/>
          <a:lstStyle/>
          <a:p>
            <a:pPr algn="ctr"/>
            <a:r>
              <a:rPr lang="en-US" dirty="0"/>
              <a:t>Evaluation by the Executive Committee</a:t>
            </a:r>
            <a:br>
              <a:rPr lang="en-US" dirty="0"/>
            </a:br>
            <a:endParaRPr lang="en-US" dirty="0"/>
          </a:p>
        </p:txBody>
      </p:sp>
      <p:sp>
        <p:nvSpPr>
          <p:cNvPr id="3" name="Content Placeholder 2">
            <a:extLst>
              <a:ext uri="{FF2B5EF4-FFF2-40B4-BE49-F238E27FC236}">
                <a16:creationId xmlns:a16="http://schemas.microsoft.com/office/drawing/2014/main" id="{F0407572-5935-8647-AF74-E606A5965ECE}"/>
              </a:ext>
            </a:extLst>
          </p:cNvPr>
          <p:cNvSpPr>
            <a:spLocks noGrp="1"/>
          </p:cNvSpPr>
          <p:nvPr>
            <p:ph sz="half" idx="1"/>
          </p:nvPr>
        </p:nvSpPr>
        <p:spPr/>
        <p:txBody>
          <a:bodyPr>
            <a:normAutofit/>
          </a:bodyPr>
          <a:lstStyle/>
          <a:p>
            <a:pPr marL="0" indent="0">
              <a:buNone/>
            </a:pPr>
            <a:r>
              <a:rPr lang="en-US" dirty="0"/>
              <a:t>The members of Executive Committee possess a unique perspective on the decision- making, planning, and advocacy efforts of the Academic Senate that is derived from their daily efforts representing the faculty of the California Community Colleges. The Executive Committee will:</a:t>
            </a:r>
          </a:p>
          <a:p>
            <a:r>
              <a:rPr lang="en-US" dirty="0"/>
              <a:t>Prepare an internal evaluation of the Academic Senate based upon same Areas of Review being considered by the Task Force.</a:t>
            </a:r>
          </a:p>
          <a:p>
            <a:r>
              <a:rPr lang="en-US" dirty="0"/>
              <a:t>Provide an individual analysis of how effectively the Academic Senate is working in each of the Areas of Review. </a:t>
            </a:r>
          </a:p>
        </p:txBody>
      </p:sp>
      <p:sp>
        <p:nvSpPr>
          <p:cNvPr id="4" name="Slide Number Placeholder 3">
            <a:extLst>
              <a:ext uri="{FF2B5EF4-FFF2-40B4-BE49-F238E27FC236}">
                <a16:creationId xmlns:a16="http://schemas.microsoft.com/office/drawing/2014/main" id="{04186672-FDEA-2241-9E41-7E12B279E078}"/>
              </a:ext>
            </a:extLst>
          </p:cNvPr>
          <p:cNvSpPr>
            <a:spLocks noGrp="1"/>
          </p:cNvSpPr>
          <p:nvPr>
            <p:ph type="sldNum" sz="quarter" idx="11"/>
          </p:nvPr>
        </p:nvSpPr>
        <p:spPr/>
        <p:txBody>
          <a:bodyPr/>
          <a:lstStyle/>
          <a:p>
            <a:fld id="{507A54D3-287C-3948-AA89-E53C9D689F15}" type="slidenum">
              <a:rPr lang="en-US" smtClean="0"/>
              <a:pPr/>
              <a:t>10</a:t>
            </a:fld>
            <a:endParaRPr lang="en-US" dirty="0"/>
          </a:p>
        </p:txBody>
      </p:sp>
      <p:sp>
        <p:nvSpPr>
          <p:cNvPr id="5" name="Footer Placeholder 4">
            <a:extLst>
              <a:ext uri="{FF2B5EF4-FFF2-40B4-BE49-F238E27FC236}">
                <a16:creationId xmlns:a16="http://schemas.microsoft.com/office/drawing/2014/main" id="{C6FBB8F1-171B-D448-8AA6-F70E84A58283}"/>
              </a:ext>
            </a:extLst>
          </p:cNvPr>
          <p:cNvSpPr>
            <a:spLocks noGrp="1"/>
          </p:cNvSpPr>
          <p:nvPr>
            <p:ph type="ftr" sz="quarter" idx="12"/>
          </p:nvPr>
        </p:nvSpPr>
        <p:spPr/>
        <p:txBody>
          <a:bodyPr/>
          <a:lstStyle/>
          <a:p>
            <a:r>
              <a:rPr lang="en-US"/>
              <a:t>ASCCC Fall Plenary Session 2020</a:t>
            </a:r>
            <a:endParaRPr lang="en-US" dirty="0"/>
          </a:p>
        </p:txBody>
      </p:sp>
    </p:spTree>
    <p:extLst>
      <p:ext uri="{BB962C8B-B14F-4D97-AF65-F5344CB8AC3E}">
        <p14:creationId xmlns:p14="http://schemas.microsoft.com/office/powerpoint/2010/main" val="2279936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4247F-924E-3647-A251-2CF40FDB977B}"/>
              </a:ext>
            </a:extLst>
          </p:cNvPr>
          <p:cNvSpPr>
            <a:spLocks noGrp="1"/>
          </p:cNvSpPr>
          <p:nvPr>
            <p:ph type="title"/>
          </p:nvPr>
        </p:nvSpPr>
        <p:spPr/>
        <p:txBody>
          <a:bodyPr/>
          <a:lstStyle/>
          <a:p>
            <a:pPr algn="ctr"/>
            <a:r>
              <a:rPr lang="en-US" dirty="0"/>
              <a:t>Report Content and Presentation</a:t>
            </a:r>
            <a:br>
              <a:rPr lang="en-US" dirty="0"/>
            </a:br>
            <a:endParaRPr lang="en-US" dirty="0"/>
          </a:p>
        </p:txBody>
      </p:sp>
      <p:sp>
        <p:nvSpPr>
          <p:cNvPr id="3" name="Content Placeholder 2">
            <a:extLst>
              <a:ext uri="{FF2B5EF4-FFF2-40B4-BE49-F238E27FC236}">
                <a16:creationId xmlns:a16="http://schemas.microsoft.com/office/drawing/2014/main" id="{1941C646-1883-8842-89C2-C5F40ACAE51E}"/>
              </a:ext>
            </a:extLst>
          </p:cNvPr>
          <p:cNvSpPr>
            <a:spLocks noGrp="1"/>
          </p:cNvSpPr>
          <p:nvPr>
            <p:ph sz="half" idx="1"/>
          </p:nvPr>
        </p:nvSpPr>
        <p:spPr>
          <a:xfrm>
            <a:off x="1277650" y="1451429"/>
            <a:ext cx="10058400" cy="4766491"/>
          </a:xfrm>
        </p:spPr>
        <p:txBody>
          <a:bodyPr>
            <a:normAutofit fontScale="77500" lnSpcReduction="20000"/>
          </a:bodyPr>
          <a:lstStyle/>
          <a:p>
            <a:r>
              <a:rPr lang="en-US" dirty="0"/>
              <a:t>The report of the Periodic Review Task Force will include both commendations and recommendations regarding the work of the ASCCC. </a:t>
            </a:r>
          </a:p>
          <a:p>
            <a:r>
              <a:rPr lang="en-US" dirty="0"/>
              <a:t>The Task Force will present the report in person* at a meeting of the Executive Committee no later than February of the year in which the evaluation is being conducted. </a:t>
            </a:r>
          </a:p>
          <a:p>
            <a:r>
              <a:rPr lang="en-US" dirty="0"/>
              <a:t>The Executive Committee will have this opportunity to request clarifications regarding the recommendations and commendations or evidence of findings or to offer further information to the Task Force. </a:t>
            </a:r>
          </a:p>
          <a:p>
            <a:r>
              <a:rPr lang="en-US" dirty="0"/>
              <a:t>The Task Force will then present its final report to the body of the ASCCC at the Spring Plenary Session. </a:t>
            </a:r>
          </a:p>
          <a:p>
            <a:r>
              <a:rPr lang="en-US" dirty="0"/>
              <a:t>The Executive Committee will consider all recommendations and commendations but will not be bound to any specific action by the report itself. </a:t>
            </a:r>
          </a:p>
          <a:p>
            <a:r>
              <a:rPr lang="en-US" dirty="0"/>
              <a:t>Recommendations from the report may be implemented and become direction to the Executive Committee through the ASCCC resolution process. Such recommendations may be introduced by the Executive Committee itself or by any member of the ASCCC body. </a:t>
            </a:r>
          </a:p>
          <a:p>
            <a:endParaRPr lang="en-US" dirty="0"/>
          </a:p>
          <a:p>
            <a:pPr marL="0" indent="0" algn="ctr">
              <a:buNone/>
            </a:pPr>
            <a:r>
              <a:rPr lang="en-US" dirty="0">
                <a:solidFill>
                  <a:schemeClr val="tx1">
                    <a:lumMod val="75000"/>
                  </a:schemeClr>
                </a:solidFill>
              </a:rPr>
              <a:t>*To Be Determined based on the COVID-19 pandemic.</a:t>
            </a:r>
          </a:p>
          <a:p>
            <a:endParaRPr lang="en-US" dirty="0"/>
          </a:p>
        </p:txBody>
      </p:sp>
      <p:sp>
        <p:nvSpPr>
          <p:cNvPr id="4" name="Slide Number Placeholder 3">
            <a:extLst>
              <a:ext uri="{FF2B5EF4-FFF2-40B4-BE49-F238E27FC236}">
                <a16:creationId xmlns:a16="http://schemas.microsoft.com/office/drawing/2014/main" id="{B14D3633-46D2-F94C-A736-C059C15104E4}"/>
              </a:ext>
            </a:extLst>
          </p:cNvPr>
          <p:cNvSpPr>
            <a:spLocks noGrp="1"/>
          </p:cNvSpPr>
          <p:nvPr>
            <p:ph type="sldNum" sz="quarter" idx="11"/>
          </p:nvPr>
        </p:nvSpPr>
        <p:spPr/>
        <p:txBody>
          <a:bodyPr/>
          <a:lstStyle/>
          <a:p>
            <a:fld id="{507A54D3-287C-3948-AA89-E53C9D689F15}" type="slidenum">
              <a:rPr lang="en-US" smtClean="0"/>
              <a:pPr/>
              <a:t>11</a:t>
            </a:fld>
            <a:endParaRPr lang="en-US" dirty="0"/>
          </a:p>
        </p:txBody>
      </p:sp>
      <p:sp>
        <p:nvSpPr>
          <p:cNvPr id="5" name="Footer Placeholder 4">
            <a:extLst>
              <a:ext uri="{FF2B5EF4-FFF2-40B4-BE49-F238E27FC236}">
                <a16:creationId xmlns:a16="http://schemas.microsoft.com/office/drawing/2014/main" id="{1A3E16FD-0234-364D-8141-A0C4738C61BB}"/>
              </a:ext>
            </a:extLst>
          </p:cNvPr>
          <p:cNvSpPr>
            <a:spLocks noGrp="1"/>
          </p:cNvSpPr>
          <p:nvPr>
            <p:ph type="ftr" sz="quarter" idx="12"/>
          </p:nvPr>
        </p:nvSpPr>
        <p:spPr/>
        <p:txBody>
          <a:bodyPr/>
          <a:lstStyle/>
          <a:p>
            <a:r>
              <a:rPr lang="en-US"/>
              <a:t>ASCCC Fall Plenary Session 2020</a:t>
            </a:r>
            <a:endParaRPr lang="en-US" dirty="0"/>
          </a:p>
        </p:txBody>
      </p:sp>
    </p:spTree>
    <p:extLst>
      <p:ext uri="{BB962C8B-B14F-4D97-AF65-F5344CB8AC3E}">
        <p14:creationId xmlns:p14="http://schemas.microsoft.com/office/powerpoint/2010/main" val="3388660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80E6C-2112-DB4F-BCD3-8E2BD1FF73AB}"/>
              </a:ext>
            </a:extLst>
          </p:cNvPr>
          <p:cNvSpPr>
            <a:spLocks noGrp="1"/>
          </p:cNvSpPr>
          <p:nvPr>
            <p:ph type="title"/>
          </p:nvPr>
        </p:nvSpPr>
        <p:spPr/>
        <p:txBody>
          <a:bodyPr anchor="ctr">
            <a:normAutofit/>
          </a:bodyPr>
          <a:lstStyle/>
          <a:p>
            <a:pPr algn="ctr"/>
            <a:r>
              <a:rPr lang="en-US" dirty="0"/>
              <a:t>2016-17 Periodic Review</a:t>
            </a:r>
            <a:br>
              <a:rPr lang="en-US" dirty="0"/>
            </a:br>
            <a:r>
              <a:rPr lang="en-US" dirty="0"/>
              <a:t>Recap</a:t>
            </a:r>
          </a:p>
        </p:txBody>
      </p:sp>
      <p:sp>
        <p:nvSpPr>
          <p:cNvPr id="3" name="Content Placeholder 2">
            <a:extLst>
              <a:ext uri="{FF2B5EF4-FFF2-40B4-BE49-F238E27FC236}">
                <a16:creationId xmlns:a16="http://schemas.microsoft.com/office/drawing/2014/main" id="{F983CB54-8E3D-0749-BD94-0825B033C21D}"/>
              </a:ext>
            </a:extLst>
          </p:cNvPr>
          <p:cNvSpPr>
            <a:spLocks noGrp="1"/>
          </p:cNvSpPr>
          <p:nvPr>
            <p:ph sz="half" idx="1"/>
          </p:nvPr>
        </p:nvSpPr>
        <p:spPr/>
        <p:txBody>
          <a:bodyPr>
            <a:normAutofit fontScale="92500" lnSpcReduction="10000"/>
          </a:bodyPr>
          <a:lstStyle/>
          <a:p>
            <a:r>
              <a:rPr lang="en-US" dirty="0"/>
              <a:t>ASCCC Periodic Review Committee webpage: </a:t>
            </a:r>
            <a:r>
              <a:rPr lang="en-US" dirty="0">
                <a:hlinkClick r:id="rId2"/>
              </a:rPr>
              <a:t>https://asccc.org/directory/periodic-review-committee</a:t>
            </a:r>
            <a:endParaRPr lang="en-US" dirty="0"/>
          </a:p>
          <a:p>
            <a:r>
              <a:rPr lang="en-US" dirty="0"/>
              <a:t>Report delivered to the Executive Committee on January 24, 2017 (revised April 2017)</a:t>
            </a:r>
          </a:p>
          <a:p>
            <a:r>
              <a:rPr lang="en-US" dirty="0"/>
              <a:t>Executive Committee reviewed Periodic Review Report at the February 2-3, 2017 Executive Committee Meeting: </a:t>
            </a:r>
            <a:r>
              <a:rPr lang="en-US" dirty="0">
                <a:hlinkClick r:id="rId3"/>
              </a:rPr>
              <a:t>https://www.asccc.org/sites/default/files/February%203-4%2C%202017%20Final%20Minutes.pdf</a:t>
            </a:r>
            <a:r>
              <a:rPr lang="en-US" dirty="0"/>
              <a:t> </a:t>
            </a:r>
          </a:p>
          <a:p>
            <a:r>
              <a:rPr lang="en-US" dirty="0"/>
              <a:t>Executive Committee reviewed Periodic Review Report clarification at the March 3-4, 2017 Executive Committee Meeting: </a:t>
            </a:r>
            <a:r>
              <a:rPr lang="en-US" dirty="0">
                <a:hlinkClick r:id="rId4"/>
              </a:rPr>
              <a:t>https://asccc.org/content/executive-committee-meeting-2017-03-03-203000-2017-03-05-000000</a:t>
            </a:r>
            <a:endParaRPr lang="en-US" dirty="0"/>
          </a:p>
          <a:p>
            <a:r>
              <a:rPr lang="en-US" dirty="0"/>
              <a:t>Periodic Review Report Breakout at Spring Plenary Session, Thursday, April 20, 2017, 2:00-3:15: </a:t>
            </a:r>
            <a:r>
              <a:rPr lang="en-US" dirty="0">
                <a:hlinkClick r:id="rId5"/>
              </a:rPr>
              <a:t>https://asccc.org/content/periodic-review-report</a:t>
            </a:r>
            <a:endParaRPr lang="en-US" dirty="0"/>
          </a:p>
          <a:p>
            <a:endParaRPr lang="en-US" dirty="0"/>
          </a:p>
        </p:txBody>
      </p:sp>
      <p:sp>
        <p:nvSpPr>
          <p:cNvPr id="4" name="Slide Number Placeholder 3">
            <a:extLst>
              <a:ext uri="{FF2B5EF4-FFF2-40B4-BE49-F238E27FC236}">
                <a16:creationId xmlns:a16="http://schemas.microsoft.com/office/drawing/2014/main" id="{B7A8766C-DCD5-2141-BF11-506F4B48F908}"/>
              </a:ext>
            </a:extLst>
          </p:cNvPr>
          <p:cNvSpPr>
            <a:spLocks noGrp="1"/>
          </p:cNvSpPr>
          <p:nvPr>
            <p:ph type="sldNum" sz="quarter" idx="11"/>
          </p:nvPr>
        </p:nvSpPr>
        <p:spPr/>
        <p:txBody>
          <a:bodyPr/>
          <a:lstStyle/>
          <a:p>
            <a:fld id="{507A54D3-287C-3948-AA89-E53C9D689F15}" type="slidenum">
              <a:rPr lang="en-US" smtClean="0"/>
              <a:pPr/>
              <a:t>12</a:t>
            </a:fld>
            <a:endParaRPr lang="en-US" dirty="0"/>
          </a:p>
        </p:txBody>
      </p:sp>
      <p:sp>
        <p:nvSpPr>
          <p:cNvPr id="5" name="Footer Placeholder 4">
            <a:extLst>
              <a:ext uri="{FF2B5EF4-FFF2-40B4-BE49-F238E27FC236}">
                <a16:creationId xmlns:a16="http://schemas.microsoft.com/office/drawing/2014/main" id="{41A83017-6234-2E46-8D03-81B16BB596E9}"/>
              </a:ext>
            </a:extLst>
          </p:cNvPr>
          <p:cNvSpPr>
            <a:spLocks noGrp="1"/>
          </p:cNvSpPr>
          <p:nvPr>
            <p:ph type="ftr" sz="quarter" idx="12"/>
          </p:nvPr>
        </p:nvSpPr>
        <p:spPr/>
        <p:txBody>
          <a:bodyPr/>
          <a:lstStyle/>
          <a:p>
            <a:r>
              <a:rPr lang="en-US"/>
              <a:t>ASCCC Fall Plenary Session 2020</a:t>
            </a:r>
            <a:endParaRPr lang="en-US" dirty="0"/>
          </a:p>
        </p:txBody>
      </p:sp>
    </p:spTree>
    <p:extLst>
      <p:ext uri="{BB962C8B-B14F-4D97-AF65-F5344CB8AC3E}">
        <p14:creationId xmlns:p14="http://schemas.microsoft.com/office/powerpoint/2010/main" val="1147980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A9C9-D833-A24E-9A32-DFAE605AF088}"/>
              </a:ext>
            </a:extLst>
          </p:cNvPr>
          <p:cNvSpPr>
            <a:spLocks noGrp="1"/>
          </p:cNvSpPr>
          <p:nvPr>
            <p:ph type="title"/>
          </p:nvPr>
        </p:nvSpPr>
        <p:spPr/>
        <p:txBody>
          <a:bodyPr anchor="ctr">
            <a:normAutofit/>
          </a:bodyPr>
          <a:lstStyle/>
          <a:p>
            <a:pPr algn="ctr"/>
            <a:r>
              <a:rPr lang="en-US" sz="4200" b="1" dirty="0"/>
              <a:t>2020-21 Periodic Review [Committee] Task Force Members</a:t>
            </a:r>
          </a:p>
        </p:txBody>
      </p:sp>
      <p:sp>
        <p:nvSpPr>
          <p:cNvPr id="3" name="Content Placeholder 2">
            <a:extLst>
              <a:ext uri="{FF2B5EF4-FFF2-40B4-BE49-F238E27FC236}">
                <a16:creationId xmlns:a16="http://schemas.microsoft.com/office/drawing/2014/main" id="{629A1B42-E1C3-AC40-A7E9-4BEE5ABD1424}"/>
              </a:ext>
            </a:extLst>
          </p:cNvPr>
          <p:cNvSpPr>
            <a:spLocks noGrp="1"/>
          </p:cNvSpPr>
          <p:nvPr>
            <p:ph idx="1"/>
          </p:nvPr>
        </p:nvSpPr>
        <p:spPr>
          <a:xfrm>
            <a:off x="666291" y="2772229"/>
            <a:ext cx="5123542" cy="3337378"/>
          </a:xfrm>
        </p:spPr>
        <p:txBody>
          <a:bodyPr>
            <a:normAutofit/>
          </a:bodyPr>
          <a:lstStyle/>
          <a:p>
            <a:r>
              <a:rPr lang="en-US" dirty="0"/>
              <a:t>Shelley </a:t>
            </a:r>
            <a:r>
              <a:rPr lang="en-US" dirty="0" err="1"/>
              <a:t>Eckvahl</a:t>
            </a:r>
            <a:r>
              <a:rPr lang="en-US" dirty="0"/>
              <a:t>, Chaffey College</a:t>
            </a:r>
          </a:p>
          <a:p>
            <a:r>
              <a:rPr lang="en-US" dirty="0"/>
              <a:t>Ric Epps (Chair), Imperial Valley College</a:t>
            </a:r>
          </a:p>
          <a:p>
            <a:r>
              <a:rPr lang="en-US" dirty="0"/>
              <a:t>Rhonda Farley, Cosumnes River College</a:t>
            </a:r>
          </a:p>
          <a:p>
            <a:r>
              <a:rPr lang="en-US" dirty="0"/>
              <a:t>George Hanna, Diablo Valley College</a:t>
            </a:r>
          </a:p>
          <a:p>
            <a:r>
              <a:rPr lang="en-US" dirty="0"/>
              <a:t>Christie Howell, Bakersfield College</a:t>
            </a:r>
          </a:p>
          <a:p>
            <a:endParaRPr lang="en-US" dirty="0"/>
          </a:p>
          <a:p>
            <a:endParaRPr lang="en-US" dirty="0"/>
          </a:p>
        </p:txBody>
      </p:sp>
      <p:sp>
        <p:nvSpPr>
          <p:cNvPr id="4" name="Slide Number Placeholder 3">
            <a:extLst>
              <a:ext uri="{FF2B5EF4-FFF2-40B4-BE49-F238E27FC236}">
                <a16:creationId xmlns:a16="http://schemas.microsoft.com/office/drawing/2014/main" id="{2A620E2F-6FAA-5C42-BF70-9419A2DFE851}"/>
              </a:ext>
            </a:extLst>
          </p:cNvPr>
          <p:cNvSpPr>
            <a:spLocks noGrp="1"/>
          </p:cNvSpPr>
          <p:nvPr>
            <p:ph type="sldNum" sz="quarter" idx="14"/>
          </p:nvPr>
        </p:nvSpPr>
        <p:spPr/>
        <p:txBody>
          <a:bodyPr/>
          <a:lstStyle/>
          <a:p>
            <a:fld id="{507A54D3-287C-3948-AA89-E53C9D689F15}" type="slidenum">
              <a:rPr lang="en-US" smtClean="0"/>
              <a:pPr/>
              <a:t>13</a:t>
            </a:fld>
            <a:endParaRPr lang="en-US" dirty="0"/>
          </a:p>
        </p:txBody>
      </p:sp>
      <p:sp>
        <p:nvSpPr>
          <p:cNvPr id="5" name="Footer Placeholder 4">
            <a:extLst>
              <a:ext uri="{FF2B5EF4-FFF2-40B4-BE49-F238E27FC236}">
                <a16:creationId xmlns:a16="http://schemas.microsoft.com/office/drawing/2014/main" id="{46F1A365-E1D5-4E41-AA78-18343BB1AB54}"/>
              </a:ext>
            </a:extLst>
          </p:cNvPr>
          <p:cNvSpPr>
            <a:spLocks noGrp="1"/>
          </p:cNvSpPr>
          <p:nvPr>
            <p:ph type="ftr" sz="quarter" idx="15"/>
          </p:nvPr>
        </p:nvSpPr>
        <p:spPr/>
        <p:txBody>
          <a:bodyPr/>
          <a:lstStyle/>
          <a:p>
            <a:r>
              <a:rPr lang="en-US"/>
              <a:t>ASCCC Fall Plenary Session 2020</a:t>
            </a:r>
            <a:endParaRPr lang="en-US" dirty="0"/>
          </a:p>
        </p:txBody>
      </p:sp>
      <p:sp>
        <p:nvSpPr>
          <p:cNvPr id="6" name="Content Placeholder 2">
            <a:extLst>
              <a:ext uri="{FF2B5EF4-FFF2-40B4-BE49-F238E27FC236}">
                <a16:creationId xmlns:a16="http://schemas.microsoft.com/office/drawing/2014/main" id="{5163CB98-6C91-CC48-BD53-0AE6F61A0064}"/>
              </a:ext>
            </a:extLst>
          </p:cNvPr>
          <p:cNvSpPr txBox="1">
            <a:spLocks/>
          </p:cNvSpPr>
          <p:nvPr/>
        </p:nvSpPr>
        <p:spPr>
          <a:xfrm>
            <a:off x="6197600" y="2772230"/>
            <a:ext cx="5442857" cy="3337377"/>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dirty="0"/>
              <a:t>Judy Marasco, Santa Monica College</a:t>
            </a:r>
          </a:p>
          <a:p>
            <a:r>
              <a:rPr lang="en-US" dirty="0"/>
              <a:t>Yvonne Reed, Victor Valley College</a:t>
            </a:r>
          </a:p>
          <a:p>
            <a:r>
              <a:rPr lang="en-US" dirty="0"/>
              <a:t>Ryan Sullivan, Mt. San Jacinto College</a:t>
            </a:r>
          </a:p>
          <a:p>
            <a:r>
              <a:rPr lang="en-US" dirty="0"/>
              <a:t>Nikki </a:t>
            </a:r>
            <a:r>
              <a:rPr lang="en-US" dirty="0" err="1"/>
              <a:t>Visveshwara</a:t>
            </a:r>
            <a:r>
              <a:rPr lang="en-US" dirty="0"/>
              <a:t>, Fresno City College</a:t>
            </a:r>
          </a:p>
          <a:p>
            <a:endParaRPr lang="en-US" dirty="0"/>
          </a:p>
        </p:txBody>
      </p:sp>
    </p:spTree>
    <p:extLst>
      <p:ext uri="{BB962C8B-B14F-4D97-AF65-F5344CB8AC3E}">
        <p14:creationId xmlns:p14="http://schemas.microsoft.com/office/powerpoint/2010/main" val="1033532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2764D597-DC55-4DE0-8CF9-C0356702301C}"/>
              </a:ext>
            </a:extLst>
          </p:cNvPr>
          <p:cNvSpPr/>
          <p:nvPr/>
        </p:nvSpPr>
        <p:spPr>
          <a:xfrm>
            <a:off x="10773033" y="5865844"/>
            <a:ext cx="1323109" cy="739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C7450BF-92AB-4967-975B-537B56C34768}"/>
              </a:ext>
            </a:extLst>
          </p:cNvPr>
          <p:cNvSpPr/>
          <p:nvPr/>
        </p:nvSpPr>
        <p:spPr>
          <a:xfrm>
            <a:off x="5053294" y="2453015"/>
            <a:ext cx="1323109" cy="739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3BB8E0B6-15A2-6F48-A3A3-3C626458C29F}"/>
              </a:ext>
            </a:extLst>
          </p:cNvPr>
          <p:cNvSpPr>
            <a:spLocks noGrp="1"/>
          </p:cNvSpPr>
          <p:nvPr>
            <p:ph type="title"/>
          </p:nvPr>
        </p:nvSpPr>
        <p:spPr>
          <a:xfrm>
            <a:off x="1277650" y="365125"/>
            <a:ext cx="10444658" cy="825085"/>
          </a:xfrm>
        </p:spPr>
        <p:txBody>
          <a:bodyPr anchor="ctr">
            <a:normAutofit fontScale="90000"/>
          </a:bodyPr>
          <a:lstStyle/>
          <a:p>
            <a:pPr algn="ctr"/>
            <a:r>
              <a:rPr lang="en-US" b="1" dirty="0"/>
              <a:t>Periodic Evaluation Committee</a:t>
            </a:r>
            <a:br>
              <a:rPr lang="en-US" b="1" dirty="0"/>
            </a:br>
            <a:r>
              <a:rPr lang="en-US" b="1" dirty="0"/>
              <a:t>2020-21</a:t>
            </a:r>
          </a:p>
        </p:txBody>
      </p:sp>
      <p:sp>
        <p:nvSpPr>
          <p:cNvPr id="3" name="Content Placeholder 2">
            <a:extLst>
              <a:ext uri="{FF2B5EF4-FFF2-40B4-BE49-F238E27FC236}">
                <a16:creationId xmlns:a16="http://schemas.microsoft.com/office/drawing/2014/main" id="{F6F7A504-5585-4487-8976-3B9EDE30851C}"/>
              </a:ext>
            </a:extLst>
          </p:cNvPr>
          <p:cNvSpPr>
            <a:spLocks noGrp="1"/>
          </p:cNvSpPr>
          <p:nvPr>
            <p:ph sz="half" idx="1"/>
          </p:nvPr>
        </p:nvSpPr>
        <p:spPr>
          <a:xfrm>
            <a:off x="1277650" y="1190210"/>
            <a:ext cx="10361432" cy="4959448"/>
          </a:xfrm>
        </p:spPr>
        <p:txBody>
          <a:bodyPr vert="horz" lIns="91440" tIns="45720" rIns="91440" bIns="45720" rtlCol="0">
            <a:noAutofit/>
          </a:bodyPr>
          <a:lstStyle/>
          <a:p>
            <a:pPr marL="0" indent="0" algn="ctr">
              <a:lnSpc>
                <a:spcPct val="100000"/>
              </a:lnSpc>
              <a:spcBef>
                <a:spcPts val="0"/>
              </a:spcBef>
              <a:buNone/>
            </a:pPr>
            <a:endParaRPr lang="en-US" sz="1400" dirty="0"/>
          </a:p>
          <a:p>
            <a:pPr marL="0" indent="0" algn="ctr">
              <a:lnSpc>
                <a:spcPct val="100000"/>
              </a:lnSpc>
              <a:spcBef>
                <a:spcPts val="0"/>
              </a:spcBef>
              <a:buNone/>
            </a:pPr>
            <a:endParaRPr lang="en-US" sz="2800" b="1" dirty="0">
              <a:solidFill>
                <a:srgbClr val="C00000"/>
              </a:solidFill>
            </a:endParaRPr>
          </a:p>
        </p:txBody>
      </p:sp>
      <p:sp>
        <p:nvSpPr>
          <p:cNvPr id="15" name="Content Placeholder 2">
            <a:extLst>
              <a:ext uri="{FF2B5EF4-FFF2-40B4-BE49-F238E27FC236}">
                <a16:creationId xmlns:a16="http://schemas.microsoft.com/office/drawing/2014/main" id="{5B7D2325-F6DE-4B02-AC9D-AF6D563991A5}"/>
              </a:ext>
            </a:extLst>
          </p:cNvPr>
          <p:cNvSpPr txBox="1">
            <a:spLocks/>
          </p:cNvSpPr>
          <p:nvPr/>
        </p:nvSpPr>
        <p:spPr>
          <a:xfrm>
            <a:off x="3495661" y="3322615"/>
            <a:ext cx="1724354" cy="598218"/>
          </a:xfrm>
          <a:prstGeom prst="rect">
            <a:avLst/>
          </a:prstGeom>
        </p:spPr>
        <p:txBody>
          <a:bodyPr vert="horz" lIns="91440" tIns="45720" rIns="91440" bIns="45720" rtlCol="0">
            <a:noAutofit/>
          </a:bodyPr>
          <a:lstStyle>
            <a:defPPr>
              <a:defRPr lang="en-US"/>
            </a:defPPr>
            <a:lvl1pPr indent="0" algn="ctr">
              <a:lnSpc>
                <a:spcPct val="100000"/>
              </a:lnSpc>
              <a:spcBef>
                <a:spcPts val="0"/>
              </a:spcBef>
              <a:buFont typeface="Arial" panose="020B0604020202020204" pitchFamily="34" charset="0"/>
              <a:buNone/>
              <a:defRPr sz="1400" b="0" i="0">
                <a:solidFill>
                  <a:srgbClr val="674831"/>
                </a:solidFill>
                <a:latin typeface="Gill Sans" panose="020B0502020104020203" pitchFamily="34" charset="-79"/>
                <a:cs typeface="Gill Sans" panose="020B0502020104020203" pitchFamily="34" charset="-79"/>
              </a:defRPr>
            </a:lvl1pPr>
            <a:lvl2pPr marL="685800" indent="-228600">
              <a:lnSpc>
                <a:spcPct val="90000"/>
              </a:lnSpc>
              <a:spcBef>
                <a:spcPts val="500"/>
              </a:spcBef>
              <a:buFont typeface="Arial" panose="020B0604020202020204" pitchFamily="34" charset="0"/>
              <a:buChar char="•"/>
              <a:defRPr sz="2400" b="0" i="0">
                <a:solidFill>
                  <a:srgbClr val="674831"/>
                </a:solidFill>
                <a:latin typeface="Gill Sans" panose="020B0502020104020203" pitchFamily="34" charset="-79"/>
                <a:cs typeface="Gill Sans" panose="020B0502020104020203" pitchFamily="34" charset="-79"/>
              </a:defRPr>
            </a:lvl2pPr>
            <a:lvl3pPr marL="1143000" indent="-228600">
              <a:lnSpc>
                <a:spcPct val="90000"/>
              </a:lnSpc>
              <a:spcBef>
                <a:spcPts val="500"/>
              </a:spcBef>
              <a:buFont typeface="Arial" panose="020B0604020202020204" pitchFamily="34" charset="0"/>
              <a:buChar char="•"/>
              <a:defRPr sz="2000" b="0" i="0">
                <a:solidFill>
                  <a:srgbClr val="674831"/>
                </a:solidFill>
                <a:latin typeface="Gill Sans" panose="020B0502020104020203" pitchFamily="34" charset="-79"/>
                <a:cs typeface="Gill Sans" panose="020B0502020104020203" pitchFamily="34" charset="-79"/>
              </a:defRPr>
            </a:lvl3pPr>
            <a:lvl4pPr marL="16002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4pPr>
            <a:lvl5pPr marL="20574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Shelley </a:t>
            </a:r>
            <a:r>
              <a:rPr lang="en-US" dirty="0" err="1"/>
              <a:t>Eckvahl</a:t>
            </a:r>
            <a:r>
              <a:rPr lang="en-US" dirty="0"/>
              <a:t>, Chaffey College</a:t>
            </a:r>
          </a:p>
        </p:txBody>
      </p:sp>
      <p:sp>
        <p:nvSpPr>
          <p:cNvPr id="18" name="Content Placeholder 2">
            <a:extLst>
              <a:ext uri="{FF2B5EF4-FFF2-40B4-BE49-F238E27FC236}">
                <a16:creationId xmlns:a16="http://schemas.microsoft.com/office/drawing/2014/main" id="{4D9D4514-7429-48D7-A3A9-BD71AF776963}"/>
              </a:ext>
            </a:extLst>
          </p:cNvPr>
          <p:cNvSpPr txBox="1">
            <a:spLocks/>
          </p:cNvSpPr>
          <p:nvPr/>
        </p:nvSpPr>
        <p:spPr>
          <a:xfrm>
            <a:off x="5651464" y="3264165"/>
            <a:ext cx="1724354" cy="598218"/>
          </a:xfrm>
          <a:prstGeom prst="rect">
            <a:avLst/>
          </a:prstGeom>
        </p:spPr>
        <p:txBody>
          <a:bodyPr vert="horz" lIns="91440" tIns="45720" rIns="91440" bIns="45720" rtlCol="0">
            <a:noAutofit/>
          </a:bodyPr>
          <a:lstStyle>
            <a:defPPr>
              <a:defRPr lang="en-US"/>
            </a:defPPr>
            <a:lvl1pPr indent="0" algn="ctr">
              <a:lnSpc>
                <a:spcPct val="100000"/>
              </a:lnSpc>
              <a:spcBef>
                <a:spcPts val="0"/>
              </a:spcBef>
              <a:buFont typeface="Arial" panose="020B0604020202020204" pitchFamily="34" charset="0"/>
              <a:buNone/>
              <a:defRPr sz="1400" b="0" i="0">
                <a:solidFill>
                  <a:srgbClr val="674831"/>
                </a:solidFill>
                <a:latin typeface="Gill Sans" panose="020B0502020104020203" pitchFamily="34" charset="-79"/>
                <a:cs typeface="Gill Sans" panose="020B0502020104020203" pitchFamily="34" charset="-79"/>
              </a:defRPr>
            </a:lvl1pPr>
            <a:lvl2pPr marL="685800" indent="-228600">
              <a:lnSpc>
                <a:spcPct val="90000"/>
              </a:lnSpc>
              <a:spcBef>
                <a:spcPts val="500"/>
              </a:spcBef>
              <a:buFont typeface="Arial" panose="020B0604020202020204" pitchFamily="34" charset="0"/>
              <a:buChar char="•"/>
              <a:defRPr sz="2400" b="0" i="0">
                <a:solidFill>
                  <a:srgbClr val="674831"/>
                </a:solidFill>
                <a:latin typeface="Gill Sans" panose="020B0502020104020203" pitchFamily="34" charset="-79"/>
                <a:cs typeface="Gill Sans" panose="020B0502020104020203" pitchFamily="34" charset="-79"/>
              </a:defRPr>
            </a:lvl2pPr>
            <a:lvl3pPr marL="1143000" indent="-228600">
              <a:lnSpc>
                <a:spcPct val="90000"/>
              </a:lnSpc>
              <a:spcBef>
                <a:spcPts val="500"/>
              </a:spcBef>
              <a:buFont typeface="Arial" panose="020B0604020202020204" pitchFamily="34" charset="0"/>
              <a:buChar char="•"/>
              <a:defRPr sz="2000" b="0" i="0">
                <a:solidFill>
                  <a:srgbClr val="674831"/>
                </a:solidFill>
                <a:latin typeface="Gill Sans" panose="020B0502020104020203" pitchFamily="34" charset="-79"/>
                <a:cs typeface="Gill Sans" panose="020B0502020104020203" pitchFamily="34" charset="-79"/>
              </a:defRPr>
            </a:lvl3pPr>
            <a:lvl4pPr marL="16002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4pPr>
            <a:lvl5pPr marL="20574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Ric Epps (Chair), Imperial Valley College</a:t>
            </a:r>
          </a:p>
        </p:txBody>
      </p:sp>
      <p:sp>
        <p:nvSpPr>
          <p:cNvPr id="23" name="Content Placeholder 2">
            <a:extLst>
              <a:ext uri="{FF2B5EF4-FFF2-40B4-BE49-F238E27FC236}">
                <a16:creationId xmlns:a16="http://schemas.microsoft.com/office/drawing/2014/main" id="{83E38B2D-9985-4B95-AF62-19445E2378DE}"/>
              </a:ext>
            </a:extLst>
          </p:cNvPr>
          <p:cNvSpPr txBox="1">
            <a:spLocks/>
          </p:cNvSpPr>
          <p:nvPr/>
        </p:nvSpPr>
        <p:spPr>
          <a:xfrm>
            <a:off x="7622468" y="3239352"/>
            <a:ext cx="1724354" cy="59821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67483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7483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t>Rhonda Farley, Cosumnes River College</a:t>
            </a:r>
          </a:p>
        </p:txBody>
      </p:sp>
      <p:sp>
        <p:nvSpPr>
          <p:cNvPr id="25" name="Content Placeholder 2">
            <a:extLst>
              <a:ext uri="{FF2B5EF4-FFF2-40B4-BE49-F238E27FC236}">
                <a16:creationId xmlns:a16="http://schemas.microsoft.com/office/drawing/2014/main" id="{79700B1D-E96F-4374-AC34-446C808DDAA7}"/>
              </a:ext>
            </a:extLst>
          </p:cNvPr>
          <p:cNvSpPr txBox="1">
            <a:spLocks/>
          </p:cNvSpPr>
          <p:nvPr/>
        </p:nvSpPr>
        <p:spPr>
          <a:xfrm>
            <a:off x="9857850" y="3149519"/>
            <a:ext cx="1724354" cy="598218"/>
          </a:xfrm>
          <a:prstGeom prst="rect">
            <a:avLst/>
          </a:prstGeom>
        </p:spPr>
        <p:txBody>
          <a:bodyPr vert="horz" lIns="91440" tIns="45720" rIns="91440" bIns="45720" rtlCol="0">
            <a:noAutofit/>
          </a:bodyPr>
          <a:lstStyle>
            <a:defPPr>
              <a:defRPr lang="en-US"/>
            </a:defPPr>
            <a:lvl1pPr indent="0" algn="ctr">
              <a:lnSpc>
                <a:spcPct val="100000"/>
              </a:lnSpc>
              <a:spcBef>
                <a:spcPts val="0"/>
              </a:spcBef>
              <a:buFont typeface="Arial" panose="020B0604020202020204" pitchFamily="34" charset="0"/>
              <a:buNone/>
              <a:defRPr sz="1400" b="0" i="0">
                <a:solidFill>
                  <a:srgbClr val="674831"/>
                </a:solidFill>
                <a:latin typeface="Gill Sans" panose="020B0502020104020203" pitchFamily="34" charset="-79"/>
                <a:cs typeface="Gill Sans" panose="020B0502020104020203" pitchFamily="34" charset="-79"/>
              </a:defRPr>
            </a:lvl1pPr>
            <a:lvl2pPr marL="685800" indent="-228600">
              <a:lnSpc>
                <a:spcPct val="90000"/>
              </a:lnSpc>
              <a:spcBef>
                <a:spcPts val="500"/>
              </a:spcBef>
              <a:buFont typeface="Arial" panose="020B0604020202020204" pitchFamily="34" charset="0"/>
              <a:buChar char="•"/>
              <a:defRPr sz="2400" b="0" i="0">
                <a:solidFill>
                  <a:srgbClr val="674831"/>
                </a:solidFill>
                <a:latin typeface="Gill Sans" panose="020B0502020104020203" pitchFamily="34" charset="-79"/>
                <a:cs typeface="Gill Sans" panose="020B0502020104020203" pitchFamily="34" charset="-79"/>
              </a:defRPr>
            </a:lvl2pPr>
            <a:lvl3pPr marL="1143000" indent="-228600">
              <a:lnSpc>
                <a:spcPct val="90000"/>
              </a:lnSpc>
              <a:spcBef>
                <a:spcPts val="500"/>
              </a:spcBef>
              <a:buFont typeface="Arial" panose="020B0604020202020204" pitchFamily="34" charset="0"/>
              <a:buChar char="•"/>
              <a:defRPr sz="2000" b="0" i="0">
                <a:solidFill>
                  <a:srgbClr val="674831"/>
                </a:solidFill>
                <a:latin typeface="Gill Sans" panose="020B0502020104020203" pitchFamily="34" charset="-79"/>
                <a:cs typeface="Gill Sans" panose="020B0502020104020203" pitchFamily="34" charset="-79"/>
              </a:defRPr>
            </a:lvl3pPr>
            <a:lvl4pPr marL="16002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4pPr>
            <a:lvl5pPr marL="20574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George Hanna, Diablo Valley College</a:t>
            </a:r>
          </a:p>
        </p:txBody>
      </p:sp>
      <p:sp>
        <p:nvSpPr>
          <p:cNvPr id="30" name="Content Placeholder 2">
            <a:extLst>
              <a:ext uri="{FF2B5EF4-FFF2-40B4-BE49-F238E27FC236}">
                <a16:creationId xmlns:a16="http://schemas.microsoft.com/office/drawing/2014/main" id="{93EA1D81-03D3-457B-9891-A76397B3A385}"/>
              </a:ext>
            </a:extLst>
          </p:cNvPr>
          <p:cNvSpPr txBox="1">
            <a:spLocks/>
          </p:cNvSpPr>
          <p:nvPr/>
        </p:nvSpPr>
        <p:spPr>
          <a:xfrm>
            <a:off x="1140643" y="5952944"/>
            <a:ext cx="1867363" cy="6228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67483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7483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t>Christie Howell, Bakersfield College</a:t>
            </a:r>
          </a:p>
        </p:txBody>
      </p:sp>
      <p:sp>
        <p:nvSpPr>
          <p:cNvPr id="32" name="Content Placeholder 2">
            <a:extLst>
              <a:ext uri="{FF2B5EF4-FFF2-40B4-BE49-F238E27FC236}">
                <a16:creationId xmlns:a16="http://schemas.microsoft.com/office/drawing/2014/main" id="{EE866A84-72D1-484D-B3A0-964ABED6BC1C}"/>
              </a:ext>
            </a:extLst>
          </p:cNvPr>
          <p:cNvSpPr txBox="1">
            <a:spLocks/>
          </p:cNvSpPr>
          <p:nvPr/>
        </p:nvSpPr>
        <p:spPr>
          <a:xfrm>
            <a:off x="7897163" y="5936339"/>
            <a:ext cx="1724354" cy="598218"/>
          </a:xfrm>
          <a:prstGeom prst="rect">
            <a:avLst/>
          </a:prstGeom>
        </p:spPr>
        <p:txBody>
          <a:bodyPr vert="horz" lIns="91440" tIns="45720" rIns="91440" bIns="45720" rtlCol="0">
            <a:noAutofit/>
          </a:bodyPr>
          <a:lstStyle>
            <a:defPPr>
              <a:defRPr lang="en-US"/>
            </a:defPPr>
            <a:lvl1pPr indent="0" algn="ctr">
              <a:lnSpc>
                <a:spcPct val="100000"/>
              </a:lnSpc>
              <a:spcBef>
                <a:spcPts val="0"/>
              </a:spcBef>
              <a:buFont typeface="Arial" panose="020B0604020202020204" pitchFamily="34" charset="0"/>
              <a:buNone/>
              <a:defRPr sz="1400" b="0" i="0">
                <a:solidFill>
                  <a:srgbClr val="674831"/>
                </a:solidFill>
                <a:latin typeface="Gill Sans" panose="020B0502020104020203" pitchFamily="34" charset="-79"/>
                <a:cs typeface="Gill Sans" panose="020B0502020104020203" pitchFamily="34" charset="-79"/>
              </a:defRPr>
            </a:lvl1pPr>
            <a:lvl2pPr marL="685800" indent="-228600">
              <a:lnSpc>
                <a:spcPct val="90000"/>
              </a:lnSpc>
              <a:spcBef>
                <a:spcPts val="500"/>
              </a:spcBef>
              <a:buFont typeface="Arial" panose="020B0604020202020204" pitchFamily="34" charset="0"/>
              <a:buChar char="•"/>
              <a:defRPr sz="2400" b="0" i="0">
                <a:solidFill>
                  <a:srgbClr val="674831"/>
                </a:solidFill>
                <a:latin typeface="Gill Sans" panose="020B0502020104020203" pitchFamily="34" charset="-79"/>
                <a:cs typeface="Gill Sans" panose="020B0502020104020203" pitchFamily="34" charset="-79"/>
              </a:defRPr>
            </a:lvl2pPr>
            <a:lvl3pPr marL="1143000" indent="-228600">
              <a:lnSpc>
                <a:spcPct val="90000"/>
              </a:lnSpc>
              <a:spcBef>
                <a:spcPts val="500"/>
              </a:spcBef>
              <a:buFont typeface="Arial" panose="020B0604020202020204" pitchFamily="34" charset="0"/>
              <a:buChar char="•"/>
              <a:defRPr sz="2000" b="0" i="0">
                <a:solidFill>
                  <a:srgbClr val="674831"/>
                </a:solidFill>
                <a:latin typeface="Gill Sans" panose="020B0502020104020203" pitchFamily="34" charset="-79"/>
                <a:cs typeface="Gill Sans" panose="020B0502020104020203" pitchFamily="34" charset="-79"/>
              </a:defRPr>
            </a:lvl3pPr>
            <a:lvl4pPr marL="16002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4pPr>
            <a:lvl5pPr marL="20574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Ryan Sullivan, Mt. San Jacinto College</a:t>
            </a:r>
          </a:p>
        </p:txBody>
      </p:sp>
      <p:sp>
        <p:nvSpPr>
          <p:cNvPr id="34" name="Content Placeholder 2">
            <a:extLst>
              <a:ext uri="{FF2B5EF4-FFF2-40B4-BE49-F238E27FC236}">
                <a16:creationId xmlns:a16="http://schemas.microsoft.com/office/drawing/2014/main" id="{EC35C688-4277-481E-8560-01DEE0005790}"/>
              </a:ext>
            </a:extLst>
          </p:cNvPr>
          <p:cNvSpPr txBox="1">
            <a:spLocks/>
          </p:cNvSpPr>
          <p:nvPr/>
        </p:nvSpPr>
        <p:spPr>
          <a:xfrm>
            <a:off x="9973210" y="5936678"/>
            <a:ext cx="1724354" cy="598218"/>
          </a:xfrm>
          <a:prstGeom prst="rect">
            <a:avLst/>
          </a:prstGeom>
        </p:spPr>
        <p:txBody>
          <a:bodyPr vert="horz" lIns="91440" tIns="45720" rIns="91440" bIns="45720" rtlCol="0">
            <a:noAutofit/>
          </a:bodyPr>
          <a:lstStyle>
            <a:defPPr>
              <a:defRPr lang="en-US"/>
            </a:defPPr>
            <a:lvl1pPr indent="0" algn="ctr">
              <a:lnSpc>
                <a:spcPct val="100000"/>
              </a:lnSpc>
              <a:spcBef>
                <a:spcPts val="0"/>
              </a:spcBef>
              <a:buFont typeface="Arial" panose="020B0604020202020204" pitchFamily="34" charset="0"/>
              <a:buNone/>
              <a:defRPr sz="1400" b="0" i="0">
                <a:solidFill>
                  <a:srgbClr val="674831"/>
                </a:solidFill>
                <a:latin typeface="Gill Sans" panose="020B0502020104020203" pitchFamily="34" charset="-79"/>
                <a:cs typeface="Gill Sans" panose="020B0502020104020203" pitchFamily="34" charset="-79"/>
              </a:defRPr>
            </a:lvl1pPr>
            <a:lvl2pPr marL="685800" indent="-228600">
              <a:lnSpc>
                <a:spcPct val="90000"/>
              </a:lnSpc>
              <a:spcBef>
                <a:spcPts val="500"/>
              </a:spcBef>
              <a:buFont typeface="Arial" panose="020B0604020202020204" pitchFamily="34" charset="0"/>
              <a:buChar char="•"/>
              <a:defRPr sz="2400" b="0" i="0">
                <a:solidFill>
                  <a:srgbClr val="674831"/>
                </a:solidFill>
                <a:latin typeface="Gill Sans" panose="020B0502020104020203" pitchFamily="34" charset="-79"/>
                <a:cs typeface="Gill Sans" panose="020B0502020104020203" pitchFamily="34" charset="-79"/>
              </a:defRPr>
            </a:lvl2pPr>
            <a:lvl3pPr marL="1143000" indent="-228600">
              <a:lnSpc>
                <a:spcPct val="90000"/>
              </a:lnSpc>
              <a:spcBef>
                <a:spcPts val="500"/>
              </a:spcBef>
              <a:buFont typeface="Arial" panose="020B0604020202020204" pitchFamily="34" charset="0"/>
              <a:buChar char="•"/>
              <a:defRPr sz="2000" b="0" i="0">
                <a:solidFill>
                  <a:srgbClr val="674831"/>
                </a:solidFill>
                <a:latin typeface="Gill Sans" panose="020B0502020104020203" pitchFamily="34" charset="-79"/>
                <a:cs typeface="Gill Sans" panose="020B0502020104020203" pitchFamily="34" charset="-79"/>
              </a:defRPr>
            </a:lvl3pPr>
            <a:lvl4pPr marL="16002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4pPr>
            <a:lvl5pPr marL="20574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Nikki </a:t>
            </a:r>
            <a:r>
              <a:rPr lang="en-US" dirty="0" err="1"/>
              <a:t>Visveshwara</a:t>
            </a:r>
            <a:r>
              <a:rPr lang="en-US" dirty="0"/>
              <a:t>, Fresno City College</a:t>
            </a:r>
          </a:p>
        </p:txBody>
      </p:sp>
      <p:sp>
        <p:nvSpPr>
          <p:cNvPr id="38" name="Content Placeholder 2">
            <a:extLst>
              <a:ext uri="{FF2B5EF4-FFF2-40B4-BE49-F238E27FC236}">
                <a16:creationId xmlns:a16="http://schemas.microsoft.com/office/drawing/2014/main" id="{92C1DF51-8DE7-4281-AA1F-3371B6C1E135}"/>
              </a:ext>
            </a:extLst>
          </p:cNvPr>
          <p:cNvSpPr txBox="1">
            <a:spLocks/>
          </p:cNvSpPr>
          <p:nvPr/>
        </p:nvSpPr>
        <p:spPr>
          <a:xfrm>
            <a:off x="3471549" y="5922846"/>
            <a:ext cx="1724354" cy="598218"/>
          </a:xfrm>
          <a:prstGeom prst="rect">
            <a:avLst/>
          </a:prstGeom>
        </p:spPr>
        <p:txBody>
          <a:bodyPr vert="horz" lIns="91440" tIns="45720" rIns="91440" bIns="45720" rtlCol="0">
            <a:noAutofit/>
          </a:bodyPr>
          <a:lstStyle>
            <a:defPPr>
              <a:defRPr lang="en-US"/>
            </a:defPPr>
            <a:lvl1pPr indent="0" algn="ctr">
              <a:lnSpc>
                <a:spcPct val="100000"/>
              </a:lnSpc>
              <a:spcBef>
                <a:spcPts val="0"/>
              </a:spcBef>
              <a:buFont typeface="Arial" panose="020B0604020202020204" pitchFamily="34" charset="0"/>
              <a:buNone/>
              <a:defRPr sz="1400" b="0" i="0">
                <a:solidFill>
                  <a:srgbClr val="674831"/>
                </a:solidFill>
                <a:latin typeface="Gill Sans" panose="020B0502020104020203" pitchFamily="34" charset="-79"/>
                <a:cs typeface="Gill Sans" panose="020B0502020104020203" pitchFamily="34" charset="-79"/>
              </a:defRPr>
            </a:lvl1pPr>
            <a:lvl2pPr marL="685800" indent="-228600">
              <a:lnSpc>
                <a:spcPct val="90000"/>
              </a:lnSpc>
              <a:spcBef>
                <a:spcPts val="500"/>
              </a:spcBef>
              <a:buFont typeface="Arial" panose="020B0604020202020204" pitchFamily="34" charset="0"/>
              <a:buChar char="•"/>
              <a:defRPr sz="2400" b="0" i="0">
                <a:solidFill>
                  <a:srgbClr val="674831"/>
                </a:solidFill>
                <a:latin typeface="Gill Sans" panose="020B0502020104020203" pitchFamily="34" charset="-79"/>
                <a:cs typeface="Gill Sans" panose="020B0502020104020203" pitchFamily="34" charset="-79"/>
              </a:defRPr>
            </a:lvl2pPr>
            <a:lvl3pPr marL="1143000" indent="-228600">
              <a:lnSpc>
                <a:spcPct val="90000"/>
              </a:lnSpc>
              <a:spcBef>
                <a:spcPts val="500"/>
              </a:spcBef>
              <a:buFont typeface="Arial" panose="020B0604020202020204" pitchFamily="34" charset="0"/>
              <a:buChar char="•"/>
              <a:defRPr sz="2000" b="0" i="0">
                <a:solidFill>
                  <a:srgbClr val="674831"/>
                </a:solidFill>
                <a:latin typeface="Gill Sans" panose="020B0502020104020203" pitchFamily="34" charset="-79"/>
                <a:cs typeface="Gill Sans" panose="020B0502020104020203" pitchFamily="34" charset="-79"/>
              </a:defRPr>
            </a:lvl3pPr>
            <a:lvl4pPr marL="16002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4pPr>
            <a:lvl5pPr marL="20574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Judy Marasco, Santa Monica College</a:t>
            </a:r>
          </a:p>
        </p:txBody>
      </p:sp>
      <p:sp>
        <p:nvSpPr>
          <p:cNvPr id="40" name="Content Placeholder 2">
            <a:extLst>
              <a:ext uri="{FF2B5EF4-FFF2-40B4-BE49-F238E27FC236}">
                <a16:creationId xmlns:a16="http://schemas.microsoft.com/office/drawing/2014/main" id="{658F2B75-A89B-4F67-AACC-2E4206896422}"/>
              </a:ext>
            </a:extLst>
          </p:cNvPr>
          <p:cNvSpPr txBox="1">
            <a:spLocks/>
          </p:cNvSpPr>
          <p:nvPr/>
        </p:nvSpPr>
        <p:spPr>
          <a:xfrm>
            <a:off x="5674069" y="5922846"/>
            <a:ext cx="1724354" cy="598218"/>
          </a:xfrm>
          <a:prstGeom prst="rect">
            <a:avLst/>
          </a:prstGeom>
        </p:spPr>
        <p:txBody>
          <a:bodyPr vert="horz" lIns="91440" tIns="45720" rIns="91440" bIns="45720" rtlCol="0">
            <a:noAutofit/>
          </a:bodyPr>
          <a:lstStyle>
            <a:defPPr>
              <a:defRPr lang="en-US"/>
            </a:defPPr>
            <a:lvl1pPr indent="0" algn="ctr">
              <a:lnSpc>
                <a:spcPct val="100000"/>
              </a:lnSpc>
              <a:spcBef>
                <a:spcPts val="0"/>
              </a:spcBef>
              <a:buFont typeface="Arial" panose="020B0604020202020204" pitchFamily="34" charset="0"/>
              <a:buNone/>
              <a:defRPr sz="1400" b="0" i="0">
                <a:solidFill>
                  <a:srgbClr val="674831"/>
                </a:solidFill>
                <a:latin typeface="Gill Sans" panose="020B0502020104020203" pitchFamily="34" charset="-79"/>
                <a:cs typeface="Gill Sans" panose="020B0502020104020203" pitchFamily="34" charset="-79"/>
              </a:defRPr>
            </a:lvl1pPr>
            <a:lvl2pPr marL="685800" indent="-228600">
              <a:lnSpc>
                <a:spcPct val="90000"/>
              </a:lnSpc>
              <a:spcBef>
                <a:spcPts val="500"/>
              </a:spcBef>
              <a:buFont typeface="Arial" panose="020B0604020202020204" pitchFamily="34" charset="0"/>
              <a:buChar char="•"/>
              <a:defRPr sz="2400" b="0" i="0">
                <a:solidFill>
                  <a:srgbClr val="674831"/>
                </a:solidFill>
                <a:latin typeface="Gill Sans" panose="020B0502020104020203" pitchFamily="34" charset="-79"/>
                <a:cs typeface="Gill Sans" panose="020B0502020104020203" pitchFamily="34" charset="-79"/>
              </a:defRPr>
            </a:lvl2pPr>
            <a:lvl3pPr marL="1143000" indent="-228600">
              <a:lnSpc>
                <a:spcPct val="90000"/>
              </a:lnSpc>
              <a:spcBef>
                <a:spcPts val="500"/>
              </a:spcBef>
              <a:buFont typeface="Arial" panose="020B0604020202020204" pitchFamily="34" charset="0"/>
              <a:buChar char="•"/>
              <a:defRPr sz="2000" b="0" i="0">
                <a:solidFill>
                  <a:srgbClr val="674831"/>
                </a:solidFill>
                <a:latin typeface="Gill Sans" panose="020B0502020104020203" pitchFamily="34" charset="-79"/>
                <a:cs typeface="Gill Sans" panose="020B0502020104020203" pitchFamily="34" charset="-79"/>
              </a:defRPr>
            </a:lvl3pPr>
            <a:lvl4pPr marL="16002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4pPr>
            <a:lvl5pPr marL="20574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Yvonne Reed, Victor Valley College</a:t>
            </a:r>
          </a:p>
        </p:txBody>
      </p:sp>
      <p:pic>
        <p:nvPicPr>
          <p:cNvPr id="4" name="Picture 3">
            <a:extLst>
              <a:ext uri="{FF2B5EF4-FFF2-40B4-BE49-F238E27FC236}">
                <a16:creationId xmlns:a16="http://schemas.microsoft.com/office/drawing/2014/main" id="{28F577E3-B613-214C-85E3-A131F68EEC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94999" y="1254050"/>
            <a:ext cx="1477454" cy="1971098"/>
          </a:xfrm>
          <a:prstGeom prst="rect">
            <a:avLst/>
          </a:prstGeom>
        </p:spPr>
      </p:pic>
      <p:pic>
        <p:nvPicPr>
          <p:cNvPr id="5" name="Picture 4">
            <a:extLst>
              <a:ext uri="{FF2B5EF4-FFF2-40B4-BE49-F238E27FC236}">
                <a16:creationId xmlns:a16="http://schemas.microsoft.com/office/drawing/2014/main" id="{E8C58FA6-EAD4-DB46-8A64-562F265A10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42490" y="1321991"/>
            <a:ext cx="1955074" cy="1771376"/>
          </a:xfrm>
          <a:prstGeom prst="rect">
            <a:avLst/>
          </a:prstGeom>
        </p:spPr>
      </p:pic>
      <p:pic>
        <p:nvPicPr>
          <p:cNvPr id="6" name="Picture 5">
            <a:extLst>
              <a:ext uri="{FF2B5EF4-FFF2-40B4-BE49-F238E27FC236}">
                <a16:creationId xmlns:a16="http://schemas.microsoft.com/office/drawing/2014/main" id="{7F559DDB-9AC4-C343-973F-7AA5CD319D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6265" y="4108534"/>
            <a:ext cx="1627883" cy="1802069"/>
          </a:xfrm>
          <a:prstGeom prst="rect">
            <a:avLst/>
          </a:prstGeom>
        </p:spPr>
      </p:pic>
      <p:pic>
        <p:nvPicPr>
          <p:cNvPr id="7" name="Picture 6">
            <a:extLst>
              <a:ext uri="{FF2B5EF4-FFF2-40B4-BE49-F238E27FC236}">
                <a16:creationId xmlns:a16="http://schemas.microsoft.com/office/drawing/2014/main" id="{2321D109-76EF-A645-9A1F-3C3796405E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69647" y="3761077"/>
            <a:ext cx="1512557" cy="2139053"/>
          </a:xfrm>
          <a:prstGeom prst="rect">
            <a:avLst/>
          </a:prstGeom>
        </p:spPr>
      </p:pic>
      <p:pic>
        <p:nvPicPr>
          <p:cNvPr id="9" name="Picture 8">
            <a:extLst>
              <a:ext uri="{FF2B5EF4-FFF2-40B4-BE49-F238E27FC236}">
                <a16:creationId xmlns:a16="http://schemas.microsoft.com/office/drawing/2014/main" id="{2628BE82-6793-1F47-82A6-9E84885ACCD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27977" y="4057725"/>
            <a:ext cx="1689284" cy="1763422"/>
          </a:xfrm>
          <a:prstGeom prst="rect">
            <a:avLst/>
          </a:prstGeom>
        </p:spPr>
      </p:pic>
      <p:pic>
        <p:nvPicPr>
          <p:cNvPr id="10" name="Picture 9">
            <a:extLst>
              <a:ext uri="{FF2B5EF4-FFF2-40B4-BE49-F238E27FC236}">
                <a16:creationId xmlns:a16="http://schemas.microsoft.com/office/drawing/2014/main" id="{9CEF744B-45FE-7147-AD98-2B9A0CB9B59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80727" y="1239938"/>
            <a:ext cx="1432429" cy="1906613"/>
          </a:xfrm>
          <a:prstGeom prst="rect">
            <a:avLst/>
          </a:prstGeom>
        </p:spPr>
      </p:pic>
      <p:pic>
        <p:nvPicPr>
          <p:cNvPr id="11" name="Picture 10">
            <a:extLst>
              <a:ext uri="{FF2B5EF4-FFF2-40B4-BE49-F238E27FC236}">
                <a16:creationId xmlns:a16="http://schemas.microsoft.com/office/drawing/2014/main" id="{CC436B55-8A0A-8E4A-AEDC-ADFE4B1E9370}"/>
              </a:ext>
            </a:extLst>
          </p:cNvPr>
          <p:cNvPicPr>
            <a:picLocks noChangeAspect="1"/>
          </p:cNvPicPr>
          <p:nvPr/>
        </p:nvPicPr>
        <p:blipFill>
          <a:blip r:embed="rId8"/>
          <a:stretch>
            <a:fillRect/>
          </a:stretch>
        </p:blipFill>
        <p:spPr>
          <a:xfrm>
            <a:off x="1277650" y="3975147"/>
            <a:ext cx="1799931" cy="1826016"/>
          </a:xfrm>
          <a:prstGeom prst="rect">
            <a:avLst/>
          </a:prstGeom>
        </p:spPr>
      </p:pic>
      <p:pic>
        <p:nvPicPr>
          <p:cNvPr id="12" name="Picture 11">
            <a:extLst>
              <a:ext uri="{FF2B5EF4-FFF2-40B4-BE49-F238E27FC236}">
                <a16:creationId xmlns:a16="http://schemas.microsoft.com/office/drawing/2014/main" id="{31244267-EB67-2C4A-8899-5B7C7D44D41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5819473" y="3995131"/>
            <a:ext cx="1433546" cy="1826016"/>
          </a:xfrm>
          <a:prstGeom prst="rect">
            <a:avLst/>
          </a:prstGeom>
        </p:spPr>
      </p:pic>
      <p:pic>
        <p:nvPicPr>
          <p:cNvPr id="13" name="Picture 12">
            <a:extLst>
              <a:ext uri="{FF2B5EF4-FFF2-40B4-BE49-F238E27FC236}">
                <a16:creationId xmlns:a16="http://schemas.microsoft.com/office/drawing/2014/main" id="{4BB27D43-8C6E-4B4F-9F31-5E1DF224428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826339" y="1267621"/>
            <a:ext cx="1309427" cy="1957527"/>
          </a:xfrm>
          <a:prstGeom prst="rect">
            <a:avLst/>
          </a:prstGeom>
        </p:spPr>
      </p:pic>
      <p:sp>
        <p:nvSpPr>
          <p:cNvPr id="24" name="Content Placeholder 2">
            <a:extLst>
              <a:ext uri="{FF2B5EF4-FFF2-40B4-BE49-F238E27FC236}">
                <a16:creationId xmlns:a16="http://schemas.microsoft.com/office/drawing/2014/main" id="{0D18B87F-7BA3-E545-9B23-CDBEB2F9800A}"/>
              </a:ext>
            </a:extLst>
          </p:cNvPr>
          <p:cNvSpPr txBox="1">
            <a:spLocks/>
          </p:cNvSpPr>
          <p:nvPr/>
        </p:nvSpPr>
        <p:spPr>
          <a:xfrm>
            <a:off x="1283652" y="3204551"/>
            <a:ext cx="1724354" cy="598218"/>
          </a:xfrm>
          <a:prstGeom prst="rect">
            <a:avLst/>
          </a:prstGeom>
        </p:spPr>
        <p:txBody>
          <a:bodyPr vert="horz" lIns="91440" tIns="45720" rIns="91440" bIns="45720" rtlCol="0">
            <a:noAutofit/>
          </a:bodyPr>
          <a:lstStyle>
            <a:defPPr>
              <a:defRPr lang="en-US"/>
            </a:defPPr>
            <a:lvl1pPr indent="0" algn="ctr">
              <a:lnSpc>
                <a:spcPct val="100000"/>
              </a:lnSpc>
              <a:spcBef>
                <a:spcPts val="0"/>
              </a:spcBef>
              <a:buFont typeface="Arial" panose="020B0604020202020204" pitchFamily="34" charset="0"/>
              <a:buNone/>
              <a:defRPr sz="1400" b="0" i="0">
                <a:solidFill>
                  <a:srgbClr val="674831"/>
                </a:solidFill>
                <a:latin typeface="Gill Sans" panose="020B0502020104020203" pitchFamily="34" charset="-79"/>
                <a:cs typeface="Gill Sans" panose="020B0502020104020203" pitchFamily="34" charset="-79"/>
              </a:defRPr>
            </a:lvl1pPr>
            <a:lvl2pPr marL="685800" indent="-228600">
              <a:lnSpc>
                <a:spcPct val="90000"/>
              </a:lnSpc>
              <a:spcBef>
                <a:spcPts val="500"/>
              </a:spcBef>
              <a:buFont typeface="Arial" panose="020B0604020202020204" pitchFamily="34" charset="0"/>
              <a:buChar char="•"/>
              <a:defRPr sz="2400" b="0" i="0">
                <a:solidFill>
                  <a:srgbClr val="674831"/>
                </a:solidFill>
                <a:latin typeface="Gill Sans" panose="020B0502020104020203" pitchFamily="34" charset="-79"/>
                <a:cs typeface="Gill Sans" panose="020B0502020104020203" pitchFamily="34" charset="-79"/>
              </a:defRPr>
            </a:lvl2pPr>
            <a:lvl3pPr marL="1143000" indent="-228600">
              <a:lnSpc>
                <a:spcPct val="90000"/>
              </a:lnSpc>
              <a:spcBef>
                <a:spcPts val="500"/>
              </a:spcBef>
              <a:buFont typeface="Arial" panose="020B0604020202020204" pitchFamily="34" charset="0"/>
              <a:buChar char="•"/>
              <a:defRPr sz="2000" b="0" i="0">
                <a:solidFill>
                  <a:srgbClr val="674831"/>
                </a:solidFill>
                <a:latin typeface="Gill Sans" panose="020B0502020104020203" pitchFamily="34" charset="-79"/>
                <a:cs typeface="Gill Sans" panose="020B0502020104020203" pitchFamily="34" charset="-79"/>
              </a:defRPr>
            </a:lvl3pPr>
            <a:lvl4pPr marL="16002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4pPr>
            <a:lvl5pPr marL="20574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Lourdes Brent, Los Angeles Trade-Technical College</a:t>
            </a:r>
          </a:p>
        </p:txBody>
      </p:sp>
      <p:pic>
        <p:nvPicPr>
          <p:cNvPr id="14" name="Picture 13">
            <a:extLst>
              <a:ext uri="{FF2B5EF4-FFF2-40B4-BE49-F238E27FC236}">
                <a16:creationId xmlns:a16="http://schemas.microsoft.com/office/drawing/2014/main" id="{B6C2C1FD-927A-6D4A-A8AA-6F7BEB1DBF6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84974" y="1506029"/>
            <a:ext cx="2061367" cy="1436378"/>
          </a:xfrm>
          <a:prstGeom prst="rect">
            <a:avLst/>
          </a:prstGeom>
        </p:spPr>
      </p:pic>
    </p:spTree>
    <p:extLst>
      <p:ext uri="{BB962C8B-B14F-4D97-AF65-F5344CB8AC3E}">
        <p14:creationId xmlns:p14="http://schemas.microsoft.com/office/powerpoint/2010/main" val="9732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83678-0FAF-B748-975B-9BCE511263F8}"/>
              </a:ext>
            </a:extLst>
          </p:cNvPr>
          <p:cNvSpPr>
            <a:spLocks noGrp="1"/>
          </p:cNvSpPr>
          <p:nvPr>
            <p:ph type="title"/>
          </p:nvPr>
        </p:nvSpPr>
        <p:spPr/>
        <p:txBody>
          <a:bodyPr anchor="ctr"/>
          <a:lstStyle/>
          <a:p>
            <a:pPr algn="ctr"/>
            <a:r>
              <a:rPr lang="en-US" dirty="0"/>
              <a:t>2020-21 Peer Review Committee Update</a:t>
            </a:r>
          </a:p>
        </p:txBody>
      </p:sp>
      <p:sp>
        <p:nvSpPr>
          <p:cNvPr id="3" name="Content Placeholder 2">
            <a:extLst>
              <a:ext uri="{FF2B5EF4-FFF2-40B4-BE49-F238E27FC236}">
                <a16:creationId xmlns:a16="http://schemas.microsoft.com/office/drawing/2014/main" id="{FB4F26F1-E999-0F41-A1A9-C02AE7883FAA}"/>
              </a:ext>
            </a:extLst>
          </p:cNvPr>
          <p:cNvSpPr>
            <a:spLocks noGrp="1"/>
          </p:cNvSpPr>
          <p:nvPr>
            <p:ph sz="half" idx="1"/>
          </p:nvPr>
        </p:nvSpPr>
        <p:spPr/>
        <p:txBody>
          <a:bodyPr/>
          <a:lstStyle/>
          <a:p>
            <a:r>
              <a:rPr lang="en-US" dirty="0"/>
              <a:t>Initial Meeting: Thursday, October 22, 2020 – 9:00 am</a:t>
            </a:r>
          </a:p>
          <a:p>
            <a:r>
              <a:rPr lang="en-US" dirty="0"/>
              <a:t>Meeting 2: Tuesday, October 27, 2020 – 7:30 pm</a:t>
            </a:r>
          </a:p>
          <a:p>
            <a:r>
              <a:rPr lang="en-US" dirty="0"/>
              <a:t>Meeting 3: Sunday, November 1, 2020 – 8:00 pm</a:t>
            </a:r>
          </a:p>
          <a:p>
            <a:endParaRPr lang="en-US" dirty="0"/>
          </a:p>
          <a:p>
            <a:r>
              <a:rPr lang="en-US" dirty="0"/>
              <a:t>Peer Review Committee Report due to Executive Director on January 22, 2021</a:t>
            </a:r>
          </a:p>
          <a:p>
            <a:r>
              <a:rPr lang="en-US" dirty="0"/>
              <a:t>Executive Committee to consider the Peer Review Committee Report at February 5-6, 2021 Executive Committee Meeting</a:t>
            </a:r>
          </a:p>
          <a:p>
            <a:r>
              <a:rPr lang="en-US" dirty="0"/>
              <a:t>Final Peer Review Committee Report to be presented at the 2021 Spring Plenary Session </a:t>
            </a:r>
          </a:p>
        </p:txBody>
      </p:sp>
      <p:sp>
        <p:nvSpPr>
          <p:cNvPr id="4" name="Slide Number Placeholder 3">
            <a:extLst>
              <a:ext uri="{FF2B5EF4-FFF2-40B4-BE49-F238E27FC236}">
                <a16:creationId xmlns:a16="http://schemas.microsoft.com/office/drawing/2014/main" id="{F89C420A-B9CB-3248-83B9-BC8362C85BEF}"/>
              </a:ext>
            </a:extLst>
          </p:cNvPr>
          <p:cNvSpPr>
            <a:spLocks noGrp="1"/>
          </p:cNvSpPr>
          <p:nvPr>
            <p:ph type="sldNum" sz="quarter" idx="11"/>
          </p:nvPr>
        </p:nvSpPr>
        <p:spPr/>
        <p:txBody>
          <a:bodyPr/>
          <a:lstStyle/>
          <a:p>
            <a:fld id="{507A54D3-287C-3948-AA89-E53C9D689F15}" type="slidenum">
              <a:rPr lang="en-US" smtClean="0"/>
              <a:pPr/>
              <a:t>15</a:t>
            </a:fld>
            <a:endParaRPr lang="en-US" dirty="0"/>
          </a:p>
        </p:txBody>
      </p:sp>
      <p:sp>
        <p:nvSpPr>
          <p:cNvPr id="5" name="Footer Placeholder 4">
            <a:extLst>
              <a:ext uri="{FF2B5EF4-FFF2-40B4-BE49-F238E27FC236}">
                <a16:creationId xmlns:a16="http://schemas.microsoft.com/office/drawing/2014/main" id="{B41009BD-EAC0-BE48-A155-5BD054FEF5EF}"/>
              </a:ext>
            </a:extLst>
          </p:cNvPr>
          <p:cNvSpPr>
            <a:spLocks noGrp="1"/>
          </p:cNvSpPr>
          <p:nvPr>
            <p:ph type="ftr" sz="quarter" idx="12"/>
          </p:nvPr>
        </p:nvSpPr>
        <p:spPr/>
        <p:txBody>
          <a:bodyPr/>
          <a:lstStyle/>
          <a:p>
            <a:r>
              <a:rPr lang="en-US"/>
              <a:t>ASCCC Fall Plenary Session 2020</a:t>
            </a:r>
            <a:endParaRPr lang="en-US" dirty="0"/>
          </a:p>
        </p:txBody>
      </p:sp>
    </p:spTree>
    <p:extLst>
      <p:ext uri="{BB962C8B-B14F-4D97-AF65-F5344CB8AC3E}">
        <p14:creationId xmlns:p14="http://schemas.microsoft.com/office/powerpoint/2010/main" val="2865038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5CA7D-68D7-CD4C-A249-1AE821F350E6}"/>
              </a:ext>
            </a:extLst>
          </p:cNvPr>
          <p:cNvSpPr>
            <a:spLocks noGrp="1"/>
          </p:cNvSpPr>
          <p:nvPr>
            <p:ph type="title"/>
          </p:nvPr>
        </p:nvSpPr>
        <p:spPr/>
        <p:txBody>
          <a:bodyPr anchor="ctr"/>
          <a:lstStyle/>
          <a:p>
            <a:pPr algn="ctr"/>
            <a:r>
              <a:rPr lang="en-US" b="1" dirty="0"/>
              <a:t>What the PRC is thinking about…</a:t>
            </a:r>
          </a:p>
        </p:txBody>
      </p:sp>
      <p:sp>
        <p:nvSpPr>
          <p:cNvPr id="3" name="Content Placeholder 2">
            <a:extLst>
              <a:ext uri="{FF2B5EF4-FFF2-40B4-BE49-F238E27FC236}">
                <a16:creationId xmlns:a16="http://schemas.microsoft.com/office/drawing/2014/main" id="{952F2555-E77D-9849-BCE5-CC82A37EA828}"/>
              </a:ext>
            </a:extLst>
          </p:cNvPr>
          <p:cNvSpPr>
            <a:spLocks noGrp="1"/>
          </p:cNvSpPr>
          <p:nvPr>
            <p:ph sz="half" idx="1"/>
          </p:nvPr>
        </p:nvSpPr>
        <p:spPr>
          <a:xfrm>
            <a:off x="1843708" y="1743823"/>
            <a:ext cx="5558579" cy="4428309"/>
          </a:xfrm>
        </p:spPr>
        <p:txBody>
          <a:bodyPr/>
          <a:lstStyle/>
          <a:p>
            <a:r>
              <a:rPr lang="en-US" dirty="0"/>
              <a:t>Reviewing recommendations from previous review</a:t>
            </a:r>
          </a:p>
          <a:p>
            <a:pPr marL="0" indent="0">
              <a:buNone/>
            </a:pPr>
            <a:endParaRPr lang="en-US" dirty="0"/>
          </a:p>
          <a:p>
            <a:r>
              <a:rPr lang="en-US" dirty="0"/>
              <a:t>Examining how the ASCCC addressed the previous recommendations</a:t>
            </a:r>
          </a:p>
          <a:p>
            <a:pPr marL="0" indent="0">
              <a:buNone/>
            </a:pPr>
            <a:endParaRPr lang="en-US" dirty="0"/>
          </a:p>
          <a:p>
            <a:r>
              <a:rPr lang="en-US" dirty="0"/>
              <a:t>Creating teams to address the seven areas of emphasis</a:t>
            </a:r>
          </a:p>
        </p:txBody>
      </p:sp>
      <p:sp>
        <p:nvSpPr>
          <p:cNvPr id="4" name="Slide Number Placeholder 3">
            <a:extLst>
              <a:ext uri="{FF2B5EF4-FFF2-40B4-BE49-F238E27FC236}">
                <a16:creationId xmlns:a16="http://schemas.microsoft.com/office/drawing/2014/main" id="{C559704A-5113-C944-8DF2-290682461507}"/>
              </a:ext>
            </a:extLst>
          </p:cNvPr>
          <p:cNvSpPr>
            <a:spLocks noGrp="1"/>
          </p:cNvSpPr>
          <p:nvPr>
            <p:ph type="sldNum" sz="quarter" idx="11"/>
          </p:nvPr>
        </p:nvSpPr>
        <p:spPr/>
        <p:txBody>
          <a:bodyPr/>
          <a:lstStyle/>
          <a:p>
            <a:fld id="{507A54D3-287C-3948-AA89-E53C9D689F15}" type="slidenum">
              <a:rPr lang="en-US" smtClean="0"/>
              <a:pPr/>
              <a:t>16</a:t>
            </a:fld>
            <a:endParaRPr lang="en-US" dirty="0"/>
          </a:p>
        </p:txBody>
      </p:sp>
      <p:sp>
        <p:nvSpPr>
          <p:cNvPr id="5" name="Footer Placeholder 4">
            <a:extLst>
              <a:ext uri="{FF2B5EF4-FFF2-40B4-BE49-F238E27FC236}">
                <a16:creationId xmlns:a16="http://schemas.microsoft.com/office/drawing/2014/main" id="{1CA4AC76-D1D8-D247-A548-F7F72E6AE631}"/>
              </a:ext>
            </a:extLst>
          </p:cNvPr>
          <p:cNvSpPr>
            <a:spLocks noGrp="1"/>
          </p:cNvSpPr>
          <p:nvPr>
            <p:ph type="ftr" sz="quarter" idx="12"/>
          </p:nvPr>
        </p:nvSpPr>
        <p:spPr/>
        <p:txBody>
          <a:bodyPr/>
          <a:lstStyle/>
          <a:p>
            <a:r>
              <a:rPr lang="en-US"/>
              <a:t>ASCCC Fall Plenary Session 2020</a:t>
            </a:r>
            <a:endParaRPr lang="en-US" dirty="0"/>
          </a:p>
        </p:txBody>
      </p:sp>
      <p:pic>
        <p:nvPicPr>
          <p:cNvPr id="7" name="Picture 6">
            <a:extLst>
              <a:ext uri="{FF2B5EF4-FFF2-40B4-BE49-F238E27FC236}">
                <a16:creationId xmlns:a16="http://schemas.microsoft.com/office/drawing/2014/main" id="{70D7F118-5C14-9141-9656-3146904A8C73}"/>
              </a:ext>
            </a:extLst>
          </p:cNvPr>
          <p:cNvPicPr>
            <a:picLocks noChangeAspect="1"/>
          </p:cNvPicPr>
          <p:nvPr/>
        </p:nvPicPr>
        <p:blipFill>
          <a:blip r:embed="rId2"/>
          <a:stretch>
            <a:fillRect/>
          </a:stretch>
        </p:blipFill>
        <p:spPr>
          <a:xfrm>
            <a:off x="7504274" y="2432051"/>
            <a:ext cx="4194805" cy="2357664"/>
          </a:xfrm>
          <a:prstGeom prst="rect">
            <a:avLst/>
          </a:prstGeom>
        </p:spPr>
      </p:pic>
    </p:spTree>
    <p:extLst>
      <p:ext uri="{BB962C8B-B14F-4D97-AF65-F5344CB8AC3E}">
        <p14:creationId xmlns:p14="http://schemas.microsoft.com/office/powerpoint/2010/main" val="2122522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5CA7D-68D7-CD4C-A249-1AE821F350E6}"/>
              </a:ext>
            </a:extLst>
          </p:cNvPr>
          <p:cNvSpPr>
            <a:spLocks noGrp="1"/>
          </p:cNvSpPr>
          <p:nvPr>
            <p:ph type="title"/>
          </p:nvPr>
        </p:nvSpPr>
        <p:spPr/>
        <p:txBody>
          <a:bodyPr anchor="ctr"/>
          <a:lstStyle/>
          <a:p>
            <a:pPr algn="ctr"/>
            <a:r>
              <a:rPr lang="en-US" b="1" dirty="0"/>
              <a:t>The PRC wants to know…</a:t>
            </a:r>
          </a:p>
        </p:txBody>
      </p:sp>
      <p:sp>
        <p:nvSpPr>
          <p:cNvPr id="3" name="Content Placeholder 2">
            <a:extLst>
              <a:ext uri="{FF2B5EF4-FFF2-40B4-BE49-F238E27FC236}">
                <a16:creationId xmlns:a16="http://schemas.microsoft.com/office/drawing/2014/main" id="{952F2555-E77D-9849-BCE5-CC82A37EA828}"/>
              </a:ext>
            </a:extLst>
          </p:cNvPr>
          <p:cNvSpPr>
            <a:spLocks noGrp="1"/>
          </p:cNvSpPr>
          <p:nvPr>
            <p:ph sz="half" idx="1"/>
          </p:nvPr>
        </p:nvSpPr>
        <p:spPr>
          <a:xfrm>
            <a:off x="1277650" y="1798320"/>
            <a:ext cx="6690693" cy="4558030"/>
          </a:xfrm>
        </p:spPr>
        <p:txBody>
          <a:bodyPr>
            <a:normAutofit/>
          </a:bodyPr>
          <a:lstStyle/>
          <a:p>
            <a:r>
              <a:rPr lang="en-US" dirty="0"/>
              <a:t>What are you thinking about?</a:t>
            </a:r>
          </a:p>
          <a:p>
            <a:pPr marL="0" indent="0">
              <a:buNone/>
            </a:pPr>
            <a:endParaRPr lang="en-US" dirty="0"/>
          </a:p>
          <a:p>
            <a:r>
              <a:rPr lang="en-US" dirty="0"/>
              <a:t>What would you like for us to consider?</a:t>
            </a:r>
          </a:p>
          <a:p>
            <a:pPr marL="0" indent="0">
              <a:buNone/>
            </a:pPr>
            <a:endParaRPr lang="en-US" dirty="0"/>
          </a:p>
          <a:p>
            <a:r>
              <a:rPr lang="en-US" dirty="0"/>
              <a:t>Do you have any questions about the process?</a:t>
            </a:r>
          </a:p>
          <a:p>
            <a:pPr marL="0" indent="0">
              <a:buNone/>
            </a:pPr>
            <a:endParaRPr lang="en-US" dirty="0"/>
          </a:p>
          <a:p>
            <a:pPr marL="0" indent="0">
              <a:buNone/>
            </a:pPr>
            <a:endParaRPr lang="en-US" dirty="0"/>
          </a:p>
          <a:p>
            <a:pPr marL="0" indent="0" algn="ctr">
              <a:buNone/>
            </a:pPr>
            <a:r>
              <a:rPr lang="en-US" dirty="0">
                <a:solidFill>
                  <a:schemeClr val="tx1">
                    <a:lumMod val="75000"/>
                  </a:schemeClr>
                </a:solidFill>
              </a:rPr>
              <a:t>Feel free to add questions and comments in the chat for future reference.</a:t>
            </a:r>
          </a:p>
        </p:txBody>
      </p:sp>
      <p:sp>
        <p:nvSpPr>
          <p:cNvPr id="4" name="Slide Number Placeholder 3">
            <a:extLst>
              <a:ext uri="{FF2B5EF4-FFF2-40B4-BE49-F238E27FC236}">
                <a16:creationId xmlns:a16="http://schemas.microsoft.com/office/drawing/2014/main" id="{C559704A-5113-C944-8DF2-290682461507}"/>
              </a:ext>
            </a:extLst>
          </p:cNvPr>
          <p:cNvSpPr>
            <a:spLocks noGrp="1"/>
          </p:cNvSpPr>
          <p:nvPr>
            <p:ph type="sldNum" sz="quarter" idx="11"/>
          </p:nvPr>
        </p:nvSpPr>
        <p:spPr/>
        <p:txBody>
          <a:bodyPr/>
          <a:lstStyle/>
          <a:p>
            <a:fld id="{507A54D3-287C-3948-AA89-E53C9D689F15}" type="slidenum">
              <a:rPr lang="en-US" smtClean="0"/>
              <a:pPr/>
              <a:t>17</a:t>
            </a:fld>
            <a:endParaRPr lang="en-US" dirty="0"/>
          </a:p>
        </p:txBody>
      </p:sp>
      <p:sp>
        <p:nvSpPr>
          <p:cNvPr id="5" name="Footer Placeholder 4">
            <a:extLst>
              <a:ext uri="{FF2B5EF4-FFF2-40B4-BE49-F238E27FC236}">
                <a16:creationId xmlns:a16="http://schemas.microsoft.com/office/drawing/2014/main" id="{1CA4AC76-D1D8-D247-A548-F7F72E6AE631}"/>
              </a:ext>
            </a:extLst>
          </p:cNvPr>
          <p:cNvSpPr>
            <a:spLocks noGrp="1"/>
          </p:cNvSpPr>
          <p:nvPr>
            <p:ph type="ftr" sz="quarter" idx="12"/>
          </p:nvPr>
        </p:nvSpPr>
        <p:spPr/>
        <p:txBody>
          <a:bodyPr/>
          <a:lstStyle/>
          <a:p>
            <a:r>
              <a:rPr lang="en-US"/>
              <a:t>ASCCC Fall Plenary Session 2020</a:t>
            </a:r>
            <a:endParaRPr lang="en-US" dirty="0"/>
          </a:p>
        </p:txBody>
      </p:sp>
      <p:pic>
        <p:nvPicPr>
          <p:cNvPr id="8" name="Picture 7">
            <a:extLst>
              <a:ext uri="{FF2B5EF4-FFF2-40B4-BE49-F238E27FC236}">
                <a16:creationId xmlns:a16="http://schemas.microsoft.com/office/drawing/2014/main" id="{6CA3BAC1-F163-FD43-BAF3-1487BB878436}"/>
              </a:ext>
            </a:extLst>
          </p:cNvPr>
          <p:cNvPicPr>
            <a:picLocks noChangeAspect="1"/>
          </p:cNvPicPr>
          <p:nvPr/>
        </p:nvPicPr>
        <p:blipFill>
          <a:blip r:embed="rId2"/>
          <a:stretch>
            <a:fillRect/>
          </a:stretch>
        </p:blipFill>
        <p:spPr>
          <a:xfrm>
            <a:off x="8076292" y="2096407"/>
            <a:ext cx="3085193" cy="2928981"/>
          </a:xfrm>
          <a:prstGeom prst="rect">
            <a:avLst/>
          </a:prstGeom>
        </p:spPr>
      </p:pic>
    </p:spTree>
    <p:extLst>
      <p:ext uri="{BB962C8B-B14F-4D97-AF65-F5344CB8AC3E}">
        <p14:creationId xmlns:p14="http://schemas.microsoft.com/office/powerpoint/2010/main" val="75138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DD109-8D0F-2F44-A693-F2309B7635FF}"/>
              </a:ext>
            </a:extLst>
          </p:cNvPr>
          <p:cNvSpPr>
            <a:spLocks noGrp="1"/>
          </p:cNvSpPr>
          <p:nvPr>
            <p:ph type="title"/>
          </p:nvPr>
        </p:nvSpPr>
        <p:spPr/>
        <p:txBody>
          <a:bodyPr anchor="ctr">
            <a:normAutofit/>
          </a:bodyPr>
          <a:lstStyle/>
          <a:p>
            <a:pPr algn="ctr"/>
            <a:r>
              <a:rPr lang="en-US" sz="5000" dirty="0"/>
              <a:t>Thank You!</a:t>
            </a:r>
          </a:p>
        </p:txBody>
      </p:sp>
      <p:sp>
        <p:nvSpPr>
          <p:cNvPr id="3" name="Content Placeholder 2">
            <a:extLst>
              <a:ext uri="{FF2B5EF4-FFF2-40B4-BE49-F238E27FC236}">
                <a16:creationId xmlns:a16="http://schemas.microsoft.com/office/drawing/2014/main" id="{82BA8495-8071-CA47-BBF9-50909CF4C5A4}"/>
              </a:ext>
            </a:extLst>
          </p:cNvPr>
          <p:cNvSpPr>
            <a:spLocks noGrp="1"/>
          </p:cNvSpPr>
          <p:nvPr>
            <p:ph idx="1"/>
          </p:nvPr>
        </p:nvSpPr>
        <p:spPr/>
        <p:txBody>
          <a:bodyPr anchor="ctr">
            <a:normAutofit/>
          </a:bodyPr>
          <a:lstStyle/>
          <a:p>
            <a:pPr algn="ctr"/>
            <a:r>
              <a:rPr lang="en-US" sz="5000" b="1" dirty="0">
                <a:solidFill>
                  <a:schemeClr val="tx1"/>
                </a:solidFill>
              </a:rPr>
              <a:t>The 2020-21 Periodic Review Committee</a:t>
            </a:r>
          </a:p>
          <a:p>
            <a:pPr algn="ctr"/>
            <a:endParaRPr lang="en-US">
              <a:solidFill>
                <a:schemeClr val="tx1"/>
              </a:solidFill>
            </a:endParaRPr>
          </a:p>
          <a:p>
            <a:pPr algn="ctr"/>
            <a:r>
              <a:rPr lang="en-US">
                <a:solidFill>
                  <a:schemeClr val="tx1"/>
                </a:solidFill>
              </a:rPr>
              <a:t>Please </a:t>
            </a:r>
            <a:r>
              <a:rPr lang="en-US" dirty="0">
                <a:solidFill>
                  <a:schemeClr val="tx1"/>
                </a:solidFill>
              </a:rPr>
              <a:t>email </a:t>
            </a:r>
            <a:r>
              <a:rPr lang="en-US" dirty="0">
                <a:solidFill>
                  <a:schemeClr val="tx1"/>
                </a:solidFill>
                <a:hlinkClick r:id="rId2"/>
              </a:rPr>
              <a:t>info@asccc.org</a:t>
            </a:r>
            <a:r>
              <a:rPr lang="en-US" dirty="0">
                <a:solidFill>
                  <a:schemeClr val="tx1"/>
                </a:solidFill>
              </a:rPr>
              <a:t> with questions.</a:t>
            </a:r>
          </a:p>
        </p:txBody>
      </p:sp>
      <p:sp>
        <p:nvSpPr>
          <p:cNvPr id="4" name="Slide Number Placeholder 3">
            <a:extLst>
              <a:ext uri="{FF2B5EF4-FFF2-40B4-BE49-F238E27FC236}">
                <a16:creationId xmlns:a16="http://schemas.microsoft.com/office/drawing/2014/main" id="{092A4591-9B0A-144C-9D04-B797CDD62765}"/>
              </a:ext>
            </a:extLst>
          </p:cNvPr>
          <p:cNvSpPr>
            <a:spLocks noGrp="1"/>
          </p:cNvSpPr>
          <p:nvPr>
            <p:ph type="sldNum" sz="quarter" idx="14"/>
          </p:nvPr>
        </p:nvSpPr>
        <p:spPr/>
        <p:txBody>
          <a:bodyPr/>
          <a:lstStyle/>
          <a:p>
            <a:fld id="{507A54D3-287C-3948-AA89-E53C9D689F15}" type="slidenum">
              <a:rPr lang="en-US" smtClean="0"/>
              <a:pPr/>
              <a:t>18</a:t>
            </a:fld>
            <a:endParaRPr lang="en-US" dirty="0"/>
          </a:p>
        </p:txBody>
      </p:sp>
      <p:sp>
        <p:nvSpPr>
          <p:cNvPr id="5" name="Footer Placeholder 4">
            <a:extLst>
              <a:ext uri="{FF2B5EF4-FFF2-40B4-BE49-F238E27FC236}">
                <a16:creationId xmlns:a16="http://schemas.microsoft.com/office/drawing/2014/main" id="{3A04C2AC-59AF-DD49-8ABC-1E8BBEDCD298}"/>
              </a:ext>
            </a:extLst>
          </p:cNvPr>
          <p:cNvSpPr>
            <a:spLocks noGrp="1"/>
          </p:cNvSpPr>
          <p:nvPr>
            <p:ph type="ftr" sz="quarter" idx="15"/>
          </p:nvPr>
        </p:nvSpPr>
        <p:spPr/>
        <p:txBody>
          <a:bodyPr/>
          <a:lstStyle/>
          <a:p>
            <a:r>
              <a:rPr lang="en-US"/>
              <a:t>ASCCC Fall Plenary Session 2020</a:t>
            </a:r>
            <a:endParaRPr lang="en-US" dirty="0"/>
          </a:p>
        </p:txBody>
      </p:sp>
    </p:spTree>
    <p:extLst>
      <p:ext uri="{BB962C8B-B14F-4D97-AF65-F5344CB8AC3E}">
        <p14:creationId xmlns:p14="http://schemas.microsoft.com/office/powerpoint/2010/main" val="619540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A9C9-D833-A24E-9A32-DFAE605AF088}"/>
              </a:ext>
            </a:extLst>
          </p:cNvPr>
          <p:cNvSpPr>
            <a:spLocks noGrp="1"/>
          </p:cNvSpPr>
          <p:nvPr>
            <p:ph type="title"/>
          </p:nvPr>
        </p:nvSpPr>
        <p:spPr/>
        <p:txBody>
          <a:bodyPr anchor="ctr">
            <a:normAutofit/>
          </a:bodyPr>
          <a:lstStyle/>
          <a:p>
            <a:pPr algn="ctr"/>
            <a:r>
              <a:rPr lang="en-US" sz="5000" dirty="0"/>
              <a:t>Today’s Presenters</a:t>
            </a:r>
          </a:p>
        </p:txBody>
      </p:sp>
      <p:sp>
        <p:nvSpPr>
          <p:cNvPr id="3" name="Content Placeholder 2">
            <a:extLst>
              <a:ext uri="{FF2B5EF4-FFF2-40B4-BE49-F238E27FC236}">
                <a16:creationId xmlns:a16="http://schemas.microsoft.com/office/drawing/2014/main" id="{629A1B42-E1C3-AC40-A7E9-4BEE5ABD1424}"/>
              </a:ext>
            </a:extLst>
          </p:cNvPr>
          <p:cNvSpPr>
            <a:spLocks noGrp="1"/>
          </p:cNvSpPr>
          <p:nvPr>
            <p:ph idx="1"/>
          </p:nvPr>
        </p:nvSpPr>
        <p:spPr>
          <a:xfrm>
            <a:off x="449943" y="3701142"/>
            <a:ext cx="5297713" cy="2655207"/>
          </a:xfrm>
        </p:spPr>
        <p:txBody>
          <a:bodyPr>
            <a:normAutofit lnSpcReduction="10000"/>
          </a:bodyPr>
          <a:lstStyle/>
          <a:p>
            <a:r>
              <a:rPr lang="en-US" dirty="0"/>
              <a:t>Lourdes Brent, Los Angeles Trade-Technical College</a:t>
            </a:r>
          </a:p>
          <a:p>
            <a:r>
              <a:rPr lang="en-US" dirty="0"/>
              <a:t>Shelley </a:t>
            </a:r>
            <a:r>
              <a:rPr lang="en-US" dirty="0" err="1"/>
              <a:t>Eckvahl</a:t>
            </a:r>
            <a:r>
              <a:rPr lang="en-US" dirty="0"/>
              <a:t>, Chaffey College</a:t>
            </a:r>
          </a:p>
          <a:p>
            <a:r>
              <a:rPr lang="en-US" dirty="0"/>
              <a:t>Ric Epps (Chair), Imperial Valley College</a:t>
            </a:r>
          </a:p>
          <a:p>
            <a:r>
              <a:rPr lang="en-US" dirty="0"/>
              <a:t>Rhonda Farley, Cosumnes River College</a:t>
            </a:r>
          </a:p>
          <a:p>
            <a:endParaRPr lang="en-US" dirty="0"/>
          </a:p>
          <a:p>
            <a:endParaRPr lang="en-US" dirty="0"/>
          </a:p>
        </p:txBody>
      </p:sp>
      <p:sp>
        <p:nvSpPr>
          <p:cNvPr id="4" name="Slide Number Placeholder 3">
            <a:extLst>
              <a:ext uri="{FF2B5EF4-FFF2-40B4-BE49-F238E27FC236}">
                <a16:creationId xmlns:a16="http://schemas.microsoft.com/office/drawing/2014/main" id="{2A620E2F-6FAA-5C42-BF70-9419A2DFE851}"/>
              </a:ext>
            </a:extLst>
          </p:cNvPr>
          <p:cNvSpPr>
            <a:spLocks noGrp="1"/>
          </p:cNvSpPr>
          <p:nvPr>
            <p:ph type="sldNum" sz="quarter" idx="14"/>
          </p:nvPr>
        </p:nvSpPr>
        <p:spPr/>
        <p:txBody>
          <a:bodyPr/>
          <a:lstStyle/>
          <a:p>
            <a:fld id="{507A54D3-287C-3948-AA89-E53C9D689F15}" type="slidenum">
              <a:rPr lang="en-US" smtClean="0"/>
              <a:pPr/>
              <a:t>2</a:t>
            </a:fld>
            <a:endParaRPr lang="en-US" dirty="0"/>
          </a:p>
        </p:txBody>
      </p:sp>
      <p:sp>
        <p:nvSpPr>
          <p:cNvPr id="5" name="Footer Placeholder 4">
            <a:extLst>
              <a:ext uri="{FF2B5EF4-FFF2-40B4-BE49-F238E27FC236}">
                <a16:creationId xmlns:a16="http://schemas.microsoft.com/office/drawing/2014/main" id="{46F1A365-E1D5-4E41-AA78-18343BB1AB54}"/>
              </a:ext>
            </a:extLst>
          </p:cNvPr>
          <p:cNvSpPr>
            <a:spLocks noGrp="1"/>
          </p:cNvSpPr>
          <p:nvPr>
            <p:ph type="ftr" sz="quarter" idx="15"/>
          </p:nvPr>
        </p:nvSpPr>
        <p:spPr/>
        <p:txBody>
          <a:bodyPr/>
          <a:lstStyle/>
          <a:p>
            <a:r>
              <a:rPr lang="en-US"/>
              <a:t>ASCCC Fall Plenary Session 2020</a:t>
            </a:r>
            <a:endParaRPr lang="en-US" dirty="0"/>
          </a:p>
        </p:txBody>
      </p:sp>
      <p:sp>
        <p:nvSpPr>
          <p:cNvPr id="6" name="Content Placeholder 2">
            <a:extLst>
              <a:ext uri="{FF2B5EF4-FFF2-40B4-BE49-F238E27FC236}">
                <a16:creationId xmlns:a16="http://schemas.microsoft.com/office/drawing/2014/main" id="{5163CB98-6C91-CC48-BD53-0AE6F61A0064}"/>
              </a:ext>
            </a:extLst>
          </p:cNvPr>
          <p:cNvSpPr txBox="1">
            <a:spLocks/>
          </p:cNvSpPr>
          <p:nvPr/>
        </p:nvSpPr>
        <p:spPr>
          <a:xfrm>
            <a:off x="6199387" y="3701142"/>
            <a:ext cx="5441070" cy="2655207"/>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dirty="0"/>
              <a:t>Christie Howell, Bakersfield College</a:t>
            </a:r>
          </a:p>
          <a:p>
            <a:r>
              <a:rPr lang="en-US" dirty="0"/>
              <a:t>Judy Marasco, Santa Monica College</a:t>
            </a:r>
          </a:p>
          <a:p>
            <a:r>
              <a:rPr lang="en-US" dirty="0"/>
              <a:t>Yvonne Reed, Victor Valley College</a:t>
            </a:r>
          </a:p>
          <a:p>
            <a:r>
              <a:rPr lang="en-US" dirty="0"/>
              <a:t>Ryan Sullivan, Mt. San Jacinto College</a:t>
            </a:r>
          </a:p>
          <a:p>
            <a:r>
              <a:rPr lang="en-US" dirty="0"/>
              <a:t>Nikki </a:t>
            </a:r>
            <a:r>
              <a:rPr lang="en-US" dirty="0" err="1"/>
              <a:t>Visveshwara</a:t>
            </a:r>
            <a:r>
              <a:rPr lang="en-US" dirty="0"/>
              <a:t>, Fresno City College</a:t>
            </a:r>
          </a:p>
          <a:p>
            <a:endParaRPr lang="en-US" dirty="0"/>
          </a:p>
        </p:txBody>
      </p:sp>
      <p:sp>
        <p:nvSpPr>
          <p:cNvPr id="7" name="Content Placeholder 2">
            <a:extLst>
              <a:ext uri="{FF2B5EF4-FFF2-40B4-BE49-F238E27FC236}">
                <a16:creationId xmlns:a16="http://schemas.microsoft.com/office/drawing/2014/main" id="{D39C8AC9-27EF-BC46-B4F3-674E15011E93}"/>
              </a:ext>
            </a:extLst>
          </p:cNvPr>
          <p:cNvSpPr txBox="1">
            <a:spLocks/>
          </p:cNvSpPr>
          <p:nvPr/>
        </p:nvSpPr>
        <p:spPr>
          <a:xfrm>
            <a:off x="829994" y="2662568"/>
            <a:ext cx="10523804" cy="1038574"/>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gn="ctr"/>
            <a:r>
              <a:rPr lang="en-US" dirty="0" err="1"/>
              <a:t>Ginni</a:t>
            </a:r>
            <a:r>
              <a:rPr lang="en-US" dirty="0"/>
              <a:t> May, ASCCC Vice President</a:t>
            </a:r>
          </a:p>
          <a:p>
            <a:pPr algn="ctr"/>
            <a:r>
              <a:rPr lang="en-US" b="1" dirty="0">
                <a:solidFill>
                  <a:schemeClr val="tx1"/>
                </a:solidFill>
              </a:rPr>
              <a:t>From the Periodic Review [Committee] Task Force</a:t>
            </a:r>
            <a:r>
              <a:rPr lang="en-US" b="1" dirty="0"/>
              <a:t>:</a:t>
            </a:r>
          </a:p>
          <a:p>
            <a:pPr algn="ctr"/>
            <a:endParaRPr lang="en-US" dirty="0"/>
          </a:p>
        </p:txBody>
      </p:sp>
    </p:spTree>
    <p:extLst>
      <p:ext uri="{BB962C8B-B14F-4D97-AF65-F5344CB8AC3E}">
        <p14:creationId xmlns:p14="http://schemas.microsoft.com/office/powerpoint/2010/main" val="4137587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D7A8A-5671-C44D-9E8D-A1BB67D41A74}"/>
              </a:ext>
            </a:extLst>
          </p:cNvPr>
          <p:cNvSpPr>
            <a:spLocks noGrp="1"/>
          </p:cNvSpPr>
          <p:nvPr>
            <p:ph type="title"/>
          </p:nvPr>
        </p:nvSpPr>
        <p:spPr/>
        <p:txBody>
          <a:bodyPr anchor="ctr"/>
          <a:lstStyle/>
          <a:p>
            <a:pPr algn="ctr"/>
            <a:r>
              <a:rPr lang="en-US" dirty="0"/>
              <a:t>Description</a:t>
            </a:r>
          </a:p>
        </p:txBody>
      </p:sp>
      <p:sp>
        <p:nvSpPr>
          <p:cNvPr id="3" name="Content Placeholder 2">
            <a:extLst>
              <a:ext uri="{FF2B5EF4-FFF2-40B4-BE49-F238E27FC236}">
                <a16:creationId xmlns:a16="http://schemas.microsoft.com/office/drawing/2014/main" id="{F86ABA96-00AB-0242-9603-B33B2665BECC}"/>
              </a:ext>
            </a:extLst>
          </p:cNvPr>
          <p:cNvSpPr>
            <a:spLocks noGrp="1"/>
          </p:cNvSpPr>
          <p:nvPr>
            <p:ph sz="half" idx="1"/>
          </p:nvPr>
        </p:nvSpPr>
        <p:spPr/>
        <p:txBody>
          <a:bodyPr/>
          <a:lstStyle/>
          <a:p>
            <a:pPr marL="0" indent="0">
              <a:buNone/>
            </a:pPr>
            <a:r>
              <a:rPr lang="en-US" dirty="0"/>
              <a:t>The Academic Senate for California Community Colleges is conducting its second periodic review to assess its operations, processes, policies, and programs. Ten faculty participants were selected at random from lists of participants in 2019-2020 ASCCC events and committees to conduct this review. The established process for the periodic review involves reporting on the process during the fall plenary session of the review cycle and reporting on the findings at the spring plenary session. During this breakout attendees will be informed of the process of the periodic review, meet the members of the periodic review committee for 2020-21, and discuss what to expect in preparation for the spring plenary session report.  </a:t>
            </a:r>
          </a:p>
          <a:p>
            <a:pPr marL="0" indent="0">
              <a:buNone/>
            </a:pPr>
            <a:endParaRPr lang="en-US" dirty="0"/>
          </a:p>
        </p:txBody>
      </p:sp>
      <p:sp>
        <p:nvSpPr>
          <p:cNvPr id="4" name="Slide Number Placeholder 3">
            <a:extLst>
              <a:ext uri="{FF2B5EF4-FFF2-40B4-BE49-F238E27FC236}">
                <a16:creationId xmlns:a16="http://schemas.microsoft.com/office/drawing/2014/main" id="{BDF867F8-3A12-BA4A-BD50-28118C9EBB3F}"/>
              </a:ext>
            </a:extLst>
          </p:cNvPr>
          <p:cNvSpPr>
            <a:spLocks noGrp="1"/>
          </p:cNvSpPr>
          <p:nvPr>
            <p:ph type="sldNum" sz="quarter" idx="11"/>
          </p:nvPr>
        </p:nvSpPr>
        <p:spPr/>
        <p:txBody>
          <a:bodyPr/>
          <a:lstStyle/>
          <a:p>
            <a:fld id="{507A54D3-287C-3948-AA89-E53C9D689F15}" type="slidenum">
              <a:rPr lang="en-US" smtClean="0"/>
              <a:pPr/>
              <a:t>3</a:t>
            </a:fld>
            <a:endParaRPr lang="en-US" dirty="0"/>
          </a:p>
        </p:txBody>
      </p:sp>
      <p:sp>
        <p:nvSpPr>
          <p:cNvPr id="5" name="Footer Placeholder 4">
            <a:extLst>
              <a:ext uri="{FF2B5EF4-FFF2-40B4-BE49-F238E27FC236}">
                <a16:creationId xmlns:a16="http://schemas.microsoft.com/office/drawing/2014/main" id="{3F64CC88-015C-7E4A-A85D-4146D0E73555}"/>
              </a:ext>
            </a:extLst>
          </p:cNvPr>
          <p:cNvSpPr>
            <a:spLocks noGrp="1"/>
          </p:cNvSpPr>
          <p:nvPr>
            <p:ph type="ftr" sz="quarter" idx="12"/>
          </p:nvPr>
        </p:nvSpPr>
        <p:spPr/>
        <p:txBody>
          <a:bodyPr/>
          <a:lstStyle/>
          <a:p>
            <a:r>
              <a:rPr lang="en-US"/>
              <a:t>ASCCC Fall Plenary Session 2020</a:t>
            </a:r>
            <a:endParaRPr lang="en-US" dirty="0"/>
          </a:p>
        </p:txBody>
      </p:sp>
    </p:spTree>
    <p:extLst>
      <p:ext uri="{BB962C8B-B14F-4D97-AF65-F5344CB8AC3E}">
        <p14:creationId xmlns:p14="http://schemas.microsoft.com/office/powerpoint/2010/main" val="670069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043BD-A0EF-DA48-80F6-4A371474DA3B}"/>
              </a:ext>
            </a:extLst>
          </p:cNvPr>
          <p:cNvSpPr>
            <a:spLocks noGrp="1"/>
          </p:cNvSpPr>
          <p:nvPr>
            <p:ph type="title"/>
          </p:nvPr>
        </p:nvSpPr>
        <p:spPr/>
        <p:txBody>
          <a:bodyPr anchor="ctr"/>
          <a:lstStyle/>
          <a:p>
            <a:pPr algn="ctr"/>
            <a:r>
              <a:rPr lang="en-US" dirty="0"/>
              <a:t>The Periodic Review</a:t>
            </a:r>
            <a:br>
              <a:rPr lang="en-US" dirty="0"/>
            </a:br>
            <a:endParaRPr lang="en-US" dirty="0"/>
          </a:p>
        </p:txBody>
      </p:sp>
      <p:sp>
        <p:nvSpPr>
          <p:cNvPr id="3" name="Content Placeholder 2">
            <a:extLst>
              <a:ext uri="{FF2B5EF4-FFF2-40B4-BE49-F238E27FC236}">
                <a16:creationId xmlns:a16="http://schemas.microsoft.com/office/drawing/2014/main" id="{84AD0C24-E5A8-FF4A-A62B-A02BB0635285}"/>
              </a:ext>
            </a:extLst>
          </p:cNvPr>
          <p:cNvSpPr>
            <a:spLocks noGrp="1"/>
          </p:cNvSpPr>
          <p:nvPr>
            <p:ph sz="half" idx="1"/>
          </p:nvPr>
        </p:nvSpPr>
        <p:spPr/>
        <p:txBody>
          <a:bodyPr>
            <a:normAutofit fontScale="92500"/>
          </a:bodyPr>
          <a:lstStyle/>
          <a:p>
            <a:r>
              <a:rPr lang="en-US" dirty="0"/>
              <a:t>The adopted </a:t>
            </a:r>
            <a:r>
              <a:rPr lang="en-US" dirty="0">
                <a:hlinkClick r:id="rId2"/>
              </a:rPr>
              <a:t>ASCCC Resolution S13 1.02 </a:t>
            </a:r>
            <a:r>
              <a:rPr lang="en-US" dirty="0"/>
              <a:t>directed the ASCCC to create a periodic institutional review in order to ensure the public good and accountability. </a:t>
            </a:r>
          </a:p>
          <a:p>
            <a:r>
              <a:rPr lang="en-US" dirty="0"/>
              <a:t>The process was adopted by </a:t>
            </a:r>
            <a:r>
              <a:rPr lang="en-US" dirty="0">
                <a:hlinkClick r:id="rId3"/>
              </a:rPr>
              <a:t>ASCCC Resolution S14 1.02</a:t>
            </a:r>
            <a:r>
              <a:rPr lang="en-US" dirty="0"/>
              <a:t>.</a:t>
            </a:r>
          </a:p>
          <a:p>
            <a:r>
              <a:rPr lang="en-US" dirty="0"/>
              <a:t>Purpose of this review:</a:t>
            </a:r>
          </a:p>
          <a:p>
            <a:pPr lvl="1"/>
            <a:r>
              <a:rPr lang="en-US" dirty="0"/>
              <a:t>provide internal and external stakeholders assurance as to the ASCCC’s quality and commitment to the standards it sets for itself, </a:t>
            </a:r>
          </a:p>
          <a:p>
            <a:pPr lvl="1"/>
            <a:r>
              <a:rPr lang="en-US" dirty="0"/>
              <a:t>to assist in improving the effectiveness of its programs and operations in order to meet its stated goals, and </a:t>
            </a:r>
          </a:p>
          <a:p>
            <a:pPr lvl="1"/>
            <a:r>
              <a:rPr lang="en-US" dirty="0"/>
              <a:t>to improve its policies and procedures. </a:t>
            </a:r>
          </a:p>
          <a:p>
            <a:r>
              <a:rPr lang="en-US" dirty="0"/>
              <a:t>This review shall be conducted by a Periodic Review [Committee] Task Force </a:t>
            </a:r>
          </a:p>
          <a:p>
            <a:r>
              <a:rPr lang="en-US" dirty="0"/>
              <a:t>The review shall take place every four years.</a:t>
            </a:r>
          </a:p>
        </p:txBody>
      </p:sp>
      <p:sp>
        <p:nvSpPr>
          <p:cNvPr id="4" name="Slide Number Placeholder 3">
            <a:extLst>
              <a:ext uri="{FF2B5EF4-FFF2-40B4-BE49-F238E27FC236}">
                <a16:creationId xmlns:a16="http://schemas.microsoft.com/office/drawing/2014/main" id="{E946ACDE-E632-EE46-9A74-3D31B8098C61}"/>
              </a:ext>
            </a:extLst>
          </p:cNvPr>
          <p:cNvSpPr>
            <a:spLocks noGrp="1"/>
          </p:cNvSpPr>
          <p:nvPr>
            <p:ph type="sldNum" sz="quarter" idx="11"/>
          </p:nvPr>
        </p:nvSpPr>
        <p:spPr/>
        <p:txBody>
          <a:bodyPr/>
          <a:lstStyle/>
          <a:p>
            <a:fld id="{507A54D3-287C-3948-AA89-E53C9D689F15}" type="slidenum">
              <a:rPr lang="en-US" smtClean="0"/>
              <a:pPr/>
              <a:t>4</a:t>
            </a:fld>
            <a:endParaRPr lang="en-US" dirty="0"/>
          </a:p>
        </p:txBody>
      </p:sp>
      <p:sp>
        <p:nvSpPr>
          <p:cNvPr id="5" name="Footer Placeholder 4">
            <a:extLst>
              <a:ext uri="{FF2B5EF4-FFF2-40B4-BE49-F238E27FC236}">
                <a16:creationId xmlns:a16="http://schemas.microsoft.com/office/drawing/2014/main" id="{B15628ED-39E4-8B42-A1E5-E9D8E2C61474}"/>
              </a:ext>
            </a:extLst>
          </p:cNvPr>
          <p:cNvSpPr>
            <a:spLocks noGrp="1"/>
          </p:cNvSpPr>
          <p:nvPr>
            <p:ph type="ftr" sz="quarter" idx="12"/>
          </p:nvPr>
        </p:nvSpPr>
        <p:spPr/>
        <p:txBody>
          <a:bodyPr/>
          <a:lstStyle/>
          <a:p>
            <a:r>
              <a:rPr lang="en-US"/>
              <a:t>ASCCC Fall Plenary Session 2020</a:t>
            </a:r>
            <a:endParaRPr lang="en-US" dirty="0"/>
          </a:p>
        </p:txBody>
      </p:sp>
    </p:spTree>
    <p:extLst>
      <p:ext uri="{BB962C8B-B14F-4D97-AF65-F5344CB8AC3E}">
        <p14:creationId xmlns:p14="http://schemas.microsoft.com/office/powerpoint/2010/main" val="3099417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0BED2-0CCC-2649-8D0F-0DB5E5487A6F}"/>
              </a:ext>
            </a:extLst>
          </p:cNvPr>
          <p:cNvSpPr>
            <a:spLocks noGrp="1"/>
          </p:cNvSpPr>
          <p:nvPr>
            <p:ph type="title"/>
          </p:nvPr>
        </p:nvSpPr>
        <p:spPr/>
        <p:txBody>
          <a:bodyPr/>
          <a:lstStyle/>
          <a:p>
            <a:pPr algn="ctr"/>
            <a:r>
              <a:rPr lang="en-US" dirty="0"/>
              <a:t>Periodic Review Criteria</a:t>
            </a:r>
            <a:br>
              <a:rPr lang="en-US" dirty="0"/>
            </a:br>
            <a:endParaRPr lang="en-US" dirty="0"/>
          </a:p>
        </p:txBody>
      </p:sp>
      <p:sp>
        <p:nvSpPr>
          <p:cNvPr id="3" name="Content Placeholder 2">
            <a:extLst>
              <a:ext uri="{FF2B5EF4-FFF2-40B4-BE49-F238E27FC236}">
                <a16:creationId xmlns:a16="http://schemas.microsoft.com/office/drawing/2014/main" id="{D1A65C50-BAA1-6E4B-9947-7326503698A3}"/>
              </a:ext>
            </a:extLst>
          </p:cNvPr>
          <p:cNvSpPr>
            <a:spLocks noGrp="1"/>
          </p:cNvSpPr>
          <p:nvPr>
            <p:ph sz="half" idx="1"/>
          </p:nvPr>
        </p:nvSpPr>
        <p:spPr>
          <a:xfrm>
            <a:off x="2888342" y="1798320"/>
            <a:ext cx="7010401" cy="4152537"/>
          </a:xfrm>
        </p:spPr>
        <p:txBody>
          <a:bodyPr/>
          <a:lstStyle/>
          <a:p>
            <a:pPr marL="0" indent="0" algn="ctr">
              <a:buNone/>
            </a:pPr>
            <a:r>
              <a:rPr lang="en-US" b="1" dirty="0">
                <a:solidFill>
                  <a:schemeClr val="tx1">
                    <a:lumMod val="75000"/>
                  </a:schemeClr>
                </a:solidFill>
              </a:rPr>
              <a:t>Seven Areas:</a:t>
            </a:r>
            <a:endParaRPr lang="en-US" dirty="0"/>
          </a:p>
          <a:p>
            <a:r>
              <a:rPr lang="en-US" dirty="0"/>
              <a:t>Mission</a:t>
            </a:r>
          </a:p>
          <a:p>
            <a:r>
              <a:rPr lang="en-US" dirty="0"/>
              <a:t>Governance</a:t>
            </a:r>
          </a:p>
          <a:p>
            <a:r>
              <a:rPr lang="en-US" dirty="0"/>
              <a:t>Responsible Fiscal Stewardship</a:t>
            </a:r>
          </a:p>
          <a:p>
            <a:r>
              <a:rPr lang="en-US" dirty="0"/>
              <a:t>Professional Integrity</a:t>
            </a:r>
          </a:p>
          <a:p>
            <a:r>
              <a:rPr lang="en-US" dirty="0"/>
              <a:t>Openness and Disclosure</a:t>
            </a:r>
          </a:p>
          <a:p>
            <a:r>
              <a:rPr lang="en-US" dirty="0"/>
              <a:t>Inclusivity and Diversity</a:t>
            </a:r>
          </a:p>
          <a:p>
            <a:r>
              <a:rPr lang="en-US" dirty="0"/>
              <a:t>Grants, Programs, and Planning</a:t>
            </a:r>
          </a:p>
        </p:txBody>
      </p:sp>
      <p:sp>
        <p:nvSpPr>
          <p:cNvPr id="4" name="Slide Number Placeholder 3">
            <a:extLst>
              <a:ext uri="{FF2B5EF4-FFF2-40B4-BE49-F238E27FC236}">
                <a16:creationId xmlns:a16="http://schemas.microsoft.com/office/drawing/2014/main" id="{2D3B962E-047B-9B44-B4AA-5B8BA3A55FF4}"/>
              </a:ext>
            </a:extLst>
          </p:cNvPr>
          <p:cNvSpPr>
            <a:spLocks noGrp="1"/>
          </p:cNvSpPr>
          <p:nvPr>
            <p:ph type="sldNum" sz="quarter" idx="11"/>
          </p:nvPr>
        </p:nvSpPr>
        <p:spPr/>
        <p:txBody>
          <a:bodyPr/>
          <a:lstStyle/>
          <a:p>
            <a:fld id="{507A54D3-287C-3948-AA89-E53C9D689F15}" type="slidenum">
              <a:rPr lang="en-US" smtClean="0"/>
              <a:pPr/>
              <a:t>5</a:t>
            </a:fld>
            <a:endParaRPr lang="en-US" dirty="0"/>
          </a:p>
        </p:txBody>
      </p:sp>
      <p:sp>
        <p:nvSpPr>
          <p:cNvPr id="5" name="Footer Placeholder 4">
            <a:extLst>
              <a:ext uri="{FF2B5EF4-FFF2-40B4-BE49-F238E27FC236}">
                <a16:creationId xmlns:a16="http://schemas.microsoft.com/office/drawing/2014/main" id="{A910C368-3638-4C41-BC85-677E29B4C2CB}"/>
              </a:ext>
            </a:extLst>
          </p:cNvPr>
          <p:cNvSpPr>
            <a:spLocks noGrp="1"/>
          </p:cNvSpPr>
          <p:nvPr>
            <p:ph type="ftr" sz="quarter" idx="12"/>
          </p:nvPr>
        </p:nvSpPr>
        <p:spPr/>
        <p:txBody>
          <a:bodyPr/>
          <a:lstStyle/>
          <a:p>
            <a:r>
              <a:rPr lang="en-US"/>
              <a:t>ASCCC Fall Plenary Session 2020</a:t>
            </a:r>
            <a:endParaRPr lang="en-US" dirty="0"/>
          </a:p>
        </p:txBody>
      </p:sp>
    </p:spTree>
    <p:extLst>
      <p:ext uri="{BB962C8B-B14F-4D97-AF65-F5344CB8AC3E}">
        <p14:creationId xmlns:p14="http://schemas.microsoft.com/office/powerpoint/2010/main" val="2504420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7039-B2E4-4247-8B73-9775001ECE6D}"/>
              </a:ext>
            </a:extLst>
          </p:cNvPr>
          <p:cNvSpPr>
            <a:spLocks noGrp="1"/>
          </p:cNvSpPr>
          <p:nvPr>
            <p:ph type="title"/>
          </p:nvPr>
        </p:nvSpPr>
        <p:spPr/>
        <p:txBody>
          <a:bodyPr/>
          <a:lstStyle/>
          <a:p>
            <a:pPr algn="ctr"/>
            <a:r>
              <a:rPr lang="en-US" dirty="0"/>
              <a:t>Composition and Selection of Periodic Review [Committee] Task Force</a:t>
            </a:r>
          </a:p>
        </p:txBody>
      </p:sp>
      <p:sp>
        <p:nvSpPr>
          <p:cNvPr id="3" name="Content Placeholder 2">
            <a:extLst>
              <a:ext uri="{FF2B5EF4-FFF2-40B4-BE49-F238E27FC236}">
                <a16:creationId xmlns:a16="http://schemas.microsoft.com/office/drawing/2014/main" id="{2F164790-B2F2-CF4F-A46C-E750E45618C5}"/>
              </a:ext>
            </a:extLst>
          </p:cNvPr>
          <p:cNvSpPr>
            <a:spLocks noGrp="1"/>
          </p:cNvSpPr>
          <p:nvPr>
            <p:ph sz="half" idx="1"/>
          </p:nvPr>
        </p:nvSpPr>
        <p:spPr/>
        <p:txBody>
          <a:bodyPr>
            <a:normAutofit fontScale="92500" lnSpcReduction="10000"/>
          </a:bodyPr>
          <a:lstStyle/>
          <a:p>
            <a:r>
              <a:rPr lang="en-US" dirty="0"/>
              <a:t>10 members – 1 non-voting chair, 9 voting reviewers</a:t>
            </a:r>
          </a:p>
          <a:p>
            <a:r>
              <a:rPr lang="en-US" dirty="0"/>
              <a:t>Random selection process from a list of faculty participating in Academic Senate activities during the previous 12 months:</a:t>
            </a:r>
          </a:p>
          <a:p>
            <a:pPr lvl="1"/>
            <a:r>
              <a:rPr lang="en-US" dirty="0"/>
              <a:t>delegates, </a:t>
            </a:r>
          </a:p>
          <a:p>
            <a:pPr lvl="1"/>
            <a:r>
              <a:rPr lang="en-US" dirty="0"/>
              <a:t>ASCCC committee and task force members, and </a:t>
            </a:r>
          </a:p>
          <a:p>
            <a:pPr lvl="1"/>
            <a:r>
              <a:rPr lang="en-US" dirty="0"/>
              <a:t>faculty attendees at plenary sessions and all institutes. </a:t>
            </a:r>
          </a:p>
          <a:p>
            <a:r>
              <a:rPr lang="en-US" dirty="0"/>
              <a:t>Due to COVID-19, spring plenary session was canceled resulting in a modification of a few processes:</a:t>
            </a:r>
          </a:p>
          <a:p>
            <a:pPr lvl="1"/>
            <a:r>
              <a:rPr lang="en-US" dirty="0"/>
              <a:t>Viewing the random selection</a:t>
            </a:r>
          </a:p>
          <a:p>
            <a:pPr lvl="1"/>
            <a:r>
              <a:rPr lang="en-US" dirty="0"/>
              <a:t>ASCCC Vice President and Executive Assistant oversaw the election of the non-voting chair</a:t>
            </a:r>
          </a:p>
          <a:p>
            <a:endParaRPr lang="en-US" dirty="0"/>
          </a:p>
          <a:p>
            <a:pPr marL="0" indent="0" algn="ctr">
              <a:buNone/>
            </a:pPr>
            <a:r>
              <a:rPr lang="en-US" dirty="0"/>
              <a:t>Current Executive Committee members will be </a:t>
            </a:r>
            <a:r>
              <a:rPr lang="en-US" b="1" dirty="0"/>
              <a:t>excluded</a:t>
            </a:r>
            <a:r>
              <a:rPr lang="en-US" dirty="0"/>
              <a:t> from the list. </a:t>
            </a:r>
          </a:p>
          <a:p>
            <a:endParaRPr lang="en-US" dirty="0"/>
          </a:p>
        </p:txBody>
      </p:sp>
      <p:sp>
        <p:nvSpPr>
          <p:cNvPr id="4" name="Slide Number Placeholder 3">
            <a:extLst>
              <a:ext uri="{FF2B5EF4-FFF2-40B4-BE49-F238E27FC236}">
                <a16:creationId xmlns:a16="http://schemas.microsoft.com/office/drawing/2014/main" id="{F250AA42-63B4-C143-BF12-EE332413242A}"/>
              </a:ext>
            </a:extLst>
          </p:cNvPr>
          <p:cNvSpPr>
            <a:spLocks noGrp="1"/>
          </p:cNvSpPr>
          <p:nvPr>
            <p:ph type="sldNum" sz="quarter" idx="11"/>
          </p:nvPr>
        </p:nvSpPr>
        <p:spPr/>
        <p:txBody>
          <a:bodyPr/>
          <a:lstStyle/>
          <a:p>
            <a:fld id="{507A54D3-287C-3948-AA89-E53C9D689F15}" type="slidenum">
              <a:rPr lang="en-US" smtClean="0"/>
              <a:pPr/>
              <a:t>6</a:t>
            </a:fld>
            <a:endParaRPr lang="en-US" dirty="0"/>
          </a:p>
        </p:txBody>
      </p:sp>
      <p:sp>
        <p:nvSpPr>
          <p:cNvPr id="5" name="Footer Placeholder 4">
            <a:extLst>
              <a:ext uri="{FF2B5EF4-FFF2-40B4-BE49-F238E27FC236}">
                <a16:creationId xmlns:a16="http://schemas.microsoft.com/office/drawing/2014/main" id="{6A556991-5E66-8241-8ED3-C94AC869AC6F}"/>
              </a:ext>
            </a:extLst>
          </p:cNvPr>
          <p:cNvSpPr>
            <a:spLocks noGrp="1"/>
          </p:cNvSpPr>
          <p:nvPr>
            <p:ph type="ftr" sz="quarter" idx="12"/>
          </p:nvPr>
        </p:nvSpPr>
        <p:spPr/>
        <p:txBody>
          <a:bodyPr/>
          <a:lstStyle/>
          <a:p>
            <a:r>
              <a:rPr lang="en-US"/>
              <a:t>ASCCC Fall Plenary Session 2020</a:t>
            </a:r>
            <a:endParaRPr lang="en-US" dirty="0"/>
          </a:p>
        </p:txBody>
      </p:sp>
    </p:spTree>
    <p:extLst>
      <p:ext uri="{BB962C8B-B14F-4D97-AF65-F5344CB8AC3E}">
        <p14:creationId xmlns:p14="http://schemas.microsoft.com/office/powerpoint/2010/main" val="3350965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BF67-5530-8E41-8D1C-4E7956018024}"/>
              </a:ext>
            </a:extLst>
          </p:cNvPr>
          <p:cNvSpPr>
            <a:spLocks noGrp="1"/>
          </p:cNvSpPr>
          <p:nvPr>
            <p:ph type="title"/>
          </p:nvPr>
        </p:nvSpPr>
        <p:spPr/>
        <p:txBody>
          <a:bodyPr/>
          <a:lstStyle/>
          <a:p>
            <a:pPr algn="ctr"/>
            <a:r>
              <a:rPr lang="en-US" dirty="0"/>
              <a:t>Periodic Review Committee Responsibilities</a:t>
            </a:r>
            <a:br>
              <a:rPr lang="en-US" dirty="0"/>
            </a:br>
            <a:endParaRPr lang="en-US" dirty="0"/>
          </a:p>
        </p:txBody>
      </p:sp>
      <p:sp>
        <p:nvSpPr>
          <p:cNvPr id="3" name="Content Placeholder 2">
            <a:extLst>
              <a:ext uri="{FF2B5EF4-FFF2-40B4-BE49-F238E27FC236}">
                <a16:creationId xmlns:a16="http://schemas.microsoft.com/office/drawing/2014/main" id="{B32A0238-8D38-D745-8A6D-35318C3BC6C1}"/>
              </a:ext>
            </a:extLst>
          </p:cNvPr>
          <p:cNvSpPr>
            <a:spLocks noGrp="1"/>
          </p:cNvSpPr>
          <p:nvPr>
            <p:ph sz="half" idx="1"/>
          </p:nvPr>
        </p:nvSpPr>
        <p:spPr>
          <a:xfrm>
            <a:off x="1277650" y="1582057"/>
            <a:ext cx="10058400" cy="4635863"/>
          </a:xfrm>
        </p:spPr>
        <p:txBody>
          <a:bodyPr>
            <a:normAutofit fontScale="85000" lnSpcReduction="20000"/>
          </a:bodyPr>
          <a:lstStyle/>
          <a:p>
            <a:r>
              <a:rPr lang="en-US" dirty="0"/>
              <a:t>Work with the Executive Director in managing the budget for the Task Force (chair) </a:t>
            </a:r>
          </a:p>
          <a:p>
            <a:r>
              <a:rPr lang="en-US" dirty="0"/>
              <a:t>Develop the meeting schedule in consultation with the reviewers (chair) </a:t>
            </a:r>
          </a:p>
          <a:p>
            <a:r>
              <a:rPr lang="en-US" dirty="0"/>
              <a:t>Be available to attend both Fall Plenary to hold a breakout and Spring Plenary to present the report, though attendance at both events may not be required (required for chair – ASCCC will finance chair attendance)</a:t>
            </a:r>
          </a:p>
          <a:p>
            <a:r>
              <a:rPr lang="en-US" dirty="0"/>
              <a:t>Determine in consultation with the chair which reviewers will attend and participate in each plenary session presentation, </a:t>
            </a:r>
          </a:p>
          <a:p>
            <a:r>
              <a:rPr lang="en-US" dirty="0"/>
              <a:t>Coordinate the completion of the report and submit the report to the Executive Committee no later than the February Executive Committee meeting </a:t>
            </a:r>
          </a:p>
          <a:p>
            <a:r>
              <a:rPr lang="en-US" dirty="0"/>
              <a:t>After consideration of the response and input of the Executive Committee, bring forward a completed report to the body at the Spring Plenary Session </a:t>
            </a:r>
          </a:p>
          <a:p>
            <a:r>
              <a:rPr lang="en-US" dirty="0"/>
              <a:t>Sign a statement of responsibility to be fair, responsible, and professional and to have no conflicts of interest </a:t>
            </a:r>
          </a:p>
          <a:p>
            <a:r>
              <a:rPr lang="en-US" dirty="0"/>
              <a:t>Attend all meetings of the task force unless prevented from attending a specific meeting by extenuating or emergency circumstances </a:t>
            </a:r>
          </a:p>
          <a:p>
            <a:endParaRPr lang="en-US" dirty="0"/>
          </a:p>
        </p:txBody>
      </p:sp>
      <p:sp>
        <p:nvSpPr>
          <p:cNvPr id="4" name="Slide Number Placeholder 3">
            <a:extLst>
              <a:ext uri="{FF2B5EF4-FFF2-40B4-BE49-F238E27FC236}">
                <a16:creationId xmlns:a16="http://schemas.microsoft.com/office/drawing/2014/main" id="{A66B1362-F745-B849-8B4E-B3E170617634}"/>
              </a:ext>
            </a:extLst>
          </p:cNvPr>
          <p:cNvSpPr>
            <a:spLocks noGrp="1"/>
          </p:cNvSpPr>
          <p:nvPr>
            <p:ph type="sldNum" sz="quarter" idx="11"/>
          </p:nvPr>
        </p:nvSpPr>
        <p:spPr/>
        <p:txBody>
          <a:bodyPr/>
          <a:lstStyle/>
          <a:p>
            <a:fld id="{507A54D3-287C-3948-AA89-E53C9D689F15}" type="slidenum">
              <a:rPr lang="en-US" smtClean="0"/>
              <a:pPr/>
              <a:t>7</a:t>
            </a:fld>
            <a:endParaRPr lang="en-US" dirty="0"/>
          </a:p>
        </p:txBody>
      </p:sp>
      <p:sp>
        <p:nvSpPr>
          <p:cNvPr id="5" name="Footer Placeholder 4">
            <a:extLst>
              <a:ext uri="{FF2B5EF4-FFF2-40B4-BE49-F238E27FC236}">
                <a16:creationId xmlns:a16="http://schemas.microsoft.com/office/drawing/2014/main" id="{EED234D5-98EC-B243-B5D0-FDCFD6B6D48D}"/>
              </a:ext>
            </a:extLst>
          </p:cNvPr>
          <p:cNvSpPr>
            <a:spLocks noGrp="1"/>
          </p:cNvSpPr>
          <p:nvPr>
            <p:ph type="ftr" sz="quarter" idx="12"/>
          </p:nvPr>
        </p:nvSpPr>
        <p:spPr/>
        <p:txBody>
          <a:bodyPr/>
          <a:lstStyle/>
          <a:p>
            <a:r>
              <a:rPr lang="en-US"/>
              <a:t>ASCCC Fall Plenary Session 2020</a:t>
            </a:r>
            <a:endParaRPr lang="en-US" dirty="0"/>
          </a:p>
        </p:txBody>
      </p:sp>
    </p:spTree>
    <p:extLst>
      <p:ext uri="{BB962C8B-B14F-4D97-AF65-F5344CB8AC3E}">
        <p14:creationId xmlns:p14="http://schemas.microsoft.com/office/powerpoint/2010/main" val="3550980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CE0C1-46F6-5A46-BA1E-A1F5E6D836FE}"/>
              </a:ext>
            </a:extLst>
          </p:cNvPr>
          <p:cNvSpPr>
            <a:spLocks noGrp="1"/>
          </p:cNvSpPr>
          <p:nvPr>
            <p:ph type="title"/>
          </p:nvPr>
        </p:nvSpPr>
        <p:spPr/>
        <p:txBody>
          <a:bodyPr>
            <a:normAutofit fontScale="90000"/>
          </a:bodyPr>
          <a:lstStyle/>
          <a:p>
            <a:pPr algn="ctr"/>
            <a:r>
              <a:rPr lang="en-US" dirty="0"/>
              <a:t>Periodic Review Committee will Consider these Resources</a:t>
            </a:r>
            <a:br>
              <a:rPr lang="en-US" dirty="0"/>
            </a:br>
            <a:endParaRPr lang="en-US" dirty="0"/>
          </a:p>
        </p:txBody>
      </p:sp>
      <p:sp>
        <p:nvSpPr>
          <p:cNvPr id="3" name="Content Placeholder 2">
            <a:extLst>
              <a:ext uri="{FF2B5EF4-FFF2-40B4-BE49-F238E27FC236}">
                <a16:creationId xmlns:a16="http://schemas.microsoft.com/office/drawing/2014/main" id="{24CDB0B7-E61B-0B43-B169-65B422591C51}"/>
              </a:ext>
            </a:extLst>
          </p:cNvPr>
          <p:cNvSpPr>
            <a:spLocks noGrp="1"/>
          </p:cNvSpPr>
          <p:nvPr>
            <p:ph sz="half" idx="1"/>
          </p:nvPr>
        </p:nvSpPr>
        <p:spPr/>
        <p:txBody>
          <a:bodyPr/>
          <a:lstStyle/>
          <a:p>
            <a:r>
              <a:rPr lang="en-US" dirty="0"/>
              <a:t>ASCCC Mission, Values, Bylaws, Policies, and Procedures </a:t>
            </a:r>
          </a:p>
          <a:p>
            <a:r>
              <a:rPr lang="en-US"/>
              <a:t>ASCCC Program [Events] </a:t>
            </a:r>
            <a:r>
              <a:rPr lang="en-US" dirty="0"/>
              <a:t>page </a:t>
            </a:r>
          </a:p>
          <a:p>
            <a:r>
              <a:rPr lang="en-US" dirty="0"/>
              <a:t>ASCCC Resolutions page </a:t>
            </a:r>
          </a:p>
          <a:p>
            <a:r>
              <a:rPr lang="en-US" dirty="0"/>
              <a:t>Interviews with Executive Committee members, ASCCC committee and task force members, and other individuals as appropriate </a:t>
            </a:r>
          </a:p>
          <a:p>
            <a:r>
              <a:rPr lang="en-US" dirty="0"/>
              <a:t>ASCCC Annual Report </a:t>
            </a:r>
          </a:p>
          <a:p>
            <a:r>
              <a:rPr lang="en-US" dirty="0"/>
              <a:t>Executive Committee Internal Evaluation </a:t>
            </a:r>
          </a:p>
          <a:p>
            <a:r>
              <a:rPr lang="en-US" dirty="0"/>
              <a:t>Surveys </a:t>
            </a:r>
          </a:p>
          <a:p>
            <a:r>
              <a:rPr lang="en-US" dirty="0"/>
              <a:t>Other resources as determined to be appropriate by the Review [Committee] Task Force </a:t>
            </a:r>
          </a:p>
          <a:p>
            <a:endParaRPr lang="en-US" dirty="0"/>
          </a:p>
        </p:txBody>
      </p:sp>
      <p:sp>
        <p:nvSpPr>
          <p:cNvPr id="4" name="Slide Number Placeholder 3">
            <a:extLst>
              <a:ext uri="{FF2B5EF4-FFF2-40B4-BE49-F238E27FC236}">
                <a16:creationId xmlns:a16="http://schemas.microsoft.com/office/drawing/2014/main" id="{25E6723A-CFC1-214F-A92E-32B4488B1782}"/>
              </a:ext>
            </a:extLst>
          </p:cNvPr>
          <p:cNvSpPr>
            <a:spLocks noGrp="1"/>
          </p:cNvSpPr>
          <p:nvPr>
            <p:ph type="sldNum" sz="quarter" idx="11"/>
          </p:nvPr>
        </p:nvSpPr>
        <p:spPr/>
        <p:txBody>
          <a:bodyPr/>
          <a:lstStyle/>
          <a:p>
            <a:fld id="{507A54D3-287C-3948-AA89-E53C9D689F15}" type="slidenum">
              <a:rPr lang="en-US" smtClean="0"/>
              <a:pPr/>
              <a:t>8</a:t>
            </a:fld>
            <a:endParaRPr lang="en-US" dirty="0"/>
          </a:p>
        </p:txBody>
      </p:sp>
      <p:sp>
        <p:nvSpPr>
          <p:cNvPr id="5" name="Footer Placeholder 4">
            <a:extLst>
              <a:ext uri="{FF2B5EF4-FFF2-40B4-BE49-F238E27FC236}">
                <a16:creationId xmlns:a16="http://schemas.microsoft.com/office/drawing/2014/main" id="{3116858E-6904-9D47-A9B2-BB1BB09D7CB7}"/>
              </a:ext>
            </a:extLst>
          </p:cNvPr>
          <p:cNvSpPr>
            <a:spLocks noGrp="1"/>
          </p:cNvSpPr>
          <p:nvPr>
            <p:ph type="ftr" sz="quarter" idx="12"/>
          </p:nvPr>
        </p:nvSpPr>
        <p:spPr/>
        <p:txBody>
          <a:bodyPr/>
          <a:lstStyle/>
          <a:p>
            <a:r>
              <a:rPr lang="en-US"/>
              <a:t>ASCCC Fall Plenary Session 2020</a:t>
            </a:r>
            <a:endParaRPr lang="en-US" dirty="0"/>
          </a:p>
        </p:txBody>
      </p:sp>
    </p:spTree>
    <p:extLst>
      <p:ext uri="{BB962C8B-B14F-4D97-AF65-F5344CB8AC3E}">
        <p14:creationId xmlns:p14="http://schemas.microsoft.com/office/powerpoint/2010/main" val="2927320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9DCC5-1C7F-A749-9799-4FAA44820D8C}"/>
              </a:ext>
            </a:extLst>
          </p:cNvPr>
          <p:cNvSpPr>
            <a:spLocks noGrp="1"/>
          </p:cNvSpPr>
          <p:nvPr>
            <p:ph type="title"/>
          </p:nvPr>
        </p:nvSpPr>
        <p:spPr/>
        <p:txBody>
          <a:bodyPr/>
          <a:lstStyle/>
          <a:p>
            <a:pPr algn="ctr"/>
            <a:r>
              <a:rPr lang="en-US" dirty="0"/>
              <a:t>Responsibilities of the </a:t>
            </a:r>
            <a:br>
              <a:rPr lang="en-US" dirty="0"/>
            </a:br>
            <a:r>
              <a:rPr lang="en-US" dirty="0"/>
              <a:t>ASCCC Executive Committee</a:t>
            </a:r>
          </a:p>
        </p:txBody>
      </p:sp>
      <p:sp>
        <p:nvSpPr>
          <p:cNvPr id="3" name="Content Placeholder 2">
            <a:extLst>
              <a:ext uri="{FF2B5EF4-FFF2-40B4-BE49-F238E27FC236}">
                <a16:creationId xmlns:a16="http://schemas.microsoft.com/office/drawing/2014/main" id="{13F733CE-8045-6847-8A58-5959FEF6BE0A}"/>
              </a:ext>
            </a:extLst>
          </p:cNvPr>
          <p:cNvSpPr>
            <a:spLocks noGrp="1"/>
          </p:cNvSpPr>
          <p:nvPr>
            <p:ph sz="half" idx="1"/>
          </p:nvPr>
        </p:nvSpPr>
        <p:spPr/>
        <p:txBody>
          <a:bodyPr>
            <a:normAutofit lnSpcReduction="10000"/>
          </a:bodyPr>
          <a:lstStyle/>
          <a:p>
            <a:r>
              <a:rPr lang="en-US" dirty="0"/>
              <a:t>Participate in the Review Process by </a:t>
            </a:r>
          </a:p>
          <a:p>
            <a:pPr lvl="1"/>
            <a:r>
              <a:rPr lang="en-US" dirty="0"/>
              <a:t>providing information when requested, </a:t>
            </a:r>
          </a:p>
          <a:p>
            <a:pPr lvl="1"/>
            <a:r>
              <a:rPr lang="en-US" dirty="0"/>
              <a:t>being available for interviews by the reviewers, and </a:t>
            </a:r>
          </a:p>
          <a:p>
            <a:pPr lvl="1"/>
            <a:r>
              <a:rPr lang="en-US" dirty="0"/>
              <a:t>striving for honesty, integrity, and professionalism in their interactions with the reviewers. </a:t>
            </a:r>
          </a:p>
          <a:p>
            <a:r>
              <a:rPr lang="en-US" dirty="0"/>
              <a:t>Approve the budget for the Periodic Review Task Force’s work and provide resources in a timely manner to ensure that the reviewers are able to complete their work. </a:t>
            </a:r>
          </a:p>
          <a:p>
            <a:r>
              <a:rPr lang="en-US" dirty="0"/>
              <a:t>Complete an internal evaluation </a:t>
            </a:r>
          </a:p>
          <a:p>
            <a:r>
              <a:rPr lang="en-US" dirty="0"/>
              <a:t>Compose a response to the findings of the Task Force to address any factual errors or if the Executive Committee determines that a need to provide additional context or interpretation of events or actions </a:t>
            </a:r>
          </a:p>
          <a:p>
            <a:endParaRPr lang="en-US" dirty="0"/>
          </a:p>
        </p:txBody>
      </p:sp>
      <p:sp>
        <p:nvSpPr>
          <p:cNvPr id="4" name="Slide Number Placeholder 3">
            <a:extLst>
              <a:ext uri="{FF2B5EF4-FFF2-40B4-BE49-F238E27FC236}">
                <a16:creationId xmlns:a16="http://schemas.microsoft.com/office/drawing/2014/main" id="{B93ABAFA-C143-2149-ACDC-DF2EB6CF5F71}"/>
              </a:ext>
            </a:extLst>
          </p:cNvPr>
          <p:cNvSpPr>
            <a:spLocks noGrp="1"/>
          </p:cNvSpPr>
          <p:nvPr>
            <p:ph type="sldNum" sz="quarter" idx="11"/>
          </p:nvPr>
        </p:nvSpPr>
        <p:spPr/>
        <p:txBody>
          <a:bodyPr/>
          <a:lstStyle/>
          <a:p>
            <a:fld id="{507A54D3-287C-3948-AA89-E53C9D689F15}" type="slidenum">
              <a:rPr lang="en-US" smtClean="0"/>
              <a:pPr/>
              <a:t>9</a:t>
            </a:fld>
            <a:endParaRPr lang="en-US" dirty="0"/>
          </a:p>
        </p:txBody>
      </p:sp>
      <p:sp>
        <p:nvSpPr>
          <p:cNvPr id="5" name="Footer Placeholder 4">
            <a:extLst>
              <a:ext uri="{FF2B5EF4-FFF2-40B4-BE49-F238E27FC236}">
                <a16:creationId xmlns:a16="http://schemas.microsoft.com/office/drawing/2014/main" id="{4B8CC283-D5B3-B746-AAD8-5CC9654AB513}"/>
              </a:ext>
            </a:extLst>
          </p:cNvPr>
          <p:cNvSpPr>
            <a:spLocks noGrp="1"/>
          </p:cNvSpPr>
          <p:nvPr>
            <p:ph type="ftr" sz="quarter" idx="12"/>
          </p:nvPr>
        </p:nvSpPr>
        <p:spPr/>
        <p:txBody>
          <a:bodyPr/>
          <a:lstStyle/>
          <a:p>
            <a:r>
              <a:rPr lang="en-US"/>
              <a:t>ASCCC Fall Plenary Session 2020</a:t>
            </a:r>
            <a:endParaRPr lang="en-US" dirty="0"/>
          </a:p>
        </p:txBody>
      </p:sp>
    </p:spTree>
    <p:extLst>
      <p:ext uri="{BB962C8B-B14F-4D97-AF65-F5344CB8AC3E}">
        <p14:creationId xmlns:p14="http://schemas.microsoft.com/office/powerpoint/2010/main" val="67083747"/>
      </p:ext>
    </p:extLst>
  </p:cSld>
  <p:clrMapOvr>
    <a:masterClrMapping/>
  </p:clrMapOvr>
</p:sld>
</file>

<file path=ppt/theme/theme1.xml><?xml version="1.0" encoding="utf-8"?>
<a:theme xmlns:a="http://schemas.openxmlformats.org/drawingml/2006/main" name="ASCCC Curriculum Inst. 2020 Theme">
  <a:themeElements>
    <a:clrScheme name="ASCCC Plenary Fall 2020 2">
      <a:dk1>
        <a:srgbClr val="891146"/>
      </a:dk1>
      <a:lt1>
        <a:srgbClr val="FFFFFF"/>
      </a:lt1>
      <a:dk2>
        <a:srgbClr val="000000"/>
      </a:dk2>
      <a:lt2>
        <a:srgbClr val="FEF2D3"/>
      </a:lt2>
      <a:accent1>
        <a:srgbClr val="182354"/>
      </a:accent1>
      <a:accent2>
        <a:srgbClr val="3F6C0D"/>
      </a:accent2>
      <a:accent3>
        <a:srgbClr val="5A7FC3"/>
      </a:accent3>
      <a:accent4>
        <a:srgbClr val="FFF1DA"/>
      </a:accent4>
      <a:accent5>
        <a:srgbClr val="F17B48"/>
      </a:accent5>
      <a:accent6>
        <a:srgbClr val="1598C5"/>
      </a:accent6>
      <a:hlink>
        <a:srgbClr val="054590"/>
      </a:hlink>
      <a:folHlink>
        <a:srgbClr val="2E603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lenary 2020 Fall 200929 ppt template" id="{B58B4A00-53B3-A645-B39D-D484189649EE}" vid="{5A1D03CB-9839-494C-A394-DE9AA833AE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259</TotalTime>
  <Words>1631</Words>
  <Application>Microsoft Macintosh PowerPoint</Application>
  <PresentationFormat>Widescreen</PresentationFormat>
  <Paragraphs>169</Paragraphs>
  <Slides>18</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Gill Sans</vt:lpstr>
      <vt:lpstr>Palatino</vt:lpstr>
      <vt:lpstr>ASCCC Curriculum Inst. 2020 Theme</vt:lpstr>
      <vt:lpstr>ASCCC Periodic Review for 2020-21 Breakout Session 6 | 2:30-3:30</vt:lpstr>
      <vt:lpstr>Today’s Presenters</vt:lpstr>
      <vt:lpstr>Description</vt:lpstr>
      <vt:lpstr>The Periodic Review </vt:lpstr>
      <vt:lpstr>Periodic Review Criteria </vt:lpstr>
      <vt:lpstr>Composition and Selection of Periodic Review [Committee] Task Force</vt:lpstr>
      <vt:lpstr>Periodic Review Committee Responsibilities </vt:lpstr>
      <vt:lpstr>Periodic Review Committee will Consider these Resources </vt:lpstr>
      <vt:lpstr>Responsibilities of the  ASCCC Executive Committee</vt:lpstr>
      <vt:lpstr>Evaluation by the Executive Committee </vt:lpstr>
      <vt:lpstr>Report Content and Presentation </vt:lpstr>
      <vt:lpstr>2016-17 Periodic Review Recap</vt:lpstr>
      <vt:lpstr>2020-21 Periodic Review [Committee] Task Force Members</vt:lpstr>
      <vt:lpstr>Periodic Evaluation Committee 2020-21</vt:lpstr>
      <vt:lpstr>2020-21 Peer Review Committee Update</vt:lpstr>
      <vt:lpstr>What the PRC is thinking about…</vt:lpstr>
      <vt:lpstr>The PRC wants to know…</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ASCCC Periodic Review for 2020-21 Breakout Session 6 | 2:30-3:30</dc:title>
  <dc:creator>Virginia May</dc:creator>
  <cp:lastModifiedBy>Virginia May</cp:lastModifiedBy>
  <cp:revision>42</cp:revision>
  <dcterms:created xsi:type="dcterms:W3CDTF">2020-10-22T00:28:14Z</dcterms:created>
  <dcterms:modified xsi:type="dcterms:W3CDTF">2020-11-03T19:09:39Z</dcterms:modified>
</cp:coreProperties>
</file>