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d5826bfec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d5826bfec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9d5826bfec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65df305e7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65df305e7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a65df305e7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d5826bfec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d5826bfec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9d5826bfec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68538c38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68538c38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a68538c38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9d5826bfec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9d5826bfec_0_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g9d5826bfec_0_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9d5826bfec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9d5826bfec_0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9d5826bfec_0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a67262fa4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a67262fa44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ga67262fa44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9d5826bfec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 name="Google Shape;50;g9d5826bfec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 name="Google Shape;51;g9d5826bfec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d5826bfec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 name="Google Shape;58;g9d5826bfec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g9d5826bfec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9d5826bfec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 name="Google Shape;66;g9d5826bfec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g9d5826bfec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a67262fa44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 name="Google Shape;75;ga67262fa44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ga67262fa44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a67262fa44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 name="Google Shape;84;ga67262fa44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ga67262fa44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d5826bfec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5" name="Google Shape;95;g9d5826bfec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9d5826bfec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fc2c20d38_3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fc2c20d38_3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g9fc2c20d38_3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9fc2c20d38_3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9fc2c20d38_3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9fc2c20d38_3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2"/>
          <p:cNvSpPr txBox="1"/>
          <p:nvPr>
            <p:ph type="title"/>
          </p:nvPr>
        </p:nvSpPr>
        <p:spPr>
          <a:xfrm>
            <a:off x="815926" y="5111646"/>
            <a:ext cx="10547847" cy="157396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A">
  <p:cSld name="Section Slide A">
    <p:bg>
      <p:bgPr>
        <a:solidFill>
          <a:schemeClr val="lt1"/>
        </a:solidFill>
      </p:bgPr>
    </p:bg>
    <p:spTree>
      <p:nvGrpSpPr>
        <p:cNvPr id="16" name="Shape 16"/>
        <p:cNvGrpSpPr/>
        <p:nvPr/>
      </p:nvGrpSpPr>
      <p:grpSpPr>
        <a:xfrm>
          <a:off x="0" y="0"/>
          <a:ext cx="0" cy="0"/>
          <a:chOff x="0" y="0"/>
          <a:chExt cx="0" cy="0"/>
        </a:xfrm>
      </p:grpSpPr>
      <p:sp>
        <p:nvSpPr>
          <p:cNvPr id="17" name="Google Shape;17;p3"/>
          <p:cNvSpPr/>
          <p:nvPr/>
        </p:nvSpPr>
        <p:spPr>
          <a:xfrm>
            <a:off x="2124222" y="0"/>
            <a:ext cx="10067778" cy="2355163"/>
          </a:xfrm>
          <a:prstGeom prst="rect">
            <a:avLst/>
          </a:prstGeom>
          <a:solidFill>
            <a:schemeClr val="dk1"/>
          </a:solidFill>
          <a:ln>
            <a:noFill/>
          </a:ln>
          <a:effectLst>
            <a:outerShdw blurRad="190500" sx="101000" rotWithShape="0" algn="l" dir="10800000" dist="38100" sy="101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3"/>
          <p:cNvSpPr txBox="1"/>
          <p:nvPr>
            <p:ph type="title"/>
          </p:nvPr>
        </p:nvSpPr>
        <p:spPr>
          <a:xfrm>
            <a:off x="2895600" y="403412"/>
            <a:ext cx="8458198" cy="1685768"/>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3F3F3F"/>
              </a:buClr>
              <a:buSzPts val="2400"/>
              <a:buFont typeface="Arial"/>
              <a:buNone/>
              <a:defRPr sz="2400"/>
            </a:lvl1pPr>
            <a:lvl2pPr indent="-381000" lvl="1" marL="914400" algn="l">
              <a:lnSpc>
                <a:spcPct val="90000"/>
              </a:lnSpc>
              <a:spcBef>
                <a:spcPts val="500"/>
              </a:spcBef>
              <a:spcAft>
                <a:spcPts val="0"/>
              </a:spcAft>
              <a:buClr>
                <a:srgbClr val="3F3F3F"/>
              </a:buClr>
              <a:buSzPts val="2400"/>
              <a:buChar char="•"/>
              <a:defRPr sz="2400"/>
            </a:lvl2pPr>
            <a:lvl3pPr indent="-355600" lvl="2" marL="1371600" algn="l">
              <a:lnSpc>
                <a:spcPct val="90000"/>
              </a:lnSpc>
              <a:spcBef>
                <a:spcPts val="500"/>
              </a:spcBef>
              <a:spcAft>
                <a:spcPts val="0"/>
              </a:spcAft>
              <a:buClr>
                <a:srgbClr val="3F3F3F"/>
              </a:buClr>
              <a:buSzPts val="2000"/>
              <a:buChar char="•"/>
              <a:defRPr sz="2000"/>
            </a:lvl3pPr>
            <a:lvl4pPr indent="-342900" lvl="3" marL="1828800" algn="l">
              <a:lnSpc>
                <a:spcPct val="90000"/>
              </a:lnSpc>
              <a:spcBef>
                <a:spcPts val="500"/>
              </a:spcBef>
              <a:spcAft>
                <a:spcPts val="0"/>
              </a:spcAft>
              <a:buClr>
                <a:srgbClr val="3F3F3F"/>
              </a:buClr>
              <a:buSzPts val="1800"/>
              <a:buChar char="•"/>
              <a:defRPr sz="1800"/>
            </a:lvl4pPr>
            <a:lvl5pPr indent="-355600" lvl="4" marL="2286000" algn="l">
              <a:lnSpc>
                <a:spcPct val="90000"/>
              </a:lnSpc>
              <a:spcBef>
                <a:spcPts val="500"/>
              </a:spcBef>
              <a:spcAft>
                <a:spcPts val="0"/>
              </a:spcAft>
              <a:buClr>
                <a:srgbClr val="3F3F3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 name="Google Shape;20;p3"/>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2">
            <a:alphaModFix/>
          </a:blip>
          <a:srcRect b="0" l="0" r="0" t="0"/>
          <a:stretch/>
        </p:blipFill>
        <p:spPr>
          <a:xfrm>
            <a:off x="829994" y="6377118"/>
            <a:ext cx="344357" cy="344357"/>
          </a:xfrm>
          <a:prstGeom prst="rect">
            <a:avLst/>
          </a:prstGeom>
          <a:noFill/>
          <a:ln>
            <a:noFill/>
          </a:ln>
        </p:spPr>
      </p:pic>
      <p:sp>
        <p:nvSpPr>
          <p:cNvPr id="22" name="Google Shape;22;p3"/>
          <p:cNvSpPr txBox="1"/>
          <p:nvPr>
            <p:ph idx="11" type="ftr"/>
          </p:nvPr>
        </p:nvSpPr>
        <p:spPr>
          <a:xfrm>
            <a:off x="1267265"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3" name="Google Shape;23;p3"/>
          <p:cNvPicPr preferRelativeResize="0"/>
          <p:nvPr/>
        </p:nvPicPr>
        <p:blipFill rotWithShape="1">
          <a:blip r:embed="rId3">
            <a:alphaModFix/>
          </a:blip>
          <a:srcRect b="15201" l="22088" r="12912" t="18379"/>
          <a:stretch/>
        </p:blipFill>
        <p:spPr>
          <a:xfrm>
            <a:off x="0" y="0"/>
            <a:ext cx="2729345" cy="23551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Slide">
  <p:cSld name="Content 2 Column Slide">
    <p:bg>
      <p:bgPr>
        <a:solidFill>
          <a:schemeClr val="lt1"/>
        </a:solidFill>
      </p:bgPr>
    </p:bg>
    <p:spTree>
      <p:nvGrpSpPr>
        <p:cNvPr id="24" name="Shape 24"/>
        <p:cNvGrpSpPr/>
        <p:nvPr/>
      </p:nvGrpSpPr>
      <p:grpSpPr>
        <a:xfrm>
          <a:off x="0" y="0"/>
          <a:ext cx="0" cy="0"/>
          <a:chOff x="0" y="0"/>
          <a:chExt cx="0" cy="0"/>
        </a:xfrm>
      </p:grpSpPr>
      <p:sp>
        <p:nvSpPr>
          <p:cNvPr id="25" name="Google Shape;25;p4"/>
          <p:cNvSpPr/>
          <p:nvPr/>
        </p:nvSpPr>
        <p:spPr>
          <a:xfrm>
            <a:off x="0" y="0"/>
            <a:ext cx="927847" cy="6858000"/>
          </a:xfrm>
          <a:prstGeom prst="rect">
            <a:avLst/>
          </a:prstGeom>
          <a:solidFill>
            <a:schemeClr val="accent1"/>
          </a:solidFill>
          <a:ln>
            <a:noFill/>
          </a:ln>
          <a:effectLst>
            <a:outerShdw blurRad="190500" sx="101000" rotWithShape="0" algn="l" dist="38100" sy="101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 name="Google Shape;26;p4"/>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Palatino"/>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1277650" y="1798320"/>
            <a:ext cx="4922537"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2" type="body"/>
          </p:nvPr>
        </p:nvSpPr>
        <p:spPr>
          <a:xfrm>
            <a:off x="6388259" y="1798320"/>
            <a:ext cx="4948881"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9" name="Google Shape;29;p4"/>
          <p:cNvPicPr preferRelativeResize="0"/>
          <p:nvPr/>
        </p:nvPicPr>
        <p:blipFill rotWithShape="1">
          <a:blip r:embed="rId2">
            <a:alphaModFix/>
          </a:blip>
          <a:srcRect b="0" l="0" r="0" t="0"/>
          <a:stretch/>
        </p:blipFill>
        <p:spPr>
          <a:xfrm>
            <a:off x="1249514" y="6377118"/>
            <a:ext cx="344357" cy="344357"/>
          </a:xfrm>
          <a:prstGeom prst="rect">
            <a:avLst/>
          </a:prstGeom>
          <a:noFill/>
          <a:ln>
            <a:noFill/>
          </a:ln>
        </p:spPr>
      </p:pic>
      <p:sp>
        <p:nvSpPr>
          <p:cNvPr id="30" name="Google Shape;30;p4"/>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4"/>
          <p:cNvSpPr txBox="1"/>
          <p:nvPr>
            <p:ph idx="11" type="ftr"/>
          </p:nvPr>
        </p:nvSpPr>
        <p:spPr>
          <a:xfrm>
            <a:off x="1681518"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Column Slide">
  <p:cSld name="Content 1 Column Slide">
    <p:bg>
      <p:bgPr>
        <a:solidFill>
          <a:schemeClr val="lt1"/>
        </a:solidFill>
      </p:bgPr>
    </p:bg>
    <p:spTree>
      <p:nvGrpSpPr>
        <p:cNvPr id="32" name="Shape 32"/>
        <p:cNvGrpSpPr/>
        <p:nvPr/>
      </p:nvGrpSpPr>
      <p:grpSpPr>
        <a:xfrm>
          <a:off x="0" y="0"/>
          <a:ext cx="0" cy="0"/>
          <a:chOff x="0" y="0"/>
          <a:chExt cx="0" cy="0"/>
        </a:xfrm>
      </p:grpSpPr>
      <p:sp>
        <p:nvSpPr>
          <p:cNvPr id="33" name="Google Shape;33;p5"/>
          <p:cNvSpPr/>
          <p:nvPr/>
        </p:nvSpPr>
        <p:spPr>
          <a:xfrm>
            <a:off x="0" y="0"/>
            <a:ext cx="927847" cy="6858000"/>
          </a:xfrm>
          <a:prstGeom prst="rect">
            <a:avLst/>
          </a:prstGeom>
          <a:solidFill>
            <a:schemeClr val="accent1"/>
          </a:solidFill>
          <a:ln>
            <a:noFill/>
          </a:ln>
          <a:effectLst>
            <a:outerShdw blurRad="190500" sx="101000" rotWithShape="0" algn="l" dist="38100" sy="101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 name="Google Shape;34;p5"/>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Palatino"/>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7" name="Google Shape;37;p5"/>
          <p:cNvPicPr preferRelativeResize="0"/>
          <p:nvPr/>
        </p:nvPicPr>
        <p:blipFill rotWithShape="1">
          <a:blip r:embed="rId2">
            <a:alphaModFix/>
          </a:blip>
          <a:srcRect b="0" l="0" r="0" t="0"/>
          <a:stretch/>
        </p:blipFill>
        <p:spPr>
          <a:xfrm>
            <a:off x="1235446" y="6377118"/>
            <a:ext cx="344357" cy="344357"/>
          </a:xfrm>
          <a:prstGeom prst="rect">
            <a:avLst/>
          </a:prstGeom>
          <a:noFill/>
          <a:ln>
            <a:noFill/>
          </a:ln>
        </p:spPr>
      </p:pic>
      <p:sp>
        <p:nvSpPr>
          <p:cNvPr id="38" name="Google Shape;38;p5"/>
          <p:cNvSpPr txBox="1"/>
          <p:nvPr>
            <p:ph idx="11" type="ftr"/>
          </p:nvPr>
        </p:nvSpPr>
        <p:spPr>
          <a:xfrm>
            <a:off x="1675228"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6"/>
          <p:cNvSpPr txBox="1"/>
          <p:nvPr>
            <p:ph idx="12" type="sldNum"/>
          </p:nvPr>
        </p:nvSpPr>
        <p:spPr>
          <a:xfrm>
            <a:off x="10297550" y="6356350"/>
            <a:ext cx="1056249" cy="365125"/>
          </a:xfrm>
          <a:prstGeom prst="rect">
            <a:avLst/>
          </a:prstGeom>
          <a:noFill/>
          <a:ln>
            <a:noFill/>
          </a:ln>
        </p:spPr>
        <p:txBody>
          <a:bodyPr anchorCtr="0" anchor="ctr" bIns="45700" lIns="91425" spcFirstLastPara="1" rIns="0" wrap="square" tIns="45700">
            <a:noAutofit/>
          </a:bodyPr>
          <a:lstStyle>
            <a:lvl1pPr indent="0" lvl="0" marL="0" algn="r">
              <a:spcBef>
                <a:spcPts val="0"/>
              </a:spcBef>
              <a:buNone/>
              <a:defRPr b="0" i="0" sz="1200" u="none" cap="none" strike="noStrike">
                <a:solidFill>
                  <a:srgbClr val="7F7F7F"/>
                </a:solidFill>
                <a:latin typeface="Arial"/>
                <a:ea typeface="Arial"/>
                <a:cs typeface="Arial"/>
                <a:sym typeface="Arial"/>
              </a:defRPr>
            </a:lvl1pPr>
            <a:lvl2pPr indent="0" lvl="1" marL="0" algn="r">
              <a:spcBef>
                <a:spcPts val="0"/>
              </a:spcBef>
              <a:buNone/>
              <a:defRPr b="0" i="0" sz="1200" u="none" cap="none" strike="noStrike">
                <a:solidFill>
                  <a:srgbClr val="7F7F7F"/>
                </a:solidFill>
                <a:latin typeface="Arial"/>
                <a:ea typeface="Arial"/>
                <a:cs typeface="Arial"/>
                <a:sym typeface="Arial"/>
              </a:defRPr>
            </a:lvl2pPr>
            <a:lvl3pPr indent="0" lvl="2" marL="0" algn="r">
              <a:spcBef>
                <a:spcPts val="0"/>
              </a:spcBef>
              <a:buNone/>
              <a:defRPr b="0" i="0" sz="1200" u="none" cap="none" strike="noStrike">
                <a:solidFill>
                  <a:srgbClr val="7F7F7F"/>
                </a:solidFill>
                <a:latin typeface="Arial"/>
                <a:ea typeface="Arial"/>
                <a:cs typeface="Arial"/>
                <a:sym typeface="Arial"/>
              </a:defRPr>
            </a:lvl3pPr>
            <a:lvl4pPr indent="0" lvl="3" marL="0" algn="r">
              <a:spcBef>
                <a:spcPts val="0"/>
              </a:spcBef>
              <a:buNone/>
              <a:defRPr b="0" i="0" sz="1200" u="none" cap="none" strike="noStrike">
                <a:solidFill>
                  <a:srgbClr val="7F7F7F"/>
                </a:solidFill>
                <a:latin typeface="Arial"/>
                <a:ea typeface="Arial"/>
                <a:cs typeface="Arial"/>
                <a:sym typeface="Arial"/>
              </a:defRPr>
            </a:lvl4pPr>
            <a:lvl5pPr indent="0" lvl="4" marL="0" algn="r">
              <a:spcBef>
                <a:spcPts val="0"/>
              </a:spcBef>
              <a:buNone/>
              <a:defRPr b="0" i="0" sz="1200" u="none" cap="none" strike="noStrike">
                <a:solidFill>
                  <a:srgbClr val="7F7F7F"/>
                </a:solidFill>
                <a:latin typeface="Arial"/>
                <a:ea typeface="Arial"/>
                <a:cs typeface="Arial"/>
                <a:sym typeface="Arial"/>
              </a:defRPr>
            </a:lvl5pPr>
            <a:lvl6pPr indent="0" lvl="5" marL="0" algn="r">
              <a:spcBef>
                <a:spcPts val="0"/>
              </a:spcBef>
              <a:buNone/>
              <a:defRPr b="0" i="0" sz="1200" u="none" cap="none" strike="noStrike">
                <a:solidFill>
                  <a:srgbClr val="7F7F7F"/>
                </a:solidFill>
                <a:latin typeface="Arial"/>
                <a:ea typeface="Arial"/>
                <a:cs typeface="Arial"/>
                <a:sym typeface="Arial"/>
              </a:defRPr>
            </a:lvl6pPr>
            <a:lvl7pPr indent="0" lvl="6" marL="0" algn="r">
              <a:spcBef>
                <a:spcPts val="0"/>
              </a:spcBef>
              <a:buNone/>
              <a:defRPr b="0" i="0" sz="1200" u="none" cap="none" strike="noStrike">
                <a:solidFill>
                  <a:srgbClr val="7F7F7F"/>
                </a:solidFill>
                <a:latin typeface="Arial"/>
                <a:ea typeface="Arial"/>
                <a:cs typeface="Arial"/>
                <a:sym typeface="Arial"/>
              </a:defRPr>
            </a:lvl7pPr>
            <a:lvl8pPr indent="0" lvl="7" marL="0" algn="r">
              <a:spcBef>
                <a:spcPts val="0"/>
              </a:spcBef>
              <a:buNone/>
              <a:defRPr b="0" i="0" sz="1200" u="none" cap="none" strike="noStrike">
                <a:solidFill>
                  <a:srgbClr val="7F7F7F"/>
                </a:solidFill>
                <a:latin typeface="Arial"/>
                <a:ea typeface="Arial"/>
                <a:cs typeface="Arial"/>
                <a:sym typeface="Arial"/>
              </a:defRPr>
            </a:lvl8pPr>
            <a:lvl9pPr indent="0" lvl="8" marL="0" algn="r">
              <a:spcBef>
                <a:spcPts val="0"/>
              </a:spcBef>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1" name="Google Shape;41;p6"/>
          <p:cNvPicPr preferRelativeResize="0"/>
          <p:nvPr/>
        </p:nvPicPr>
        <p:blipFill rotWithShape="1">
          <a:blip r:embed="rId2">
            <a:alphaModFix/>
          </a:blip>
          <a:srcRect b="0" l="0" r="0" t="0"/>
          <a:stretch/>
        </p:blipFill>
        <p:spPr>
          <a:xfrm>
            <a:off x="841947" y="6377118"/>
            <a:ext cx="344357" cy="344357"/>
          </a:xfrm>
          <a:prstGeom prst="rect">
            <a:avLst/>
          </a:prstGeom>
          <a:noFill/>
          <a:ln>
            <a:noFill/>
          </a:ln>
        </p:spPr>
      </p:pic>
      <p:sp>
        <p:nvSpPr>
          <p:cNvPr id="42" name="Google Shape;42;p6"/>
          <p:cNvSpPr txBox="1"/>
          <p:nvPr>
            <p:ph idx="11" type="ftr"/>
          </p:nvPr>
        </p:nvSpPr>
        <p:spPr>
          <a:xfrm>
            <a:off x="1309469"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77650" y="365125"/>
            <a:ext cx="1007615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660C34"/>
              </a:buClr>
              <a:buSzPts val="4400"/>
              <a:buFont typeface="Palatino"/>
              <a:buNone/>
              <a:defRPr b="0" i="0" sz="4400" u="none" cap="none" strike="noStrike">
                <a:solidFill>
                  <a:srgbClr val="660C34"/>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289154" y="1825625"/>
            <a:ext cx="10064645"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3F3F3F"/>
              </a:buClr>
              <a:buSzPts val="2400"/>
              <a:buFont typeface="Arial"/>
              <a:buChar char="•"/>
              <a:defRPr b="0" i="0" sz="2400" u="none" cap="none" strike="noStrike">
                <a:solidFill>
                  <a:srgbClr val="3F3F3F"/>
                </a:solidFill>
                <a:latin typeface="Arial"/>
                <a:ea typeface="Arial"/>
                <a:cs typeface="Arial"/>
                <a:sym typeface="Arial"/>
              </a:defRPr>
            </a:lvl1pPr>
            <a:lvl2pPr indent="-368300" lvl="1" marL="914400" marR="0" rtl="0" algn="l">
              <a:lnSpc>
                <a:spcPct val="90000"/>
              </a:lnSpc>
              <a:spcBef>
                <a:spcPts val="500"/>
              </a:spcBef>
              <a:spcAft>
                <a:spcPts val="0"/>
              </a:spcAft>
              <a:buClr>
                <a:srgbClr val="3F3F3F"/>
              </a:buClr>
              <a:buSzPts val="2200"/>
              <a:buFont typeface="Arial"/>
              <a:buChar char="•"/>
              <a:defRPr b="0" i="0" sz="22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rgbClr val="3F3F3F"/>
              </a:buClr>
              <a:buSzPts val="2000"/>
              <a:buFont typeface="Arial"/>
              <a:buChar char="•"/>
              <a:defRPr b="0" i="0" sz="2000" u="none" cap="none" strike="noStrike">
                <a:solidFill>
                  <a:srgbClr val="3F3F3F"/>
                </a:solidFill>
                <a:latin typeface="Arial"/>
                <a:ea typeface="Arial"/>
                <a:cs typeface="Arial"/>
                <a:sym typeface="Arial"/>
              </a:defRPr>
            </a:lvl3pPr>
            <a:lvl4pPr indent="-342900" lvl="3" marL="18288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4pPr>
            <a:lvl5pPr indent="-342900" lvl="4" marL="22860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10438228" y="6356350"/>
            <a:ext cx="915572" cy="365125"/>
          </a:xfrm>
          <a:prstGeom prst="rect">
            <a:avLst/>
          </a:prstGeom>
          <a:noFill/>
          <a:ln>
            <a:noFill/>
          </a:ln>
        </p:spPr>
        <p:txBody>
          <a:bodyPr anchorCtr="0" anchor="ctr" bIns="45700" lIns="91425" spcFirstLastPara="1" rIns="0" wrap="square" tIns="45700">
            <a:noAutofit/>
          </a:bodyPr>
          <a:lstStyle>
            <a:lvl1pPr indent="0" lvl="0" marL="0" marR="0" rtl="0" algn="r">
              <a:spcBef>
                <a:spcPts val="0"/>
              </a:spcBef>
              <a:buNone/>
              <a:defRPr b="0" i="0" sz="1200" u="none" cap="none" strike="noStrike">
                <a:solidFill>
                  <a:srgbClr val="7F7F7F"/>
                </a:solidFill>
                <a:latin typeface="Arial"/>
                <a:ea typeface="Arial"/>
                <a:cs typeface="Arial"/>
                <a:sym typeface="Arial"/>
              </a:defRPr>
            </a:lvl1pPr>
            <a:lvl2pPr indent="0" lvl="1" marL="0" marR="0" rtl="0" algn="r">
              <a:spcBef>
                <a:spcPts val="0"/>
              </a:spcBef>
              <a:buNone/>
              <a:defRPr b="0" i="0" sz="1200" u="none" cap="none" strike="noStrike">
                <a:solidFill>
                  <a:srgbClr val="7F7F7F"/>
                </a:solidFill>
                <a:latin typeface="Arial"/>
                <a:ea typeface="Arial"/>
                <a:cs typeface="Arial"/>
                <a:sym typeface="Arial"/>
              </a:defRPr>
            </a:lvl2pPr>
            <a:lvl3pPr indent="0" lvl="2" marL="0" marR="0" rtl="0" algn="r">
              <a:spcBef>
                <a:spcPts val="0"/>
              </a:spcBef>
              <a:buNone/>
              <a:defRPr b="0" i="0" sz="1200" u="none" cap="none" strike="noStrike">
                <a:solidFill>
                  <a:srgbClr val="7F7F7F"/>
                </a:solidFill>
                <a:latin typeface="Arial"/>
                <a:ea typeface="Arial"/>
                <a:cs typeface="Arial"/>
                <a:sym typeface="Arial"/>
              </a:defRPr>
            </a:lvl3pPr>
            <a:lvl4pPr indent="0" lvl="3" marL="0" marR="0" rtl="0" algn="r">
              <a:spcBef>
                <a:spcPts val="0"/>
              </a:spcBef>
              <a:buNone/>
              <a:defRPr b="0" i="0" sz="1200" u="none" cap="none" strike="noStrike">
                <a:solidFill>
                  <a:srgbClr val="7F7F7F"/>
                </a:solidFill>
                <a:latin typeface="Arial"/>
                <a:ea typeface="Arial"/>
                <a:cs typeface="Arial"/>
                <a:sym typeface="Arial"/>
              </a:defRPr>
            </a:lvl4pPr>
            <a:lvl5pPr indent="0" lvl="4" marL="0" marR="0" rtl="0" algn="r">
              <a:spcBef>
                <a:spcPts val="0"/>
              </a:spcBef>
              <a:buNone/>
              <a:defRPr b="0" i="0" sz="1200" u="none" cap="none" strike="noStrike">
                <a:solidFill>
                  <a:srgbClr val="7F7F7F"/>
                </a:solidFill>
                <a:latin typeface="Arial"/>
                <a:ea typeface="Arial"/>
                <a:cs typeface="Arial"/>
                <a:sym typeface="Arial"/>
              </a:defRPr>
            </a:lvl5pPr>
            <a:lvl6pPr indent="0" lvl="5" marL="0" marR="0" rtl="0" algn="r">
              <a:spcBef>
                <a:spcPts val="0"/>
              </a:spcBef>
              <a:buNone/>
              <a:defRPr b="0" i="0" sz="1200" u="none" cap="none" strike="noStrike">
                <a:solidFill>
                  <a:srgbClr val="7F7F7F"/>
                </a:solidFill>
                <a:latin typeface="Arial"/>
                <a:ea typeface="Arial"/>
                <a:cs typeface="Arial"/>
                <a:sym typeface="Arial"/>
              </a:defRPr>
            </a:lvl6pPr>
            <a:lvl7pPr indent="0" lvl="6" marL="0" marR="0" rtl="0" algn="r">
              <a:spcBef>
                <a:spcPts val="0"/>
              </a:spcBef>
              <a:buNone/>
              <a:defRPr b="0" i="0" sz="1200" u="none" cap="none" strike="noStrike">
                <a:solidFill>
                  <a:srgbClr val="7F7F7F"/>
                </a:solidFill>
                <a:latin typeface="Arial"/>
                <a:ea typeface="Arial"/>
                <a:cs typeface="Arial"/>
                <a:sym typeface="Arial"/>
              </a:defRPr>
            </a:lvl7pPr>
            <a:lvl8pPr indent="0" lvl="7" marL="0" marR="0" rtl="0" algn="r">
              <a:spcBef>
                <a:spcPts val="0"/>
              </a:spcBef>
              <a:buNone/>
              <a:defRPr b="0" i="0" sz="1200" u="none" cap="none" strike="noStrike">
                <a:solidFill>
                  <a:srgbClr val="7F7F7F"/>
                </a:solidFill>
                <a:latin typeface="Arial"/>
                <a:ea typeface="Arial"/>
                <a:cs typeface="Arial"/>
                <a:sym typeface="Arial"/>
              </a:defRPr>
            </a:lvl8pPr>
            <a:lvl9pPr indent="0" lvl="8" marL="0" marR="0" rtl="0" algn="r">
              <a:spcBef>
                <a:spcPts val="0"/>
              </a:spcBef>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padlet.com/1_manuel/culturallyresponsivepractic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thepuenteproject.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youtu.be/ME8KjqyqthM" TargetMode="External"/><Relationship Id="rId4" Type="http://schemas.openxmlformats.org/officeDocument/2006/relationships/hyperlink" Target="https://doi.org/10.4324/9780429441080" TargetMode="External"/><Relationship Id="rId5" Type="http://schemas.openxmlformats.org/officeDocument/2006/relationships/hyperlink" Target="https://youtu.be/kMRwo5fXrX8" TargetMode="External"/><Relationship Id="rId6" Type="http://schemas.openxmlformats.org/officeDocument/2006/relationships/hyperlink" Target="https://youtu.be/hpcI_iC-Wb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7"/>
          <p:cNvSpPr txBox="1"/>
          <p:nvPr>
            <p:ph type="title"/>
          </p:nvPr>
        </p:nvSpPr>
        <p:spPr>
          <a:xfrm>
            <a:off x="278025" y="5111650"/>
            <a:ext cx="11723400" cy="15741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2"/>
              </a:buClr>
              <a:buSzPts val="1100"/>
              <a:buFont typeface="Arial"/>
              <a:buNone/>
            </a:pPr>
            <a:r>
              <a:rPr b="1" lang="en-US" sz="2900">
                <a:solidFill>
                  <a:srgbClr val="F3F3F3"/>
                </a:solidFill>
                <a:latin typeface="Arial"/>
                <a:ea typeface="Arial"/>
                <a:cs typeface="Arial"/>
                <a:sym typeface="Arial"/>
              </a:rPr>
              <a:t>From the Classroom to the Community: </a:t>
            </a:r>
            <a:endParaRPr b="1" sz="2900">
              <a:solidFill>
                <a:srgbClr val="F3F3F3"/>
              </a:solidFill>
              <a:latin typeface="Arial"/>
              <a:ea typeface="Arial"/>
              <a:cs typeface="Arial"/>
              <a:sym typeface="Arial"/>
            </a:endParaRPr>
          </a:p>
          <a:p>
            <a:pPr indent="0" lvl="0" marL="0" rtl="0" algn="ctr">
              <a:lnSpc>
                <a:spcPct val="115000"/>
              </a:lnSpc>
              <a:spcBef>
                <a:spcPts val="200"/>
              </a:spcBef>
              <a:spcAft>
                <a:spcPts val="200"/>
              </a:spcAft>
              <a:buClr>
                <a:schemeClr val="dk2"/>
              </a:buClr>
              <a:buSzPts val="1100"/>
              <a:buFont typeface="Arial"/>
              <a:buNone/>
            </a:pPr>
            <a:r>
              <a:rPr b="1" lang="en-US" sz="2900">
                <a:solidFill>
                  <a:srgbClr val="F3F3F3"/>
                </a:solidFill>
                <a:latin typeface="Arial"/>
                <a:ea typeface="Arial"/>
                <a:cs typeface="Arial"/>
                <a:sym typeface="Arial"/>
              </a:rPr>
              <a:t>Bridging Culturally Responsive Practices with Counseling and Student Support Services</a:t>
            </a:r>
            <a:endParaRPr sz="6100">
              <a:solidFill>
                <a:srgbClr val="F3F3F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6"/>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28" name="Google Shape;128;p16"/>
          <p:cNvSpPr txBox="1"/>
          <p:nvPr/>
        </p:nvSpPr>
        <p:spPr>
          <a:xfrm>
            <a:off x="251250" y="2612250"/>
            <a:ext cx="6500100" cy="34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300"/>
              <a:t>The  Moreno Valley College Umoja Community  is dedicated  to  increase  the  number of educationally underserved students who  enroll  in our college, transfer  to  a four-year college or university,  and return  to  the  community as leaders and members for  future  generation. MVC Umoja Community also takes a proactive approach American males, and other at-risk students in higher education</a:t>
            </a:r>
            <a:endParaRPr sz="2300"/>
          </a:p>
        </p:txBody>
      </p:sp>
      <p:sp>
        <p:nvSpPr>
          <p:cNvPr id="129" name="Google Shape;129;p16"/>
          <p:cNvSpPr txBox="1"/>
          <p:nvPr/>
        </p:nvSpPr>
        <p:spPr>
          <a:xfrm>
            <a:off x="2829500" y="775650"/>
            <a:ext cx="9045600" cy="13983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3300">
                <a:solidFill>
                  <a:srgbClr val="FFFFFF"/>
                </a:solidFill>
                <a:latin typeface="Palatino"/>
                <a:ea typeface="Palatino"/>
                <a:cs typeface="Palatino"/>
                <a:sym typeface="Palatino"/>
              </a:rPr>
              <a:t>Moreno Valley College Umoja Community</a:t>
            </a:r>
            <a:endParaRPr sz="3300">
              <a:solidFill>
                <a:srgbClr val="FFFFFF"/>
              </a:solidFill>
              <a:latin typeface="Palatino"/>
              <a:ea typeface="Palatino"/>
              <a:cs typeface="Palatino"/>
              <a:sym typeface="Palatino"/>
            </a:endParaRPr>
          </a:p>
        </p:txBody>
      </p:sp>
      <p:pic>
        <p:nvPicPr>
          <p:cNvPr id="130" name="Google Shape;130;p16"/>
          <p:cNvPicPr preferRelativeResize="0"/>
          <p:nvPr/>
        </p:nvPicPr>
        <p:blipFill>
          <a:blip r:embed="rId3">
            <a:alphaModFix/>
          </a:blip>
          <a:stretch>
            <a:fillRect/>
          </a:stretch>
        </p:blipFill>
        <p:spPr>
          <a:xfrm>
            <a:off x="6751350" y="2447085"/>
            <a:ext cx="12192001" cy="43661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7"/>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37" name="Google Shape;137;p17"/>
          <p:cNvPicPr preferRelativeResize="0"/>
          <p:nvPr/>
        </p:nvPicPr>
        <p:blipFill>
          <a:blip r:embed="rId3">
            <a:alphaModFix/>
          </a:blip>
          <a:stretch>
            <a:fillRect/>
          </a:stretch>
        </p:blipFill>
        <p:spPr>
          <a:xfrm>
            <a:off x="8433950" y="3082425"/>
            <a:ext cx="3290523" cy="2853227"/>
          </a:xfrm>
          <a:prstGeom prst="rect">
            <a:avLst/>
          </a:prstGeom>
          <a:noFill/>
          <a:ln>
            <a:noFill/>
          </a:ln>
        </p:spPr>
      </p:pic>
      <p:sp>
        <p:nvSpPr>
          <p:cNvPr id="138" name="Google Shape;138;p17"/>
          <p:cNvSpPr txBox="1"/>
          <p:nvPr/>
        </p:nvSpPr>
        <p:spPr>
          <a:xfrm>
            <a:off x="109250" y="2501775"/>
            <a:ext cx="8324700" cy="4356300"/>
          </a:xfrm>
          <a:prstGeom prst="rect">
            <a:avLst/>
          </a:prstGeom>
          <a:noFill/>
          <a:ln>
            <a:noFill/>
          </a:ln>
        </p:spPr>
        <p:txBody>
          <a:bodyPr anchorCtr="0" anchor="t" bIns="91425" lIns="91425" spcFirstLastPara="1" rIns="91425" wrap="square" tIns="91425">
            <a:noAutofit/>
          </a:bodyPr>
          <a:lstStyle/>
          <a:p>
            <a:pPr indent="-279400" lvl="0" marL="457200" rtl="0" algn="l">
              <a:lnSpc>
                <a:spcPct val="115000"/>
              </a:lnSpc>
              <a:spcBef>
                <a:spcPts val="1200"/>
              </a:spcBef>
              <a:spcAft>
                <a:spcPts val="0"/>
              </a:spcAft>
              <a:buClr>
                <a:srgbClr val="303030"/>
              </a:buClr>
              <a:buSzPts val="800"/>
              <a:buChar char="●"/>
            </a:pPr>
            <a:r>
              <a:rPr b="1" lang="en-US" sz="800">
                <a:solidFill>
                  <a:srgbClr val="303030"/>
                </a:solidFill>
              </a:rPr>
              <a:t>Umoja Summer Bridge Program College Promise </a:t>
            </a:r>
            <a:endParaRPr b="1" sz="800">
              <a:solidFill>
                <a:srgbClr val="303030"/>
              </a:solidFill>
            </a:endParaRPr>
          </a:p>
          <a:p>
            <a:pPr indent="-279400" lvl="0" marL="457200" rtl="0" algn="l">
              <a:lnSpc>
                <a:spcPct val="115000"/>
              </a:lnSpc>
              <a:spcBef>
                <a:spcPts val="0"/>
              </a:spcBef>
              <a:spcAft>
                <a:spcPts val="0"/>
              </a:spcAft>
              <a:buClr>
                <a:srgbClr val="303030"/>
              </a:buClr>
              <a:buSzPts val="800"/>
              <a:buChar char="●"/>
            </a:pPr>
            <a:r>
              <a:rPr b="1" lang="en-US" sz="800">
                <a:solidFill>
                  <a:srgbClr val="303030"/>
                </a:solidFill>
              </a:rPr>
              <a:t>Umoja Practices                                                                                                                </a:t>
            </a:r>
            <a:r>
              <a:rPr b="1" lang="en-US" sz="800">
                <a:solidFill>
                  <a:srgbClr val="262524"/>
                </a:solidFill>
                <a:latin typeface="Verdana"/>
                <a:ea typeface="Verdana"/>
                <a:cs typeface="Verdana"/>
                <a:sym typeface="Verdana"/>
              </a:rPr>
              <a:t>Practice’s relating to " If I were your Teacher" Workshop</a:t>
            </a:r>
            <a:endParaRPr b="1" sz="800">
              <a:solidFill>
                <a:srgbClr val="262524"/>
              </a:solidFill>
              <a:latin typeface="Verdana"/>
              <a:ea typeface="Verdana"/>
              <a:cs typeface="Verdana"/>
              <a:sym typeface="Verdana"/>
            </a:endParaRPr>
          </a:p>
          <a:p>
            <a:pPr indent="-279400" lvl="0" marL="457200" rtl="0" algn="l">
              <a:lnSpc>
                <a:spcPct val="115000"/>
              </a:lnSpc>
              <a:spcBef>
                <a:spcPts val="0"/>
              </a:spcBef>
              <a:spcAft>
                <a:spcPts val="0"/>
              </a:spcAft>
              <a:buClr>
                <a:srgbClr val="303030"/>
              </a:buClr>
              <a:buSzPts val="800"/>
              <a:buChar char="●"/>
            </a:pPr>
            <a:r>
              <a:rPr b="1" lang="en-US" sz="800">
                <a:solidFill>
                  <a:srgbClr val="303030"/>
                </a:solidFill>
              </a:rPr>
              <a:t>Umoja Priority Registration                                                                                                 James Baldwin    </a:t>
            </a:r>
            <a:endParaRPr b="1" sz="800">
              <a:solidFill>
                <a:srgbClr val="303030"/>
              </a:solidFill>
            </a:endParaRPr>
          </a:p>
          <a:p>
            <a:pPr indent="-279400" lvl="0" marL="457200" rtl="0" algn="l">
              <a:lnSpc>
                <a:spcPct val="115000"/>
              </a:lnSpc>
              <a:spcBef>
                <a:spcPts val="0"/>
              </a:spcBef>
              <a:spcAft>
                <a:spcPts val="0"/>
              </a:spcAft>
              <a:buClr>
                <a:srgbClr val="303030"/>
              </a:buClr>
              <a:buSzPts val="800"/>
              <a:buChar char="●"/>
            </a:pPr>
            <a:r>
              <a:rPr b="1" lang="en-US" sz="800">
                <a:solidFill>
                  <a:srgbClr val="303030"/>
                </a:solidFill>
              </a:rPr>
              <a:t>A2Mend Male Mentoring Program/club charter                                                                1. Raising Intentional &amp; Deliberate     </a:t>
            </a:r>
            <a:endParaRPr b="1" sz="800">
              <a:solidFill>
                <a:srgbClr val="303030"/>
              </a:solidFill>
            </a:endParaRPr>
          </a:p>
          <a:p>
            <a:pPr indent="-279400" lvl="0" marL="457200" rtl="0" algn="l">
              <a:lnSpc>
                <a:spcPct val="115000"/>
              </a:lnSpc>
              <a:spcBef>
                <a:spcPts val="0"/>
              </a:spcBef>
              <a:spcAft>
                <a:spcPts val="0"/>
              </a:spcAft>
              <a:buClr>
                <a:srgbClr val="303030"/>
              </a:buClr>
              <a:buSzPts val="800"/>
              <a:buChar char="●"/>
            </a:pPr>
            <a:r>
              <a:rPr b="1" lang="en-US" sz="800">
                <a:solidFill>
                  <a:srgbClr val="303030"/>
                </a:solidFill>
              </a:rPr>
              <a:t>Umoja Club//Community servicer Beach clean-up                                                           2.  Mentoring</a:t>
            </a:r>
            <a:endParaRPr b="1" sz="800">
              <a:solidFill>
                <a:srgbClr val="303030"/>
              </a:solidFill>
            </a:endParaRPr>
          </a:p>
          <a:p>
            <a:pPr indent="-279400" lvl="0" marL="457200" rtl="0" algn="l">
              <a:lnSpc>
                <a:spcPct val="115000"/>
              </a:lnSpc>
              <a:spcBef>
                <a:spcPts val="0"/>
              </a:spcBef>
              <a:spcAft>
                <a:spcPts val="0"/>
              </a:spcAft>
              <a:buClr>
                <a:srgbClr val="303030"/>
              </a:buClr>
              <a:buSzPts val="800"/>
              <a:buChar char="●"/>
            </a:pPr>
            <a:r>
              <a:rPr b="1" lang="en-US" sz="800">
                <a:solidFill>
                  <a:srgbClr val="303030"/>
                </a:solidFill>
              </a:rPr>
              <a:t>Business Mixer Partnership                                                                                                3.  Mattering </a:t>
            </a:r>
            <a:endParaRPr b="1" sz="800">
              <a:solidFill>
                <a:srgbClr val="303030"/>
              </a:solidFill>
            </a:endParaRPr>
          </a:p>
          <a:p>
            <a:pPr indent="-279400" lvl="0" marL="457200" rtl="0" algn="l">
              <a:lnSpc>
                <a:spcPct val="115000"/>
              </a:lnSpc>
              <a:spcBef>
                <a:spcPts val="0"/>
              </a:spcBef>
              <a:spcAft>
                <a:spcPts val="0"/>
              </a:spcAft>
              <a:buClr>
                <a:srgbClr val="303030"/>
              </a:buClr>
              <a:buSzPts val="800"/>
              <a:buChar char="●"/>
            </a:pPr>
            <a:r>
              <a:rPr b="1" lang="en-US" sz="800">
                <a:solidFill>
                  <a:srgbClr val="303030"/>
                </a:solidFill>
              </a:rPr>
              <a:t>Job Placement Program Partnership                                                                                  4,  Community Building</a:t>
            </a:r>
            <a:endParaRPr b="1" sz="800">
              <a:solidFill>
                <a:srgbClr val="303030"/>
              </a:solidFill>
            </a:endParaRPr>
          </a:p>
          <a:p>
            <a:pPr indent="-279400" lvl="0" marL="457200" rtl="0" algn="l">
              <a:lnSpc>
                <a:spcPct val="115000"/>
              </a:lnSpc>
              <a:spcBef>
                <a:spcPts val="0"/>
              </a:spcBef>
              <a:spcAft>
                <a:spcPts val="0"/>
              </a:spcAft>
              <a:buClr>
                <a:srgbClr val="303030"/>
              </a:buClr>
              <a:buSzPts val="800"/>
              <a:buChar char="●"/>
            </a:pPr>
            <a:r>
              <a:rPr b="1" lang="en-US" sz="800">
                <a:solidFill>
                  <a:srgbClr val="303030"/>
                </a:solidFill>
              </a:rPr>
              <a:t>MVC Umoja Mentor/Mentee Program</a:t>
            </a:r>
            <a:endParaRPr b="1" sz="800">
              <a:solidFill>
                <a:srgbClr val="303030"/>
              </a:solidFill>
            </a:endParaRPr>
          </a:p>
          <a:p>
            <a:pPr indent="-279400" lvl="0" marL="457200" rtl="0" algn="l">
              <a:lnSpc>
                <a:spcPct val="115000"/>
              </a:lnSpc>
              <a:spcBef>
                <a:spcPts val="0"/>
              </a:spcBef>
              <a:spcAft>
                <a:spcPts val="0"/>
              </a:spcAft>
              <a:buClr>
                <a:srgbClr val="303030"/>
              </a:buClr>
              <a:buSzPts val="800"/>
              <a:buChar char="●"/>
            </a:pPr>
            <a:r>
              <a:rPr b="1" lang="en-US" sz="800">
                <a:solidFill>
                  <a:srgbClr val="303030"/>
                </a:solidFill>
              </a:rPr>
              <a:t>Transfer Partnership with Historically Black Colleges and Universities Campus Tours/Leadership Conferences</a:t>
            </a:r>
            <a:endParaRPr b="1" sz="800">
              <a:solidFill>
                <a:srgbClr val="303030"/>
              </a:solidFill>
            </a:endParaRPr>
          </a:p>
          <a:p>
            <a:pPr indent="-279400" lvl="0" marL="457200" rtl="0" algn="l">
              <a:lnSpc>
                <a:spcPct val="115000"/>
              </a:lnSpc>
              <a:spcBef>
                <a:spcPts val="0"/>
              </a:spcBef>
              <a:spcAft>
                <a:spcPts val="0"/>
              </a:spcAft>
              <a:buClr>
                <a:srgbClr val="303030"/>
              </a:buClr>
              <a:buSzPts val="800"/>
              <a:buChar char="●"/>
            </a:pPr>
            <a:r>
              <a:rPr b="1" lang="en-US" sz="800">
                <a:solidFill>
                  <a:srgbClr val="303030"/>
                </a:solidFill>
              </a:rPr>
              <a:t>Transfer Partnerships with UC’s,CSU’s Systems and private institutions </a:t>
            </a:r>
            <a:endParaRPr b="1" sz="800">
              <a:solidFill>
                <a:srgbClr val="303030"/>
              </a:solidFill>
            </a:endParaRPr>
          </a:p>
          <a:p>
            <a:pPr indent="-279400" lvl="0" marL="457200" rtl="0" algn="l">
              <a:lnSpc>
                <a:spcPct val="115000"/>
              </a:lnSpc>
              <a:spcBef>
                <a:spcPts val="0"/>
              </a:spcBef>
              <a:spcAft>
                <a:spcPts val="0"/>
              </a:spcAft>
              <a:buClr>
                <a:srgbClr val="303030"/>
              </a:buClr>
              <a:buSzPts val="800"/>
              <a:buChar char="●"/>
            </a:pPr>
            <a:r>
              <a:rPr b="1" lang="en-US" sz="800">
                <a:solidFill>
                  <a:srgbClr val="303030"/>
                </a:solidFill>
              </a:rPr>
              <a:t>Study Vibes evening touring /online touring support services</a:t>
            </a:r>
            <a:endParaRPr b="1" sz="800">
              <a:solidFill>
                <a:srgbClr val="303030"/>
              </a:solidFill>
            </a:endParaRPr>
          </a:p>
          <a:p>
            <a:pPr indent="-279400" lvl="0" marL="457200" rtl="0" algn="l">
              <a:lnSpc>
                <a:spcPct val="115000"/>
              </a:lnSpc>
              <a:spcBef>
                <a:spcPts val="0"/>
              </a:spcBef>
              <a:spcAft>
                <a:spcPts val="0"/>
              </a:spcAft>
              <a:buClr>
                <a:srgbClr val="303030"/>
              </a:buClr>
              <a:buSzPts val="800"/>
              <a:buChar char="●"/>
            </a:pPr>
            <a:r>
              <a:rPr b="1" lang="en-US" sz="800">
                <a:solidFill>
                  <a:srgbClr val="303030"/>
                </a:solidFill>
              </a:rPr>
              <a:t>Learning Community/Streamline Success transfer Path </a:t>
            </a:r>
            <a:endParaRPr b="1" sz="800">
              <a:solidFill>
                <a:srgbClr val="303030"/>
              </a:solidFill>
            </a:endParaRPr>
          </a:p>
          <a:p>
            <a:pPr indent="-279400" lvl="0" marL="457200" rtl="0" algn="l">
              <a:lnSpc>
                <a:spcPct val="115000"/>
              </a:lnSpc>
              <a:spcBef>
                <a:spcPts val="0"/>
              </a:spcBef>
              <a:spcAft>
                <a:spcPts val="0"/>
              </a:spcAft>
              <a:buClr>
                <a:srgbClr val="303030"/>
              </a:buClr>
              <a:buSzPts val="800"/>
              <a:buChar char="●"/>
            </a:pPr>
            <a:r>
              <a:rPr b="1" lang="en-US" sz="800">
                <a:solidFill>
                  <a:srgbClr val="303030"/>
                </a:solidFill>
              </a:rPr>
              <a:t>Umoja Student Workshops/ Self Development Training                                                                    </a:t>
            </a:r>
            <a:endParaRPr b="1" sz="800">
              <a:solidFill>
                <a:srgbClr val="303030"/>
              </a:solidFill>
            </a:endParaRPr>
          </a:p>
          <a:p>
            <a:pPr indent="-279400" lvl="0" marL="457200" rtl="0" algn="l">
              <a:lnSpc>
                <a:spcPct val="115000"/>
              </a:lnSpc>
              <a:spcBef>
                <a:spcPts val="0"/>
              </a:spcBef>
              <a:spcAft>
                <a:spcPts val="0"/>
              </a:spcAft>
              <a:buClr>
                <a:srgbClr val="303030"/>
              </a:buClr>
              <a:buSzPts val="800"/>
              <a:buChar char="●"/>
            </a:pPr>
            <a:r>
              <a:rPr b="1" lang="en-US" sz="800">
                <a:solidFill>
                  <a:srgbClr val="303030"/>
                </a:solidFill>
              </a:rPr>
              <a:t>Book Lending Library/extra book support/class code support</a:t>
            </a:r>
            <a:endParaRPr b="1" sz="800">
              <a:solidFill>
                <a:srgbClr val="303030"/>
              </a:solidFill>
            </a:endParaRPr>
          </a:p>
          <a:p>
            <a:pPr indent="-279400" lvl="0" marL="457200" rtl="0" algn="l">
              <a:lnSpc>
                <a:spcPct val="115000"/>
              </a:lnSpc>
              <a:spcBef>
                <a:spcPts val="0"/>
              </a:spcBef>
              <a:spcAft>
                <a:spcPts val="0"/>
              </a:spcAft>
              <a:buClr>
                <a:srgbClr val="303030"/>
              </a:buClr>
              <a:buSzPts val="800"/>
              <a:buChar char="●"/>
            </a:pPr>
            <a:r>
              <a:rPr b="1" lang="en-US" sz="800">
                <a:solidFill>
                  <a:srgbClr val="303030"/>
                </a:solidFill>
              </a:rPr>
              <a:t>Umoja Specialized Counselors/Online support</a:t>
            </a:r>
            <a:endParaRPr b="1" sz="800">
              <a:solidFill>
                <a:srgbClr val="303030"/>
              </a:solidFill>
            </a:endParaRPr>
          </a:p>
          <a:p>
            <a:pPr indent="-279400" lvl="0" marL="457200" rtl="0" algn="l">
              <a:lnSpc>
                <a:spcPct val="115000"/>
              </a:lnSpc>
              <a:spcBef>
                <a:spcPts val="0"/>
              </a:spcBef>
              <a:spcAft>
                <a:spcPts val="0"/>
              </a:spcAft>
              <a:buClr>
                <a:srgbClr val="303030"/>
              </a:buClr>
              <a:buSzPts val="800"/>
              <a:buChar char="●"/>
            </a:pPr>
            <a:r>
              <a:rPr b="1" lang="en-US" sz="800">
                <a:solidFill>
                  <a:srgbClr val="303030"/>
                </a:solidFill>
              </a:rPr>
              <a:t>Transfer assistants/ Transfer guarantee </a:t>
            </a:r>
            <a:endParaRPr b="1" sz="800">
              <a:solidFill>
                <a:srgbClr val="303030"/>
              </a:solidFill>
            </a:endParaRPr>
          </a:p>
          <a:p>
            <a:pPr indent="-279400" lvl="0" marL="457200" rtl="0" algn="l">
              <a:lnSpc>
                <a:spcPct val="115000"/>
              </a:lnSpc>
              <a:spcBef>
                <a:spcPts val="0"/>
              </a:spcBef>
              <a:spcAft>
                <a:spcPts val="0"/>
              </a:spcAft>
              <a:buClr>
                <a:srgbClr val="303030"/>
              </a:buClr>
              <a:buSzPts val="800"/>
              <a:buChar char="●"/>
            </a:pPr>
            <a:r>
              <a:rPr b="1" lang="en-US" sz="800">
                <a:solidFill>
                  <a:srgbClr val="303030"/>
                </a:solidFill>
              </a:rPr>
              <a:t>Umoja Swag, book bags, folder, USB Ports, chrome books, hot spots, Umoja beanies, scarves, tee shirts, cups coffee, snacks , food vouchers ,gas cards and much, much more.    </a:t>
            </a:r>
            <a:endParaRPr b="1" sz="800">
              <a:solidFill>
                <a:srgbClr val="303030"/>
              </a:solidFill>
            </a:endParaRPr>
          </a:p>
        </p:txBody>
      </p:sp>
      <p:sp>
        <p:nvSpPr>
          <p:cNvPr id="139" name="Google Shape;139;p17"/>
          <p:cNvSpPr txBox="1"/>
          <p:nvPr/>
        </p:nvSpPr>
        <p:spPr>
          <a:xfrm>
            <a:off x="2829500" y="775650"/>
            <a:ext cx="9045600" cy="13983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US" sz="3300">
                <a:solidFill>
                  <a:srgbClr val="FFFFFF"/>
                </a:solidFill>
                <a:latin typeface="Palatino"/>
                <a:ea typeface="Palatino"/>
                <a:cs typeface="Palatino"/>
                <a:sym typeface="Palatino"/>
              </a:rPr>
              <a:t>Moreno Valley College Umoja Community</a:t>
            </a:r>
            <a:endParaRPr sz="3300">
              <a:solidFill>
                <a:srgbClr val="FFFFFF"/>
              </a:solidFill>
              <a:latin typeface="Palatino"/>
              <a:ea typeface="Palatino"/>
              <a:cs typeface="Palatino"/>
              <a:sym typeface="Palatin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8"/>
          <p:cNvSpPr txBox="1"/>
          <p:nvPr>
            <p:ph type="title"/>
          </p:nvPr>
        </p:nvSpPr>
        <p:spPr>
          <a:xfrm>
            <a:off x="2895600" y="147050"/>
            <a:ext cx="8458200" cy="20454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800"/>
              <a:t>Bringing the College to the Community and the Community to the College</a:t>
            </a:r>
            <a:endParaRPr sz="4800"/>
          </a:p>
        </p:txBody>
      </p:sp>
      <p:sp>
        <p:nvSpPr>
          <p:cNvPr id="146" name="Google Shape;146;p18"/>
          <p:cNvSpPr txBox="1"/>
          <p:nvPr>
            <p:ph idx="1" type="body"/>
          </p:nvPr>
        </p:nvSpPr>
        <p:spPr>
          <a:xfrm>
            <a:off x="4549100" y="2680150"/>
            <a:ext cx="7229100" cy="36762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sz="2600">
                <a:solidFill>
                  <a:srgbClr val="A61C00"/>
                </a:solidFill>
                <a:latin typeface="Times New Roman"/>
                <a:ea typeface="Times New Roman"/>
                <a:cs typeface="Times New Roman"/>
                <a:sym typeface="Times New Roman"/>
              </a:rPr>
              <a:t>For Black folks teaching—educating—was fundamentally political because it was rooted in anti racist struggle. Indeed, my all black grade school became the location where I experienced learning as revolution.</a:t>
            </a:r>
            <a:endParaRPr b="1" sz="2600">
              <a:solidFill>
                <a:srgbClr val="A61C00"/>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2"/>
              </a:buClr>
              <a:buSzPts val="1100"/>
              <a:buFont typeface="Arial"/>
              <a:buNone/>
            </a:pPr>
            <a:r>
              <a:rPr b="1" lang="en-US" sz="2600">
                <a:solidFill>
                  <a:srgbClr val="A61C00"/>
                </a:solidFill>
                <a:latin typeface="Times New Roman"/>
                <a:ea typeface="Times New Roman"/>
                <a:cs typeface="Times New Roman"/>
                <a:sym typeface="Times New Roman"/>
              </a:rPr>
              <a:t>-bell hooks </a:t>
            </a:r>
            <a:endParaRPr b="1" sz="2600">
              <a:solidFill>
                <a:srgbClr val="A61C00"/>
              </a:solidFill>
              <a:latin typeface="Times New Roman"/>
              <a:ea typeface="Times New Roman"/>
              <a:cs typeface="Times New Roman"/>
              <a:sym typeface="Times New Roman"/>
            </a:endParaRPr>
          </a:p>
          <a:p>
            <a:pPr indent="0" lvl="0" marL="0" rtl="0" algn="ctr">
              <a:spcBef>
                <a:spcPts val="1000"/>
              </a:spcBef>
              <a:spcAft>
                <a:spcPts val="0"/>
              </a:spcAft>
              <a:buNone/>
            </a:pPr>
            <a:r>
              <a:t/>
            </a:r>
            <a:endParaRPr b="1">
              <a:solidFill>
                <a:srgbClr val="FF0000"/>
              </a:solidFill>
            </a:endParaRPr>
          </a:p>
          <a:p>
            <a:pPr indent="0" lvl="0" marL="0" rtl="0" algn="ctr">
              <a:spcBef>
                <a:spcPts val="1000"/>
              </a:spcBef>
              <a:spcAft>
                <a:spcPts val="0"/>
              </a:spcAft>
              <a:buClr>
                <a:schemeClr val="dk2"/>
              </a:buClr>
              <a:buSzPts val="1100"/>
              <a:buFont typeface="Arial"/>
              <a:buNone/>
            </a:pPr>
            <a:r>
              <a:t/>
            </a:r>
            <a:endParaRPr b="1">
              <a:solidFill>
                <a:srgbClr val="FF0000"/>
              </a:solidFill>
            </a:endParaRPr>
          </a:p>
        </p:txBody>
      </p:sp>
      <p:sp>
        <p:nvSpPr>
          <p:cNvPr id="147" name="Google Shape;147;p18"/>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48" name="Google Shape;148;p18"/>
          <p:cNvPicPr preferRelativeResize="0"/>
          <p:nvPr/>
        </p:nvPicPr>
        <p:blipFill>
          <a:blip r:embed="rId3">
            <a:alphaModFix/>
          </a:blip>
          <a:stretch>
            <a:fillRect/>
          </a:stretch>
        </p:blipFill>
        <p:spPr>
          <a:xfrm>
            <a:off x="588300" y="2360700"/>
            <a:ext cx="3610475" cy="44972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9"/>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000"/>
              <a:t>Umoja Principles and “Mattering”</a:t>
            </a:r>
            <a:endParaRPr sz="4000"/>
          </a:p>
          <a:p>
            <a:pPr indent="0" lvl="0" marL="0" rtl="0" algn="l">
              <a:spcBef>
                <a:spcPts val="0"/>
              </a:spcBef>
              <a:spcAft>
                <a:spcPts val="0"/>
              </a:spcAft>
              <a:buNone/>
            </a:pPr>
            <a:r>
              <a:rPr lang="en-US" sz="4000"/>
              <a:t>           </a:t>
            </a:r>
            <a:r>
              <a:rPr lang="en-US" sz="4000"/>
              <a:t>umojacommunity.org</a:t>
            </a:r>
            <a:endParaRPr sz="4000"/>
          </a:p>
          <a:p>
            <a:pPr indent="0" lvl="0" marL="0" rtl="0" algn="l">
              <a:spcBef>
                <a:spcPts val="0"/>
              </a:spcBef>
              <a:spcAft>
                <a:spcPts val="0"/>
              </a:spcAft>
              <a:buNone/>
            </a:pPr>
            <a:r>
              <a:t/>
            </a:r>
            <a:endParaRPr/>
          </a:p>
        </p:txBody>
      </p:sp>
      <p:sp>
        <p:nvSpPr>
          <p:cNvPr id="155" name="Google Shape;155;p19"/>
          <p:cNvSpPr txBox="1"/>
          <p:nvPr>
            <p:ph idx="1" type="body"/>
          </p:nvPr>
        </p:nvSpPr>
        <p:spPr>
          <a:xfrm>
            <a:off x="6221600" y="2420400"/>
            <a:ext cx="5776500" cy="4301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1100"/>
              <a:buFont typeface="Arial"/>
              <a:buNone/>
            </a:pPr>
            <a:r>
              <a:t/>
            </a:r>
            <a:endParaRPr b="1" sz="1050">
              <a:solidFill>
                <a:schemeClr val="dk2"/>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2"/>
              </a:buClr>
              <a:buSzPts val="1100"/>
              <a:buFont typeface="Arial"/>
              <a:buNone/>
            </a:pPr>
            <a:r>
              <a:rPr b="1" lang="en-US" sz="2000">
                <a:solidFill>
                  <a:srgbClr val="980000"/>
                </a:solidFill>
                <a:highlight>
                  <a:srgbClr val="FFFFFF"/>
                </a:highlight>
                <a:latin typeface="Times New Roman"/>
                <a:ea typeface="Times New Roman"/>
                <a:cs typeface="Times New Roman"/>
                <a:sym typeface="Times New Roman"/>
              </a:rPr>
              <a:t>Mattering is intersectional-cultural, social, political, civic, spiritual. Given the years of institutionalized educational inertia, which often includes potent doses of failure and disaffection, we are being asked to create learning experiences that reclaim mattering and give agency to our students as matters. It matters what we teach; we must take a risk to include content that fuses suffering, identity and freedom. Mattering increases context while making choices about what is urgent.</a:t>
            </a:r>
            <a:endParaRPr b="1" sz="2000">
              <a:solidFill>
                <a:srgbClr val="980000"/>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t/>
            </a:r>
            <a:endParaRPr/>
          </a:p>
        </p:txBody>
      </p:sp>
      <p:sp>
        <p:nvSpPr>
          <p:cNvPr id="156" name="Google Shape;156;p19"/>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57" name="Google Shape;157;p19"/>
          <p:cNvPicPr preferRelativeResize="0"/>
          <p:nvPr/>
        </p:nvPicPr>
        <p:blipFill>
          <a:blip r:embed="rId3">
            <a:alphaModFix/>
          </a:blip>
          <a:stretch>
            <a:fillRect/>
          </a:stretch>
        </p:blipFill>
        <p:spPr>
          <a:xfrm>
            <a:off x="206150" y="2420400"/>
            <a:ext cx="5710651" cy="4368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0"/>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800"/>
              <a:t>Padlet Exercise</a:t>
            </a:r>
            <a:endParaRPr sz="4800"/>
          </a:p>
        </p:txBody>
      </p:sp>
      <p:sp>
        <p:nvSpPr>
          <p:cNvPr id="164" name="Google Shape;164;p20"/>
          <p:cNvSpPr txBox="1"/>
          <p:nvPr>
            <p:ph idx="1" type="body"/>
          </p:nvPr>
        </p:nvSpPr>
        <p:spPr>
          <a:xfrm>
            <a:off x="403950" y="2597025"/>
            <a:ext cx="10950000" cy="3759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Click on the link below to access our Padlet board and share at least one idea or practice that you intend to implement in your classroom or in your interactions with your students.  Please feel free to also “like” and comment on other posts. </a:t>
            </a:r>
            <a:endParaRPr/>
          </a:p>
          <a:p>
            <a:pPr indent="0" lvl="0" marL="0" rtl="0" algn="l">
              <a:spcBef>
                <a:spcPts val="1000"/>
              </a:spcBef>
              <a:spcAft>
                <a:spcPts val="0"/>
              </a:spcAft>
              <a:buNone/>
            </a:pPr>
            <a:r>
              <a:rPr lang="en-US"/>
              <a:t>Link to Padlet: </a:t>
            </a:r>
            <a:r>
              <a:rPr lang="en-US" u="sng">
                <a:solidFill>
                  <a:schemeClr val="hlink"/>
                </a:solidFill>
                <a:hlinkClick r:id="rId3"/>
              </a:rPr>
              <a:t>https://padlet.com/1_manuel/culturallyresponsivepractices</a:t>
            </a:r>
            <a:endParaRPr/>
          </a:p>
          <a:p>
            <a:pPr indent="0" lvl="0" marL="0" rtl="0" algn="l">
              <a:spcBef>
                <a:spcPts val="1000"/>
              </a:spcBef>
              <a:spcAft>
                <a:spcPts val="0"/>
              </a:spcAft>
              <a:buNone/>
            </a:pPr>
            <a:r>
              <a:rPr lang="en-US"/>
              <a:t>Password: antiracism</a:t>
            </a:r>
            <a:endParaRPr/>
          </a:p>
        </p:txBody>
      </p:sp>
      <p:sp>
        <p:nvSpPr>
          <p:cNvPr id="165" name="Google Shape;165;p20"/>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1"/>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800"/>
              <a:t>Information on </a:t>
            </a:r>
            <a:endParaRPr sz="4800"/>
          </a:p>
          <a:p>
            <a:pPr indent="0" lvl="0" marL="0" rtl="0" algn="l">
              <a:spcBef>
                <a:spcPts val="0"/>
              </a:spcBef>
              <a:spcAft>
                <a:spcPts val="0"/>
              </a:spcAft>
              <a:buNone/>
            </a:pPr>
            <a:r>
              <a:rPr lang="en-US" sz="4800"/>
              <a:t>Puente and Umoja</a:t>
            </a:r>
            <a:endParaRPr sz="4800"/>
          </a:p>
        </p:txBody>
      </p:sp>
      <p:sp>
        <p:nvSpPr>
          <p:cNvPr id="172" name="Google Shape;172;p21"/>
          <p:cNvSpPr txBox="1"/>
          <p:nvPr>
            <p:ph idx="1" type="body"/>
          </p:nvPr>
        </p:nvSpPr>
        <p:spPr>
          <a:xfrm>
            <a:off x="355019" y="2650993"/>
            <a:ext cx="10523700" cy="35694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rPr lang="en-US"/>
              <a:t>To learn more about how to bring Puente to your college visit their website at: </a:t>
            </a:r>
            <a:r>
              <a:rPr lang="en-US" u="sng">
                <a:solidFill>
                  <a:schemeClr val="hlink"/>
                </a:solidFill>
                <a:hlinkClick r:id="rId3"/>
              </a:rPr>
              <a:t>https://www.thepuenteproject.org</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To learn more about how to bring Umoja to your college visit their website at: https://umojacommunity.org</a:t>
            </a:r>
            <a:endParaRPr/>
          </a:p>
        </p:txBody>
      </p:sp>
      <p:sp>
        <p:nvSpPr>
          <p:cNvPr id="173" name="Google Shape;173;p21"/>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2"/>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Resources</a:t>
            </a:r>
            <a:endParaRPr/>
          </a:p>
        </p:txBody>
      </p:sp>
      <p:sp>
        <p:nvSpPr>
          <p:cNvPr id="180" name="Google Shape;180;p22"/>
          <p:cNvSpPr txBox="1"/>
          <p:nvPr>
            <p:ph idx="1" type="body"/>
          </p:nvPr>
        </p:nvSpPr>
        <p:spPr>
          <a:xfrm>
            <a:off x="829994" y="2662568"/>
            <a:ext cx="10523700" cy="3569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800">
                <a:solidFill>
                  <a:srgbClr val="333333"/>
                </a:solidFill>
                <a:highlight>
                  <a:srgbClr val="FFFFFF"/>
                </a:highlight>
              </a:rPr>
              <a:t>Gay, Geneva. "Preparing for culturally responsive teaching. (2001 AACTE Outstanding Writing Award Recipient)." </a:t>
            </a:r>
            <a:r>
              <a:rPr i="1" lang="en-US" sz="1800">
                <a:solidFill>
                  <a:srgbClr val="333333"/>
                </a:solidFill>
              </a:rPr>
              <a:t>Journal of Teacher Education</a:t>
            </a:r>
            <a:r>
              <a:rPr lang="en-US" sz="1800">
                <a:solidFill>
                  <a:srgbClr val="333333"/>
                </a:solidFill>
                <a:highlight>
                  <a:srgbClr val="FFFFFF"/>
                </a:highlight>
              </a:rPr>
              <a:t>, vol. 53, no. 2, 2002, p. 106+. </a:t>
            </a:r>
            <a:r>
              <a:rPr i="1" lang="en-US" sz="1800">
                <a:solidFill>
                  <a:srgbClr val="333333"/>
                </a:solidFill>
              </a:rPr>
              <a:t>Gale Academic OneFile</a:t>
            </a:r>
            <a:r>
              <a:rPr lang="en-US" sz="1800">
                <a:solidFill>
                  <a:srgbClr val="333333"/>
                </a:solidFill>
                <a:highlight>
                  <a:srgbClr val="FFFFFF"/>
                </a:highlight>
              </a:rPr>
              <a:t>, </a:t>
            </a:r>
            <a:r>
              <a:rPr lang="en-US" sz="1800">
                <a:solidFill>
                  <a:srgbClr val="333333"/>
                </a:solidFill>
              </a:rPr>
              <a:t>https://link.gale.com/apps/doc/A83732906/AONE?u=san28139&amp;sid=AONE&amp;xid=2dce48d0</a:t>
            </a:r>
            <a:r>
              <a:rPr lang="en-US" sz="1800">
                <a:solidFill>
                  <a:srgbClr val="333333"/>
                </a:solidFill>
                <a:highlight>
                  <a:srgbClr val="FFFFFF"/>
                </a:highlight>
              </a:rPr>
              <a:t>. Accessed 31 Oct. 2020.</a:t>
            </a:r>
            <a:endParaRPr sz="1800">
              <a:solidFill>
                <a:srgbClr val="333333"/>
              </a:solidFill>
              <a:highlight>
                <a:srgbClr val="FFFFFF"/>
              </a:highlight>
            </a:endParaRPr>
          </a:p>
          <a:p>
            <a:pPr indent="0" lvl="0" marL="0" rtl="0" algn="l">
              <a:spcBef>
                <a:spcPts val="1000"/>
              </a:spcBef>
              <a:spcAft>
                <a:spcPts val="0"/>
              </a:spcAft>
              <a:buNone/>
            </a:pPr>
            <a:r>
              <a:rPr lang="en-US" sz="1800" u="sng">
                <a:solidFill>
                  <a:schemeClr val="hlink"/>
                </a:solidFill>
                <a:highlight>
                  <a:srgbClr val="FFFFFF"/>
                </a:highlight>
                <a:hlinkClick r:id="rId3"/>
              </a:rPr>
              <a:t>Zaretta Hammond "Culturally Responsive Teaching" at the San Francisco Public Library</a:t>
            </a:r>
            <a:endParaRPr sz="1800">
              <a:solidFill>
                <a:srgbClr val="333333"/>
              </a:solidFill>
              <a:highlight>
                <a:srgbClr val="FFFFFF"/>
              </a:highlight>
            </a:endParaRPr>
          </a:p>
          <a:p>
            <a:pPr indent="0" lvl="0" marL="0" rtl="0" algn="l">
              <a:spcBef>
                <a:spcPts val="1000"/>
              </a:spcBef>
              <a:spcAft>
                <a:spcPts val="0"/>
              </a:spcAft>
              <a:buNone/>
            </a:pPr>
            <a:r>
              <a:rPr lang="en-US" sz="1800">
                <a:solidFill>
                  <a:schemeClr val="dk2"/>
                </a:solidFill>
                <a:highlight>
                  <a:srgbClr val="FFFFFF"/>
                </a:highlight>
              </a:rPr>
              <a:t>Stembridge, A. (2020). Culturally Responsive Education in the Classroom. New York: Routledge, </a:t>
            </a:r>
            <a:r>
              <a:rPr lang="en-US" sz="1800" u="sng">
                <a:solidFill>
                  <a:schemeClr val="hlink"/>
                </a:solidFill>
                <a:highlight>
                  <a:srgbClr val="FFFFFF"/>
                </a:highlight>
                <a:hlinkClick r:id="rId4"/>
              </a:rPr>
              <a:t>https://doi.org/10.4324/9780429441080</a:t>
            </a:r>
            <a:endParaRPr sz="1800">
              <a:solidFill>
                <a:schemeClr val="dk2"/>
              </a:solidFill>
              <a:highlight>
                <a:srgbClr val="FFFFFF"/>
              </a:highlight>
            </a:endParaRPr>
          </a:p>
          <a:p>
            <a:pPr indent="0" lvl="0" marL="0" rtl="0" algn="l">
              <a:spcBef>
                <a:spcPts val="1000"/>
              </a:spcBef>
              <a:spcAft>
                <a:spcPts val="0"/>
              </a:spcAft>
              <a:buNone/>
            </a:pPr>
            <a:r>
              <a:rPr lang="en-US" sz="1800" u="sng">
                <a:solidFill>
                  <a:schemeClr val="hlink"/>
                </a:solidFill>
                <a:highlight>
                  <a:srgbClr val="FFFFFF"/>
                </a:highlight>
                <a:hlinkClick r:id="rId5"/>
              </a:rPr>
              <a:t>What Does The Puente Project Mean To You?</a:t>
            </a:r>
            <a:endParaRPr sz="1800">
              <a:solidFill>
                <a:schemeClr val="dk2"/>
              </a:solidFill>
              <a:highlight>
                <a:srgbClr val="FFFFFF"/>
              </a:highlight>
            </a:endParaRPr>
          </a:p>
          <a:p>
            <a:pPr indent="0" lvl="0" marL="0" rtl="0" algn="l">
              <a:spcBef>
                <a:spcPts val="1000"/>
              </a:spcBef>
              <a:spcAft>
                <a:spcPts val="0"/>
              </a:spcAft>
              <a:buNone/>
            </a:pPr>
            <a:r>
              <a:rPr lang="en-US" sz="1800" u="sng">
                <a:solidFill>
                  <a:schemeClr val="hlink"/>
                </a:solidFill>
                <a:highlight>
                  <a:srgbClr val="FFFFFF"/>
                </a:highlight>
                <a:hlinkClick r:id="rId6"/>
              </a:rPr>
              <a:t>Umoja Community Success</a:t>
            </a:r>
            <a:endParaRPr sz="1800">
              <a:solidFill>
                <a:schemeClr val="dk2"/>
              </a:solidFill>
              <a:highlight>
                <a:srgbClr val="FFFFFF"/>
              </a:highlight>
            </a:endParaRPr>
          </a:p>
          <a:p>
            <a:pPr indent="0" lvl="0" marL="0" rtl="0" algn="l">
              <a:spcBef>
                <a:spcPts val="1000"/>
              </a:spcBef>
              <a:spcAft>
                <a:spcPts val="0"/>
              </a:spcAft>
              <a:buNone/>
            </a:pPr>
            <a:r>
              <a:t/>
            </a:r>
            <a:endParaRPr sz="1800">
              <a:solidFill>
                <a:schemeClr val="dk2"/>
              </a:solidFill>
              <a:highlight>
                <a:srgbClr val="FFFFFF"/>
              </a:highlight>
            </a:endParaRPr>
          </a:p>
          <a:p>
            <a:pPr indent="0" lvl="0" marL="0" rtl="0" algn="l">
              <a:spcBef>
                <a:spcPts val="1000"/>
              </a:spcBef>
              <a:spcAft>
                <a:spcPts val="0"/>
              </a:spcAft>
              <a:buNone/>
            </a:pPr>
            <a:r>
              <a:t/>
            </a:r>
            <a:endParaRPr sz="1800">
              <a:solidFill>
                <a:schemeClr val="dk2"/>
              </a:solidFill>
              <a:highlight>
                <a:srgbClr val="FFFFFF"/>
              </a:highlight>
            </a:endParaRPr>
          </a:p>
          <a:p>
            <a:pPr indent="0" lvl="0" marL="0" rtl="0" algn="l">
              <a:spcBef>
                <a:spcPts val="1000"/>
              </a:spcBef>
              <a:spcAft>
                <a:spcPts val="0"/>
              </a:spcAft>
              <a:buNone/>
            </a:pPr>
            <a:r>
              <a:t/>
            </a:r>
            <a:endParaRPr sz="1800">
              <a:solidFill>
                <a:schemeClr val="dk2"/>
              </a:solidFill>
              <a:highlight>
                <a:srgbClr val="FFFFFF"/>
              </a:highlight>
            </a:endParaRPr>
          </a:p>
          <a:p>
            <a:pPr indent="0" lvl="0" marL="0" rtl="0" algn="l">
              <a:spcBef>
                <a:spcPts val="1000"/>
              </a:spcBef>
              <a:spcAft>
                <a:spcPts val="0"/>
              </a:spcAft>
              <a:buNone/>
            </a:pPr>
            <a:r>
              <a:t/>
            </a:r>
            <a:endParaRPr sz="1050">
              <a:solidFill>
                <a:schemeClr val="dk2"/>
              </a:solidFill>
              <a:highlight>
                <a:srgbClr val="FFFFFF"/>
              </a:highlight>
            </a:endParaRPr>
          </a:p>
          <a:p>
            <a:pPr indent="0" lvl="0" marL="0" rtl="0" algn="l">
              <a:spcBef>
                <a:spcPts val="1000"/>
              </a:spcBef>
              <a:spcAft>
                <a:spcPts val="0"/>
              </a:spcAft>
              <a:buNone/>
            </a:pPr>
            <a:r>
              <a:t/>
            </a:r>
            <a:endParaRPr sz="1550">
              <a:solidFill>
                <a:srgbClr val="333333"/>
              </a:solidFill>
              <a:highlight>
                <a:srgbClr val="FFFFFF"/>
              </a:highlight>
            </a:endParaRPr>
          </a:p>
        </p:txBody>
      </p:sp>
      <p:sp>
        <p:nvSpPr>
          <p:cNvPr id="181" name="Google Shape;181;p22"/>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8"/>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600"/>
              <a:t>Facilitators/Presenters</a:t>
            </a:r>
            <a:endParaRPr sz="4600"/>
          </a:p>
        </p:txBody>
      </p:sp>
      <p:sp>
        <p:nvSpPr>
          <p:cNvPr id="54" name="Google Shape;54;p8"/>
          <p:cNvSpPr txBox="1"/>
          <p:nvPr>
            <p:ph idx="1" type="body"/>
          </p:nvPr>
        </p:nvSpPr>
        <p:spPr>
          <a:xfrm>
            <a:off x="451800" y="2662575"/>
            <a:ext cx="10902000" cy="3639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solidFill>
                  <a:schemeClr val="dk1"/>
                </a:solidFill>
              </a:rPr>
              <a:t>Facilitators:</a:t>
            </a:r>
            <a:endParaRPr b="1">
              <a:solidFill>
                <a:schemeClr val="dk1"/>
              </a:solidFill>
            </a:endParaRPr>
          </a:p>
          <a:p>
            <a:pPr indent="-381000" lvl="0" marL="914400" rtl="0" algn="l">
              <a:spcBef>
                <a:spcPts val="1000"/>
              </a:spcBef>
              <a:spcAft>
                <a:spcPts val="0"/>
              </a:spcAft>
              <a:buClr>
                <a:schemeClr val="accent1"/>
              </a:buClr>
              <a:buSzPts val="2400"/>
              <a:buChar char="●"/>
            </a:pPr>
            <a:r>
              <a:rPr lang="en-US">
                <a:solidFill>
                  <a:schemeClr val="accent1"/>
                </a:solidFill>
              </a:rPr>
              <a:t>Manuel J. Vélez - ASCCC South Representative</a:t>
            </a:r>
            <a:endParaRPr>
              <a:solidFill>
                <a:schemeClr val="accent1"/>
              </a:solidFill>
            </a:endParaRPr>
          </a:p>
          <a:p>
            <a:pPr indent="-381000" lvl="0" marL="914400" rtl="0" algn="l">
              <a:spcBef>
                <a:spcPts val="0"/>
              </a:spcBef>
              <a:spcAft>
                <a:spcPts val="0"/>
              </a:spcAft>
              <a:buClr>
                <a:schemeClr val="accent1"/>
              </a:buClr>
              <a:buSzPts val="2400"/>
              <a:buChar char="●"/>
            </a:pPr>
            <a:r>
              <a:rPr lang="en-US">
                <a:solidFill>
                  <a:schemeClr val="accent1"/>
                </a:solidFill>
              </a:rPr>
              <a:t>LaTonya Parker - ASCCC Area D Representative</a:t>
            </a:r>
            <a:endParaRPr>
              <a:solidFill>
                <a:schemeClr val="accent1"/>
              </a:solidFill>
            </a:endParaRPr>
          </a:p>
          <a:p>
            <a:pPr indent="0" lvl="0" marL="0" rtl="0" algn="l">
              <a:spcBef>
                <a:spcPts val="1000"/>
              </a:spcBef>
              <a:spcAft>
                <a:spcPts val="0"/>
              </a:spcAft>
              <a:buNone/>
            </a:pPr>
            <a:r>
              <a:rPr b="1" lang="en-US">
                <a:solidFill>
                  <a:schemeClr val="dk1"/>
                </a:solidFill>
              </a:rPr>
              <a:t>Presenters:</a:t>
            </a:r>
            <a:endParaRPr b="1">
              <a:solidFill>
                <a:schemeClr val="dk1"/>
              </a:solidFill>
            </a:endParaRPr>
          </a:p>
          <a:p>
            <a:pPr indent="-381000" lvl="0" marL="914400" rtl="0" algn="l">
              <a:spcBef>
                <a:spcPts val="1000"/>
              </a:spcBef>
              <a:spcAft>
                <a:spcPts val="0"/>
              </a:spcAft>
              <a:buClr>
                <a:schemeClr val="accent1"/>
              </a:buClr>
              <a:buSzPts val="2400"/>
              <a:buChar char="●"/>
            </a:pPr>
            <a:r>
              <a:rPr lang="en-US">
                <a:solidFill>
                  <a:schemeClr val="accent1"/>
                </a:solidFill>
              </a:rPr>
              <a:t>Paul Alexander - English Professor, San Diego City College</a:t>
            </a:r>
            <a:endParaRPr>
              <a:solidFill>
                <a:schemeClr val="accent1"/>
              </a:solidFill>
            </a:endParaRPr>
          </a:p>
          <a:p>
            <a:pPr indent="-381000" lvl="0" marL="914400" rtl="0" algn="l">
              <a:spcBef>
                <a:spcPts val="0"/>
              </a:spcBef>
              <a:spcAft>
                <a:spcPts val="0"/>
              </a:spcAft>
              <a:buClr>
                <a:schemeClr val="accent1"/>
              </a:buClr>
              <a:buSzPts val="2400"/>
              <a:buChar char="●"/>
            </a:pPr>
            <a:r>
              <a:rPr lang="en-US">
                <a:solidFill>
                  <a:schemeClr val="accent1"/>
                </a:solidFill>
              </a:rPr>
              <a:t>Maria Figueroa - English Professor, MiraCosta College</a:t>
            </a:r>
            <a:endParaRPr>
              <a:solidFill>
                <a:schemeClr val="accent1"/>
              </a:solidFill>
            </a:endParaRPr>
          </a:p>
          <a:p>
            <a:pPr indent="-381000" lvl="0" marL="914400" rtl="0" algn="l">
              <a:spcBef>
                <a:spcPts val="0"/>
              </a:spcBef>
              <a:spcAft>
                <a:spcPts val="0"/>
              </a:spcAft>
              <a:buClr>
                <a:schemeClr val="accent1"/>
              </a:buClr>
              <a:buSzPts val="2400"/>
              <a:buChar char="●"/>
            </a:pPr>
            <a:r>
              <a:rPr lang="en-US">
                <a:solidFill>
                  <a:schemeClr val="accent1"/>
                </a:solidFill>
              </a:rPr>
              <a:t>Gertrude López - Umoja Coordinator, Moreno Valley College</a:t>
            </a:r>
            <a:endParaRPr>
              <a:solidFill>
                <a:schemeClr val="accent1"/>
              </a:solidFill>
            </a:endParaRPr>
          </a:p>
        </p:txBody>
      </p:sp>
      <p:sp>
        <p:nvSpPr>
          <p:cNvPr id="55" name="Google Shape;55;p8"/>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9"/>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400"/>
              <a:t>Goals/Outcomes for this Session</a:t>
            </a:r>
            <a:endParaRPr sz="4400"/>
          </a:p>
        </p:txBody>
      </p:sp>
      <p:sp>
        <p:nvSpPr>
          <p:cNvPr id="62" name="Google Shape;62;p9"/>
          <p:cNvSpPr txBox="1"/>
          <p:nvPr>
            <p:ph idx="1" type="body"/>
          </p:nvPr>
        </p:nvSpPr>
        <p:spPr>
          <a:xfrm>
            <a:off x="829994" y="2662568"/>
            <a:ext cx="10523700" cy="3569400"/>
          </a:xfrm>
          <a:prstGeom prst="rect">
            <a:avLst/>
          </a:prstGeom>
        </p:spPr>
        <p:txBody>
          <a:bodyPr anchorCtr="0" anchor="ctr" bIns="45700" lIns="91425" spcFirstLastPara="1" rIns="91425" wrap="square" tIns="45700">
            <a:noAutofit/>
          </a:bodyPr>
          <a:lstStyle/>
          <a:p>
            <a:pPr indent="-381000" lvl="0" marL="457200" rtl="0" algn="l">
              <a:lnSpc>
                <a:spcPct val="115000"/>
              </a:lnSpc>
              <a:spcBef>
                <a:spcPts val="1000"/>
              </a:spcBef>
              <a:spcAft>
                <a:spcPts val="0"/>
              </a:spcAft>
              <a:buSzPts val="2400"/>
              <a:buAutoNum type="arabicPeriod"/>
            </a:pPr>
            <a:r>
              <a:rPr lang="en-US"/>
              <a:t>To understand Culturally Responsive Teaching and why it’s important</a:t>
            </a:r>
            <a:endParaRPr/>
          </a:p>
          <a:p>
            <a:pPr indent="-381000" lvl="0" marL="457200" rtl="0" algn="l">
              <a:lnSpc>
                <a:spcPct val="115000"/>
              </a:lnSpc>
              <a:spcBef>
                <a:spcPts val="0"/>
              </a:spcBef>
              <a:spcAft>
                <a:spcPts val="0"/>
              </a:spcAft>
              <a:buSzPts val="2400"/>
              <a:buAutoNum type="arabicPeriod"/>
            </a:pPr>
            <a:r>
              <a:rPr lang="en-US"/>
              <a:t>To learn about specific projects that successfully utilized Culturally Responsive Practices</a:t>
            </a:r>
            <a:endParaRPr/>
          </a:p>
          <a:p>
            <a:pPr indent="-381000" lvl="0" marL="457200" rtl="0" algn="l">
              <a:lnSpc>
                <a:spcPct val="115000"/>
              </a:lnSpc>
              <a:spcBef>
                <a:spcPts val="0"/>
              </a:spcBef>
              <a:spcAft>
                <a:spcPts val="0"/>
              </a:spcAft>
              <a:buSzPts val="2400"/>
              <a:buAutoNum type="arabicPeriod"/>
            </a:pPr>
            <a:r>
              <a:rPr lang="en-US"/>
              <a:t>To learn about groups such as Puente and Umoja and how to introduce them in your college</a:t>
            </a:r>
            <a:endParaRPr/>
          </a:p>
          <a:p>
            <a:pPr indent="-381000" lvl="0" marL="457200" rtl="0" algn="l">
              <a:lnSpc>
                <a:spcPct val="115000"/>
              </a:lnSpc>
              <a:spcBef>
                <a:spcPts val="0"/>
              </a:spcBef>
              <a:spcAft>
                <a:spcPts val="0"/>
              </a:spcAft>
              <a:buSzPts val="2400"/>
              <a:buAutoNum type="arabicPeriod"/>
            </a:pPr>
            <a:r>
              <a:rPr lang="en-US"/>
              <a:t>To identify culturally responsive practices that faculty can introduce in their own classrooms</a:t>
            </a:r>
            <a:endParaRPr/>
          </a:p>
        </p:txBody>
      </p:sp>
      <p:sp>
        <p:nvSpPr>
          <p:cNvPr id="63" name="Google Shape;63;p9"/>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0"/>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200"/>
              <a:t>Culturally Responsive Teaching: </a:t>
            </a:r>
            <a:endParaRPr sz="4200"/>
          </a:p>
          <a:p>
            <a:pPr indent="0" lvl="0" marL="0" rtl="0" algn="l">
              <a:spcBef>
                <a:spcPts val="0"/>
              </a:spcBef>
              <a:spcAft>
                <a:spcPts val="0"/>
              </a:spcAft>
              <a:buNone/>
            </a:pPr>
            <a:r>
              <a:rPr lang="en-US" sz="4200"/>
              <a:t>What is it?</a:t>
            </a:r>
            <a:endParaRPr sz="4200"/>
          </a:p>
        </p:txBody>
      </p:sp>
      <p:sp>
        <p:nvSpPr>
          <p:cNvPr id="70" name="Google Shape;70;p10"/>
          <p:cNvSpPr txBox="1"/>
          <p:nvPr>
            <p:ph idx="1" type="body"/>
          </p:nvPr>
        </p:nvSpPr>
        <p:spPr>
          <a:xfrm>
            <a:off x="167875" y="2565775"/>
            <a:ext cx="7424700" cy="37905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rPr lang="en-US"/>
              <a:t>“Culturally Responsive Teaching can be defined as using the cultural knowledge, prior experiences, frames of reference, and performance styles of ethnically diverse students to make learning encounters more effective and relevant to them.”</a:t>
            </a:r>
            <a:endParaRPr/>
          </a:p>
          <a:p>
            <a:pPr indent="0" lvl="0" marL="0" rtl="0" algn="l">
              <a:spcBef>
                <a:spcPts val="1000"/>
              </a:spcBef>
              <a:spcAft>
                <a:spcPts val="0"/>
              </a:spcAft>
              <a:buNone/>
            </a:pPr>
            <a:r>
              <a:rPr lang="en-US" sz="1600"/>
              <a:t>Geneva Gay, </a:t>
            </a:r>
            <a:r>
              <a:rPr i="1" lang="en-US" sz="1600"/>
              <a:t>Culturally Responsive Teaching: Theory, Research, and Practice</a:t>
            </a:r>
            <a:r>
              <a:rPr lang="en-US" sz="2200"/>
              <a:t> </a:t>
            </a:r>
            <a:endParaRPr sz="2200"/>
          </a:p>
        </p:txBody>
      </p:sp>
      <p:sp>
        <p:nvSpPr>
          <p:cNvPr id="71" name="Google Shape;71;p10"/>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72" name="Google Shape;72;p10"/>
          <p:cNvPicPr preferRelativeResize="0"/>
          <p:nvPr/>
        </p:nvPicPr>
        <p:blipFill rotWithShape="1">
          <a:blip r:embed="rId3">
            <a:alphaModFix/>
          </a:blip>
          <a:srcRect b="0" l="0" r="0" t="22420"/>
          <a:stretch/>
        </p:blipFill>
        <p:spPr>
          <a:xfrm>
            <a:off x="6915350" y="2280625"/>
            <a:ext cx="5024050" cy="4763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1"/>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1100"/>
              <a:buFont typeface="Arial"/>
              <a:buNone/>
            </a:pPr>
            <a:r>
              <a:rPr lang="en-US" sz="4200"/>
              <a:t>Culturally Responsive Teaching: </a:t>
            </a:r>
            <a:endParaRPr sz="4200"/>
          </a:p>
          <a:p>
            <a:pPr indent="0" lvl="0" marL="0" rtl="0" algn="l">
              <a:spcBef>
                <a:spcPts val="0"/>
              </a:spcBef>
              <a:spcAft>
                <a:spcPts val="0"/>
              </a:spcAft>
              <a:buClr>
                <a:schemeClr val="dk2"/>
              </a:buClr>
              <a:buSzPts val="1100"/>
              <a:buFont typeface="Arial"/>
              <a:buNone/>
            </a:pPr>
            <a:r>
              <a:rPr lang="en-US" sz="4200"/>
              <a:t>Why is it important?</a:t>
            </a:r>
            <a:endParaRPr/>
          </a:p>
        </p:txBody>
      </p:sp>
      <p:sp>
        <p:nvSpPr>
          <p:cNvPr id="79" name="Google Shape;79;p11"/>
          <p:cNvSpPr txBox="1"/>
          <p:nvPr>
            <p:ph idx="1" type="body"/>
          </p:nvPr>
        </p:nvSpPr>
        <p:spPr>
          <a:xfrm>
            <a:off x="535050" y="2737150"/>
            <a:ext cx="7614900" cy="3619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Culturally Responsive Teaching means…</a:t>
            </a:r>
            <a:endParaRPr/>
          </a:p>
          <a:p>
            <a:pPr indent="-381000" lvl="0" marL="457200" rtl="0" algn="l">
              <a:lnSpc>
                <a:spcPct val="100000"/>
              </a:lnSpc>
              <a:spcBef>
                <a:spcPts val="1000"/>
              </a:spcBef>
              <a:spcAft>
                <a:spcPts val="0"/>
              </a:spcAft>
              <a:buSzPts val="2400"/>
              <a:buChar char="●"/>
            </a:pPr>
            <a:r>
              <a:rPr lang="en-US"/>
              <a:t>Developing a cultural diversity knowledge base</a:t>
            </a:r>
            <a:endParaRPr/>
          </a:p>
          <a:p>
            <a:pPr indent="-381000" lvl="0" marL="457200" rtl="0" algn="l">
              <a:lnSpc>
                <a:spcPct val="100000"/>
              </a:lnSpc>
              <a:spcBef>
                <a:spcPts val="0"/>
              </a:spcBef>
              <a:spcAft>
                <a:spcPts val="0"/>
              </a:spcAft>
              <a:buSzPts val="2400"/>
              <a:buChar char="●"/>
            </a:pPr>
            <a:r>
              <a:rPr lang="en-US"/>
              <a:t>Designing culturally relevant curricula</a:t>
            </a:r>
            <a:endParaRPr/>
          </a:p>
          <a:p>
            <a:pPr indent="-381000" lvl="0" marL="457200" rtl="0" algn="l">
              <a:lnSpc>
                <a:spcPct val="100000"/>
              </a:lnSpc>
              <a:spcBef>
                <a:spcPts val="0"/>
              </a:spcBef>
              <a:spcAft>
                <a:spcPts val="0"/>
              </a:spcAft>
              <a:buSzPts val="2400"/>
              <a:buChar char="●"/>
            </a:pPr>
            <a:r>
              <a:rPr lang="en-US"/>
              <a:t>Nurturing cross-cultural communication</a:t>
            </a:r>
            <a:endParaRPr/>
          </a:p>
          <a:p>
            <a:pPr indent="-381000" lvl="0" marL="457200" rtl="0" algn="l">
              <a:lnSpc>
                <a:spcPct val="100000"/>
              </a:lnSpc>
              <a:spcBef>
                <a:spcPts val="0"/>
              </a:spcBef>
              <a:spcAft>
                <a:spcPts val="0"/>
              </a:spcAft>
              <a:buSzPts val="2400"/>
              <a:buChar char="●"/>
            </a:pPr>
            <a:r>
              <a:rPr lang="en-US"/>
              <a:t>Creating cultural congruity in the classroom</a:t>
            </a:r>
            <a:endParaRPr/>
          </a:p>
          <a:p>
            <a:pPr indent="-381000" lvl="0" marL="457200" rtl="0" algn="l">
              <a:lnSpc>
                <a:spcPct val="100000"/>
              </a:lnSpc>
              <a:spcBef>
                <a:spcPts val="0"/>
              </a:spcBef>
              <a:spcAft>
                <a:spcPts val="0"/>
              </a:spcAft>
              <a:buSzPts val="2400"/>
              <a:buChar char="●"/>
            </a:pPr>
            <a:r>
              <a:rPr lang="en-US"/>
              <a:t>Demonstrating cultural caring and building a Learning Community</a:t>
            </a:r>
            <a:endParaRPr/>
          </a:p>
        </p:txBody>
      </p:sp>
      <p:sp>
        <p:nvSpPr>
          <p:cNvPr id="80" name="Google Shape;80;p11"/>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81" name="Google Shape;81;p11"/>
          <p:cNvPicPr preferRelativeResize="0"/>
          <p:nvPr/>
        </p:nvPicPr>
        <p:blipFill rotWithShape="1">
          <a:blip r:embed="rId3">
            <a:alphaModFix/>
          </a:blip>
          <a:srcRect b="11319" l="0" r="0" t="22133"/>
          <a:stretch/>
        </p:blipFill>
        <p:spPr>
          <a:xfrm>
            <a:off x="8149950" y="2737150"/>
            <a:ext cx="3259875" cy="3493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2"/>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Culturally Relevant Learning Communities</a:t>
            </a:r>
            <a:endParaRPr/>
          </a:p>
        </p:txBody>
      </p:sp>
      <p:sp>
        <p:nvSpPr>
          <p:cNvPr id="88" name="Google Shape;88;p12"/>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89" name="Google Shape;89;p12"/>
          <p:cNvPicPr preferRelativeResize="0"/>
          <p:nvPr/>
        </p:nvPicPr>
        <p:blipFill>
          <a:blip r:embed="rId3">
            <a:alphaModFix/>
          </a:blip>
          <a:stretch>
            <a:fillRect/>
          </a:stretch>
        </p:blipFill>
        <p:spPr>
          <a:xfrm>
            <a:off x="7953200" y="2598875"/>
            <a:ext cx="4118926" cy="1519750"/>
          </a:xfrm>
          <a:prstGeom prst="rect">
            <a:avLst/>
          </a:prstGeom>
          <a:noFill/>
          <a:ln>
            <a:noFill/>
          </a:ln>
        </p:spPr>
      </p:pic>
      <p:pic>
        <p:nvPicPr>
          <p:cNvPr id="90" name="Google Shape;90;p12"/>
          <p:cNvPicPr preferRelativeResize="0"/>
          <p:nvPr/>
        </p:nvPicPr>
        <p:blipFill>
          <a:blip r:embed="rId4">
            <a:alphaModFix/>
          </a:blip>
          <a:stretch>
            <a:fillRect/>
          </a:stretch>
        </p:blipFill>
        <p:spPr>
          <a:xfrm>
            <a:off x="196100" y="4028400"/>
            <a:ext cx="3168724" cy="3168724"/>
          </a:xfrm>
          <a:prstGeom prst="rect">
            <a:avLst/>
          </a:prstGeom>
          <a:noFill/>
          <a:ln>
            <a:noFill/>
          </a:ln>
        </p:spPr>
      </p:pic>
      <p:sp>
        <p:nvSpPr>
          <p:cNvPr id="91" name="Google Shape;91;p12"/>
          <p:cNvSpPr txBox="1"/>
          <p:nvPr/>
        </p:nvSpPr>
        <p:spPr>
          <a:xfrm>
            <a:off x="3430900" y="4908077"/>
            <a:ext cx="7560000" cy="16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50">
                <a:solidFill>
                  <a:schemeClr val="accent2"/>
                </a:solidFill>
                <a:highlight>
                  <a:srgbClr val="FFFFFF"/>
                </a:highlight>
              </a:rPr>
              <a:t>Umoja is a community of educators and learners committed to the academic success, personal growth and self-actualization of African American and other students. The Umoja Community seeks to educate the whole student–body, mind and spirit. Informed by an ethic of love and its vital power, the Umoja Community will deliberately engage students as full participants in the construction of knowledge and critical thought.</a:t>
            </a:r>
            <a:endParaRPr sz="2000">
              <a:solidFill>
                <a:schemeClr val="accent2"/>
              </a:solidFill>
            </a:endParaRPr>
          </a:p>
        </p:txBody>
      </p:sp>
      <p:sp>
        <p:nvSpPr>
          <p:cNvPr id="92" name="Google Shape;92;p12"/>
          <p:cNvSpPr txBox="1"/>
          <p:nvPr/>
        </p:nvSpPr>
        <p:spPr>
          <a:xfrm>
            <a:off x="196100" y="2572325"/>
            <a:ext cx="7800900" cy="20310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chemeClr val="dk2"/>
              </a:buClr>
              <a:buSzPts val="1100"/>
              <a:buFont typeface="Arial"/>
              <a:buNone/>
            </a:pPr>
            <a:r>
              <a:rPr lang="en-US" sz="1600">
                <a:solidFill>
                  <a:schemeClr val="accent5"/>
                </a:solidFill>
              </a:rPr>
              <a:t>The Puente Project is a national award-winning program that has improved the college-going rate of tens of thousands of California's educationally underrepresented students since 1981. Its mission is to increase the number of educationally disadvantaged students who enroll in four-year colleges and universities, earn college degrees and return to the community as mentors and leaders to future generations. The program is interdisciplinary in approach, with writing, counseling and mentoring components.</a:t>
            </a:r>
            <a:endParaRPr sz="1600">
              <a:solidFill>
                <a:schemeClr val="accent5"/>
              </a:solidFill>
            </a:endParaRPr>
          </a:p>
          <a:p>
            <a:pPr indent="0" lvl="0" marL="0" rtl="0" algn="r">
              <a:spcBef>
                <a:spcPts val="0"/>
              </a:spcBef>
              <a:spcAft>
                <a:spcPts val="0"/>
              </a:spcAft>
              <a:buNone/>
            </a:pPr>
            <a:r>
              <a:t/>
            </a:r>
            <a:endParaRPr sz="1700">
              <a:solidFill>
                <a:schemeClr val="accent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3"/>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800"/>
              <a:t>Pedagogy of Cariño in the PUENTE Classroom </a:t>
            </a:r>
            <a:endParaRPr sz="4800"/>
          </a:p>
        </p:txBody>
      </p:sp>
      <p:sp>
        <p:nvSpPr>
          <p:cNvPr id="99" name="Google Shape;99;p13"/>
          <p:cNvSpPr txBox="1"/>
          <p:nvPr>
            <p:ph idx="1" type="body"/>
          </p:nvPr>
        </p:nvSpPr>
        <p:spPr>
          <a:xfrm>
            <a:off x="99800" y="2475725"/>
            <a:ext cx="11294700" cy="49674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I </a:t>
            </a:r>
            <a:r>
              <a:rPr lang="en-US" sz="900">
                <a:solidFill>
                  <a:schemeClr val="dk2"/>
                </a:solidFill>
                <a:latin typeface="Calibri"/>
                <a:ea typeface="Calibri"/>
                <a:cs typeface="Calibri"/>
                <a:sym typeface="Calibri"/>
              </a:rPr>
              <a:t>shed tears of anguish</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as I see my children disappear</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behind the shroud of mediocrity</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never to look back to remember me </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I am Joaquin</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 </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I have endured in the rugged mountains</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                                    of our country.</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I have survived the toils and slavery </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                                    of the fields.</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                                            I have existed</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In the barrios of the city </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in the suburbs of bigotry </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in the mines of social snobbery,</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in the prisons of dejection,</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in the muck of exploitation </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and</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in the fierce heat of racial hatred…</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 </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I am the masses of my people and </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I refuse to be absorbed.</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                                    I am Joaquin</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The odds are great</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But my spirit is strong</a:t>
            </a:r>
            <a:endParaRPr sz="900">
              <a:solidFill>
                <a:schemeClr val="dk2"/>
              </a:solidFill>
              <a:latin typeface="Calibri"/>
              <a:ea typeface="Calibri"/>
              <a:cs typeface="Calibri"/>
              <a:sym typeface="Calibri"/>
            </a:endParaRPr>
          </a:p>
          <a:p>
            <a:pPr indent="0" lvl="0" marL="0" rtl="0" algn="l">
              <a:lnSpc>
                <a:spcPct val="115000"/>
              </a:lnSpc>
              <a:spcBef>
                <a:spcPts val="0"/>
              </a:spcBef>
              <a:spcAft>
                <a:spcPts val="0"/>
              </a:spcAft>
              <a:buNone/>
            </a:pPr>
            <a:r>
              <a:rPr lang="en-US" sz="900">
                <a:solidFill>
                  <a:schemeClr val="dk2"/>
                </a:solidFill>
                <a:latin typeface="Calibri"/>
                <a:ea typeface="Calibri"/>
                <a:cs typeface="Calibri"/>
                <a:sym typeface="Calibri"/>
              </a:rPr>
              <a:t>                                    My faith unbreakable</a:t>
            </a:r>
            <a:endParaRPr sz="900">
              <a:solidFill>
                <a:schemeClr val="dk2"/>
              </a:solidFill>
              <a:latin typeface="Calibri"/>
              <a:ea typeface="Calibri"/>
              <a:cs typeface="Calibri"/>
              <a:sym typeface="Calibri"/>
            </a:endParaRPr>
          </a:p>
          <a:p>
            <a:pPr indent="0" lvl="0" marL="0" rtl="0" algn="ctr">
              <a:lnSpc>
                <a:spcPct val="115000"/>
              </a:lnSpc>
              <a:spcBef>
                <a:spcPts val="0"/>
              </a:spcBef>
              <a:spcAft>
                <a:spcPts val="0"/>
              </a:spcAft>
              <a:buNone/>
            </a:pPr>
            <a:r>
              <a:rPr lang="en-US" sz="900">
                <a:solidFill>
                  <a:schemeClr val="dk2"/>
                </a:solidFill>
                <a:latin typeface="Calibri"/>
                <a:ea typeface="Calibri"/>
                <a:cs typeface="Calibri"/>
                <a:sym typeface="Calibri"/>
              </a:rPr>
              <a:t>I</a:t>
            </a:r>
            <a:endParaRPr b="1">
              <a:solidFill>
                <a:srgbClr val="FF0000"/>
              </a:solidFill>
            </a:endParaRPr>
          </a:p>
        </p:txBody>
      </p:sp>
      <p:sp>
        <p:nvSpPr>
          <p:cNvPr id="100" name="Google Shape;100;p13"/>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01" name="Google Shape;101;p13"/>
          <p:cNvPicPr preferRelativeResize="0"/>
          <p:nvPr/>
        </p:nvPicPr>
        <p:blipFill>
          <a:blip r:embed="rId3">
            <a:alphaModFix/>
          </a:blip>
          <a:stretch>
            <a:fillRect/>
          </a:stretch>
        </p:blipFill>
        <p:spPr>
          <a:xfrm>
            <a:off x="3308375" y="2475725"/>
            <a:ext cx="4177600" cy="3786500"/>
          </a:xfrm>
          <a:prstGeom prst="rect">
            <a:avLst/>
          </a:prstGeom>
          <a:noFill/>
          <a:ln>
            <a:noFill/>
          </a:ln>
        </p:spPr>
      </p:pic>
      <p:pic>
        <p:nvPicPr>
          <p:cNvPr id="102" name="Google Shape;102;p13"/>
          <p:cNvPicPr preferRelativeResize="0"/>
          <p:nvPr/>
        </p:nvPicPr>
        <p:blipFill>
          <a:blip r:embed="rId4">
            <a:alphaModFix/>
          </a:blip>
          <a:stretch>
            <a:fillRect/>
          </a:stretch>
        </p:blipFill>
        <p:spPr>
          <a:xfrm>
            <a:off x="8192900" y="2475725"/>
            <a:ext cx="3201600" cy="3786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InLak’Ech: As a framework for decolonial teaching and learning </a:t>
            </a:r>
            <a:endParaRPr/>
          </a:p>
        </p:txBody>
      </p:sp>
      <p:sp>
        <p:nvSpPr>
          <p:cNvPr id="109" name="Google Shape;109;p14"/>
          <p:cNvSpPr txBox="1"/>
          <p:nvPr>
            <p:ph idx="1" type="body"/>
          </p:nvPr>
        </p:nvSpPr>
        <p:spPr>
          <a:xfrm>
            <a:off x="829994" y="2662568"/>
            <a:ext cx="10523700" cy="3569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In Lak/Ech/ Tu eres mi otro yo/ You are my other me</a:t>
            </a:r>
            <a:endParaRPr/>
          </a:p>
          <a:p>
            <a:pPr indent="0" lvl="0" marL="0" rtl="0" algn="l">
              <a:spcBef>
                <a:spcPts val="1000"/>
              </a:spcBef>
              <a:spcAft>
                <a:spcPts val="0"/>
              </a:spcAft>
              <a:buNone/>
            </a:pPr>
            <a:r>
              <a:rPr lang="en-US"/>
              <a:t>If I do harm to you/ I do harm to myself</a:t>
            </a:r>
            <a:endParaRPr/>
          </a:p>
          <a:p>
            <a:pPr indent="0" lvl="0" marL="0" rtl="0" algn="l">
              <a:spcBef>
                <a:spcPts val="1000"/>
              </a:spcBef>
              <a:spcAft>
                <a:spcPts val="0"/>
              </a:spcAft>
              <a:buNone/>
            </a:pPr>
            <a:r>
              <a:rPr lang="en-US"/>
              <a:t>If I love you / I love myself</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i="1" lang="en-US"/>
              <a:t>LA CULTURA CURA</a:t>
            </a:r>
            <a:endParaRPr i="1"/>
          </a:p>
        </p:txBody>
      </p:sp>
      <p:sp>
        <p:nvSpPr>
          <p:cNvPr id="110" name="Google Shape;110;p14"/>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11" name="Google Shape;111;p14"/>
          <p:cNvPicPr preferRelativeResize="0"/>
          <p:nvPr/>
        </p:nvPicPr>
        <p:blipFill>
          <a:blip r:embed="rId3">
            <a:alphaModFix/>
          </a:blip>
          <a:stretch>
            <a:fillRect/>
          </a:stretch>
        </p:blipFill>
        <p:spPr>
          <a:xfrm>
            <a:off x="5868975" y="3835375"/>
            <a:ext cx="5484725" cy="2520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5"/>
          <p:cNvSpPr txBox="1"/>
          <p:nvPr>
            <p:ph type="title"/>
          </p:nvPr>
        </p:nvSpPr>
        <p:spPr>
          <a:xfrm>
            <a:off x="2895600" y="403412"/>
            <a:ext cx="8458200" cy="1685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1100"/>
              <a:buFont typeface="Arial"/>
              <a:buNone/>
            </a:pPr>
            <a:r>
              <a:rPr lang="en-US"/>
              <a:t>InLak’Ech: Decolonizing the classroom</a:t>
            </a:r>
            <a:endParaRPr/>
          </a:p>
        </p:txBody>
      </p:sp>
      <p:sp>
        <p:nvSpPr>
          <p:cNvPr id="118" name="Google Shape;118;p15"/>
          <p:cNvSpPr txBox="1"/>
          <p:nvPr>
            <p:ph idx="1" type="body"/>
          </p:nvPr>
        </p:nvSpPr>
        <p:spPr>
          <a:xfrm>
            <a:off x="830000" y="2662576"/>
            <a:ext cx="10523700" cy="4059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The classroom as a sacred place of learning </a:t>
            </a:r>
            <a:endParaRPr/>
          </a:p>
          <a:p>
            <a:pPr indent="0" lvl="0" marL="0" rtl="0" algn="l">
              <a:spcBef>
                <a:spcPts val="1000"/>
              </a:spcBef>
              <a:spcAft>
                <a:spcPts val="0"/>
              </a:spcAft>
              <a:buNone/>
            </a:pPr>
            <a:r>
              <a:rPr lang="en-US"/>
              <a:t>Students’ Cultural Capital* is centered </a:t>
            </a:r>
            <a:endParaRPr/>
          </a:p>
          <a:p>
            <a:pPr indent="0" lvl="0" marL="0" rtl="0" algn="l">
              <a:spcBef>
                <a:spcPts val="1000"/>
              </a:spcBef>
              <a:spcAft>
                <a:spcPts val="0"/>
              </a:spcAft>
              <a:buNone/>
            </a:pPr>
            <a:r>
              <a:rPr lang="en-US"/>
              <a:t>Co-creators of knowledge*</a:t>
            </a:r>
            <a:endParaRPr/>
          </a:p>
          <a:p>
            <a:pPr indent="0" lvl="0" marL="0" rtl="0" algn="l">
              <a:spcBef>
                <a:spcPts val="1000"/>
              </a:spcBef>
              <a:spcAft>
                <a:spcPts val="0"/>
              </a:spcAft>
              <a:buNone/>
            </a:pPr>
            <a:r>
              <a:rPr lang="en-US"/>
              <a:t>Community / Family </a:t>
            </a:r>
            <a:endParaRPr/>
          </a:p>
          <a:p>
            <a:pPr indent="0" lvl="0" marL="0" rtl="0" algn="l">
              <a:spcBef>
                <a:spcPts val="1000"/>
              </a:spcBef>
              <a:spcAft>
                <a:spcPts val="0"/>
              </a:spcAft>
              <a:buNone/>
            </a:pPr>
            <a:r>
              <a:t/>
            </a:r>
            <a:endParaRPr/>
          </a:p>
        </p:txBody>
      </p:sp>
      <p:sp>
        <p:nvSpPr>
          <p:cNvPr id="119" name="Google Shape;119;p15"/>
          <p:cNvSpPr txBox="1"/>
          <p:nvPr>
            <p:ph idx="12" type="sldNum"/>
          </p:nvPr>
        </p:nvSpPr>
        <p:spPr>
          <a:xfrm>
            <a:off x="10438228" y="6356350"/>
            <a:ext cx="9156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20" name="Google Shape;120;p15"/>
          <p:cNvPicPr preferRelativeResize="0"/>
          <p:nvPr/>
        </p:nvPicPr>
        <p:blipFill>
          <a:blip r:embed="rId3">
            <a:alphaModFix/>
          </a:blip>
          <a:stretch>
            <a:fillRect/>
          </a:stretch>
        </p:blipFill>
        <p:spPr>
          <a:xfrm>
            <a:off x="4796450" y="3714950"/>
            <a:ext cx="2729950" cy="2880775"/>
          </a:xfrm>
          <a:prstGeom prst="rect">
            <a:avLst/>
          </a:prstGeom>
          <a:noFill/>
          <a:ln>
            <a:noFill/>
          </a:ln>
        </p:spPr>
      </p:pic>
      <p:pic>
        <p:nvPicPr>
          <p:cNvPr id="121" name="Google Shape;121;p15"/>
          <p:cNvPicPr preferRelativeResize="0"/>
          <p:nvPr/>
        </p:nvPicPr>
        <p:blipFill>
          <a:blip r:embed="rId4">
            <a:alphaModFix/>
          </a:blip>
          <a:stretch>
            <a:fillRect/>
          </a:stretch>
        </p:blipFill>
        <p:spPr>
          <a:xfrm>
            <a:off x="8550425" y="3308650"/>
            <a:ext cx="2583925" cy="2679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