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191919"/>
                </a:solidFill>
                <a:latin typeface="Arial"/>
                <a:ea typeface="Arial"/>
                <a:cs typeface="Arial"/>
                <a:sym typeface="Arial"/>
              </a:rPr>
              <a:t>Icebreaker:  Name and college and your leadership position (Mayra)</a:t>
            </a:r>
            <a:endParaRPr>
              <a:solidFill>
                <a:srgbClr val="191919"/>
              </a:solidFill>
              <a:latin typeface="Arial"/>
              <a:ea typeface="Arial"/>
              <a:cs typeface="Arial"/>
              <a:sym typeface="Arial"/>
            </a:endParaRPr>
          </a:p>
          <a:p>
            <a:pPr indent="0" lvl="0" marL="0" rtl="0" algn="l">
              <a:lnSpc>
                <a:spcPct val="115000"/>
              </a:lnSpc>
              <a:spcBef>
                <a:spcPts val="200"/>
              </a:spcBef>
              <a:spcAft>
                <a:spcPts val="0"/>
              </a:spcAft>
              <a:buNone/>
            </a:pPr>
            <a:r>
              <a:t/>
            </a:r>
            <a:endParaRPr>
              <a:solidFill>
                <a:srgbClr val="191919"/>
              </a:solidFill>
              <a:latin typeface="Arial"/>
              <a:ea typeface="Arial"/>
              <a:cs typeface="Arial"/>
              <a:sym typeface="Arial"/>
            </a:endParaRPr>
          </a:p>
          <a:p>
            <a:pPr indent="0" lvl="0" marL="0" rtl="0" algn="l">
              <a:lnSpc>
                <a:spcPct val="115000"/>
              </a:lnSpc>
              <a:spcBef>
                <a:spcPts val="200"/>
              </a:spcBef>
              <a:spcAft>
                <a:spcPts val="0"/>
              </a:spcAft>
              <a:buNone/>
            </a:pPr>
            <a:r>
              <a:rPr lang="en-US">
                <a:solidFill>
                  <a:srgbClr val="191919"/>
                </a:solidFill>
                <a:latin typeface="Arial"/>
                <a:ea typeface="Arial"/>
                <a:cs typeface="Arial"/>
                <a:sym typeface="Arial"/>
              </a:rPr>
              <a:t>Session date and time: November 5th from 3:00 to 4:00PM</a:t>
            </a:r>
            <a:endParaRPr>
              <a:solidFill>
                <a:srgbClr val="191919"/>
              </a:solidFill>
              <a:latin typeface="Arial"/>
              <a:ea typeface="Arial"/>
              <a:cs typeface="Arial"/>
              <a:sym typeface="Arial"/>
            </a:endParaRPr>
          </a:p>
          <a:p>
            <a:pPr indent="0" lvl="0" marL="0" rtl="0" algn="l">
              <a:lnSpc>
                <a:spcPct val="115000"/>
              </a:lnSpc>
              <a:spcBef>
                <a:spcPts val="200"/>
              </a:spcBef>
              <a:spcAft>
                <a:spcPts val="0"/>
              </a:spcAft>
              <a:buClr>
                <a:schemeClr val="dk1"/>
              </a:buClr>
              <a:buSzPts val="1100"/>
              <a:buFont typeface="Arial"/>
              <a:buNone/>
            </a:pPr>
            <a:r>
              <a:rPr lang="en-US">
                <a:solidFill>
                  <a:srgbClr val="191919"/>
                </a:solidFill>
                <a:latin typeface="Arial"/>
                <a:ea typeface="Arial"/>
                <a:cs typeface="Arial"/>
                <a:sym typeface="Arial"/>
              </a:rPr>
              <a:t>One of the most important characteristics of the California community colleges is our unique and dynamic relationships with the students and communities we serve.  In fact, for many of these students the impact of this relationship is so strong, that they return after their studies to rejoin our community in various capacities including instructors.  In this session we’ll explore the importance of cultivating and encouraging our students to consider careers as community college professors and learn from former and current students about their own experiences in the community college.  We’ll also place emphasis on programs such as SDICCCA and Project Match and their role in helping students consider a career as community college instructors. </a:t>
            </a:r>
            <a:endParaRPr>
              <a:solidFill>
                <a:srgbClr val="191919"/>
              </a:solidFill>
              <a:latin typeface="Arial"/>
              <a:ea typeface="Arial"/>
              <a:cs typeface="Arial"/>
              <a:sym typeface="Arial"/>
            </a:endParaRPr>
          </a:p>
          <a:p>
            <a:pPr indent="0" lvl="0" marL="0" rtl="0" algn="l">
              <a:spcBef>
                <a:spcPts val="200"/>
              </a:spcBef>
              <a:spcAft>
                <a:spcPts val="0"/>
              </a:spcAft>
              <a:buNone/>
            </a:pPr>
            <a:r>
              <a:t/>
            </a:r>
            <a:endParaRPr/>
          </a:p>
        </p:txBody>
      </p:sp>
      <p:sp>
        <p:nvSpPr>
          <p:cNvPr id="45" name="Google Shape;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5586eeaad_4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5586eeaad_4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4 minutes</a:t>
            </a:r>
            <a:endParaRPr/>
          </a:p>
        </p:txBody>
      </p:sp>
      <p:sp>
        <p:nvSpPr>
          <p:cNvPr id="116" name="Google Shape;116;ga5586eeaad_4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fc405087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fc405087c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9fc405087c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4df0687b8_3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4df0687b8_3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 minutes</a:t>
            </a:r>
            <a:endParaRPr/>
          </a:p>
        </p:txBody>
      </p:sp>
      <p:sp>
        <p:nvSpPr>
          <p:cNvPr id="144" name="Google Shape;144;ga4df0687b8_3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4df0687b8_3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4df0687b8_3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3-4 minutes- Hi all, I thought it might help us organize our thoughts about why mentors are key in every field …  feel free to leave it in or take it out.. </a:t>
            </a:r>
            <a:endParaRPr/>
          </a:p>
        </p:txBody>
      </p:sp>
      <p:sp>
        <p:nvSpPr>
          <p:cNvPr id="152" name="Google Shape;152;ga4df0687b8_3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5758e8fb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5758e8fb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a5758e8fb2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5758e8fb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5758e8fb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will discuss this in my five minute presentation.  Is it possible to include it? Elmida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Yes!</a:t>
            </a:r>
            <a:endParaRPr/>
          </a:p>
          <a:p>
            <a:pPr indent="0" lvl="0" marL="0" rtl="0" algn="l">
              <a:spcBef>
                <a:spcPts val="0"/>
              </a:spcBef>
              <a:spcAft>
                <a:spcPts val="0"/>
              </a:spcAft>
              <a:buNone/>
            </a:pPr>
            <a:r>
              <a:t/>
            </a:r>
            <a:endParaRPr/>
          </a:p>
        </p:txBody>
      </p:sp>
      <p:sp>
        <p:nvSpPr>
          <p:cNvPr id="168" name="Google Shape;168;ga5758e8fb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4df0687b8_3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4df0687b8_3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 minutes</a:t>
            </a:r>
            <a:endParaRPr/>
          </a:p>
        </p:txBody>
      </p:sp>
      <p:sp>
        <p:nvSpPr>
          <p:cNvPr id="176" name="Google Shape;176;ga4df0687b8_3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586eeaad_4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586eeaad_4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 minutes</a:t>
            </a:r>
            <a:endParaRPr/>
          </a:p>
        </p:txBody>
      </p:sp>
      <p:sp>
        <p:nvSpPr>
          <p:cNvPr id="184" name="Google Shape;184;ga5586eeaad_4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4df0687b8_3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4df0687b8_3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15 minutes</a:t>
            </a:r>
            <a:endParaRPr/>
          </a:p>
        </p:txBody>
      </p:sp>
      <p:sp>
        <p:nvSpPr>
          <p:cNvPr id="192" name="Google Shape;192;ga4df0687b8_3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5586eeaad_4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5586eeaad_4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a5586eeaad_4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a4df0687b8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 name="Google Shape;50;ga4df0687b8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 minute</a:t>
            </a:r>
            <a:endParaRPr/>
          </a:p>
        </p:txBody>
      </p:sp>
      <p:sp>
        <p:nvSpPr>
          <p:cNvPr id="51" name="Google Shape;51;ga4df0687b8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5586eeaad_4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5586eeaad_4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a5586eeaad_4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4df0687b8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a4df0687b8_3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 minutes</a:t>
            </a:r>
            <a:endParaRPr/>
          </a:p>
        </p:txBody>
      </p:sp>
      <p:sp>
        <p:nvSpPr>
          <p:cNvPr id="59" name="Google Shape;59;ga4df0687b8_3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fc405087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 name="Google Shape;66;g9fc405087c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9fc405087c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a4df0687b8_3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 name="Google Shape;75;ga4df0687b8_3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 minute</a:t>
            </a:r>
            <a:endParaRPr/>
          </a:p>
        </p:txBody>
      </p:sp>
      <p:sp>
        <p:nvSpPr>
          <p:cNvPr id="76" name="Google Shape;76;ga4df0687b8_3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4df0687b8_3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a4df0687b8_3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 minutes</a:t>
            </a:r>
            <a:endParaRPr/>
          </a:p>
        </p:txBody>
      </p:sp>
      <p:sp>
        <p:nvSpPr>
          <p:cNvPr id="84" name="Google Shape;84;ga4df0687b8_3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5586eeaad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a5586eeaad_6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a5586eeaad_6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5586eeaad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a5586eeaad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Steven’s slide</a:t>
            </a:r>
            <a:endParaRPr/>
          </a:p>
        </p:txBody>
      </p:sp>
      <p:sp>
        <p:nvSpPr>
          <p:cNvPr id="100" name="Google Shape;100;ga5586eeaad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62d254bd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62d254bd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a62d254bd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2"/>
          <p:cNvSpPr txBox="1"/>
          <p:nvPr>
            <p:ph type="title"/>
          </p:nvPr>
        </p:nvSpPr>
        <p:spPr>
          <a:xfrm>
            <a:off x="815926" y="5111646"/>
            <a:ext cx="10547847" cy="157396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bg>
      <p:bgPr>
        <a:solidFill>
          <a:schemeClr val="lt1"/>
        </a:solidFill>
      </p:bgPr>
    </p:bg>
    <p:spTree>
      <p:nvGrpSpPr>
        <p:cNvPr id="16" name="Shape 16"/>
        <p:cNvGrpSpPr/>
        <p:nvPr/>
      </p:nvGrpSpPr>
      <p:grpSpPr>
        <a:xfrm>
          <a:off x="0" y="0"/>
          <a:ext cx="0" cy="0"/>
          <a:chOff x="0" y="0"/>
          <a:chExt cx="0" cy="0"/>
        </a:xfrm>
      </p:grpSpPr>
      <p:sp>
        <p:nvSpPr>
          <p:cNvPr id="17" name="Google Shape;17;p3"/>
          <p:cNvSpPr/>
          <p:nvPr/>
        </p:nvSpPr>
        <p:spPr>
          <a:xfrm>
            <a:off x="2124222" y="0"/>
            <a:ext cx="10067778" cy="2355163"/>
          </a:xfrm>
          <a:prstGeom prst="rect">
            <a:avLst/>
          </a:prstGeom>
          <a:solidFill>
            <a:schemeClr val="dk1"/>
          </a:solidFill>
          <a:ln>
            <a:noFill/>
          </a:ln>
          <a:effectLst>
            <a:outerShdw blurRad="190500" sx="101000" rotWithShape="0" algn="l" dir="10800000"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3F3F3F"/>
              </a:buClr>
              <a:buSzPts val="2400"/>
              <a:buFont typeface="Arial"/>
              <a:buNone/>
              <a:defRPr sz="2400"/>
            </a:lvl1pPr>
            <a:lvl2pPr indent="-381000" lvl="1" marL="914400" algn="l">
              <a:lnSpc>
                <a:spcPct val="90000"/>
              </a:lnSpc>
              <a:spcBef>
                <a:spcPts val="500"/>
              </a:spcBef>
              <a:spcAft>
                <a:spcPts val="0"/>
              </a:spcAft>
              <a:buClr>
                <a:srgbClr val="3F3F3F"/>
              </a:buClr>
              <a:buSzPts val="2400"/>
              <a:buChar char="•"/>
              <a:defRPr sz="2400"/>
            </a:lvl2pPr>
            <a:lvl3pPr indent="-355600" lvl="2" marL="1371600" algn="l">
              <a:lnSpc>
                <a:spcPct val="90000"/>
              </a:lnSpc>
              <a:spcBef>
                <a:spcPts val="500"/>
              </a:spcBef>
              <a:spcAft>
                <a:spcPts val="0"/>
              </a:spcAft>
              <a:buClr>
                <a:srgbClr val="3F3F3F"/>
              </a:buClr>
              <a:buSzPts val="2000"/>
              <a:buChar char="•"/>
              <a:defRPr sz="2000"/>
            </a:lvl3pPr>
            <a:lvl4pPr indent="-342900" lvl="3" marL="1828800" algn="l">
              <a:lnSpc>
                <a:spcPct val="90000"/>
              </a:lnSpc>
              <a:spcBef>
                <a:spcPts val="500"/>
              </a:spcBef>
              <a:spcAft>
                <a:spcPts val="0"/>
              </a:spcAft>
              <a:buClr>
                <a:srgbClr val="3F3F3F"/>
              </a:buClr>
              <a:buSzPts val="1800"/>
              <a:buChar char="•"/>
              <a:defRPr sz="18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3"/>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b="0" l="0" r="0" t="0"/>
          <a:stretch/>
        </p:blipFill>
        <p:spPr>
          <a:xfrm>
            <a:off x="829994" y="6377118"/>
            <a:ext cx="344357" cy="344357"/>
          </a:xfrm>
          <a:prstGeom prst="rect">
            <a:avLst/>
          </a:prstGeom>
          <a:noFill/>
          <a:ln>
            <a:noFill/>
          </a:ln>
        </p:spPr>
      </p:pic>
      <p:sp>
        <p:nvSpPr>
          <p:cNvPr id="22" name="Google Shape;22;p3"/>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3"/>
          <p:cNvPicPr preferRelativeResize="0"/>
          <p:nvPr/>
        </p:nvPicPr>
        <p:blipFill rotWithShape="1">
          <a:blip r:embed="rId3">
            <a:alphaModFix/>
          </a:blip>
          <a:srcRect b="15201" l="22088" r="12912" t="18379"/>
          <a:stretch/>
        </p:blipFill>
        <p:spPr>
          <a:xfrm>
            <a:off x="0" y="0"/>
            <a:ext cx="2729345" cy="2355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bg>
      <p:bgPr>
        <a:solidFill>
          <a:schemeClr val="lt1"/>
        </a:solidFill>
      </p:bgPr>
    </p:bg>
    <p:spTree>
      <p:nvGrpSpPr>
        <p:cNvPr id="24" name="Shape 24"/>
        <p:cNvGrpSpPr/>
        <p:nvPr/>
      </p:nvGrpSpPr>
      <p:grpSpPr>
        <a:xfrm>
          <a:off x="0" y="0"/>
          <a:ext cx="0" cy="0"/>
          <a:chOff x="0" y="0"/>
          <a:chExt cx="0" cy="0"/>
        </a:xfrm>
      </p:grpSpPr>
      <p:sp>
        <p:nvSpPr>
          <p:cNvPr id="25" name="Google Shape;25;p4"/>
          <p:cNvSpPr/>
          <p:nvPr/>
        </p:nvSpPr>
        <p:spPr>
          <a:xfrm>
            <a:off x="0" y="0"/>
            <a:ext cx="927847" cy="6858000"/>
          </a:xfrm>
          <a:prstGeom prst="rect">
            <a:avLst/>
          </a:prstGeom>
          <a:solidFill>
            <a:schemeClr val="accent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 name="Google Shape;29;p4"/>
          <p:cNvPicPr preferRelativeResize="0"/>
          <p:nvPr/>
        </p:nvPicPr>
        <p:blipFill rotWithShape="1">
          <a:blip r:embed="rId2">
            <a:alphaModFix/>
          </a:blip>
          <a:srcRect b="0" l="0" r="0" t="0"/>
          <a:stretch/>
        </p:blipFill>
        <p:spPr>
          <a:xfrm>
            <a:off x="1249514" y="6377118"/>
            <a:ext cx="344357" cy="344357"/>
          </a:xfrm>
          <a:prstGeom prst="rect">
            <a:avLst/>
          </a:prstGeom>
          <a:noFill/>
          <a:ln>
            <a:noFill/>
          </a:ln>
        </p:spPr>
      </p:pic>
      <p:sp>
        <p:nvSpPr>
          <p:cNvPr id="30" name="Google Shape;30;p4"/>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idx="11" type="ftr"/>
          </p:nvPr>
        </p:nvSpPr>
        <p:spPr>
          <a:xfrm>
            <a:off x="168151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bg>
      <p:bgPr>
        <a:solidFill>
          <a:schemeClr val="lt1"/>
        </a:solidFill>
      </p:bgPr>
    </p:bg>
    <p:spTree>
      <p:nvGrpSpPr>
        <p:cNvPr id="32" name="Shape 32"/>
        <p:cNvGrpSpPr/>
        <p:nvPr/>
      </p:nvGrpSpPr>
      <p:grpSpPr>
        <a:xfrm>
          <a:off x="0" y="0"/>
          <a:ext cx="0" cy="0"/>
          <a:chOff x="0" y="0"/>
          <a:chExt cx="0" cy="0"/>
        </a:xfrm>
      </p:grpSpPr>
      <p:sp>
        <p:nvSpPr>
          <p:cNvPr id="33" name="Google Shape;33;p5"/>
          <p:cNvSpPr/>
          <p:nvPr/>
        </p:nvSpPr>
        <p:spPr>
          <a:xfrm>
            <a:off x="0" y="0"/>
            <a:ext cx="927847" cy="6858000"/>
          </a:xfrm>
          <a:prstGeom prst="rect">
            <a:avLst/>
          </a:prstGeom>
          <a:solidFill>
            <a:schemeClr val="accent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5"/>
          <p:cNvPicPr preferRelativeResize="0"/>
          <p:nvPr/>
        </p:nvPicPr>
        <p:blipFill rotWithShape="1">
          <a:blip r:embed="rId2">
            <a:alphaModFix/>
          </a:blip>
          <a:srcRect b="0" l="0" r="0" t="0"/>
          <a:stretch/>
        </p:blipFill>
        <p:spPr>
          <a:xfrm>
            <a:off x="1235446" y="6377118"/>
            <a:ext cx="344357" cy="344357"/>
          </a:xfrm>
          <a:prstGeom prst="rect">
            <a:avLst/>
          </a:prstGeom>
          <a:noFill/>
          <a:ln>
            <a:noFill/>
          </a:ln>
        </p:spPr>
      </p:pic>
      <p:sp>
        <p:nvSpPr>
          <p:cNvPr id="38" name="Google Shape;38;p5"/>
          <p:cNvSpPr txBox="1"/>
          <p:nvPr>
            <p:ph idx="11" type="ftr"/>
          </p:nvPr>
        </p:nvSpPr>
        <p:spPr>
          <a:xfrm>
            <a:off x="167522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
          <p:cNvSpPr txBox="1"/>
          <p:nvPr>
            <p:ph idx="12" type="sldNum"/>
          </p:nvPr>
        </p:nvSpPr>
        <p:spPr>
          <a:xfrm>
            <a:off x="10297550" y="6356350"/>
            <a:ext cx="1056249"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b="0" i="0" sz="1200" u="none" cap="none" strike="noStrike">
                <a:solidFill>
                  <a:srgbClr val="7F7F7F"/>
                </a:solidFill>
                <a:latin typeface="Arial"/>
                <a:ea typeface="Arial"/>
                <a:cs typeface="Arial"/>
                <a:sym typeface="Arial"/>
              </a:defRPr>
            </a:lvl1pPr>
            <a:lvl2pPr indent="0" lvl="1" marL="0" algn="r">
              <a:spcBef>
                <a:spcPts val="0"/>
              </a:spcBef>
              <a:buNone/>
              <a:defRPr b="0" i="0" sz="1200" u="none" cap="none" strike="noStrike">
                <a:solidFill>
                  <a:srgbClr val="7F7F7F"/>
                </a:solidFill>
                <a:latin typeface="Arial"/>
                <a:ea typeface="Arial"/>
                <a:cs typeface="Arial"/>
                <a:sym typeface="Arial"/>
              </a:defRPr>
            </a:lvl2pPr>
            <a:lvl3pPr indent="0" lvl="2" marL="0" algn="r">
              <a:spcBef>
                <a:spcPts val="0"/>
              </a:spcBef>
              <a:buNone/>
              <a:defRPr b="0" i="0" sz="1200" u="none" cap="none" strike="noStrike">
                <a:solidFill>
                  <a:srgbClr val="7F7F7F"/>
                </a:solidFill>
                <a:latin typeface="Arial"/>
                <a:ea typeface="Arial"/>
                <a:cs typeface="Arial"/>
                <a:sym typeface="Arial"/>
              </a:defRPr>
            </a:lvl3pPr>
            <a:lvl4pPr indent="0" lvl="3" marL="0" algn="r">
              <a:spcBef>
                <a:spcPts val="0"/>
              </a:spcBef>
              <a:buNone/>
              <a:defRPr b="0" i="0" sz="1200" u="none" cap="none" strike="noStrike">
                <a:solidFill>
                  <a:srgbClr val="7F7F7F"/>
                </a:solidFill>
                <a:latin typeface="Arial"/>
                <a:ea typeface="Arial"/>
                <a:cs typeface="Arial"/>
                <a:sym typeface="Arial"/>
              </a:defRPr>
            </a:lvl4pPr>
            <a:lvl5pPr indent="0" lvl="4" marL="0" algn="r">
              <a:spcBef>
                <a:spcPts val="0"/>
              </a:spcBef>
              <a:buNone/>
              <a:defRPr b="0" i="0" sz="1200" u="none" cap="none" strike="noStrike">
                <a:solidFill>
                  <a:srgbClr val="7F7F7F"/>
                </a:solidFill>
                <a:latin typeface="Arial"/>
                <a:ea typeface="Arial"/>
                <a:cs typeface="Arial"/>
                <a:sym typeface="Arial"/>
              </a:defRPr>
            </a:lvl5pPr>
            <a:lvl6pPr indent="0" lvl="5" marL="0" algn="r">
              <a:spcBef>
                <a:spcPts val="0"/>
              </a:spcBef>
              <a:buNone/>
              <a:defRPr b="0" i="0" sz="1200" u="none" cap="none" strike="noStrike">
                <a:solidFill>
                  <a:srgbClr val="7F7F7F"/>
                </a:solidFill>
                <a:latin typeface="Arial"/>
                <a:ea typeface="Arial"/>
                <a:cs typeface="Arial"/>
                <a:sym typeface="Arial"/>
              </a:defRPr>
            </a:lvl6pPr>
            <a:lvl7pPr indent="0" lvl="6" marL="0" algn="r">
              <a:spcBef>
                <a:spcPts val="0"/>
              </a:spcBef>
              <a:buNone/>
              <a:defRPr b="0" i="0" sz="1200" u="none" cap="none" strike="noStrike">
                <a:solidFill>
                  <a:srgbClr val="7F7F7F"/>
                </a:solidFill>
                <a:latin typeface="Arial"/>
                <a:ea typeface="Arial"/>
                <a:cs typeface="Arial"/>
                <a:sym typeface="Arial"/>
              </a:defRPr>
            </a:lvl7pPr>
            <a:lvl8pPr indent="0" lvl="7" marL="0" algn="r">
              <a:spcBef>
                <a:spcPts val="0"/>
              </a:spcBef>
              <a:buNone/>
              <a:defRPr b="0" i="0" sz="1200" u="none" cap="none" strike="noStrike">
                <a:solidFill>
                  <a:srgbClr val="7F7F7F"/>
                </a:solidFill>
                <a:latin typeface="Arial"/>
                <a:ea typeface="Arial"/>
                <a:cs typeface="Arial"/>
                <a:sym typeface="Arial"/>
              </a:defRPr>
            </a:lvl8pPr>
            <a:lvl9pPr indent="0" lvl="8" marL="0" algn="r">
              <a:spcBef>
                <a:spcPts val="0"/>
              </a:spcBef>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2">
            <a:alphaModFix/>
          </a:blip>
          <a:srcRect b="0" l="0" r="0" t="0"/>
          <a:stretch/>
        </p:blipFill>
        <p:spPr>
          <a:xfrm>
            <a:off x="841947" y="6377118"/>
            <a:ext cx="344357" cy="344357"/>
          </a:xfrm>
          <a:prstGeom prst="rect">
            <a:avLst/>
          </a:prstGeom>
          <a:noFill/>
          <a:ln>
            <a:noFill/>
          </a:ln>
        </p:spPr>
      </p:pic>
      <p:sp>
        <p:nvSpPr>
          <p:cNvPr id="42" name="Google Shape;42;p6"/>
          <p:cNvSpPr txBox="1"/>
          <p:nvPr>
            <p:ph idx="11" type="ftr"/>
          </p:nvPr>
        </p:nvSpPr>
        <p:spPr>
          <a:xfrm>
            <a:off x="1309469"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650" y="365125"/>
            <a:ext cx="1007615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660C34"/>
              </a:buClr>
              <a:buSzPts val="4400"/>
              <a:buFont typeface="Palatino"/>
              <a:buNone/>
              <a:defRPr b="0" i="0" sz="4400" u="none" cap="none" strike="noStrike">
                <a:solidFill>
                  <a:srgbClr val="660C34"/>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89154" y="1825625"/>
            <a:ext cx="10064645"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1pPr>
            <a:lvl2pPr indent="-368300" lvl="1" marL="914400" marR="0" rtl="0" algn="l">
              <a:lnSpc>
                <a:spcPct val="90000"/>
              </a:lnSpc>
              <a:spcBef>
                <a:spcPts val="500"/>
              </a:spcBef>
              <a:spcAft>
                <a:spcPts val="0"/>
              </a:spcAft>
              <a:buClr>
                <a:srgbClr val="3F3F3F"/>
              </a:buClr>
              <a:buSzPts val="2200"/>
              <a:buFont typeface="Arial"/>
              <a:buChar char="•"/>
              <a:defRPr b="0" i="0" sz="22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buNone/>
              <a:defRPr b="0" i="0" sz="1200" u="none" cap="none" strike="noStrike">
                <a:solidFill>
                  <a:srgbClr val="7F7F7F"/>
                </a:solidFill>
                <a:latin typeface="Arial"/>
                <a:ea typeface="Arial"/>
                <a:cs typeface="Arial"/>
                <a:sym typeface="Arial"/>
              </a:defRPr>
            </a:lvl1pPr>
            <a:lvl2pPr indent="0" lvl="1" marL="0" marR="0" rtl="0" algn="r">
              <a:spcBef>
                <a:spcPts val="0"/>
              </a:spcBef>
              <a:buNone/>
              <a:defRPr b="0" i="0" sz="1200" u="none" cap="none" strike="noStrike">
                <a:solidFill>
                  <a:srgbClr val="7F7F7F"/>
                </a:solidFill>
                <a:latin typeface="Arial"/>
                <a:ea typeface="Arial"/>
                <a:cs typeface="Arial"/>
                <a:sym typeface="Arial"/>
              </a:defRPr>
            </a:lvl2pPr>
            <a:lvl3pPr indent="0" lvl="2" marL="0" marR="0" rtl="0" algn="r">
              <a:spcBef>
                <a:spcPts val="0"/>
              </a:spcBef>
              <a:buNone/>
              <a:defRPr b="0" i="0" sz="1200" u="none" cap="none" strike="noStrike">
                <a:solidFill>
                  <a:srgbClr val="7F7F7F"/>
                </a:solidFill>
                <a:latin typeface="Arial"/>
                <a:ea typeface="Arial"/>
                <a:cs typeface="Arial"/>
                <a:sym typeface="Arial"/>
              </a:defRPr>
            </a:lvl3pPr>
            <a:lvl4pPr indent="0" lvl="3" marL="0" marR="0" rtl="0" algn="r">
              <a:spcBef>
                <a:spcPts val="0"/>
              </a:spcBef>
              <a:buNone/>
              <a:defRPr b="0" i="0" sz="1200" u="none" cap="none" strike="noStrike">
                <a:solidFill>
                  <a:srgbClr val="7F7F7F"/>
                </a:solidFill>
                <a:latin typeface="Arial"/>
                <a:ea typeface="Arial"/>
                <a:cs typeface="Arial"/>
                <a:sym typeface="Arial"/>
              </a:defRPr>
            </a:lvl4pPr>
            <a:lvl5pPr indent="0" lvl="4" marL="0" marR="0" rtl="0" algn="r">
              <a:spcBef>
                <a:spcPts val="0"/>
              </a:spcBef>
              <a:buNone/>
              <a:defRPr b="0" i="0" sz="1200" u="none" cap="none" strike="noStrike">
                <a:solidFill>
                  <a:srgbClr val="7F7F7F"/>
                </a:solidFill>
                <a:latin typeface="Arial"/>
                <a:ea typeface="Arial"/>
                <a:cs typeface="Arial"/>
                <a:sym typeface="Arial"/>
              </a:defRPr>
            </a:lvl5pPr>
            <a:lvl6pPr indent="0" lvl="5" marL="0" marR="0" rtl="0" algn="r">
              <a:spcBef>
                <a:spcPts val="0"/>
              </a:spcBef>
              <a:buNone/>
              <a:defRPr b="0" i="0" sz="1200" u="none" cap="none" strike="noStrike">
                <a:solidFill>
                  <a:srgbClr val="7F7F7F"/>
                </a:solidFill>
                <a:latin typeface="Arial"/>
                <a:ea typeface="Arial"/>
                <a:cs typeface="Arial"/>
                <a:sym typeface="Arial"/>
              </a:defRPr>
            </a:lvl6pPr>
            <a:lvl7pPr indent="0" lvl="6" marL="0" marR="0" rtl="0" algn="r">
              <a:spcBef>
                <a:spcPts val="0"/>
              </a:spcBef>
              <a:buNone/>
              <a:defRPr b="0" i="0" sz="1200" u="none" cap="none" strike="noStrike">
                <a:solidFill>
                  <a:srgbClr val="7F7F7F"/>
                </a:solidFill>
                <a:latin typeface="Arial"/>
                <a:ea typeface="Arial"/>
                <a:cs typeface="Arial"/>
                <a:sym typeface="Arial"/>
              </a:defRPr>
            </a:lvl7pPr>
            <a:lvl8pPr indent="0" lvl="7" marL="0" marR="0" rtl="0" algn="r">
              <a:spcBef>
                <a:spcPts val="0"/>
              </a:spcBef>
              <a:buNone/>
              <a:defRPr b="0" i="0" sz="1200" u="none" cap="none" strike="noStrike">
                <a:solidFill>
                  <a:srgbClr val="7F7F7F"/>
                </a:solidFill>
                <a:latin typeface="Arial"/>
                <a:ea typeface="Arial"/>
                <a:cs typeface="Arial"/>
                <a:sym typeface="Arial"/>
              </a:defRPr>
            </a:lvl8pPr>
            <a:lvl9pPr indent="0" lvl="8" marL="0" marR="0" rtl="0" algn="r">
              <a:spcBef>
                <a:spcPts val="0"/>
              </a:spcBef>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hyperlink" Target="https://www.gyocollective.org/who-are-w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7"/>
          <p:cNvSpPr txBox="1"/>
          <p:nvPr>
            <p:ph type="title"/>
          </p:nvPr>
        </p:nvSpPr>
        <p:spPr>
          <a:xfrm>
            <a:off x="815926" y="5111646"/>
            <a:ext cx="10547847" cy="1573967"/>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2"/>
              </a:buClr>
              <a:buSzPts val="1100"/>
              <a:buFont typeface="Arial"/>
              <a:buNone/>
            </a:pPr>
            <a:r>
              <a:rPr b="1" lang="en-US" sz="2800">
                <a:latin typeface="Arial"/>
                <a:ea typeface="Arial"/>
                <a:cs typeface="Arial"/>
                <a:sym typeface="Arial"/>
              </a:rPr>
              <a:t> Grow Your Own Faculty- How to Encourage our Students </a:t>
            </a:r>
            <a:endParaRPr b="1" sz="2800">
              <a:latin typeface="Arial"/>
              <a:ea typeface="Arial"/>
              <a:cs typeface="Arial"/>
              <a:sym typeface="Arial"/>
            </a:endParaRPr>
          </a:p>
          <a:p>
            <a:pPr indent="0" lvl="0" marL="0" rtl="0" algn="ctr">
              <a:lnSpc>
                <a:spcPct val="115000"/>
              </a:lnSpc>
              <a:spcBef>
                <a:spcPts val="200"/>
              </a:spcBef>
              <a:spcAft>
                <a:spcPts val="200"/>
              </a:spcAft>
              <a:buClr>
                <a:schemeClr val="dk2"/>
              </a:buClr>
              <a:buSzPts val="1100"/>
              <a:buFont typeface="Arial"/>
              <a:buNone/>
            </a:pPr>
            <a:r>
              <a:rPr b="1" lang="en-US" sz="2800">
                <a:latin typeface="Arial"/>
                <a:ea typeface="Arial"/>
                <a:cs typeface="Arial"/>
                <a:sym typeface="Arial"/>
              </a:rPr>
              <a:t>to Become Community College Instructors </a:t>
            </a:r>
            <a:endParaRPr b="1" sz="6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6"/>
          <p:cNvPicPr preferRelativeResize="0"/>
          <p:nvPr/>
        </p:nvPicPr>
        <p:blipFill>
          <a:blip r:embed="rId3">
            <a:alphaModFix/>
          </a:blip>
          <a:stretch>
            <a:fillRect/>
          </a:stretch>
        </p:blipFill>
        <p:spPr>
          <a:xfrm>
            <a:off x="134525" y="2472625"/>
            <a:ext cx="2304023" cy="1184149"/>
          </a:xfrm>
          <a:prstGeom prst="rect">
            <a:avLst/>
          </a:prstGeom>
          <a:noFill/>
          <a:ln>
            <a:noFill/>
          </a:ln>
        </p:spPr>
      </p:pic>
      <p:sp>
        <p:nvSpPr>
          <p:cNvPr id="119" name="Google Shape;119;p16"/>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Formal Mentorship Programs</a:t>
            </a:r>
            <a:endParaRPr/>
          </a:p>
        </p:txBody>
      </p:sp>
      <p:sp>
        <p:nvSpPr>
          <p:cNvPr id="120" name="Google Shape;120;p16"/>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1" name="Google Shape;121;p16"/>
          <p:cNvPicPr preferRelativeResize="0"/>
          <p:nvPr/>
        </p:nvPicPr>
        <p:blipFill>
          <a:blip r:embed="rId4">
            <a:alphaModFix/>
          </a:blip>
          <a:stretch>
            <a:fillRect/>
          </a:stretch>
        </p:blipFill>
        <p:spPr>
          <a:xfrm>
            <a:off x="299200" y="5065575"/>
            <a:ext cx="1762125" cy="1184145"/>
          </a:xfrm>
          <a:prstGeom prst="rect">
            <a:avLst/>
          </a:prstGeom>
          <a:noFill/>
          <a:ln>
            <a:noFill/>
          </a:ln>
        </p:spPr>
      </p:pic>
      <p:sp>
        <p:nvSpPr>
          <p:cNvPr id="122" name="Google Shape;122;p16"/>
          <p:cNvSpPr txBox="1"/>
          <p:nvPr/>
        </p:nvSpPr>
        <p:spPr>
          <a:xfrm>
            <a:off x="2362350" y="2424150"/>
            <a:ext cx="9264900" cy="10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accent6"/>
                </a:solidFill>
                <a:highlight>
                  <a:srgbClr val="FFFFFF"/>
                </a:highlight>
                <a:latin typeface="Calibri"/>
                <a:ea typeface="Calibri"/>
                <a:cs typeface="Calibri"/>
                <a:sym typeface="Calibri"/>
              </a:rPr>
              <a:t>The SDICCCA Regional Fellowship Program is a major cooperative initiative between the San Diego/Imperial County Community College Association (SDICCCA) and San Diego State University (SDSU). The purpose of the program is to identify, recruit, train, and support prospective community college educators including classroom, library, and counseling faculty in their pursuit of part-time and full-time faculty positions within community colleges in the region.</a:t>
            </a:r>
            <a:endParaRPr sz="1900">
              <a:solidFill>
                <a:schemeClr val="accent6"/>
              </a:solidFill>
              <a:latin typeface="Calibri"/>
              <a:ea typeface="Calibri"/>
              <a:cs typeface="Calibri"/>
              <a:sym typeface="Calibri"/>
            </a:endParaRPr>
          </a:p>
        </p:txBody>
      </p:sp>
      <p:sp>
        <p:nvSpPr>
          <p:cNvPr id="123" name="Google Shape;123;p16"/>
          <p:cNvSpPr txBox="1"/>
          <p:nvPr/>
        </p:nvSpPr>
        <p:spPr>
          <a:xfrm>
            <a:off x="2345600" y="5061950"/>
            <a:ext cx="9614100" cy="13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rgbClr val="CC0000"/>
                </a:solidFill>
                <a:highlight>
                  <a:srgbClr val="FCFCFC"/>
                </a:highlight>
                <a:latin typeface="Calibri"/>
                <a:ea typeface="Calibri"/>
                <a:cs typeface="Calibri"/>
                <a:sym typeface="Calibri"/>
              </a:rPr>
              <a:t>The Los Angeles Community College District (LACCD), comprised of nine area community colleges, offers Project MATCH as a program to prepare and recruit a diverse community college faculty who are sensitive to the needs of the students and community it serves. The goals of the program are to (1) improve the diversity of the faculty pool in the District, (2) mentor participants to serve as role models reflecting that diversity within the District, and (3) better reflect the diversity of the communities within the largest community college district in the nation.</a:t>
            </a:r>
            <a:endParaRPr sz="1700">
              <a:solidFill>
                <a:srgbClr val="CC0000"/>
              </a:solidFill>
            </a:endParaRPr>
          </a:p>
        </p:txBody>
      </p:sp>
      <p:sp>
        <p:nvSpPr>
          <p:cNvPr id="124" name="Google Shape;124;p16"/>
          <p:cNvSpPr txBox="1"/>
          <p:nvPr/>
        </p:nvSpPr>
        <p:spPr>
          <a:xfrm>
            <a:off x="2895600" y="3844350"/>
            <a:ext cx="66159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6"/>
          <p:cNvPicPr preferRelativeResize="0"/>
          <p:nvPr/>
        </p:nvPicPr>
        <p:blipFill>
          <a:blip r:embed="rId5">
            <a:alphaModFix/>
          </a:blip>
          <a:stretch>
            <a:fillRect/>
          </a:stretch>
        </p:blipFill>
        <p:spPr>
          <a:xfrm>
            <a:off x="299200" y="3669863"/>
            <a:ext cx="1762125" cy="1285875"/>
          </a:xfrm>
          <a:prstGeom prst="rect">
            <a:avLst/>
          </a:prstGeom>
          <a:noFill/>
          <a:ln>
            <a:noFill/>
          </a:ln>
        </p:spPr>
      </p:pic>
      <p:sp>
        <p:nvSpPr>
          <p:cNvPr id="126" name="Google Shape;126;p16"/>
          <p:cNvSpPr txBox="1"/>
          <p:nvPr/>
        </p:nvSpPr>
        <p:spPr>
          <a:xfrm>
            <a:off x="2756025" y="3879050"/>
            <a:ext cx="8357700" cy="10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txBox="1"/>
          <p:nvPr/>
        </p:nvSpPr>
        <p:spPr>
          <a:xfrm>
            <a:off x="2345600" y="3681950"/>
            <a:ext cx="9357900" cy="8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50">
                <a:solidFill>
                  <a:schemeClr val="accent2"/>
                </a:solidFill>
              </a:rPr>
              <a:t>The Teaching Fellows Scholarship program recruits high school seniors (who maintain a 3.5 GPA) and provides a four year, enriched cohort experience for the Teaching Fellows as they complete degrees and credentials. Teaching Fellows are placed 15 hours per week as teaching assistants in low income schools and receive financial assistance and personalized support through a counselor and staff in the Teaching Fellows office. Twenty-five students are selected for the program each year.</a:t>
            </a:r>
            <a:endParaRPr sz="180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Formal Mentorship Programs</a:t>
            </a:r>
            <a:endParaRPr/>
          </a:p>
        </p:txBody>
      </p:sp>
      <p:sp>
        <p:nvSpPr>
          <p:cNvPr id="134" name="Google Shape;134;p17"/>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5" name="Google Shape;135;p17"/>
          <p:cNvPicPr preferRelativeResize="0"/>
          <p:nvPr/>
        </p:nvPicPr>
        <p:blipFill>
          <a:blip r:embed="rId3">
            <a:alphaModFix/>
          </a:blip>
          <a:stretch>
            <a:fillRect/>
          </a:stretch>
        </p:blipFill>
        <p:spPr>
          <a:xfrm>
            <a:off x="220600" y="3863425"/>
            <a:ext cx="1943617" cy="1461350"/>
          </a:xfrm>
          <a:prstGeom prst="rect">
            <a:avLst/>
          </a:prstGeom>
          <a:noFill/>
          <a:ln>
            <a:noFill/>
          </a:ln>
        </p:spPr>
      </p:pic>
      <p:pic>
        <p:nvPicPr>
          <p:cNvPr id="136" name="Google Shape;136;p17"/>
          <p:cNvPicPr preferRelativeResize="0"/>
          <p:nvPr/>
        </p:nvPicPr>
        <p:blipFill>
          <a:blip r:embed="rId4">
            <a:alphaModFix/>
          </a:blip>
          <a:stretch>
            <a:fillRect/>
          </a:stretch>
        </p:blipFill>
        <p:spPr>
          <a:xfrm>
            <a:off x="220600" y="2449775"/>
            <a:ext cx="1943625" cy="1256527"/>
          </a:xfrm>
          <a:prstGeom prst="rect">
            <a:avLst/>
          </a:prstGeom>
          <a:noFill/>
          <a:ln>
            <a:noFill/>
          </a:ln>
        </p:spPr>
      </p:pic>
      <p:pic>
        <p:nvPicPr>
          <p:cNvPr id="137" name="Google Shape;137;p17"/>
          <p:cNvPicPr preferRelativeResize="0"/>
          <p:nvPr/>
        </p:nvPicPr>
        <p:blipFill>
          <a:blip r:embed="rId5">
            <a:alphaModFix/>
          </a:blip>
          <a:stretch>
            <a:fillRect/>
          </a:stretch>
        </p:blipFill>
        <p:spPr>
          <a:xfrm>
            <a:off x="144400" y="5222381"/>
            <a:ext cx="2156750" cy="1185494"/>
          </a:xfrm>
          <a:prstGeom prst="rect">
            <a:avLst/>
          </a:prstGeom>
          <a:noFill/>
          <a:ln>
            <a:noFill/>
          </a:ln>
        </p:spPr>
      </p:pic>
      <p:sp>
        <p:nvSpPr>
          <p:cNvPr id="138" name="Google Shape;138;p17"/>
          <p:cNvSpPr txBox="1"/>
          <p:nvPr/>
        </p:nvSpPr>
        <p:spPr>
          <a:xfrm>
            <a:off x="2268900" y="2461200"/>
            <a:ext cx="9511500" cy="1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FF0000"/>
                </a:solidFill>
                <a:highlight>
                  <a:srgbClr val="FFFFFF"/>
                </a:highlight>
                <a:latin typeface="Calibri"/>
                <a:ea typeface="Calibri"/>
                <a:cs typeface="Calibri"/>
                <a:sym typeface="Calibri"/>
              </a:rPr>
              <a:t>Hermanos Unidos/Brothers United (HUBU) is committed to helping students succeed by informing, motivating, and preparing them for success both academically and personally. The HUBU mission is to increase faculty and student interaction; promote community, cultural, and gender identity development, and encourage peer-to-peer interaction between students.</a:t>
            </a:r>
            <a:endParaRPr sz="1800">
              <a:solidFill>
                <a:srgbClr val="FF0000"/>
              </a:solidFill>
              <a:latin typeface="Calibri"/>
              <a:ea typeface="Calibri"/>
              <a:cs typeface="Calibri"/>
              <a:sym typeface="Calibri"/>
            </a:endParaRPr>
          </a:p>
        </p:txBody>
      </p:sp>
      <p:sp>
        <p:nvSpPr>
          <p:cNvPr id="139" name="Google Shape;139;p17"/>
          <p:cNvSpPr txBox="1"/>
          <p:nvPr/>
        </p:nvSpPr>
        <p:spPr>
          <a:xfrm>
            <a:off x="2269625" y="3604900"/>
            <a:ext cx="9434700" cy="1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accent2"/>
                </a:solidFill>
              </a:rPr>
              <a:t>The GYOC is a </a:t>
            </a:r>
            <a:r>
              <a:rPr lang="en-US" sz="1600">
                <a:solidFill>
                  <a:schemeClr val="accent2"/>
                </a:solidFill>
                <a:uFill>
                  <a:noFill/>
                </a:uFill>
                <a:hlinkClick r:id="rId6">
                  <a:extLst>
                    <a:ext uri="{A12FA001-AC4F-418D-AE19-62706E023703}">
                      <ahyp:hlinkClr val="tx"/>
                    </a:ext>
                  </a:extLst>
                </a:hlinkClick>
              </a:rPr>
              <a:t>collective of practitioners</a:t>
            </a:r>
            <a:r>
              <a:rPr lang="en-US" sz="1600">
                <a:solidFill>
                  <a:schemeClr val="accent2"/>
                </a:solidFill>
              </a:rPr>
              <a:t>, educators, union members, policy makers, researchers and allies focused on creating a national model for recruiting &amp; retaining diverse, community- grounded teachers of color.</a:t>
            </a:r>
            <a:r>
              <a:rPr lang="en-US" sz="1600">
                <a:solidFill>
                  <a:schemeClr val="accent2"/>
                </a:solidFill>
                <a:highlight>
                  <a:srgbClr val="F9FCFC"/>
                </a:highlight>
              </a:rPr>
              <a:t> </a:t>
            </a:r>
            <a:r>
              <a:rPr lang="en-US" sz="1600">
                <a:solidFill>
                  <a:schemeClr val="accent2"/>
                </a:solidFill>
              </a:rPr>
              <a:t>We believe increasing attention should be given to community-based efforts committed to recruiting, preparing, and retaining teachers of color. We are committed to creating safe spaces for students and educators of color. </a:t>
            </a:r>
            <a:r>
              <a:rPr lang="en-US" sz="1600">
                <a:solidFill>
                  <a:schemeClr val="accent2"/>
                </a:solidFill>
                <a:highlight>
                  <a:srgbClr val="F9FCFC"/>
                </a:highlight>
              </a:rPr>
              <a:t>We are</a:t>
            </a:r>
            <a:r>
              <a:rPr lang="en-US" sz="1600">
                <a:solidFill>
                  <a:schemeClr val="accent2"/>
                </a:solidFill>
              </a:rPr>
              <a:t> a cross-collaborative network that aligns programs and University models towards developing best practices for the Grow-Your-Own Collaborative.</a:t>
            </a:r>
            <a:endParaRPr sz="1600">
              <a:solidFill>
                <a:schemeClr val="accent2"/>
              </a:solidFill>
            </a:endParaRPr>
          </a:p>
        </p:txBody>
      </p:sp>
      <p:sp>
        <p:nvSpPr>
          <p:cNvPr id="140" name="Google Shape;140;p17"/>
          <p:cNvSpPr txBox="1"/>
          <p:nvPr/>
        </p:nvSpPr>
        <p:spPr>
          <a:xfrm>
            <a:off x="2283150" y="5079775"/>
            <a:ext cx="9420900" cy="89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2"/>
              </a:buClr>
              <a:buSzPts val="1100"/>
              <a:buFont typeface="Arial"/>
              <a:buNone/>
            </a:pPr>
            <a:r>
              <a:rPr lang="en-US" sz="1700">
                <a:solidFill>
                  <a:srgbClr val="0073E6"/>
                </a:solidFill>
                <a:highlight>
                  <a:srgbClr val="FFFFFF"/>
                </a:highlight>
                <a:latin typeface="Calibri"/>
                <a:ea typeface="Calibri"/>
                <a:cs typeface="Calibri"/>
                <a:sym typeface="Calibri"/>
              </a:rPr>
              <a:t>AACTE’s Networked Improvement Community (NIC) was created as  a pathway to examine and act upon the overwhelming absence of teachers of color in our public schools. In spring 2013, AACTE established its first NIC with the specified aim of increasing the diversity of our nation’s teacher candidate pool by focusing on the recruitment of Black and Hispanic/Latino men into EPPs.</a:t>
            </a:r>
            <a:endParaRPr sz="1700">
              <a:solidFill>
                <a:srgbClr val="0073E6"/>
              </a:solidFill>
              <a:highlight>
                <a:srgbClr val="FFFFFF"/>
              </a:highlight>
              <a:latin typeface="Calibri"/>
              <a:ea typeface="Calibri"/>
              <a:cs typeface="Calibri"/>
              <a:sym typeface="Calibri"/>
            </a:endParaRPr>
          </a:p>
          <a:p>
            <a:pPr indent="0" lvl="0" marL="0" rtl="0" algn="l">
              <a:spcBef>
                <a:spcPts val="12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 Former Student’s Perspective: </a:t>
            </a:r>
            <a:endParaRPr/>
          </a:p>
          <a:p>
            <a:pPr indent="0" lvl="0" marL="0" rtl="0" algn="l">
              <a:spcBef>
                <a:spcPts val="0"/>
              </a:spcBef>
              <a:spcAft>
                <a:spcPts val="0"/>
              </a:spcAft>
              <a:buNone/>
            </a:pPr>
            <a:r>
              <a:rPr lang="en-US"/>
              <a:t>Steven Moreno-Terrill</a:t>
            </a:r>
            <a:endParaRPr/>
          </a:p>
        </p:txBody>
      </p:sp>
      <p:sp>
        <p:nvSpPr>
          <p:cNvPr id="147" name="Google Shape;147;p18"/>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Clr>
                <a:srgbClr val="000000"/>
              </a:buClr>
              <a:buSzPts val="2400"/>
              <a:buChar char="●"/>
            </a:pPr>
            <a:r>
              <a:rPr lang="en-US">
                <a:solidFill>
                  <a:srgbClr val="000000"/>
                </a:solidFill>
              </a:rPr>
              <a:t>That “aha” moment</a:t>
            </a:r>
            <a:endParaRPr>
              <a:solidFill>
                <a:srgbClr val="000000"/>
              </a:solidFill>
            </a:endParaRPr>
          </a:p>
          <a:p>
            <a:pPr indent="0" lvl="0" marL="457200" rtl="0" algn="l">
              <a:spcBef>
                <a:spcPts val="1000"/>
              </a:spcBef>
              <a:spcAft>
                <a:spcPts val="0"/>
              </a:spcAft>
              <a:buNone/>
            </a:pPr>
            <a:r>
              <a:t/>
            </a:r>
            <a:endParaRPr>
              <a:solidFill>
                <a:srgbClr val="000000"/>
              </a:solidFill>
            </a:endParaRPr>
          </a:p>
          <a:p>
            <a:pPr indent="-381000" lvl="0" marL="457200" rtl="0" algn="l">
              <a:spcBef>
                <a:spcPts val="1000"/>
              </a:spcBef>
              <a:spcAft>
                <a:spcPts val="0"/>
              </a:spcAft>
              <a:buClr>
                <a:srgbClr val="000000"/>
              </a:buClr>
              <a:buSzPts val="2400"/>
              <a:buChar char="●"/>
            </a:pPr>
            <a:r>
              <a:rPr lang="en-US">
                <a:solidFill>
                  <a:srgbClr val="000000"/>
                </a:solidFill>
              </a:rPr>
              <a:t>Mystified process</a:t>
            </a:r>
            <a:endParaRPr>
              <a:solidFill>
                <a:srgbClr val="000000"/>
              </a:solidFill>
            </a:endParaRPr>
          </a:p>
          <a:p>
            <a:pPr indent="0" lvl="0" marL="457200" rtl="0" algn="l">
              <a:spcBef>
                <a:spcPts val="1000"/>
              </a:spcBef>
              <a:spcAft>
                <a:spcPts val="0"/>
              </a:spcAft>
              <a:buNone/>
            </a:pPr>
            <a:r>
              <a:t/>
            </a:r>
            <a:endParaRPr>
              <a:solidFill>
                <a:srgbClr val="000000"/>
              </a:solidFill>
            </a:endParaRPr>
          </a:p>
          <a:p>
            <a:pPr indent="-381000" lvl="0" marL="457200" rtl="0" algn="l">
              <a:spcBef>
                <a:spcPts val="1000"/>
              </a:spcBef>
              <a:spcAft>
                <a:spcPts val="0"/>
              </a:spcAft>
              <a:buClr>
                <a:srgbClr val="000000"/>
              </a:buClr>
              <a:buSzPts val="2400"/>
              <a:buChar char="●"/>
            </a:pPr>
            <a:r>
              <a:rPr lang="en-US">
                <a:solidFill>
                  <a:srgbClr val="000000"/>
                </a:solidFill>
              </a:rPr>
              <a:t>SDICCCA and Mesa College Department of Chicana/o Studies</a:t>
            </a:r>
            <a:endParaRPr>
              <a:solidFill>
                <a:srgbClr val="000000"/>
              </a:solidFill>
            </a:endParaRPr>
          </a:p>
        </p:txBody>
      </p:sp>
      <p:sp>
        <p:nvSpPr>
          <p:cNvPr id="148" name="Google Shape;148;p18"/>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The Importance of Nurturing Mentor/Mentee Relationships</a:t>
            </a:r>
            <a:endParaRPr/>
          </a:p>
        </p:txBody>
      </p:sp>
      <p:sp>
        <p:nvSpPr>
          <p:cNvPr id="155" name="Google Shape;155;p19"/>
          <p:cNvSpPr txBox="1"/>
          <p:nvPr>
            <p:ph idx="1" type="body"/>
          </p:nvPr>
        </p:nvSpPr>
        <p:spPr>
          <a:xfrm>
            <a:off x="834144" y="2586693"/>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50">
                <a:solidFill>
                  <a:srgbClr val="333333"/>
                </a:solidFill>
                <a:highlight>
                  <a:srgbClr val="FFFFFF"/>
                </a:highlight>
              </a:rPr>
              <a:t>Win-Win and win some more……</a:t>
            </a:r>
            <a:endParaRPr sz="2450">
              <a:solidFill>
                <a:srgbClr val="333333"/>
              </a:solidFill>
              <a:highlight>
                <a:srgbClr val="FFFFFF"/>
              </a:highlight>
            </a:endParaRPr>
          </a:p>
          <a:p>
            <a:pPr indent="0" lvl="0" marL="0" rtl="0" algn="l">
              <a:spcBef>
                <a:spcPts val="1000"/>
              </a:spcBef>
              <a:spcAft>
                <a:spcPts val="0"/>
              </a:spcAft>
              <a:buNone/>
            </a:pPr>
            <a:r>
              <a:t/>
            </a:r>
            <a:endParaRPr sz="2450">
              <a:solidFill>
                <a:srgbClr val="333333"/>
              </a:solidFill>
              <a:highlight>
                <a:srgbClr val="FFFFFF"/>
              </a:highlight>
            </a:endParaRPr>
          </a:p>
          <a:p>
            <a:pPr indent="0" lvl="0" marL="0" rtl="0" algn="l">
              <a:spcBef>
                <a:spcPts val="1000"/>
              </a:spcBef>
              <a:spcAft>
                <a:spcPts val="0"/>
              </a:spcAft>
              <a:buNone/>
            </a:pPr>
            <a:r>
              <a:rPr b="1" lang="en-US" sz="2450">
                <a:solidFill>
                  <a:srgbClr val="333333"/>
                </a:solidFill>
                <a:highlight>
                  <a:srgbClr val="FFFFFF"/>
                </a:highlight>
              </a:rPr>
              <a:t>7 Reasons Why Mentors are Important in Every Field:  </a:t>
            </a:r>
            <a:endParaRPr b="1" sz="2450">
              <a:solidFill>
                <a:srgbClr val="333333"/>
              </a:solidFill>
              <a:highlight>
                <a:srgbClr val="FFFFFF"/>
              </a:highlight>
            </a:endParaRPr>
          </a:p>
          <a:p>
            <a:pPr indent="0" lvl="0" marL="0" rtl="0" algn="l">
              <a:spcBef>
                <a:spcPts val="1000"/>
              </a:spcBef>
              <a:spcAft>
                <a:spcPts val="0"/>
              </a:spcAft>
              <a:buNone/>
            </a:pPr>
            <a:r>
              <a:t/>
            </a:r>
            <a:endParaRPr b="1" sz="2450">
              <a:solidFill>
                <a:srgbClr val="333333"/>
              </a:solidFill>
              <a:highlight>
                <a:srgbClr val="FFFFFF"/>
              </a:highlight>
            </a:endParaRPr>
          </a:p>
          <a:p>
            <a:pPr indent="0" lvl="0" marL="0" rtl="0" algn="l">
              <a:spcBef>
                <a:spcPts val="1000"/>
              </a:spcBef>
              <a:spcAft>
                <a:spcPts val="0"/>
              </a:spcAft>
              <a:buNone/>
            </a:pPr>
            <a:r>
              <a:rPr lang="en-US" sz="2450">
                <a:solidFill>
                  <a:srgbClr val="333333"/>
                </a:solidFill>
                <a:highlight>
                  <a:srgbClr val="FFFFFF"/>
                </a:highlight>
              </a:rPr>
              <a:t>1. Important skills and knowledge are passed on from mentor to mentee.</a:t>
            </a:r>
            <a:endParaRPr sz="2450">
              <a:solidFill>
                <a:srgbClr val="333333"/>
              </a:solidFill>
              <a:highlight>
                <a:srgbClr val="FFFFFF"/>
              </a:highlight>
            </a:endParaRPr>
          </a:p>
          <a:p>
            <a:pPr indent="0" lvl="0" marL="0" rtl="0" algn="l">
              <a:spcBef>
                <a:spcPts val="1000"/>
              </a:spcBef>
              <a:spcAft>
                <a:spcPts val="0"/>
              </a:spcAft>
              <a:buNone/>
            </a:pPr>
            <a:r>
              <a:rPr lang="en-US" sz="2450">
                <a:solidFill>
                  <a:srgbClr val="333333"/>
                </a:solidFill>
                <a:highlight>
                  <a:srgbClr val="FFFFFF"/>
                </a:highlight>
              </a:rPr>
              <a:t>2. Supportive long-term relationships are formed.</a:t>
            </a:r>
            <a:endParaRPr sz="2450">
              <a:solidFill>
                <a:srgbClr val="333333"/>
              </a:solidFill>
              <a:highlight>
                <a:srgbClr val="FFFFFF"/>
              </a:highlight>
            </a:endParaRPr>
          </a:p>
          <a:p>
            <a:pPr indent="0" lvl="0" marL="0" rtl="0" algn="l">
              <a:spcBef>
                <a:spcPts val="1000"/>
              </a:spcBef>
              <a:spcAft>
                <a:spcPts val="0"/>
              </a:spcAft>
              <a:buNone/>
            </a:pPr>
            <a:r>
              <a:rPr lang="en-US" sz="2450">
                <a:solidFill>
                  <a:srgbClr val="333333"/>
                </a:solidFill>
                <a:highlight>
                  <a:srgbClr val="FFFFFF"/>
                </a:highlight>
              </a:rPr>
              <a:t>3. Mentors give objective advice and constructive criticism.</a:t>
            </a:r>
            <a:endParaRPr sz="2450">
              <a:solidFill>
                <a:srgbClr val="333333"/>
              </a:solidFill>
              <a:highlight>
                <a:srgbClr val="FFFFFF"/>
              </a:highlight>
            </a:endParaRPr>
          </a:p>
          <a:p>
            <a:pPr indent="0" lvl="0" marL="0" rtl="0" algn="l">
              <a:spcBef>
                <a:spcPts val="1000"/>
              </a:spcBef>
              <a:spcAft>
                <a:spcPts val="0"/>
              </a:spcAft>
              <a:buNone/>
            </a:pPr>
            <a:r>
              <a:t/>
            </a:r>
            <a:endParaRPr sz="2450">
              <a:solidFill>
                <a:srgbClr val="333333"/>
              </a:solidFill>
              <a:highlight>
                <a:srgbClr val="FFFFFF"/>
              </a:highlight>
            </a:endParaRPr>
          </a:p>
          <a:p>
            <a:pPr indent="0" lvl="0" marL="0" rtl="0" algn="l">
              <a:spcBef>
                <a:spcPts val="1000"/>
              </a:spcBef>
              <a:spcAft>
                <a:spcPts val="0"/>
              </a:spcAft>
              <a:buNone/>
            </a:pPr>
            <a:r>
              <a:t/>
            </a:r>
            <a:endParaRPr sz="2450">
              <a:solidFill>
                <a:srgbClr val="333333"/>
              </a:solidFill>
              <a:highlight>
                <a:srgbClr val="FFFFFF"/>
              </a:highlight>
            </a:endParaRPr>
          </a:p>
        </p:txBody>
      </p:sp>
      <p:sp>
        <p:nvSpPr>
          <p:cNvPr id="156" name="Google Shape;156;p19"/>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0"/>
          <p:cNvSpPr txBox="1"/>
          <p:nvPr>
            <p:ph idx="1" type="body"/>
          </p:nvPr>
        </p:nvSpPr>
        <p:spPr>
          <a:xfrm>
            <a:off x="834144" y="266086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2"/>
              </a:buClr>
              <a:buSzPts val="1100"/>
              <a:buFont typeface="Arial"/>
              <a:buNone/>
            </a:pPr>
            <a:r>
              <a:t/>
            </a:r>
            <a:endParaRPr sz="2150">
              <a:solidFill>
                <a:srgbClr val="333333"/>
              </a:solidFill>
              <a:highlight>
                <a:srgbClr val="FFFFFF"/>
              </a:highlight>
            </a:endParaRPr>
          </a:p>
          <a:p>
            <a:pPr indent="0" lvl="0" marL="0" rtl="0" algn="l">
              <a:spcBef>
                <a:spcPts val="1000"/>
              </a:spcBef>
              <a:spcAft>
                <a:spcPts val="0"/>
              </a:spcAft>
              <a:buClr>
                <a:schemeClr val="dk2"/>
              </a:buClr>
              <a:buSzPts val="1100"/>
              <a:buFont typeface="Arial"/>
              <a:buNone/>
            </a:pPr>
            <a:r>
              <a:rPr lang="en-US" sz="2150">
                <a:solidFill>
                  <a:srgbClr val="333333"/>
                </a:solidFill>
                <a:highlight>
                  <a:srgbClr val="FFFFFF"/>
                </a:highlight>
              </a:rPr>
              <a:t>4. Mentors help with setting reasonable and reachable goals.</a:t>
            </a:r>
            <a:endParaRPr sz="2150">
              <a:solidFill>
                <a:srgbClr val="333333"/>
              </a:solidFill>
              <a:highlight>
                <a:srgbClr val="FFFFFF"/>
              </a:highlight>
            </a:endParaRPr>
          </a:p>
          <a:p>
            <a:pPr indent="0" lvl="0" marL="0" rtl="0" algn="l">
              <a:spcBef>
                <a:spcPts val="1000"/>
              </a:spcBef>
              <a:spcAft>
                <a:spcPts val="0"/>
              </a:spcAft>
              <a:buClr>
                <a:schemeClr val="dk2"/>
              </a:buClr>
              <a:buSzPts val="1100"/>
              <a:buFont typeface="Arial"/>
              <a:buNone/>
            </a:pPr>
            <a:r>
              <a:rPr lang="en-US" sz="2150">
                <a:solidFill>
                  <a:srgbClr val="333333"/>
                </a:solidFill>
                <a:highlight>
                  <a:srgbClr val="FFFFFF"/>
                </a:highlight>
              </a:rPr>
              <a:t>5. Mentors become the mentee’s cheerleader and confidence-booster.</a:t>
            </a:r>
            <a:endParaRPr sz="2150">
              <a:solidFill>
                <a:srgbClr val="333333"/>
              </a:solidFill>
              <a:highlight>
                <a:srgbClr val="FFFFFF"/>
              </a:highlight>
            </a:endParaRPr>
          </a:p>
          <a:p>
            <a:pPr indent="0" lvl="0" marL="0" rtl="0" algn="l">
              <a:spcBef>
                <a:spcPts val="1000"/>
              </a:spcBef>
              <a:spcAft>
                <a:spcPts val="0"/>
              </a:spcAft>
              <a:buClr>
                <a:schemeClr val="dk2"/>
              </a:buClr>
              <a:buSzPts val="1100"/>
              <a:buFont typeface="Arial"/>
              <a:buNone/>
            </a:pPr>
            <a:r>
              <a:rPr lang="en-US" sz="2150">
                <a:solidFill>
                  <a:srgbClr val="333333"/>
                </a:solidFill>
                <a:highlight>
                  <a:srgbClr val="FFFFFF"/>
                </a:highlight>
              </a:rPr>
              <a:t>6. Mentors are usually well connected within the arena they operate in.</a:t>
            </a:r>
            <a:endParaRPr sz="2150">
              <a:solidFill>
                <a:srgbClr val="333333"/>
              </a:solidFill>
              <a:highlight>
                <a:srgbClr val="FFFFFF"/>
              </a:highlight>
            </a:endParaRPr>
          </a:p>
          <a:p>
            <a:pPr indent="0" lvl="0" marL="0" rtl="0" algn="l">
              <a:spcBef>
                <a:spcPts val="1000"/>
              </a:spcBef>
              <a:spcAft>
                <a:spcPts val="0"/>
              </a:spcAft>
              <a:buClr>
                <a:schemeClr val="dk2"/>
              </a:buClr>
              <a:buSzPts val="1100"/>
              <a:buFont typeface="Arial"/>
              <a:buNone/>
            </a:pPr>
            <a:r>
              <a:rPr lang="en-US" sz="2150">
                <a:solidFill>
                  <a:srgbClr val="333333"/>
                </a:solidFill>
                <a:highlight>
                  <a:srgbClr val="FFFFFF"/>
                </a:highlight>
              </a:rPr>
              <a:t>7. The mentorship becomes mutually beneficial and personally rewarding for both parties. </a:t>
            </a:r>
            <a:endParaRPr sz="2150">
              <a:solidFill>
                <a:srgbClr val="333333"/>
              </a:solidFill>
              <a:highlight>
                <a:srgbClr val="FFFFFF"/>
              </a:highlight>
            </a:endParaRPr>
          </a:p>
          <a:p>
            <a:pPr indent="0" lvl="0" marL="0" rtl="0" algn="l">
              <a:spcBef>
                <a:spcPts val="1000"/>
              </a:spcBef>
              <a:spcAft>
                <a:spcPts val="0"/>
              </a:spcAft>
              <a:buClr>
                <a:schemeClr val="dk2"/>
              </a:buClr>
              <a:buSzPts val="1100"/>
              <a:buFont typeface="Arial"/>
              <a:buNone/>
            </a:pPr>
            <a:r>
              <a:t/>
            </a:r>
            <a:endParaRPr sz="2150">
              <a:solidFill>
                <a:srgbClr val="333333"/>
              </a:solidFill>
              <a:highlight>
                <a:srgbClr val="FFFFFF"/>
              </a:highlight>
            </a:endParaRPr>
          </a:p>
          <a:p>
            <a:pPr indent="0" lvl="0" marL="0" rtl="0" algn="l">
              <a:spcBef>
                <a:spcPts val="1000"/>
              </a:spcBef>
              <a:spcAft>
                <a:spcPts val="0"/>
              </a:spcAft>
              <a:buNone/>
            </a:pPr>
            <a:r>
              <a:rPr i="1" lang="en-US" sz="1900"/>
              <a:t>“A mentor is someone who allows you to see the hope inside yourself”. Oprah Winfrey </a:t>
            </a:r>
            <a:endParaRPr i="1" sz="1900"/>
          </a:p>
        </p:txBody>
      </p:sp>
      <p:sp>
        <p:nvSpPr>
          <p:cNvPr id="164" name="Google Shape;164;p20"/>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Can You Secure a Mentor? </a:t>
            </a:r>
            <a:endParaRPr/>
          </a:p>
        </p:txBody>
      </p:sp>
      <p:sp>
        <p:nvSpPr>
          <p:cNvPr id="171" name="Google Shape;171;p21"/>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1" lang="en-US"/>
              <a:t>Connect </a:t>
            </a:r>
            <a:r>
              <a:rPr lang="en-US"/>
              <a:t>with faculty/leaders who know you and believe in your work</a:t>
            </a:r>
            <a:endParaRPr/>
          </a:p>
          <a:p>
            <a:pPr indent="-381000" lvl="0" marL="457200" rtl="0" algn="l">
              <a:spcBef>
                <a:spcPts val="0"/>
              </a:spcBef>
              <a:spcAft>
                <a:spcPts val="0"/>
              </a:spcAft>
              <a:buSzPts val="2400"/>
              <a:buChar char="●"/>
            </a:pPr>
            <a:r>
              <a:rPr b="1" lang="en-US"/>
              <a:t>Follow up</a:t>
            </a:r>
            <a:r>
              <a:rPr lang="en-US"/>
              <a:t> with e-mail and in person when possible</a:t>
            </a:r>
            <a:endParaRPr/>
          </a:p>
          <a:p>
            <a:pPr indent="-381000" lvl="0" marL="457200" rtl="0" algn="l">
              <a:spcBef>
                <a:spcPts val="0"/>
              </a:spcBef>
              <a:spcAft>
                <a:spcPts val="0"/>
              </a:spcAft>
              <a:buSzPts val="2400"/>
              <a:buChar char="●"/>
            </a:pPr>
            <a:r>
              <a:rPr b="1" lang="en-US"/>
              <a:t>Make an effort</a:t>
            </a:r>
            <a:r>
              <a:rPr lang="en-US"/>
              <a:t> to meet your future mentor, attend their lectures and/or presentations </a:t>
            </a:r>
            <a:endParaRPr/>
          </a:p>
          <a:p>
            <a:pPr indent="-381000" lvl="0" marL="457200" rtl="0" algn="l">
              <a:spcBef>
                <a:spcPts val="0"/>
              </a:spcBef>
              <a:spcAft>
                <a:spcPts val="0"/>
              </a:spcAft>
              <a:buSzPts val="2400"/>
              <a:buChar char="●"/>
            </a:pPr>
            <a:r>
              <a:rPr b="1" lang="en-US"/>
              <a:t>Ask questions</a:t>
            </a:r>
            <a:r>
              <a:rPr lang="en-US"/>
              <a:t>, if the person is where you want to be one day ask them how they got there</a:t>
            </a:r>
            <a:endParaRPr/>
          </a:p>
          <a:p>
            <a:pPr indent="-381000" lvl="0" marL="457200" rtl="0" algn="l">
              <a:spcBef>
                <a:spcPts val="0"/>
              </a:spcBef>
              <a:spcAft>
                <a:spcPts val="0"/>
              </a:spcAft>
              <a:buSzPts val="2400"/>
              <a:buChar char="●"/>
            </a:pPr>
            <a:r>
              <a:rPr b="1" lang="en-US"/>
              <a:t>Do not reinvent the wheel</a:t>
            </a:r>
            <a:r>
              <a:rPr lang="en-US"/>
              <a:t>, each of us has a unique journey that can help others </a:t>
            </a:r>
            <a:endParaRPr/>
          </a:p>
          <a:p>
            <a:pPr indent="-381000" lvl="0" marL="457200" rtl="0" algn="l">
              <a:spcBef>
                <a:spcPts val="0"/>
              </a:spcBef>
              <a:spcAft>
                <a:spcPts val="0"/>
              </a:spcAft>
              <a:buSzPts val="2400"/>
              <a:buChar char="●"/>
            </a:pPr>
            <a:r>
              <a:rPr b="1" lang="en-US"/>
              <a:t>Network</a:t>
            </a:r>
            <a:r>
              <a:rPr lang="en-US"/>
              <a:t>, there is learning in every opportunity! </a:t>
            </a:r>
            <a:endParaRPr/>
          </a:p>
        </p:txBody>
      </p:sp>
      <p:sp>
        <p:nvSpPr>
          <p:cNvPr id="172" name="Google Shape;172;p21"/>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000"/>
              <a:t>A Personal Narrative: Elmida</a:t>
            </a:r>
            <a:endParaRPr sz="4000"/>
          </a:p>
        </p:txBody>
      </p:sp>
      <p:sp>
        <p:nvSpPr>
          <p:cNvPr id="179" name="Google Shape;179;p22"/>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Education:  AA-Child Development, BA-Human Development, MA-Counseling &amp; Psychology, Ed.D.-Organizational Leadership </a:t>
            </a:r>
            <a:endParaRPr/>
          </a:p>
          <a:p>
            <a:pPr indent="0" lvl="0" marL="0" rtl="0" algn="l">
              <a:spcBef>
                <a:spcPts val="1000"/>
              </a:spcBef>
              <a:spcAft>
                <a:spcPts val="0"/>
              </a:spcAft>
              <a:buNone/>
            </a:pPr>
            <a:r>
              <a:rPr lang="en-US"/>
              <a:t>Experience: 10 years experience working with children, 21 years in HE/Professor, Chair and Academic Advisor </a:t>
            </a:r>
            <a:endParaRPr/>
          </a:p>
          <a:p>
            <a:pPr indent="0" lvl="0" marL="0" rtl="0" algn="l">
              <a:spcBef>
                <a:spcPts val="1000"/>
              </a:spcBef>
              <a:spcAft>
                <a:spcPts val="0"/>
              </a:spcAft>
              <a:buNone/>
            </a:pPr>
            <a:r>
              <a:rPr lang="en-US"/>
              <a:t>Committees/Professional Membership:  ASCCC-CTEL, PEACH, ACCCTTP, CCCECE</a:t>
            </a:r>
            <a:endParaRPr/>
          </a:p>
          <a:p>
            <a:pPr indent="0" lvl="0" marL="0" rtl="0" algn="l">
              <a:spcBef>
                <a:spcPts val="1000"/>
              </a:spcBef>
              <a:spcAft>
                <a:spcPts val="0"/>
              </a:spcAft>
              <a:buNone/>
            </a:pPr>
            <a:r>
              <a:rPr lang="en-US"/>
              <a:t>Research Interest:  DEI, Leadership, Mentoring, Advocacy, PD</a:t>
            </a:r>
            <a:endParaRPr/>
          </a:p>
          <a:p>
            <a:pPr indent="0" lvl="0" marL="0" rtl="0" algn="l">
              <a:spcBef>
                <a:spcPts val="1000"/>
              </a:spcBef>
              <a:spcAft>
                <a:spcPts val="0"/>
              </a:spcAft>
              <a:buNone/>
            </a:pPr>
            <a:r>
              <a:t/>
            </a:r>
            <a:endParaRPr/>
          </a:p>
        </p:txBody>
      </p:sp>
      <p:sp>
        <p:nvSpPr>
          <p:cNvPr id="180" name="Google Shape;180;p22"/>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Personal Narrative</a:t>
            </a:r>
            <a:endParaRPr/>
          </a:p>
        </p:txBody>
      </p:sp>
      <p:sp>
        <p:nvSpPr>
          <p:cNvPr id="187" name="Google Shape;187;p23"/>
          <p:cNvSpPr txBox="1"/>
          <p:nvPr>
            <p:ph idx="1" type="body"/>
          </p:nvPr>
        </p:nvSpPr>
        <p:spPr>
          <a:xfrm>
            <a:off x="829994" y="2662568"/>
            <a:ext cx="10523700" cy="35694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en-US" sz="3700">
                <a:latin typeface="Palatino"/>
                <a:ea typeface="Palatino"/>
                <a:cs typeface="Palatino"/>
                <a:sym typeface="Palatino"/>
              </a:rPr>
              <a:t>Ahmed Aden</a:t>
            </a:r>
            <a:endParaRPr sz="3700">
              <a:latin typeface="Palatino"/>
              <a:ea typeface="Palatino"/>
              <a:cs typeface="Palatino"/>
              <a:sym typeface="Palatino"/>
            </a:endParaRPr>
          </a:p>
          <a:p>
            <a:pPr indent="0" lvl="0" marL="0" rtl="0" algn="ctr">
              <a:spcBef>
                <a:spcPts val="1000"/>
              </a:spcBef>
              <a:spcAft>
                <a:spcPts val="0"/>
              </a:spcAft>
              <a:buNone/>
            </a:pPr>
            <a:r>
              <a:rPr lang="en-US" sz="2600">
                <a:latin typeface="Palatino"/>
                <a:ea typeface="Palatino"/>
                <a:cs typeface="Palatino"/>
                <a:sym typeface="Palatino"/>
              </a:rPr>
              <a:t>Counselor, Assistant Professor</a:t>
            </a:r>
            <a:endParaRPr sz="2600">
              <a:latin typeface="Palatino"/>
              <a:ea typeface="Palatino"/>
              <a:cs typeface="Palatino"/>
              <a:sym typeface="Palatino"/>
            </a:endParaRPr>
          </a:p>
          <a:p>
            <a:pPr indent="0" lvl="0" marL="0" rtl="0" algn="ctr">
              <a:spcBef>
                <a:spcPts val="1000"/>
              </a:spcBef>
              <a:spcAft>
                <a:spcPts val="0"/>
              </a:spcAft>
              <a:buNone/>
            </a:pPr>
            <a:r>
              <a:rPr lang="en-US" sz="2600">
                <a:latin typeface="Palatino"/>
                <a:ea typeface="Palatino"/>
                <a:cs typeface="Palatino"/>
                <a:sym typeface="Palatino"/>
              </a:rPr>
              <a:t>Coordinator, Hispanics Unidos Brothers United (HUBU)</a:t>
            </a:r>
            <a:endParaRPr sz="2600">
              <a:latin typeface="Palatino"/>
              <a:ea typeface="Palatino"/>
              <a:cs typeface="Palatino"/>
              <a:sym typeface="Palatino"/>
            </a:endParaRPr>
          </a:p>
          <a:p>
            <a:pPr indent="0" lvl="0" marL="0" rtl="0" algn="ctr">
              <a:spcBef>
                <a:spcPts val="1000"/>
              </a:spcBef>
              <a:spcAft>
                <a:spcPts val="0"/>
              </a:spcAft>
              <a:buNone/>
            </a:pPr>
            <a:r>
              <a:rPr lang="en-US" sz="2600">
                <a:latin typeface="Palatino"/>
                <a:ea typeface="Palatino"/>
                <a:cs typeface="Palatino"/>
                <a:sym typeface="Palatino"/>
              </a:rPr>
              <a:t>San Diego City College</a:t>
            </a:r>
            <a:endParaRPr sz="2600">
              <a:latin typeface="Palatino"/>
              <a:ea typeface="Palatino"/>
              <a:cs typeface="Palatino"/>
              <a:sym typeface="Palatino"/>
            </a:endParaRPr>
          </a:p>
        </p:txBody>
      </p:sp>
      <p:sp>
        <p:nvSpPr>
          <p:cNvPr id="188" name="Google Shape;188;p23"/>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Breakout Activity:  Becoming a Mentor</a:t>
            </a:r>
            <a:endParaRPr/>
          </a:p>
        </p:txBody>
      </p:sp>
      <p:sp>
        <p:nvSpPr>
          <p:cNvPr id="195" name="Google Shape;195;p24"/>
          <p:cNvSpPr txBox="1"/>
          <p:nvPr>
            <p:ph idx="1" type="body"/>
          </p:nvPr>
        </p:nvSpPr>
        <p:spPr>
          <a:xfrm>
            <a:off x="445450" y="2662575"/>
            <a:ext cx="10908300" cy="3569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1700">
                <a:solidFill>
                  <a:schemeClr val="dk2"/>
                </a:solidFill>
              </a:rPr>
              <a:t>After listening to the personal narratives of our panelists and learning more about the role and need for “Grow Your Own” programs, use your breakout room to engage in a conversation with your peers about how your faculty and college could encourage our students to pursue a career as community college faculty.  The following questions can be used to guide your conversation:</a:t>
            </a:r>
            <a:endParaRPr b="1" sz="1700">
              <a:solidFill>
                <a:schemeClr val="dk2"/>
              </a:solidFill>
            </a:endParaRPr>
          </a:p>
          <a:p>
            <a:pPr indent="-336550" lvl="0" marL="457200" rtl="0" algn="l">
              <a:lnSpc>
                <a:spcPct val="115000"/>
              </a:lnSpc>
              <a:spcBef>
                <a:spcPts val="1200"/>
              </a:spcBef>
              <a:spcAft>
                <a:spcPts val="0"/>
              </a:spcAft>
              <a:buClr>
                <a:schemeClr val="dk2"/>
              </a:buClr>
              <a:buSzPts val="1700"/>
              <a:buAutoNum type="arabicPeriod"/>
            </a:pPr>
            <a:r>
              <a:rPr lang="en-US" sz="1700">
                <a:solidFill>
                  <a:schemeClr val="dk2"/>
                </a:solidFill>
              </a:rPr>
              <a:t>In what ways can faculty “informally” serve as mentors or support their students?</a:t>
            </a:r>
            <a:endParaRPr sz="1700">
              <a:solidFill>
                <a:schemeClr val="dk2"/>
              </a:solidFill>
            </a:endParaRPr>
          </a:p>
          <a:p>
            <a:pPr indent="-336550" lvl="0" marL="457200" rtl="0" algn="l">
              <a:lnSpc>
                <a:spcPct val="115000"/>
              </a:lnSpc>
              <a:spcBef>
                <a:spcPts val="0"/>
              </a:spcBef>
              <a:spcAft>
                <a:spcPts val="0"/>
              </a:spcAft>
              <a:buClr>
                <a:schemeClr val="dk2"/>
              </a:buClr>
              <a:buSzPts val="1700"/>
              <a:buAutoNum type="arabicPeriod"/>
            </a:pPr>
            <a:r>
              <a:rPr lang="en-US" sz="1700">
                <a:solidFill>
                  <a:schemeClr val="dk2"/>
                </a:solidFill>
              </a:rPr>
              <a:t>What department-wide measures can be taken to encourage students to consider careers in community college?</a:t>
            </a:r>
            <a:endParaRPr sz="1700">
              <a:solidFill>
                <a:schemeClr val="dk2"/>
              </a:solidFill>
            </a:endParaRPr>
          </a:p>
          <a:p>
            <a:pPr indent="-336550" lvl="0" marL="457200" rtl="0" algn="l">
              <a:lnSpc>
                <a:spcPct val="115000"/>
              </a:lnSpc>
              <a:spcBef>
                <a:spcPts val="0"/>
              </a:spcBef>
              <a:spcAft>
                <a:spcPts val="0"/>
              </a:spcAft>
              <a:buClr>
                <a:schemeClr val="dk2"/>
              </a:buClr>
              <a:buSzPts val="1700"/>
              <a:buAutoNum type="arabicPeriod"/>
            </a:pPr>
            <a:r>
              <a:rPr lang="en-US" sz="1700">
                <a:solidFill>
                  <a:schemeClr val="dk2"/>
                </a:solidFill>
              </a:rPr>
              <a:t>How can the college or district contribute to nurturing faculty/student mentorships?</a:t>
            </a:r>
            <a:endParaRPr sz="1700">
              <a:solidFill>
                <a:schemeClr val="dk2"/>
              </a:solidFill>
            </a:endParaRPr>
          </a:p>
          <a:p>
            <a:pPr indent="0" lvl="0" marL="0" rtl="0" algn="l">
              <a:lnSpc>
                <a:spcPct val="115000"/>
              </a:lnSpc>
              <a:spcBef>
                <a:spcPts val="1200"/>
              </a:spcBef>
              <a:spcAft>
                <a:spcPts val="1200"/>
              </a:spcAft>
              <a:buNone/>
            </a:pPr>
            <a:r>
              <a:rPr lang="en-US" sz="1700">
                <a:solidFill>
                  <a:schemeClr val="dk2"/>
                </a:solidFill>
              </a:rPr>
              <a:t> </a:t>
            </a:r>
            <a:endParaRPr sz="1700">
              <a:solidFill>
                <a:schemeClr val="dk2"/>
              </a:solidFill>
            </a:endParaRPr>
          </a:p>
        </p:txBody>
      </p:sp>
      <p:sp>
        <p:nvSpPr>
          <p:cNvPr id="196" name="Google Shape;196;p24"/>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ASCCC Information and Contact Information</a:t>
            </a:r>
            <a:endParaRPr/>
          </a:p>
        </p:txBody>
      </p:sp>
      <p:sp>
        <p:nvSpPr>
          <p:cNvPr id="203" name="Google Shape;203;p25"/>
          <p:cNvSpPr txBox="1"/>
          <p:nvPr>
            <p:ph idx="1" type="body"/>
          </p:nvPr>
        </p:nvSpPr>
        <p:spPr>
          <a:xfrm>
            <a:off x="829994" y="2662568"/>
            <a:ext cx="10523700" cy="35694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Clr>
                <a:schemeClr val="dk2"/>
              </a:buClr>
              <a:buSzPts val="1100"/>
              <a:buFont typeface="Arial"/>
              <a:buNone/>
            </a:pPr>
            <a:r>
              <a:rPr lang="en-US" sz="3400"/>
              <a:t>For more information on the ASCCC please visit our website at ASCCC.org</a:t>
            </a:r>
            <a:endParaRPr sz="3400"/>
          </a:p>
          <a:p>
            <a:pPr indent="0" lvl="0" marL="0" rtl="0" algn="ctr">
              <a:spcBef>
                <a:spcPts val="1000"/>
              </a:spcBef>
              <a:spcAft>
                <a:spcPts val="0"/>
              </a:spcAft>
              <a:buClr>
                <a:schemeClr val="dk2"/>
              </a:buClr>
              <a:buSzPts val="1100"/>
              <a:buFont typeface="Arial"/>
              <a:buNone/>
            </a:pPr>
            <a:r>
              <a:rPr lang="en-US" sz="3400"/>
              <a:t>Or send us a message via e-mail at info@asccc.org</a:t>
            </a:r>
            <a:endParaRPr/>
          </a:p>
          <a:p>
            <a:pPr indent="0" lvl="0" marL="0" rtl="0" algn="l">
              <a:spcBef>
                <a:spcPts val="1000"/>
              </a:spcBef>
              <a:spcAft>
                <a:spcPts val="0"/>
              </a:spcAft>
              <a:buNone/>
            </a:pPr>
            <a:r>
              <a:t/>
            </a:r>
            <a:endParaRPr/>
          </a:p>
        </p:txBody>
      </p:sp>
      <p:sp>
        <p:nvSpPr>
          <p:cNvPr id="204" name="Google Shape;204;p25"/>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8"/>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Presenters/Facilitators</a:t>
            </a:r>
            <a:endParaRPr/>
          </a:p>
        </p:txBody>
      </p:sp>
      <p:sp>
        <p:nvSpPr>
          <p:cNvPr id="54" name="Google Shape;54;p8"/>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solidFill>
                  <a:schemeClr val="dk1"/>
                </a:solidFill>
              </a:rPr>
              <a:t>Facilitators</a:t>
            </a:r>
            <a:endParaRPr b="1">
              <a:solidFill>
                <a:schemeClr val="dk1"/>
              </a:solidFill>
            </a:endParaRPr>
          </a:p>
          <a:p>
            <a:pPr indent="0" lvl="0" marL="457200" rtl="0" algn="l">
              <a:spcBef>
                <a:spcPts val="1000"/>
              </a:spcBef>
              <a:spcAft>
                <a:spcPts val="0"/>
              </a:spcAft>
              <a:buNone/>
            </a:pPr>
            <a:r>
              <a:rPr lang="en-US" sz="2200"/>
              <a:t>Manuel Velez - ASCCC Executive Committee South Representative</a:t>
            </a:r>
            <a:endParaRPr sz="2200"/>
          </a:p>
          <a:p>
            <a:pPr indent="0" lvl="0" marL="457200" rtl="0" algn="l">
              <a:spcBef>
                <a:spcPts val="1000"/>
              </a:spcBef>
              <a:spcAft>
                <a:spcPts val="0"/>
              </a:spcAft>
              <a:buNone/>
            </a:pPr>
            <a:r>
              <a:rPr lang="en-US" sz="2200"/>
              <a:t>Mayra Cruz - ASCC Executive Committee Treasurer</a:t>
            </a:r>
            <a:endParaRPr sz="2200"/>
          </a:p>
          <a:p>
            <a:pPr indent="0" lvl="0" marL="0" rtl="0" algn="l">
              <a:spcBef>
                <a:spcPts val="1000"/>
              </a:spcBef>
              <a:spcAft>
                <a:spcPts val="0"/>
              </a:spcAft>
              <a:buNone/>
            </a:pPr>
            <a:r>
              <a:rPr b="1" lang="en-US">
                <a:solidFill>
                  <a:schemeClr val="dk1"/>
                </a:solidFill>
              </a:rPr>
              <a:t>Presenters</a:t>
            </a:r>
            <a:endParaRPr/>
          </a:p>
          <a:p>
            <a:pPr indent="0" lvl="0" marL="457200" rtl="0" algn="l">
              <a:lnSpc>
                <a:spcPct val="115000"/>
              </a:lnSpc>
              <a:spcBef>
                <a:spcPts val="0"/>
              </a:spcBef>
              <a:spcAft>
                <a:spcPts val="0"/>
              </a:spcAft>
              <a:buClr>
                <a:schemeClr val="dk2"/>
              </a:buClr>
              <a:buSzPts val="1100"/>
              <a:buFont typeface="Arial"/>
              <a:buNone/>
            </a:pPr>
            <a:r>
              <a:rPr lang="en-US" sz="2200">
                <a:solidFill>
                  <a:srgbClr val="191919"/>
                </a:solidFill>
              </a:rPr>
              <a:t>Elmida Baghdaserians, CTELC member, Los Angeles Valley College</a:t>
            </a:r>
            <a:endParaRPr sz="2200">
              <a:solidFill>
                <a:srgbClr val="191919"/>
              </a:solidFill>
            </a:endParaRPr>
          </a:p>
          <a:p>
            <a:pPr indent="0" lvl="0" marL="457200" rtl="0" algn="l">
              <a:lnSpc>
                <a:spcPct val="115000"/>
              </a:lnSpc>
              <a:spcBef>
                <a:spcPts val="200"/>
              </a:spcBef>
              <a:spcAft>
                <a:spcPts val="0"/>
              </a:spcAft>
              <a:buClr>
                <a:schemeClr val="dk2"/>
              </a:buClr>
              <a:buSzPts val="1100"/>
              <a:buFont typeface="Arial"/>
              <a:buNone/>
            </a:pPr>
            <a:r>
              <a:rPr lang="en-US" sz="2200">
                <a:solidFill>
                  <a:srgbClr val="191919"/>
                </a:solidFill>
              </a:rPr>
              <a:t>Angelica Campos, SSCCC, City College of San Francisco</a:t>
            </a:r>
            <a:endParaRPr sz="2200">
              <a:solidFill>
                <a:srgbClr val="191919"/>
              </a:solidFill>
            </a:endParaRPr>
          </a:p>
          <a:p>
            <a:pPr indent="0" lvl="0" marL="457200" rtl="0" algn="l">
              <a:lnSpc>
                <a:spcPct val="115000"/>
              </a:lnSpc>
              <a:spcBef>
                <a:spcPts val="200"/>
              </a:spcBef>
              <a:spcAft>
                <a:spcPts val="0"/>
              </a:spcAft>
              <a:buNone/>
            </a:pPr>
            <a:r>
              <a:rPr lang="en-US" sz="2200">
                <a:solidFill>
                  <a:srgbClr val="191919"/>
                </a:solidFill>
              </a:rPr>
              <a:t>Steven Moreno-Terrill, College of the Desert</a:t>
            </a:r>
            <a:endParaRPr sz="2200">
              <a:solidFill>
                <a:srgbClr val="191919"/>
              </a:solidFill>
            </a:endParaRPr>
          </a:p>
          <a:p>
            <a:pPr indent="0" lvl="0" marL="457200" rtl="0" algn="l">
              <a:lnSpc>
                <a:spcPct val="115000"/>
              </a:lnSpc>
              <a:spcBef>
                <a:spcPts val="200"/>
              </a:spcBef>
              <a:spcAft>
                <a:spcPts val="0"/>
              </a:spcAft>
              <a:buClr>
                <a:schemeClr val="dk2"/>
              </a:buClr>
              <a:buSzPts val="1100"/>
              <a:buFont typeface="Arial"/>
              <a:buNone/>
            </a:pPr>
            <a:r>
              <a:rPr lang="en-US" sz="2200">
                <a:solidFill>
                  <a:srgbClr val="191919"/>
                </a:solidFill>
              </a:rPr>
              <a:t>Rasheed Aden - San Diego City College</a:t>
            </a:r>
            <a:endParaRPr sz="2200">
              <a:solidFill>
                <a:srgbClr val="191919"/>
              </a:solidFill>
            </a:endParaRPr>
          </a:p>
          <a:p>
            <a:pPr indent="0" lvl="0" marL="914400" rtl="0" algn="l">
              <a:spcBef>
                <a:spcPts val="1000"/>
              </a:spcBef>
              <a:spcAft>
                <a:spcPts val="0"/>
              </a:spcAft>
              <a:buNone/>
            </a:pPr>
            <a:r>
              <a:t/>
            </a:r>
            <a:endParaRPr sz="3500"/>
          </a:p>
          <a:p>
            <a:pPr indent="0" lvl="0" marL="457200" rtl="0" algn="l">
              <a:spcBef>
                <a:spcPts val="1000"/>
              </a:spcBef>
              <a:spcAft>
                <a:spcPts val="0"/>
              </a:spcAft>
              <a:buNone/>
            </a:pPr>
            <a:r>
              <a:t/>
            </a:r>
            <a:endParaRPr/>
          </a:p>
        </p:txBody>
      </p:sp>
      <p:sp>
        <p:nvSpPr>
          <p:cNvPr id="55" name="Google Shape;55;p8"/>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type="title"/>
          </p:nvPr>
        </p:nvSpPr>
        <p:spPr>
          <a:xfrm>
            <a:off x="815926" y="5111646"/>
            <a:ext cx="10547700" cy="1574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9"/>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000"/>
              <a:t>Session Outcomes and Goals</a:t>
            </a:r>
            <a:endParaRPr sz="4000"/>
          </a:p>
        </p:txBody>
      </p:sp>
      <p:sp>
        <p:nvSpPr>
          <p:cNvPr id="62" name="Google Shape;62;p9"/>
          <p:cNvSpPr txBox="1"/>
          <p:nvPr>
            <p:ph idx="1" type="body"/>
          </p:nvPr>
        </p:nvSpPr>
        <p:spPr>
          <a:xfrm>
            <a:off x="829994" y="2662568"/>
            <a:ext cx="10523700" cy="3569400"/>
          </a:xfrm>
          <a:prstGeom prst="rect">
            <a:avLst/>
          </a:prstGeom>
        </p:spPr>
        <p:txBody>
          <a:bodyPr anchorCtr="0" anchor="ctr" bIns="45700" lIns="91425" spcFirstLastPara="1" rIns="91425" wrap="square" tIns="45700">
            <a:noAutofit/>
          </a:bodyPr>
          <a:lstStyle/>
          <a:p>
            <a:pPr indent="-368300" lvl="0" marL="457200" rtl="0" algn="l">
              <a:lnSpc>
                <a:spcPct val="115000"/>
              </a:lnSpc>
              <a:spcBef>
                <a:spcPts val="1000"/>
              </a:spcBef>
              <a:spcAft>
                <a:spcPts val="0"/>
              </a:spcAft>
              <a:buSzPts val="2200"/>
              <a:buChar char="●"/>
            </a:pPr>
            <a:r>
              <a:rPr lang="en-US" sz="2200"/>
              <a:t>To learn more about the “Grow Your Own” movement</a:t>
            </a:r>
            <a:endParaRPr sz="2200"/>
          </a:p>
          <a:p>
            <a:pPr indent="-368300" lvl="0" marL="457200" rtl="0" algn="l">
              <a:lnSpc>
                <a:spcPct val="115000"/>
              </a:lnSpc>
              <a:spcBef>
                <a:spcPts val="0"/>
              </a:spcBef>
              <a:spcAft>
                <a:spcPts val="0"/>
              </a:spcAft>
              <a:buSzPts val="2200"/>
              <a:buChar char="●"/>
            </a:pPr>
            <a:r>
              <a:rPr lang="en-US" sz="2200"/>
              <a:t>To share stories about the pathway from student to the </a:t>
            </a:r>
            <a:r>
              <a:rPr lang="en-US" sz="2200"/>
              <a:t>professoriate</a:t>
            </a:r>
            <a:endParaRPr sz="2200"/>
          </a:p>
          <a:p>
            <a:pPr indent="-368300" lvl="0" marL="457200" rtl="0" algn="l">
              <a:lnSpc>
                <a:spcPct val="115000"/>
              </a:lnSpc>
              <a:spcBef>
                <a:spcPts val="0"/>
              </a:spcBef>
              <a:spcAft>
                <a:spcPts val="0"/>
              </a:spcAft>
              <a:buSzPts val="2200"/>
              <a:buChar char="●"/>
            </a:pPr>
            <a:r>
              <a:rPr lang="en-US" sz="2200"/>
              <a:t>To identify practices/tips/strategies for developing mentor/mentee relationships</a:t>
            </a:r>
            <a:endParaRPr sz="2200"/>
          </a:p>
          <a:p>
            <a:pPr indent="-368300" lvl="0" marL="457200" rtl="0" algn="l">
              <a:lnSpc>
                <a:spcPct val="115000"/>
              </a:lnSpc>
              <a:spcBef>
                <a:spcPts val="0"/>
              </a:spcBef>
              <a:spcAft>
                <a:spcPts val="0"/>
              </a:spcAft>
              <a:buSzPts val="2200"/>
              <a:buChar char="●"/>
            </a:pPr>
            <a:r>
              <a:rPr lang="en-US" sz="2200"/>
              <a:t>To introduce research and data related to mentor/mentee relationships</a:t>
            </a:r>
            <a:endParaRPr sz="2200"/>
          </a:p>
          <a:p>
            <a:pPr indent="-368300" lvl="0" marL="457200" rtl="0" algn="l">
              <a:lnSpc>
                <a:spcPct val="115000"/>
              </a:lnSpc>
              <a:spcBef>
                <a:spcPts val="0"/>
              </a:spcBef>
              <a:spcAft>
                <a:spcPts val="0"/>
              </a:spcAft>
              <a:buSzPts val="2200"/>
              <a:buChar char="●"/>
            </a:pPr>
            <a:r>
              <a:rPr lang="en-US" sz="2200"/>
              <a:t>To learn more about faculty development/mentorship programs such as SDICCCA and Project Match and how they can positively impact faculty diversification</a:t>
            </a:r>
            <a:endParaRPr sz="2200"/>
          </a:p>
          <a:p>
            <a:pPr indent="-368300" lvl="0" marL="457200" rtl="0" algn="l">
              <a:lnSpc>
                <a:spcPct val="115000"/>
              </a:lnSpc>
              <a:spcBef>
                <a:spcPts val="0"/>
              </a:spcBef>
              <a:spcAft>
                <a:spcPts val="0"/>
              </a:spcAft>
              <a:buSzPts val="2200"/>
              <a:buChar char="●"/>
            </a:pPr>
            <a:r>
              <a:rPr lang="en-US" sz="2200"/>
              <a:t>To identify practices that would promote a “Culture of Mentorship” at your college</a:t>
            </a:r>
            <a:endParaRPr sz="2200"/>
          </a:p>
        </p:txBody>
      </p:sp>
      <p:sp>
        <p:nvSpPr>
          <p:cNvPr id="63" name="Google Shape;63;p9"/>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0"/>
          <p:cNvSpPr txBox="1"/>
          <p:nvPr>
            <p:ph type="title"/>
          </p:nvPr>
        </p:nvSpPr>
        <p:spPr>
          <a:xfrm>
            <a:off x="2895600" y="6320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Grow Your Own (GYO) </a:t>
            </a:r>
            <a:endParaRPr/>
          </a:p>
          <a:p>
            <a:pPr indent="0" lvl="0" marL="0" rtl="0" algn="l">
              <a:spcBef>
                <a:spcPts val="0"/>
              </a:spcBef>
              <a:spcAft>
                <a:spcPts val="0"/>
              </a:spcAft>
              <a:buNone/>
            </a:pPr>
            <a:r>
              <a:rPr lang="en-US"/>
              <a:t>Educator Programs</a:t>
            </a:r>
            <a:endParaRPr/>
          </a:p>
        </p:txBody>
      </p:sp>
      <p:sp>
        <p:nvSpPr>
          <p:cNvPr id="70" name="Google Shape;70;p10"/>
          <p:cNvSpPr txBox="1"/>
          <p:nvPr>
            <p:ph idx="1" type="body"/>
          </p:nvPr>
        </p:nvSpPr>
        <p:spPr>
          <a:xfrm>
            <a:off x="124950" y="2296650"/>
            <a:ext cx="7553400" cy="4139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800">
                <a:solidFill>
                  <a:schemeClr val="dk2"/>
                </a:solidFill>
              </a:rPr>
              <a:t>GYO programs help address teacher shortages, retention issues and teacher diversity by engaging in a variety of strategies that aim to recruit teachers from local communities in hopes that the pool of candidates will increase in diversity and will be more likely to stay teaching in the community.</a:t>
            </a:r>
            <a:endParaRPr sz="1800">
              <a:solidFill>
                <a:schemeClr val="dk2"/>
              </a:solidFill>
            </a:endParaRPr>
          </a:p>
          <a:p>
            <a:pPr indent="0" lvl="0" marL="0" rtl="0" algn="l">
              <a:lnSpc>
                <a:spcPct val="115000"/>
              </a:lnSpc>
              <a:spcBef>
                <a:spcPts val="1200"/>
              </a:spcBef>
              <a:spcAft>
                <a:spcPts val="0"/>
              </a:spcAft>
              <a:buNone/>
            </a:pPr>
            <a:r>
              <a:rPr b="1" lang="en-US" sz="1800">
                <a:solidFill>
                  <a:schemeClr val="dk2"/>
                </a:solidFill>
              </a:rPr>
              <a:t>Benefits of GYO Programs include:</a:t>
            </a:r>
            <a:endParaRPr b="1" sz="1800">
              <a:solidFill>
                <a:schemeClr val="dk2"/>
              </a:solidFill>
            </a:endParaRPr>
          </a:p>
          <a:p>
            <a:pPr indent="-342900" lvl="0" marL="457200" rtl="0" algn="l">
              <a:lnSpc>
                <a:spcPct val="100000"/>
              </a:lnSpc>
              <a:spcBef>
                <a:spcPts val="1200"/>
              </a:spcBef>
              <a:spcAft>
                <a:spcPts val="0"/>
              </a:spcAft>
              <a:buClr>
                <a:schemeClr val="dk2"/>
              </a:buClr>
              <a:buSzPts val="1800"/>
              <a:buChar char="●"/>
            </a:pPr>
            <a:r>
              <a:rPr lang="en-US" sz="1800">
                <a:solidFill>
                  <a:schemeClr val="dk2"/>
                </a:solidFill>
              </a:rPr>
              <a:t>Can help to address the underrepresentation of faculty of color in community colleges and public schools</a:t>
            </a:r>
            <a:endParaRPr sz="1800">
              <a:solidFill>
                <a:schemeClr val="dk2"/>
              </a:solidFill>
            </a:endParaRPr>
          </a:p>
          <a:p>
            <a:pPr indent="-342900" lvl="0" marL="457200" rtl="0" algn="l">
              <a:lnSpc>
                <a:spcPct val="100000"/>
              </a:lnSpc>
              <a:spcBef>
                <a:spcPts val="0"/>
              </a:spcBef>
              <a:spcAft>
                <a:spcPts val="0"/>
              </a:spcAft>
              <a:buClr>
                <a:schemeClr val="dk2"/>
              </a:buClr>
              <a:buSzPts val="1800"/>
              <a:buChar char="●"/>
            </a:pPr>
            <a:r>
              <a:rPr lang="en-US" sz="1800">
                <a:solidFill>
                  <a:schemeClr val="dk2"/>
                </a:solidFill>
              </a:rPr>
              <a:t>Can help to create stronger connections with the communities we serve</a:t>
            </a:r>
            <a:endParaRPr sz="1800">
              <a:solidFill>
                <a:schemeClr val="dk2"/>
              </a:solidFill>
            </a:endParaRPr>
          </a:p>
          <a:p>
            <a:pPr indent="-342900" lvl="0" marL="457200" rtl="0" algn="l">
              <a:lnSpc>
                <a:spcPct val="100000"/>
              </a:lnSpc>
              <a:spcBef>
                <a:spcPts val="0"/>
              </a:spcBef>
              <a:spcAft>
                <a:spcPts val="0"/>
              </a:spcAft>
              <a:buClr>
                <a:schemeClr val="dk2"/>
              </a:buClr>
              <a:buSzPts val="1800"/>
              <a:buChar char="●"/>
            </a:pPr>
            <a:r>
              <a:rPr lang="en-US" sz="1800">
                <a:solidFill>
                  <a:schemeClr val="dk2"/>
                </a:solidFill>
              </a:rPr>
              <a:t>Creation of pathways into the teaching profession through partnerships</a:t>
            </a:r>
            <a:endParaRPr sz="1800">
              <a:solidFill>
                <a:schemeClr val="dk2"/>
              </a:solidFill>
            </a:endParaRPr>
          </a:p>
          <a:p>
            <a:pPr indent="0" lvl="0" marL="0" rtl="0" algn="l">
              <a:lnSpc>
                <a:spcPct val="115000"/>
              </a:lnSpc>
              <a:spcBef>
                <a:spcPts val="1200"/>
              </a:spcBef>
              <a:spcAft>
                <a:spcPts val="0"/>
              </a:spcAft>
              <a:buClr>
                <a:schemeClr val="dk2"/>
              </a:buClr>
              <a:buSzPts val="1100"/>
              <a:buFont typeface="Arial"/>
              <a:buNone/>
            </a:pPr>
            <a:r>
              <a:t/>
            </a:r>
            <a:endParaRPr sz="1800">
              <a:solidFill>
                <a:schemeClr val="dk2"/>
              </a:solidFill>
            </a:endParaRPr>
          </a:p>
          <a:p>
            <a:pPr indent="0" lvl="0" marL="0" rtl="0" algn="l">
              <a:spcBef>
                <a:spcPts val="1200"/>
              </a:spcBef>
              <a:spcAft>
                <a:spcPts val="0"/>
              </a:spcAft>
              <a:buNone/>
            </a:pPr>
            <a:r>
              <a:t/>
            </a:r>
            <a:endParaRPr/>
          </a:p>
        </p:txBody>
      </p:sp>
      <p:sp>
        <p:nvSpPr>
          <p:cNvPr id="71" name="Google Shape;71;p10"/>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72" name="Google Shape;72;p10"/>
          <p:cNvPicPr preferRelativeResize="0"/>
          <p:nvPr/>
        </p:nvPicPr>
        <p:blipFill>
          <a:blip r:embed="rId3">
            <a:alphaModFix/>
          </a:blip>
          <a:stretch>
            <a:fillRect/>
          </a:stretch>
        </p:blipFill>
        <p:spPr>
          <a:xfrm>
            <a:off x="7543075" y="2665950"/>
            <a:ext cx="4480850" cy="340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300"/>
              <a:t>Poll: Mentorship at your college</a:t>
            </a:r>
            <a:endParaRPr sz="4300"/>
          </a:p>
        </p:txBody>
      </p:sp>
      <p:sp>
        <p:nvSpPr>
          <p:cNvPr id="79" name="Google Shape;79;p11"/>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None/>
            </a:pPr>
            <a:r>
              <a:rPr lang="en-US" sz="1800">
                <a:solidFill>
                  <a:schemeClr val="dk2"/>
                </a:solidFill>
              </a:rPr>
              <a:t>Please choose the response that most closely resembles your response:</a:t>
            </a:r>
            <a:endParaRPr sz="1800">
              <a:solidFill>
                <a:schemeClr val="dk2"/>
              </a:solidFill>
            </a:endParaRPr>
          </a:p>
          <a:p>
            <a:pPr indent="0" lvl="0" marL="0" rtl="0" algn="l">
              <a:lnSpc>
                <a:spcPct val="150000"/>
              </a:lnSpc>
              <a:spcBef>
                <a:spcPts val="1200"/>
              </a:spcBef>
              <a:spcAft>
                <a:spcPts val="0"/>
              </a:spcAft>
              <a:buNone/>
            </a:pPr>
            <a:r>
              <a:rPr b="1" lang="en-US" sz="1800">
                <a:solidFill>
                  <a:schemeClr val="dk2"/>
                </a:solidFill>
              </a:rPr>
              <a:t>How does your college </a:t>
            </a:r>
            <a:r>
              <a:rPr b="1" lang="en-US" sz="1800">
                <a:solidFill>
                  <a:schemeClr val="dk2"/>
                </a:solidFill>
                <a:highlight>
                  <a:srgbClr val="FFFFFF"/>
                </a:highlight>
              </a:rPr>
              <a:t>encourage students to consider a career in community colleges and teaching as a profession?</a:t>
            </a:r>
            <a:endParaRPr b="1" sz="1800">
              <a:solidFill>
                <a:schemeClr val="dk2"/>
              </a:solidFill>
              <a:highlight>
                <a:srgbClr val="FFFFFF"/>
              </a:highlight>
            </a:endParaRPr>
          </a:p>
          <a:p>
            <a:pPr indent="-342900" lvl="0" marL="457200" rtl="0" algn="l">
              <a:lnSpc>
                <a:spcPct val="100000"/>
              </a:lnSpc>
              <a:spcBef>
                <a:spcPts val="1200"/>
              </a:spcBef>
              <a:spcAft>
                <a:spcPts val="0"/>
              </a:spcAft>
              <a:buClr>
                <a:schemeClr val="dk2"/>
              </a:buClr>
              <a:buSzPts val="1800"/>
              <a:buChar char="●"/>
            </a:pPr>
            <a:r>
              <a:rPr lang="en-US" sz="1800">
                <a:solidFill>
                  <a:schemeClr val="dk2"/>
                </a:solidFill>
                <a:highlight>
                  <a:srgbClr val="FFFFFF"/>
                </a:highlight>
              </a:rPr>
              <a:t>We’ve established “GYO” mentorship programs on our campus/district</a:t>
            </a:r>
            <a:endParaRPr sz="1800">
              <a:solidFill>
                <a:schemeClr val="dk2"/>
              </a:solidFill>
              <a:highlight>
                <a:srgbClr val="FFFFFF"/>
              </a:highlight>
            </a:endParaRPr>
          </a:p>
          <a:p>
            <a:pPr indent="-342900" lvl="0" marL="457200" rtl="0" algn="l">
              <a:lnSpc>
                <a:spcPct val="100000"/>
              </a:lnSpc>
              <a:spcBef>
                <a:spcPts val="0"/>
              </a:spcBef>
              <a:spcAft>
                <a:spcPts val="0"/>
              </a:spcAft>
              <a:buClr>
                <a:schemeClr val="dk2"/>
              </a:buClr>
              <a:buSzPts val="1800"/>
              <a:buChar char="●"/>
            </a:pPr>
            <a:r>
              <a:rPr lang="en-US" sz="1800">
                <a:solidFill>
                  <a:schemeClr val="dk2"/>
                </a:solidFill>
                <a:highlight>
                  <a:srgbClr val="FFFFFF"/>
                </a:highlight>
              </a:rPr>
              <a:t>We have partnerships with other academic/community organizations to encourage mentorship</a:t>
            </a:r>
            <a:endParaRPr sz="1800">
              <a:solidFill>
                <a:schemeClr val="dk2"/>
              </a:solidFill>
              <a:highlight>
                <a:srgbClr val="FFFFFF"/>
              </a:highlight>
            </a:endParaRPr>
          </a:p>
          <a:p>
            <a:pPr indent="-342900" lvl="0" marL="457200" rtl="0" algn="l">
              <a:lnSpc>
                <a:spcPct val="100000"/>
              </a:lnSpc>
              <a:spcBef>
                <a:spcPts val="0"/>
              </a:spcBef>
              <a:spcAft>
                <a:spcPts val="0"/>
              </a:spcAft>
              <a:buClr>
                <a:schemeClr val="dk2"/>
              </a:buClr>
              <a:buSzPts val="1800"/>
              <a:buChar char="●"/>
            </a:pPr>
            <a:r>
              <a:rPr lang="en-US" sz="1800">
                <a:solidFill>
                  <a:schemeClr val="dk2"/>
                </a:solidFill>
                <a:highlight>
                  <a:srgbClr val="FFFFFF"/>
                </a:highlight>
              </a:rPr>
              <a:t>We have no formal mentorship program or partnership but encourage mentoring through student organizations</a:t>
            </a:r>
            <a:endParaRPr sz="1800">
              <a:solidFill>
                <a:schemeClr val="dk2"/>
              </a:solidFill>
              <a:highlight>
                <a:srgbClr val="FFFFFF"/>
              </a:highlight>
            </a:endParaRPr>
          </a:p>
          <a:p>
            <a:pPr indent="-342900" lvl="0" marL="457200" rtl="0" algn="l">
              <a:lnSpc>
                <a:spcPct val="100000"/>
              </a:lnSpc>
              <a:spcBef>
                <a:spcPts val="0"/>
              </a:spcBef>
              <a:spcAft>
                <a:spcPts val="0"/>
              </a:spcAft>
              <a:buClr>
                <a:schemeClr val="dk2"/>
              </a:buClr>
              <a:buSzPts val="1800"/>
              <a:buChar char="●"/>
            </a:pPr>
            <a:r>
              <a:rPr lang="en-US" sz="1800">
                <a:solidFill>
                  <a:schemeClr val="dk2"/>
                </a:solidFill>
                <a:highlight>
                  <a:srgbClr val="FFFFFF"/>
                </a:highlight>
              </a:rPr>
              <a:t>Mentorships are informal and at the discretion of our individual instructors</a:t>
            </a:r>
            <a:endParaRPr sz="1800">
              <a:solidFill>
                <a:schemeClr val="dk2"/>
              </a:solidFill>
              <a:highlight>
                <a:srgbClr val="FFFFFF"/>
              </a:highlight>
            </a:endParaRPr>
          </a:p>
          <a:p>
            <a:pPr indent="0" lvl="0" marL="0" rtl="0" algn="l">
              <a:spcBef>
                <a:spcPts val="1200"/>
              </a:spcBef>
              <a:spcAft>
                <a:spcPts val="0"/>
              </a:spcAft>
              <a:buNone/>
            </a:pPr>
            <a:r>
              <a:rPr b="1" lang="en-US" sz="2000">
                <a:solidFill>
                  <a:srgbClr val="000000"/>
                </a:solidFill>
              </a:rPr>
              <a:t>Please take a moment to participate in our poll on the Pathable site</a:t>
            </a:r>
            <a:endParaRPr b="1" sz="2000">
              <a:solidFill>
                <a:srgbClr val="000000"/>
              </a:solidFill>
            </a:endParaRPr>
          </a:p>
        </p:txBody>
      </p:sp>
      <p:sp>
        <p:nvSpPr>
          <p:cNvPr id="80" name="Google Shape;80;p11"/>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2"/>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100"/>
              <a:t>A Student’s Perspective</a:t>
            </a:r>
            <a:endParaRPr sz="3100"/>
          </a:p>
        </p:txBody>
      </p:sp>
      <p:sp>
        <p:nvSpPr>
          <p:cNvPr id="87" name="Google Shape;87;p12"/>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8" name="Google Shape;88;p12"/>
          <p:cNvSpPr txBox="1"/>
          <p:nvPr/>
        </p:nvSpPr>
        <p:spPr>
          <a:xfrm>
            <a:off x="815275" y="2709625"/>
            <a:ext cx="10694700" cy="30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4000">
                <a:solidFill>
                  <a:srgbClr val="191919"/>
                </a:solidFill>
                <a:latin typeface="Palatino"/>
                <a:ea typeface="Palatino"/>
                <a:cs typeface="Palatino"/>
                <a:sym typeface="Palatino"/>
              </a:rPr>
              <a:t>Angelica Campos </a:t>
            </a:r>
            <a:endParaRPr b="1" sz="4000">
              <a:solidFill>
                <a:srgbClr val="191919"/>
              </a:solidFill>
              <a:latin typeface="Palatino"/>
              <a:ea typeface="Palatino"/>
              <a:cs typeface="Palatino"/>
              <a:sym typeface="Palatino"/>
            </a:endParaRPr>
          </a:p>
          <a:p>
            <a:pPr indent="0" lvl="0" marL="0" rtl="0" algn="ctr">
              <a:lnSpc>
                <a:spcPct val="115000"/>
              </a:lnSpc>
              <a:spcBef>
                <a:spcPts val="200"/>
              </a:spcBef>
              <a:spcAft>
                <a:spcPts val="0"/>
              </a:spcAft>
              <a:buNone/>
            </a:pPr>
            <a:r>
              <a:rPr lang="en-US" sz="2400">
                <a:solidFill>
                  <a:srgbClr val="191919"/>
                </a:solidFill>
                <a:latin typeface="Palatino"/>
                <a:ea typeface="Palatino"/>
                <a:cs typeface="Palatino"/>
                <a:sym typeface="Palatino"/>
              </a:rPr>
              <a:t>Student Senate for California Community Colleges, </a:t>
            </a:r>
            <a:endParaRPr sz="2400">
              <a:solidFill>
                <a:srgbClr val="191919"/>
              </a:solidFill>
              <a:latin typeface="Palatino"/>
              <a:ea typeface="Palatino"/>
              <a:cs typeface="Palatino"/>
              <a:sym typeface="Palatino"/>
            </a:endParaRPr>
          </a:p>
          <a:p>
            <a:pPr indent="0" lvl="0" marL="0" rtl="0" algn="ctr">
              <a:lnSpc>
                <a:spcPct val="115000"/>
              </a:lnSpc>
              <a:spcBef>
                <a:spcPts val="200"/>
              </a:spcBef>
              <a:spcAft>
                <a:spcPts val="200"/>
              </a:spcAft>
              <a:buClr>
                <a:schemeClr val="dk2"/>
              </a:buClr>
              <a:buSzPts val="1100"/>
              <a:buFont typeface="Arial"/>
              <a:buNone/>
            </a:pPr>
            <a:r>
              <a:rPr lang="en-US" sz="2400">
                <a:solidFill>
                  <a:srgbClr val="191919"/>
                </a:solidFill>
                <a:latin typeface="Palatino"/>
                <a:ea typeface="Palatino"/>
                <a:cs typeface="Palatino"/>
                <a:sym typeface="Palatino"/>
              </a:rPr>
              <a:t>Student at City College of San Francisco</a:t>
            </a:r>
            <a:endParaRPr sz="2600">
              <a:latin typeface="Palatino"/>
              <a:ea typeface="Palatino"/>
              <a:cs typeface="Palatino"/>
              <a:sym typeface="Palatin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3"/>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96" name="Google Shape;96;p13"/>
          <p:cNvPicPr preferRelativeResize="0"/>
          <p:nvPr/>
        </p:nvPicPr>
        <p:blipFill>
          <a:blip r:embed="rId3">
            <a:alphaModFix/>
          </a:blip>
          <a:stretch>
            <a:fillRect/>
          </a:stretch>
        </p:blipFill>
        <p:spPr>
          <a:xfrm>
            <a:off x="0" y="1"/>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What does the research say?</a:t>
            </a:r>
            <a:endParaRPr/>
          </a:p>
        </p:txBody>
      </p:sp>
      <p:sp>
        <p:nvSpPr>
          <p:cNvPr id="103" name="Google Shape;103;p14"/>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When mentors and instructors reflect community college students’ own backgrounds and experiences, students benefit (Fairlie, Hoffman, &amp; Oreopoulos, 2014).</a:t>
            </a:r>
            <a:endParaRPr/>
          </a:p>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US"/>
              <a:t>Mentoring networks are particularly significant to women and diverse faculty, but they are less likely to access and develop mentoring relationships and networks (Mott, 2002; Zellers et al., 2008; Pololi &amp; Knight, 2005; Van Emmerik, 2004; Chesler, Single, &amp; Mikic, 2003; Chesler &amp; Chesler, 2002; Bickel, 2014).</a:t>
            </a:r>
            <a:endParaRPr/>
          </a:p>
          <a:p>
            <a:pPr indent="0" lvl="0" marL="0" rtl="0" algn="l">
              <a:spcBef>
                <a:spcPts val="1000"/>
              </a:spcBef>
              <a:spcAft>
                <a:spcPts val="0"/>
              </a:spcAft>
              <a:buNone/>
            </a:pPr>
            <a:r>
              <a:t/>
            </a:r>
            <a:endParaRPr/>
          </a:p>
        </p:txBody>
      </p:sp>
      <p:sp>
        <p:nvSpPr>
          <p:cNvPr id="104" name="Google Shape;104;p14"/>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What does the research say?</a:t>
            </a:r>
            <a:endParaRPr/>
          </a:p>
        </p:txBody>
      </p:sp>
      <p:sp>
        <p:nvSpPr>
          <p:cNvPr id="111" name="Google Shape;111;p15"/>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a:t>Mentoring enhances</a:t>
            </a:r>
            <a:endParaRPr/>
          </a:p>
          <a:p>
            <a:pPr indent="-381000" lvl="1" marL="914400" rtl="0" algn="l">
              <a:spcBef>
                <a:spcPts val="0"/>
              </a:spcBef>
              <a:spcAft>
                <a:spcPts val="0"/>
              </a:spcAft>
              <a:buSzPts val="2400"/>
              <a:buChar char="○"/>
            </a:pPr>
            <a:r>
              <a:rPr lang="en-US"/>
              <a:t>teaching effectiveness (Williams, 1991)</a:t>
            </a:r>
            <a:endParaRPr/>
          </a:p>
          <a:p>
            <a:pPr indent="-381000" lvl="1" marL="914400" rtl="0" algn="l">
              <a:spcBef>
                <a:spcPts val="0"/>
              </a:spcBef>
              <a:spcAft>
                <a:spcPts val="0"/>
              </a:spcAft>
              <a:buSzPts val="2400"/>
              <a:buChar char="○"/>
            </a:pPr>
            <a:r>
              <a:rPr lang="en-US"/>
              <a:t>faculty retention, recruitment, productivity and satisfaction (Columbia University, 2016)</a:t>
            </a:r>
            <a:endParaRPr/>
          </a:p>
          <a:p>
            <a:pPr indent="0" lvl="0" marL="0" rtl="0" algn="l">
              <a:spcBef>
                <a:spcPts val="1000"/>
              </a:spcBef>
              <a:spcAft>
                <a:spcPts val="0"/>
              </a:spcAft>
              <a:buNone/>
            </a:pPr>
            <a:r>
              <a:t/>
            </a:r>
            <a:endParaRPr/>
          </a:p>
          <a:p>
            <a:pPr indent="-381000" lvl="0" marL="457200" rtl="0" algn="l">
              <a:spcBef>
                <a:spcPts val="1000"/>
              </a:spcBef>
              <a:spcAft>
                <a:spcPts val="0"/>
              </a:spcAft>
              <a:buSzPts val="2400"/>
              <a:buChar char="●"/>
            </a:pPr>
            <a:r>
              <a:rPr lang="en-US"/>
              <a:t>Faculty Diversity Internship Programs (FDIP) provide the benefits of mentorship, professional development, and networking (Sirihekaphong, 2016)</a:t>
            </a:r>
            <a:endParaRPr/>
          </a:p>
        </p:txBody>
      </p:sp>
      <p:sp>
        <p:nvSpPr>
          <p:cNvPr id="112" name="Google Shape;112;p15"/>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