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5" r:id="rId3"/>
    <p:sldMasterId id="2147483666"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6858000" cx="12192000"/>
  <p:notesSz cx="6858000" cy="9144000"/>
  <p:embeddedFontLst>
    <p:embeddedFont>
      <p:font typeface="Robot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4.xml"/><Relationship Id="rId41" Type="http://schemas.openxmlformats.org/officeDocument/2006/relationships/font" Target="fonts/Roboto-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bold.fntdata"/><Relationship Id="rId16" Type="http://schemas.openxmlformats.org/officeDocument/2006/relationships/slide" Target="slides/slide10.xml"/><Relationship Id="rId38" Type="http://schemas.openxmlformats.org/officeDocument/2006/relationships/font" Target="fonts/Robot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9f304b8686_1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9f304b8686_1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9f304b8686_1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9f304b8686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9f304b8686_1_1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9f304b8686_1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9f304b8686_1_1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g9f304b8686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9f304b8686_1_1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g9f304b8686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9eee938e30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9eee938e30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2-3 minutes</a:t>
            </a:r>
            <a:endParaRPr/>
          </a:p>
        </p:txBody>
      </p:sp>
      <p:sp>
        <p:nvSpPr>
          <p:cNvPr id="269" name="Google Shape;269;g9eee938e30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9eee938e30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9eee938e30_1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10 minutes - presentation</a:t>
            </a:r>
            <a:endParaRPr/>
          </a:p>
          <a:p>
            <a:pPr indent="0" lvl="0" marL="0" rtl="0" algn="l">
              <a:spcBef>
                <a:spcPts val="0"/>
              </a:spcBef>
              <a:spcAft>
                <a:spcPts val="0"/>
              </a:spcAft>
              <a:buNone/>
            </a:pPr>
            <a:r>
              <a:rPr lang="en-US"/>
              <a:t>5 minutes - activity</a:t>
            </a:r>
            <a:endParaRPr/>
          </a:p>
        </p:txBody>
      </p:sp>
      <p:sp>
        <p:nvSpPr>
          <p:cNvPr id="277" name="Google Shape;277;g9eee938e30_1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9eee938e30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9eee938e30_1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10 minutes - presentation</a:t>
            </a:r>
            <a:endParaRPr/>
          </a:p>
          <a:p>
            <a:pPr indent="0" lvl="0" marL="0" rtl="0" algn="l">
              <a:spcBef>
                <a:spcPts val="0"/>
              </a:spcBef>
              <a:spcAft>
                <a:spcPts val="0"/>
              </a:spcAft>
              <a:buNone/>
            </a:pPr>
            <a:r>
              <a:rPr lang="en-US"/>
              <a:t>5 minutes - activity</a:t>
            </a:r>
            <a:endParaRPr/>
          </a:p>
        </p:txBody>
      </p:sp>
      <p:sp>
        <p:nvSpPr>
          <p:cNvPr id="286" name="Google Shape;286;g9eee938e30_1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9ec15af4b0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9ec15af4b0_0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297" name="Google Shape;297;g9ec15af4b0_0_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9ec15af4b0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9ec15af4b0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05" name="Google Shape;305;g9ec15af4b0_0_2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9e954cf3f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9e954cf3f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g9e954cf3f0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9ec15af4b0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9ec15af4b0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13" name="Google Shape;313;g9ec15af4b0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9eee938e30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9eee938e30_1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21" name="Google Shape;321;g9eee938e30_1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9eee938e30_1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9eee938e30_1_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29" name="Google Shape;329;g9eee938e30_1_5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9ec15af4b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9ec15af4b0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a:t>
            </a:r>
            <a:endParaRPr/>
          </a:p>
        </p:txBody>
      </p:sp>
      <p:sp>
        <p:nvSpPr>
          <p:cNvPr id="338" name="Google Shape;338;g9ec15af4b0_0_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9e954cf3f0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9e954cf3f0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Manuel</a:t>
            </a:r>
            <a:endParaRPr/>
          </a:p>
          <a:p>
            <a:pPr indent="0" lvl="0" marL="0" rtl="0" algn="l">
              <a:spcBef>
                <a:spcPts val="0"/>
              </a:spcBef>
              <a:spcAft>
                <a:spcPts val="0"/>
              </a:spcAft>
              <a:buNone/>
            </a:pPr>
            <a:r>
              <a:rPr lang="en-US"/>
              <a:t>10 minutes</a:t>
            </a:r>
            <a:endParaRPr/>
          </a:p>
          <a:p>
            <a:pPr indent="0" lvl="0" marL="0" rtl="0" algn="l">
              <a:spcBef>
                <a:spcPts val="0"/>
              </a:spcBef>
              <a:spcAft>
                <a:spcPts val="0"/>
              </a:spcAft>
              <a:buNone/>
            </a:pPr>
            <a:r>
              <a:rPr lang="en-US"/>
              <a:t>5 minutes</a:t>
            </a:r>
            <a:endParaRPr/>
          </a:p>
        </p:txBody>
      </p:sp>
      <p:sp>
        <p:nvSpPr>
          <p:cNvPr id="346" name="Google Shape;346;g9e954cf3f0_0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9f2efa18a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9f2efa18ad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9f2efa18ad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9f2efa18ad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9f2efa18ad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g9f2efa18ad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9f2efa18ad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9f2efa18ad_0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g9f2efa18ad_0_1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9eee938e30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9eee938e30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9eee938e30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9f2efa18ad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9f2efa18ad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9f2efa18ad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9e954cf3f0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9e954cf3f0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2-3 minutes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Manuel</a:t>
            </a:r>
            <a:endParaRPr/>
          </a:p>
        </p:txBody>
      </p:sp>
      <p:sp>
        <p:nvSpPr>
          <p:cNvPr id="146" name="Google Shape;146;g9e954cf3f0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9e954cf3f0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9e954cf3f0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g9e954cf3f0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9eee938e30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9eee938e30_1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9eee938e30_1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9eee938e30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9eee938e30_1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Julie 2-3 minutes</a:t>
            </a:r>
            <a:endParaRPr/>
          </a:p>
        </p:txBody>
      </p:sp>
      <p:sp>
        <p:nvSpPr>
          <p:cNvPr id="154" name="Google Shape;154;g9eee938e30_1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9e954cf3f0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9e954cf3f0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Angela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10 minutes - presentation</a:t>
            </a:r>
            <a:endParaRPr/>
          </a:p>
          <a:p>
            <a:pPr indent="0" lvl="0" marL="0" rtl="0" algn="l">
              <a:spcBef>
                <a:spcPts val="0"/>
              </a:spcBef>
              <a:spcAft>
                <a:spcPts val="0"/>
              </a:spcAft>
              <a:buNone/>
            </a:pPr>
            <a:r>
              <a:rPr lang="en-US"/>
              <a:t>5 minutes - activity</a:t>
            </a:r>
            <a:endParaRPr/>
          </a:p>
        </p:txBody>
      </p:sp>
      <p:sp>
        <p:nvSpPr>
          <p:cNvPr id="162" name="Google Shape;162;g9e954cf3f0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9f304b8686_1_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9f304b8686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9f304b8686_1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9f304b8686_1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9f304b8686_1_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g9f304b8686_1_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9f304b8686_1_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9f304b8686_1_1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2"/>
          <p:cNvSpPr txBox="1"/>
          <p:nvPr>
            <p:ph type="title"/>
          </p:nvPr>
        </p:nvSpPr>
        <p:spPr>
          <a:xfrm>
            <a:off x="815926" y="5111646"/>
            <a:ext cx="10547847" cy="157396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lt1"/>
              </a:buClr>
              <a:buSzPts val="4400"/>
              <a:buFont typeface="Palatino"/>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4" name="Shape 74"/>
        <p:cNvGrpSpPr/>
        <p:nvPr/>
      </p:nvGrpSpPr>
      <p:grpSpPr>
        <a:xfrm>
          <a:off x="0" y="0"/>
          <a:ext cx="0" cy="0"/>
          <a:chOff x="0" y="0"/>
          <a:chExt cx="0" cy="0"/>
        </a:xfrm>
      </p:grpSpPr>
      <p:sp>
        <p:nvSpPr>
          <p:cNvPr id="75" name="Google Shape;75;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7" name="Google Shape;77;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9" name="Google Shape;79;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8" name="Shape 88"/>
        <p:cNvGrpSpPr/>
        <p:nvPr/>
      </p:nvGrpSpPr>
      <p:grpSpPr>
        <a:xfrm>
          <a:off x="0" y="0"/>
          <a:ext cx="0" cy="0"/>
          <a:chOff x="0" y="0"/>
          <a:chExt cx="0" cy="0"/>
        </a:xfrm>
      </p:grpSpPr>
      <p:sp>
        <p:nvSpPr>
          <p:cNvPr id="89" name="Google Shape;89;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2" name="Shape 92"/>
        <p:cNvGrpSpPr/>
        <p:nvPr/>
      </p:nvGrpSpPr>
      <p:grpSpPr>
        <a:xfrm>
          <a:off x="0" y="0"/>
          <a:ext cx="0" cy="0"/>
          <a:chOff x="0" y="0"/>
          <a:chExt cx="0" cy="0"/>
        </a:xfrm>
      </p:grpSpPr>
      <p:sp>
        <p:nvSpPr>
          <p:cNvPr id="93" name="Google Shape;93;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95" name="Google Shape;95;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6" name="Google Shape;9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99" name="Shape 99"/>
        <p:cNvGrpSpPr/>
        <p:nvPr/>
      </p:nvGrpSpPr>
      <p:grpSpPr>
        <a:xfrm>
          <a:off x="0" y="0"/>
          <a:ext cx="0" cy="0"/>
          <a:chOff x="0" y="0"/>
          <a:chExt cx="0" cy="0"/>
        </a:xfrm>
      </p:grpSpPr>
      <p:sp>
        <p:nvSpPr>
          <p:cNvPr id="100" name="Google Shape;100;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16"/>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2" name="Google Shape;102;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3" name="Google Shape;103;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6" name="Shape 106"/>
        <p:cNvGrpSpPr/>
        <p:nvPr/>
      </p:nvGrpSpPr>
      <p:grpSpPr>
        <a:xfrm>
          <a:off x="0" y="0"/>
          <a:ext cx="0" cy="0"/>
          <a:chOff x="0" y="0"/>
          <a:chExt cx="0" cy="0"/>
        </a:xfrm>
      </p:grpSpPr>
      <p:sp>
        <p:nvSpPr>
          <p:cNvPr id="107" name="Google Shape;107;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2" name="Shape 112"/>
        <p:cNvGrpSpPr/>
        <p:nvPr/>
      </p:nvGrpSpPr>
      <p:grpSpPr>
        <a:xfrm>
          <a:off x="0" y="0"/>
          <a:ext cx="0" cy="0"/>
          <a:chOff x="0" y="0"/>
          <a:chExt cx="0" cy="0"/>
        </a:xfrm>
      </p:grpSpPr>
      <p:sp>
        <p:nvSpPr>
          <p:cNvPr id="113" name="Google Shape;113;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 name="Google Shape;114;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127" name="Google Shape;127;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A">
  <p:cSld name="Section Slide A">
    <p:bg>
      <p:bgPr>
        <a:solidFill>
          <a:schemeClr val="lt1"/>
        </a:solidFill>
      </p:bgPr>
    </p:bg>
    <p:spTree>
      <p:nvGrpSpPr>
        <p:cNvPr id="16" name="Shape 16"/>
        <p:cNvGrpSpPr/>
        <p:nvPr/>
      </p:nvGrpSpPr>
      <p:grpSpPr>
        <a:xfrm>
          <a:off x="0" y="0"/>
          <a:ext cx="0" cy="0"/>
          <a:chOff x="0" y="0"/>
          <a:chExt cx="0" cy="0"/>
        </a:xfrm>
      </p:grpSpPr>
      <p:sp>
        <p:nvSpPr>
          <p:cNvPr id="17" name="Google Shape;17;p3"/>
          <p:cNvSpPr/>
          <p:nvPr/>
        </p:nvSpPr>
        <p:spPr>
          <a:xfrm>
            <a:off x="2124222" y="0"/>
            <a:ext cx="10067778" cy="2355163"/>
          </a:xfrm>
          <a:prstGeom prst="rect">
            <a:avLst/>
          </a:prstGeom>
          <a:solidFill>
            <a:schemeClr val="dk1"/>
          </a:solidFill>
          <a:ln>
            <a:noFill/>
          </a:ln>
          <a:effectLst>
            <a:outerShdw blurRad="190500" sx="101000" rotWithShape="0" algn="l" dir="10800000"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 name="Google Shape;18;p3"/>
          <p:cNvSpPr txBox="1"/>
          <p:nvPr>
            <p:ph type="title"/>
          </p:nvPr>
        </p:nvSpPr>
        <p:spPr>
          <a:xfrm>
            <a:off x="2895600" y="403412"/>
            <a:ext cx="8458198" cy="168576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600"/>
              <a:buFont typeface="Palatino"/>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29994" y="2662568"/>
            <a:ext cx="10523806" cy="3569419"/>
          </a:xfrm>
          <a:prstGeom prst="rect">
            <a:avLst/>
          </a:prstGeom>
          <a:noFill/>
          <a:ln>
            <a:noFill/>
          </a:ln>
        </p:spPr>
        <p:txBody>
          <a:bodyPr anchorCtr="0" anchor="t" bIns="45700" lIns="91425" spcFirstLastPara="1" rIns="91425" wrap="square" tIns="45700">
            <a:noAutofit/>
          </a:bodyPr>
          <a:lstStyle>
            <a:lvl1pPr indent="-228600" lvl="0" marL="457200" marR="0" algn="l">
              <a:lnSpc>
                <a:spcPct val="90000"/>
              </a:lnSpc>
              <a:spcBef>
                <a:spcPts val="1000"/>
              </a:spcBef>
              <a:spcAft>
                <a:spcPts val="0"/>
              </a:spcAft>
              <a:buClr>
                <a:srgbClr val="3F3F3F"/>
              </a:buClr>
              <a:buSzPts val="2400"/>
              <a:buFont typeface="Arial"/>
              <a:buNone/>
              <a:defRPr sz="2400"/>
            </a:lvl1pPr>
            <a:lvl2pPr indent="-381000" lvl="1" marL="914400" algn="l">
              <a:lnSpc>
                <a:spcPct val="90000"/>
              </a:lnSpc>
              <a:spcBef>
                <a:spcPts val="500"/>
              </a:spcBef>
              <a:spcAft>
                <a:spcPts val="0"/>
              </a:spcAft>
              <a:buClr>
                <a:srgbClr val="3F3F3F"/>
              </a:buClr>
              <a:buSzPts val="2400"/>
              <a:buChar char="•"/>
              <a:defRPr sz="2400"/>
            </a:lvl2pPr>
            <a:lvl3pPr indent="-355600" lvl="2" marL="1371600" algn="l">
              <a:lnSpc>
                <a:spcPct val="90000"/>
              </a:lnSpc>
              <a:spcBef>
                <a:spcPts val="500"/>
              </a:spcBef>
              <a:spcAft>
                <a:spcPts val="0"/>
              </a:spcAft>
              <a:buClr>
                <a:srgbClr val="3F3F3F"/>
              </a:buClr>
              <a:buSzPts val="2000"/>
              <a:buChar char="•"/>
              <a:defRPr sz="2000"/>
            </a:lvl3pPr>
            <a:lvl4pPr indent="-342900" lvl="3" marL="1828800" algn="l">
              <a:lnSpc>
                <a:spcPct val="90000"/>
              </a:lnSpc>
              <a:spcBef>
                <a:spcPts val="500"/>
              </a:spcBef>
              <a:spcAft>
                <a:spcPts val="0"/>
              </a:spcAft>
              <a:buClr>
                <a:srgbClr val="3F3F3F"/>
              </a:buClr>
              <a:buSzPts val="1800"/>
              <a:buChar char="•"/>
              <a:defRPr sz="1800"/>
            </a:lvl4pPr>
            <a:lvl5pPr indent="-355600" lvl="4" marL="2286000" algn="l">
              <a:lnSpc>
                <a:spcPct val="90000"/>
              </a:lnSpc>
              <a:spcBef>
                <a:spcPts val="500"/>
              </a:spcBef>
              <a:spcAft>
                <a:spcPts val="0"/>
              </a:spcAft>
              <a:buClr>
                <a:srgbClr val="3F3F3F"/>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0" name="Google Shape;20;p3"/>
          <p:cNvSpPr txBox="1"/>
          <p:nvPr>
            <p:ph idx="12" type="sldNum"/>
          </p:nvPr>
        </p:nvSpPr>
        <p:spPr>
          <a:xfrm>
            <a:off x="10438228" y="6356350"/>
            <a:ext cx="915572" cy="365125"/>
          </a:xfrm>
          <a:prstGeom prst="rect">
            <a:avLst/>
          </a:prstGeom>
          <a:noFill/>
          <a:ln>
            <a:noFill/>
          </a:ln>
        </p:spPr>
        <p:txBody>
          <a:bodyPr anchorCtr="0" anchor="ctr" bIns="45700" lIns="91425"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1" name="Google Shape;21;p3"/>
          <p:cNvPicPr preferRelativeResize="0"/>
          <p:nvPr/>
        </p:nvPicPr>
        <p:blipFill rotWithShape="1">
          <a:blip r:embed="rId2">
            <a:alphaModFix/>
          </a:blip>
          <a:srcRect b="0" l="0" r="0" t="0"/>
          <a:stretch/>
        </p:blipFill>
        <p:spPr>
          <a:xfrm>
            <a:off x="829994" y="6377118"/>
            <a:ext cx="344357" cy="344357"/>
          </a:xfrm>
          <a:prstGeom prst="rect">
            <a:avLst/>
          </a:prstGeom>
          <a:noFill/>
          <a:ln>
            <a:noFill/>
          </a:ln>
        </p:spPr>
      </p:pic>
      <p:sp>
        <p:nvSpPr>
          <p:cNvPr id="22" name="Google Shape;22;p3"/>
          <p:cNvSpPr txBox="1"/>
          <p:nvPr>
            <p:ph idx="11" type="ftr"/>
          </p:nvPr>
        </p:nvSpPr>
        <p:spPr>
          <a:xfrm>
            <a:off x="1267265"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3" name="Google Shape;23;p3"/>
          <p:cNvPicPr preferRelativeResize="0"/>
          <p:nvPr/>
        </p:nvPicPr>
        <p:blipFill rotWithShape="1">
          <a:blip r:embed="rId3">
            <a:alphaModFix/>
          </a:blip>
          <a:srcRect b="15201" l="22088" r="12912" t="18379"/>
          <a:stretch/>
        </p:blipFill>
        <p:spPr>
          <a:xfrm>
            <a:off x="0" y="0"/>
            <a:ext cx="2729345" cy="235516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Column Slide">
  <p:cSld name="Content 2 Column Slide">
    <p:bg>
      <p:bgPr>
        <a:solidFill>
          <a:schemeClr val="lt1"/>
        </a:solidFill>
      </p:bgPr>
    </p:bg>
    <p:spTree>
      <p:nvGrpSpPr>
        <p:cNvPr id="24" name="Shape 24"/>
        <p:cNvGrpSpPr/>
        <p:nvPr/>
      </p:nvGrpSpPr>
      <p:grpSpPr>
        <a:xfrm>
          <a:off x="0" y="0"/>
          <a:ext cx="0" cy="0"/>
          <a:chOff x="0" y="0"/>
          <a:chExt cx="0" cy="0"/>
        </a:xfrm>
      </p:grpSpPr>
      <p:sp>
        <p:nvSpPr>
          <p:cNvPr id="25" name="Google Shape;25;p4"/>
          <p:cNvSpPr/>
          <p:nvPr/>
        </p:nvSpPr>
        <p:spPr>
          <a:xfrm>
            <a:off x="0" y="0"/>
            <a:ext cx="927847" cy="6858000"/>
          </a:xfrm>
          <a:prstGeom prst="rect">
            <a:avLst/>
          </a:prstGeom>
          <a:solidFill>
            <a:schemeClr val="accent1"/>
          </a:solidFill>
          <a:ln>
            <a:noFill/>
          </a:ln>
          <a:effectLst>
            <a:outerShdw blurRad="190500" sx="101000" rotWithShape="0" algn="l"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 name="Google Shape;26;p4"/>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Palatino"/>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1277650" y="1798320"/>
            <a:ext cx="4922537"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2" type="body"/>
          </p:nvPr>
        </p:nvSpPr>
        <p:spPr>
          <a:xfrm>
            <a:off x="6388259" y="1798320"/>
            <a:ext cx="4948881" cy="439134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9" name="Google Shape;29;p4"/>
          <p:cNvPicPr preferRelativeResize="0"/>
          <p:nvPr/>
        </p:nvPicPr>
        <p:blipFill rotWithShape="1">
          <a:blip r:embed="rId2">
            <a:alphaModFix/>
          </a:blip>
          <a:srcRect b="0" l="0" r="0" t="0"/>
          <a:stretch/>
        </p:blipFill>
        <p:spPr>
          <a:xfrm>
            <a:off x="1249514" y="6377118"/>
            <a:ext cx="344357" cy="344357"/>
          </a:xfrm>
          <a:prstGeom prst="rect">
            <a:avLst/>
          </a:prstGeom>
          <a:noFill/>
          <a:ln>
            <a:noFill/>
          </a:ln>
        </p:spPr>
      </p:pic>
      <p:sp>
        <p:nvSpPr>
          <p:cNvPr id="30" name="Google Shape;30;p4"/>
          <p:cNvSpPr txBox="1"/>
          <p:nvPr>
            <p:ph idx="12" type="sldNum"/>
          </p:nvPr>
        </p:nvSpPr>
        <p:spPr>
          <a:xfrm>
            <a:off x="10438228" y="6356350"/>
            <a:ext cx="915572" cy="365125"/>
          </a:xfrm>
          <a:prstGeom prst="rect">
            <a:avLst/>
          </a:prstGeom>
          <a:noFill/>
          <a:ln>
            <a:noFill/>
          </a:ln>
        </p:spPr>
        <p:txBody>
          <a:bodyPr anchorCtr="0" anchor="ctr" bIns="45700" lIns="91425"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4"/>
          <p:cNvSpPr txBox="1"/>
          <p:nvPr>
            <p:ph idx="11" type="ftr"/>
          </p:nvPr>
        </p:nvSpPr>
        <p:spPr>
          <a:xfrm>
            <a:off x="1681518"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Column Slide">
  <p:cSld name="Content 1 Column Slide">
    <p:bg>
      <p:bgPr>
        <a:solidFill>
          <a:schemeClr val="lt1"/>
        </a:solidFill>
      </p:bgPr>
    </p:bg>
    <p:spTree>
      <p:nvGrpSpPr>
        <p:cNvPr id="32" name="Shape 32"/>
        <p:cNvGrpSpPr/>
        <p:nvPr/>
      </p:nvGrpSpPr>
      <p:grpSpPr>
        <a:xfrm>
          <a:off x="0" y="0"/>
          <a:ext cx="0" cy="0"/>
          <a:chOff x="0" y="0"/>
          <a:chExt cx="0" cy="0"/>
        </a:xfrm>
      </p:grpSpPr>
      <p:sp>
        <p:nvSpPr>
          <p:cNvPr id="33" name="Google Shape;33;p5"/>
          <p:cNvSpPr/>
          <p:nvPr/>
        </p:nvSpPr>
        <p:spPr>
          <a:xfrm>
            <a:off x="0" y="0"/>
            <a:ext cx="927847" cy="6858000"/>
          </a:xfrm>
          <a:prstGeom prst="rect">
            <a:avLst/>
          </a:prstGeom>
          <a:solidFill>
            <a:schemeClr val="accent1"/>
          </a:solidFill>
          <a:ln>
            <a:noFill/>
          </a:ln>
          <a:effectLst>
            <a:outerShdw blurRad="190500" sx="101000" rotWithShape="0" algn="l" dist="38100" sy="101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 name="Google Shape;34;p5"/>
          <p:cNvSpPr txBox="1"/>
          <p:nvPr>
            <p:ph type="title"/>
          </p:nvPr>
        </p:nvSpPr>
        <p:spPr>
          <a:xfrm>
            <a:off x="1277650" y="365125"/>
            <a:ext cx="10046043"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Palatino"/>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1277650" y="1798320"/>
            <a:ext cx="10058400" cy="4419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12" type="sldNum"/>
          </p:nvPr>
        </p:nvSpPr>
        <p:spPr>
          <a:xfrm>
            <a:off x="10438228" y="6356350"/>
            <a:ext cx="915572" cy="365125"/>
          </a:xfrm>
          <a:prstGeom prst="rect">
            <a:avLst/>
          </a:prstGeom>
          <a:noFill/>
          <a:ln>
            <a:noFill/>
          </a:ln>
        </p:spPr>
        <p:txBody>
          <a:bodyPr anchorCtr="0" anchor="ctr" bIns="45700" lIns="91425" spcFirstLastPara="1" rIns="0"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37" name="Google Shape;37;p5"/>
          <p:cNvPicPr preferRelativeResize="0"/>
          <p:nvPr/>
        </p:nvPicPr>
        <p:blipFill rotWithShape="1">
          <a:blip r:embed="rId2">
            <a:alphaModFix/>
          </a:blip>
          <a:srcRect b="0" l="0" r="0" t="0"/>
          <a:stretch/>
        </p:blipFill>
        <p:spPr>
          <a:xfrm>
            <a:off x="1235446" y="6377118"/>
            <a:ext cx="344357" cy="344357"/>
          </a:xfrm>
          <a:prstGeom prst="rect">
            <a:avLst/>
          </a:prstGeom>
          <a:noFill/>
          <a:ln>
            <a:noFill/>
          </a:ln>
        </p:spPr>
      </p:pic>
      <p:sp>
        <p:nvSpPr>
          <p:cNvPr id="38" name="Google Shape;38;p5"/>
          <p:cNvSpPr txBox="1"/>
          <p:nvPr>
            <p:ph idx="11" type="ftr"/>
          </p:nvPr>
        </p:nvSpPr>
        <p:spPr>
          <a:xfrm>
            <a:off x="1675228"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 name="Shape 39"/>
        <p:cNvGrpSpPr/>
        <p:nvPr/>
      </p:nvGrpSpPr>
      <p:grpSpPr>
        <a:xfrm>
          <a:off x="0" y="0"/>
          <a:ext cx="0" cy="0"/>
          <a:chOff x="0" y="0"/>
          <a:chExt cx="0" cy="0"/>
        </a:xfrm>
      </p:grpSpPr>
      <p:sp>
        <p:nvSpPr>
          <p:cNvPr id="40" name="Google Shape;40;p6"/>
          <p:cNvSpPr txBox="1"/>
          <p:nvPr>
            <p:ph idx="12" type="sldNum"/>
          </p:nvPr>
        </p:nvSpPr>
        <p:spPr>
          <a:xfrm>
            <a:off x="10297550" y="6356350"/>
            <a:ext cx="1056249" cy="365125"/>
          </a:xfrm>
          <a:prstGeom prst="rect">
            <a:avLst/>
          </a:prstGeom>
          <a:noFill/>
          <a:ln>
            <a:noFill/>
          </a:ln>
        </p:spPr>
        <p:txBody>
          <a:bodyPr anchorCtr="0" anchor="ctr" bIns="45700" lIns="91425" spcFirstLastPara="1" rIns="0" wrap="square" tIns="45700">
            <a:noAutofit/>
          </a:bodyPr>
          <a:lstStyle>
            <a:lvl1pPr indent="0" lvl="0" marL="0" algn="r">
              <a:spcBef>
                <a:spcPts val="0"/>
              </a:spcBef>
              <a:buNone/>
              <a:defRPr b="0" i="0" sz="1200" u="none" cap="none" strike="noStrike">
                <a:solidFill>
                  <a:srgbClr val="7F7F7F"/>
                </a:solidFill>
                <a:latin typeface="Arial"/>
                <a:ea typeface="Arial"/>
                <a:cs typeface="Arial"/>
                <a:sym typeface="Arial"/>
              </a:defRPr>
            </a:lvl1pPr>
            <a:lvl2pPr indent="0" lvl="1" marL="0" algn="r">
              <a:spcBef>
                <a:spcPts val="0"/>
              </a:spcBef>
              <a:buNone/>
              <a:defRPr b="0" i="0" sz="1200" u="none" cap="none" strike="noStrike">
                <a:solidFill>
                  <a:srgbClr val="7F7F7F"/>
                </a:solidFill>
                <a:latin typeface="Arial"/>
                <a:ea typeface="Arial"/>
                <a:cs typeface="Arial"/>
                <a:sym typeface="Arial"/>
              </a:defRPr>
            </a:lvl2pPr>
            <a:lvl3pPr indent="0" lvl="2" marL="0" algn="r">
              <a:spcBef>
                <a:spcPts val="0"/>
              </a:spcBef>
              <a:buNone/>
              <a:defRPr b="0" i="0" sz="1200" u="none" cap="none" strike="noStrike">
                <a:solidFill>
                  <a:srgbClr val="7F7F7F"/>
                </a:solidFill>
                <a:latin typeface="Arial"/>
                <a:ea typeface="Arial"/>
                <a:cs typeface="Arial"/>
                <a:sym typeface="Arial"/>
              </a:defRPr>
            </a:lvl3pPr>
            <a:lvl4pPr indent="0" lvl="3" marL="0" algn="r">
              <a:spcBef>
                <a:spcPts val="0"/>
              </a:spcBef>
              <a:buNone/>
              <a:defRPr b="0" i="0" sz="1200" u="none" cap="none" strike="noStrike">
                <a:solidFill>
                  <a:srgbClr val="7F7F7F"/>
                </a:solidFill>
                <a:latin typeface="Arial"/>
                <a:ea typeface="Arial"/>
                <a:cs typeface="Arial"/>
                <a:sym typeface="Arial"/>
              </a:defRPr>
            </a:lvl4pPr>
            <a:lvl5pPr indent="0" lvl="4" marL="0" algn="r">
              <a:spcBef>
                <a:spcPts val="0"/>
              </a:spcBef>
              <a:buNone/>
              <a:defRPr b="0" i="0" sz="1200" u="none" cap="none" strike="noStrike">
                <a:solidFill>
                  <a:srgbClr val="7F7F7F"/>
                </a:solidFill>
                <a:latin typeface="Arial"/>
                <a:ea typeface="Arial"/>
                <a:cs typeface="Arial"/>
                <a:sym typeface="Arial"/>
              </a:defRPr>
            </a:lvl5pPr>
            <a:lvl6pPr indent="0" lvl="5" marL="0" algn="r">
              <a:spcBef>
                <a:spcPts val="0"/>
              </a:spcBef>
              <a:buNone/>
              <a:defRPr b="0" i="0" sz="1200" u="none" cap="none" strike="noStrike">
                <a:solidFill>
                  <a:srgbClr val="7F7F7F"/>
                </a:solidFill>
                <a:latin typeface="Arial"/>
                <a:ea typeface="Arial"/>
                <a:cs typeface="Arial"/>
                <a:sym typeface="Arial"/>
              </a:defRPr>
            </a:lvl6pPr>
            <a:lvl7pPr indent="0" lvl="6" marL="0" algn="r">
              <a:spcBef>
                <a:spcPts val="0"/>
              </a:spcBef>
              <a:buNone/>
              <a:defRPr b="0" i="0" sz="1200" u="none" cap="none" strike="noStrike">
                <a:solidFill>
                  <a:srgbClr val="7F7F7F"/>
                </a:solidFill>
                <a:latin typeface="Arial"/>
                <a:ea typeface="Arial"/>
                <a:cs typeface="Arial"/>
                <a:sym typeface="Arial"/>
              </a:defRPr>
            </a:lvl7pPr>
            <a:lvl8pPr indent="0" lvl="7" marL="0" algn="r">
              <a:spcBef>
                <a:spcPts val="0"/>
              </a:spcBef>
              <a:buNone/>
              <a:defRPr b="0" i="0" sz="1200" u="none" cap="none" strike="noStrike">
                <a:solidFill>
                  <a:srgbClr val="7F7F7F"/>
                </a:solidFill>
                <a:latin typeface="Arial"/>
                <a:ea typeface="Arial"/>
                <a:cs typeface="Arial"/>
                <a:sym typeface="Arial"/>
              </a:defRPr>
            </a:lvl8pPr>
            <a:lvl9pPr indent="0" lvl="8" marL="0" algn="r">
              <a:spcBef>
                <a:spcPts val="0"/>
              </a:spcBef>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41" name="Google Shape;41;p6"/>
          <p:cNvPicPr preferRelativeResize="0"/>
          <p:nvPr/>
        </p:nvPicPr>
        <p:blipFill rotWithShape="1">
          <a:blip r:embed="rId2">
            <a:alphaModFix/>
          </a:blip>
          <a:srcRect b="0" l="0" r="0" t="0"/>
          <a:stretch/>
        </p:blipFill>
        <p:spPr>
          <a:xfrm>
            <a:off x="841947" y="6377118"/>
            <a:ext cx="344357" cy="344357"/>
          </a:xfrm>
          <a:prstGeom prst="rect">
            <a:avLst/>
          </a:prstGeom>
          <a:noFill/>
          <a:ln>
            <a:noFill/>
          </a:ln>
        </p:spPr>
      </p:pic>
      <p:sp>
        <p:nvSpPr>
          <p:cNvPr id="42" name="Google Shape;42;p6"/>
          <p:cNvSpPr txBox="1"/>
          <p:nvPr>
            <p:ph idx="11" type="ftr"/>
          </p:nvPr>
        </p:nvSpPr>
        <p:spPr>
          <a:xfrm>
            <a:off x="1309469" y="6356350"/>
            <a:ext cx="411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 name="Shape 55"/>
        <p:cNvGrpSpPr/>
        <p:nvPr/>
      </p:nvGrpSpPr>
      <p:grpSpPr>
        <a:xfrm>
          <a:off x="0" y="0"/>
          <a:ext cx="0" cy="0"/>
          <a:chOff x="0" y="0"/>
          <a:chExt cx="0" cy="0"/>
        </a:xfrm>
      </p:grpSpPr>
      <p:sp>
        <p:nvSpPr>
          <p:cNvPr id="56" name="Google Shape;56;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1" name="Shape 61"/>
        <p:cNvGrpSpPr/>
        <p:nvPr/>
      </p:nvGrpSpPr>
      <p:grpSpPr>
        <a:xfrm>
          <a:off x="0" y="0"/>
          <a:ext cx="0" cy="0"/>
          <a:chOff x="0" y="0"/>
          <a:chExt cx="0" cy="0"/>
        </a:xfrm>
      </p:grpSpPr>
      <p:sp>
        <p:nvSpPr>
          <p:cNvPr id="62" name="Google Shape;62;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2" Type="http://schemas.openxmlformats.org/officeDocument/2006/relationships/theme" Target="../theme/theme4.xml"/><Relationship Id="rId9" Type="http://schemas.openxmlformats.org/officeDocument/2006/relationships/slideLayout" Target="../slideLayouts/slideLayout14.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277650" y="365125"/>
            <a:ext cx="1007615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660C34"/>
              </a:buClr>
              <a:buSzPts val="4400"/>
              <a:buFont typeface="Palatino"/>
              <a:buNone/>
              <a:defRPr b="0" i="0" sz="4400" u="none" cap="none" strike="noStrike">
                <a:solidFill>
                  <a:srgbClr val="660C34"/>
                </a:solidFill>
                <a:latin typeface="Palatino"/>
                <a:ea typeface="Palatino"/>
                <a:cs typeface="Palatino"/>
                <a:sym typeface="Palatin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1289154" y="1825625"/>
            <a:ext cx="10064645" cy="4351338"/>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3F3F3F"/>
              </a:buClr>
              <a:buSzPts val="2400"/>
              <a:buFont typeface="Arial"/>
              <a:buChar char="•"/>
              <a:defRPr b="0" i="0" sz="2400" u="none" cap="none" strike="noStrike">
                <a:solidFill>
                  <a:srgbClr val="3F3F3F"/>
                </a:solidFill>
                <a:latin typeface="Arial"/>
                <a:ea typeface="Arial"/>
                <a:cs typeface="Arial"/>
                <a:sym typeface="Arial"/>
              </a:defRPr>
            </a:lvl1pPr>
            <a:lvl2pPr indent="-368300" lvl="1" marL="914400" marR="0" rtl="0" algn="l">
              <a:lnSpc>
                <a:spcPct val="90000"/>
              </a:lnSpc>
              <a:spcBef>
                <a:spcPts val="500"/>
              </a:spcBef>
              <a:spcAft>
                <a:spcPts val="0"/>
              </a:spcAft>
              <a:buClr>
                <a:srgbClr val="3F3F3F"/>
              </a:buClr>
              <a:buSzPts val="2200"/>
              <a:buFont typeface="Arial"/>
              <a:buChar char="•"/>
              <a:defRPr b="0" i="0" sz="22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rgbClr val="3F3F3F"/>
              </a:buClr>
              <a:buSzPts val="2000"/>
              <a:buFont typeface="Arial"/>
              <a:buChar char="•"/>
              <a:defRPr b="0" i="0" sz="2000" u="none" cap="none" strike="noStrike">
                <a:solidFill>
                  <a:srgbClr val="3F3F3F"/>
                </a:solidFill>
                <a:latin typeface="Arial"/>
                <a:ea typeface="Arial"/>
                <a:cs typeface="Arial"/>
                <a:sym typeface="Arial"/>
              </a:defRPr>
            </a:lvl3pPr>
            <a:lvl4pPr indent="-342900" lvl="3" marL="18288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4pPr>
            <a:lvl5pPr indent="-342900" lvl="4" marL="2286000" marR="0" rtl="0" algn="l">
              <a:lnSpc>
                <a:spcPct val="90000"/>
              </a:lnSpc>
              <a:spcBef>
                <a:spcPts val="500"/>
              </a:spcBef>
              <a:spcAft>
                <a:spcPts val="0"/>
              </a:spcAft>
              <a:buClr>
                <a:srgbClr val="3F3F3F"/>
              </a:buClr>
              <a:buSzPts val="1800"/>
              <a:buFont typeface="Arial"/>
              <a:buChar char="•"/>
              <a:defRPr b="0" i="0" sz="1800" u="none" cap="none" strike="noStrike">
                <a:solidFill>
                  <a:srgbClr val="3F3F3F"/>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2" type="sldNum"/>
          </p:nvPr>
        </p:nvSpPr>
        <p:spPr>
          <a:xfrm>
            <a:off x="10438228" y="6356350"/>
            <a:ext cx="915572" cy="365125"/>
          </a:xfrm>
          <a:prstGeom prst="rect">
            <a:avLst/>
          </a:prstGeom>
          <a:noFill/>
          <a:ln>
            <a:noFill/>
          </a:ln>
        </p:spPr>
        <p:txBody>
          <a:bodyPr anchorCtr="0" anchor="ctr" bIns="45700" lIns="91425" spcFirstLastPara="1" rIns="0" wrap="square" tIns="45700">
            <a:noAutofit/>
          </a:bodyPr>
          <a:lstStyle>
            <a:lvl1pPr indent="0" lvl="0" marL="0" marR="0" rtl="0" algn="r">
              <a:spcBef>
                <a:spcPts val="0"/>
              </a:spcBef>
              <a:buNone/>
              <a:defRPr b="0" i="0" sz="1200" u="none" cap="none" strike="noStrike">
                <a:solidFill>
                  <a:srgbClr val="7F7F7F"/>
                </a:solidFill>
                <a:latin typeface="Arial"/>
                <a:ea typeface="Arial"/>
                <a:cs typeface="Arial"/>
                <a:sym typeface="Arial"/>
              </a:defRPr>
            </a:lvl1pPr>
            <a:lvl2pPr indent="0" lvl="1" marL="0" marR="0" rtl="0" algn="r">
              <a:spcBef>
                <a:spcPts val="0"/>
              </a:spcBef>
              <a:buNone/>
              <a:defRPr b="0" i="0" sz="1200" u="none" cap="none" strike="noStrike">
                <a:solidFill>
                  <a:srgbClr val="7F7F7F"/>
                </a:solidFill>
                <a:latin typeface="Arial"/>
                <a:ea typeface="Arial"/>
                <a:cs typeface="Arial"/>
                <a:sym typeface="Arial"/>
              </a:defRPr>
            </a:lvl2pPr>
            <a:lvl3pPr indent="0" lvl="2" marL="0" marR="0" rtl="0" algn="r">
              <a:spcBef>
                <a:spcPts val="0"/>
              </a:spcBef>
              <a:buNone/>
              <a:defRPr b="0" i="0" sz="1200" u="none" cap="none" strike="noStrike">
                <a:solidFill>
                  <a:srgbClr val="7F7F7F"/>
                </a:solidFill>
                <a:latin typeface="Arial"/>
                <a:ea typeface="Arial"/>
                <a:cs typeface="Arial"/>
                <a:sym typeface="Arial"/>
              </a:defRPr>
            </a:lvl3pPr>
            <a:lvl4pPr indent="0" lvl="3" marL="0" marR="0" rtl="0" algn="r">
              <a:spcBef>
                <a:spcPts val="0"/>
              </a:spcBef>
              <a:buNone/>
              <a:defRPr b="0" i="0" sz="1200" u="none" cap="none" strike="noStrike">
                <a:solidFill>
                  <a:srgbClr val="7F7F7F"/>
                </a:solidFill>
                <a:latin typeface="Arial"/>
                <a:ea typeface="Arial"/>
                <a:cs typeface="Arial"/>
                <a:sym typeface="Arial"/>
              </a:defRPr>
            </a:lvl4pPr>
            <a:lvl5pPr indent="0" lvl="4" marL="0" marR="0" rtl="0" algn="r">
              <a:spcBef>
                <a:spcPts val="0"/>
              </a:spcBef>
              <a:buNone/>
              <a:defRPr b="0" i="0" sz="1200" u="none" cap="none" strike="noStrike">
                <a:solidFill>
                  <a:srgbClr val="7F7F7F"/>
                </a:solidFill>
                <a:latin typeface="Arial"/>
                <a:ea typeface="Arial"/>
                <a:cs typeface="Arial"/>
                <a:sym typeface="Arial"/>
              </a:defRPr>
            </a:lvl5pPr>
            <a:lvl6pPr indent="0" lvl="5" marL="0" marR="0" rtl="0" algn="r">
              <a:spcBef>
                <a:spcPts val="0"/>
              </a:spcBef>
              <a:buNone/>
              <a:defRPr b="0" i="0" sz="1200" u="none" cap="none" strike="noStrike">
                <a:solidFill>
                  <a:srgbClr val="7F7F7F"/>
                </a:solidFill>
                <a:latin typeface="Arial"/>
                <a:ea typeface="Arial"/>
                <a:cs typeface="Arial"/>
                <a:sym typeface="Arial"/>
              </a:defRPr>
            </a:lvl6pPr>
            <a:lvl7pPr indent="0" lvl="6" marL="0" marR="0" rtl="0" algn="r">
              <a:spcBef>
                <a:spcPts val="0"/>
              </a:spcBef>
              <a:buNone/>
              <a:defRPr b="0" i="0" sz="1200" u="none" cap="none" strike="noStrike">
                <a:solidFill>
                  <a:srgbClr val="7F7F7F"/>
                </a:solidFill>
                <a:latin typeface="Arial"/>
                <a:ea typeface="Arial"/>
                <a:cs typeface="Arial"/>
                <a:sym typeface="Arial"/>
              </a:defRPr>
            </a:lvl7pPr>
            <a:lvl8pPr indent="0" lvl="7" marL="0" marR="0" rtl="0" algn="r">
              <a:spcBef>
                <a:spcPts val="0"/>
              </a:spcBef>
              <a:buNone/>
              <a:defRPr b="0" i="0" sz="1200" u="none" cap="none" strike="noStrike">
                <a:solidFill>
                  <a:srgbClr val="7F7F7F"/>
                </a:solidFill>
                <a:latin typeface="Arial"/>
                <a:ea typeface="Arial"/>
                <a:cs typeface="Arial"/>
                <a:sym typeface="Arial"/>
              </a:defRPr>
            </a:lvl8pPr>
            <a:lvl9pPr indent="0" lvl="8" marL="0" marR="0" rtl="0" algn="r">
              <a:spcBef>
                <a:spcPts val="0"/>
              </a:spcBef>
              <a:buNone/>
              <a:defRPr b="0" i="0" sz="1200" u="none" cap="none" strike="noStrike">
                <a:solidFill>
                  <a:srgbClr val="7F7F7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F7F7F"/>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 name="Shape 43"/>
        <p:cNvGrpSpPr/>
        <p:nvPr/>
      </p:nvGrpSpPr>
      <p:grpSpPr>
        <a:xfrm>
          <a:off x="0" y="0"/>
          <a:ext cx="0" cy="0"/>
          <a:chOff x="0" y="0"/>
          <a:chExt cx="0" cy="0"/>
        </a:xfrm>
      </p:grpSpPr>
      <p:sp>
        <p:nvSpPr>
          <p:cNvPr id="44" name="Google Shape;4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5" name="Google Shape;45;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8" name="Shape 118"/>
        <p:cNvGrpSpPr/>
        <p:nvPr/>
      </p:nvGrpSpPr>
      <p:grpSpPr>
        <a:xfrm>
          <a:off x="0" y="0"/>
          <a:ext cx="0" cy="0"/>
          <a:chOff x="0" y="0"/>
          <a:chExt cx="0" cy="0"/>
        </a:xfrm>
      </p:grpSpPr>
      <p:sp>
        <p:nvSpPr>
          <p:cNvPr id="119" name="Google Shape;119;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0" name="Google Shape;120;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1" name="Google Shape;12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2" name="Google Shape;12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23" name="Google Shape;12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20.jpg"/><Relationship Id="rId5" Type="http://schemas.openxmlformats.org/officeDocument/2006/relationships/image" Target="../media/image17.jpg"/><Relationship Id="rId6" Type="http://schemas.openxmlformats.org/officeDocument/2006/relationships/image" Target="../media/image23.jpg"/><Relationship Id="rId7" Type="http://schemas.openxmlformats.org/officeDocument/2006/relationships/image" Target="../media/image18.jpg"/><Relationship Id="rId8"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3.jpg"/><Relationship Id="rId4" Type="http://schemas.openxmlformats.org/officeDocument/2006/relationships/image" Target="../media/image24.jpg"/><Relationship Id="rId5" Type="http://schemas.openxmlformats.org/officeDocument/2006/relationships/hyperlink" Target="http://www.youtube.com/watch?v=W05FV785NY4" TargetMode="External"/><Relationship Id="rId6"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31.jpg"/><Relationship Id="rId4" Type="http://schemas.openxmlformats.org/officeDocument/2006/relationships/image" Target="../media/image27.jpg"/><Relationship Id="rId5" Type="http://schemas.openxmlformats.org/officeDocument/2006/relationships/image" Target="../media/image29.jpg"/><Relationship Id="rId6" Type="http://schemas.openxmlformats.org/officeDocument/2006/relationships/image" Target="../media/image38.jpg"/><Relationship Id="rId7" Type="http://schemas.openxmlformats.org/officeDocument/2006/relationships/image" Target="../media/image25.png"/><Relationship Id="rId8"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www.youtube.com/watch?v=uxayUBd6T7M" TargetMode="External"/><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image" Target="../media/image30.jpg"/><Relationship Id="rId10" Type="http://schemas.openxmlformats.org/officeDocument/2006/relationships/image" Target="../media/image40.jpg"/><Relationship Id="rId9" Type="http://schemas.openxmlformats.org/officeDocument/2006/relationships/image" Target="../media/image41.jpg"/><Relationship Id="rId5" Type="http://schemas.openxmlformats.org/officeDocument/2006/relationships/image" Target="../media/image47.jpg"/><Relationship Id="rId6" Type="http://schemas.openxmlformats.org/officeDocument/2006/relationships/image" Target="../media/image32.jpg"/><Relationship Id="rId7" Type="http://schemas.openxmlformats.org/officeDocument/2006/relationships/image" Target="../media/image37.jpg"/><Relationship Id="rId8" Type="http://schemas.openxmlformats.org/officeDocument/2006/relationships/image" Target="../media/image3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createsend.com/t/y-406A779B3CC74AB2"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docs.google.com/document/d/1sPsOwDO5CLn-DFWff52nHFsWNxzMi7gCHVWMXSfW7TI/edit?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padlet.com/1_manuel/equitymindfulnes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www.calm.com/" TargetMode="External"/><Relationship Id="rId4" Type="http://schemas.openxmlformats.org/officeDocument/2006/relationships/hyperlink" Target="https://youtu.be/yiZQaE0q9B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21.jpg"/><Relationship Id="rId6" Type="http://schemas.openxmlformats.org/officeDocument/2006/relationships/image" Target="../media/image2.jpg"/><Relationship Id="rId7" Type="http://schemas.openxmlformats.org/officeDocument/2006/relationships/image" Target="../media/image50.png"/><Relationship Id="rId8"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hyperlink" Target="http://www.youtube.com/watch?v=F7PxEy5IyV4"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8.jpg"/><Relationship Id="rId6" Type="http://schemas.openxmlformats.org/officeDocument/2006/relationships/image" Target="../media/image13.jpg"/><Relationship Id="rId7" Type="http://schemas.openxmlformats.org/officeDocument/2006/relationships/image" Target="../media/image19.jpg"/><Relationship Id="rId8"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815926" y="5111646"/>
            <a:ext cx="10547847" cy="1573967"/>
          </a:xfrm>
          <a:prstGeom prst="rect">
            <a:avLst/>
          </a:prstGeom>
          <a:noFill/>
          <a:ln>
            <a:noFill/>
          </a:ln>
        </p:spPr>
        <p:txBody>
          <a:bodyPr anchorCtr="0" anchor="ctr" bIns="45700" lIns="91425" spcFirstLastPara="1" rIns="91425" wrap="square" tIns="45700">
            <a:noAutofit/>
          </a:bodyPr>
          <a:lstStyle/>
          <a:p>
            <a:pPr indent="0" lvl="0" marL="0" rtl="0" algn="ctr">
              <a:lnSpc>
                <a:spcPct val="106818"/>
              </a:lnSpc>
              <a:spcBef>
                <a:spcPts val="0"/>
              </a:spcBef>
              <a:spcAft>
                <a:spcPts val="0"/>
              </a:spcAft>
              <a:buClr>
                <a:schemeClr val="dk2"/>
              </a:buClr>
              <a:buSzPts val="1100"/>
              <a:buFont typeface="Arial"/>
              <a:buNone/>
            </a:pPr>
            <a:r>
              <a:rPr b="1" lang="en-US" sz="2600">
                <a:solidFill>
                  <a:srgbClr val="FFFFFF"/>
                </a:solidFill>
                <a:latin typeface="Arial"/>
                <a:ea typeface="Arial"/>
                <a:cs typeface="Arial"/>
                <a:sym typeface="Arial"/>
              </a:rPr>
              <a:t>Mindfulness for Leaders: Staying Grounded in a Vortex of Chaos</a:t>
            </a:r>
            <a:endParaRPr b="1" sz="59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30"/>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3" name="Google Shape;213;p30"/>
          <p:cNvSpPr txBox="1"/>
          <p:nvPr>
            <p:ph type="title"/>
          </p:nvPr>
        </p:nvSpPr>
        <p:spPr>
          <a:xfrm>
            <a:off x="8017254" y="557188"/>
            <a:ext cx="3800564" cy="16715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432FF"/>
              </a:buClr>
              <a:buSzPts val="4000"/>
              <a:buFont typeface="Calibri"/>
              <a:buNone/>
            </a:pPr>
            <a:r>
              <a:rPr b="1" lang="en-US" sz="4000">
                <a:solidFill>
                  <a:srgbClr val="0432FF"/>
                </a:solidFill>
              </a:rPr>
              <a:t>Self Care is Essential</a:t>
            </a:r>
            <a:endParaRPr/>
          </a:p>
        </p:txBody>
      </p:sp>
      <p:pic>
        <p:nvPicPr>
          <p:cNvPr descr="Person working and looking out window smiling" id="214" name="Google Shape;214;p30"/>
          <p:cNvPicPr preferRelativeResize="0"/>
          <p:nvPr/>
        </p:nvPicPr>
        <p:blipFill rotWithShape="1">
          <a:blip r:embed="rId3">
            <a:alphaModFix/>
          </a:blip>
          <a:srcRect b="-4" l="25044" r="3789" t="0"/>
          <a:stretch/>
        </p:blipFill>
        <p:spPr>
          <a:xfrm>
            <a:off x="8969" y="-2"/>
            <a:ext cx="2376092" cy="2228759"/>
          </a:xfrm>
          <a:prstGeom prst="rect">
            <a:avLst/>
          </a:prstGeom>
          <a:noFill/>
          <a:ln>
            <a:noFill/>
          </a:ln>
        </p:spPr>
      </p:pic>
      <p:pic>
        <p:nvPicPr>
          <p:cNvPr descr="Person lacing their running shoes" id="215" name="Google Shape;215;p30"/>
          <p:cNvPicPr preferRelativeResize="0"/>
          <p:nvPr/>
        </p:nvPicPr>
        <p:blipFill rotWithShape="1">
          <a:blip r:embed="rId4">
            <a:alphaModFix/>
          </a:blip>
          <a:srcRect b="2" l="778" r="42984" t="0"/>
          <a:stretch/>
        </p:blipFill>
        <p:spPr>
          <a:xfrm>
            <a:off x="2579411" y="-2446"/>
            <a:ext cx="2376092" cy="2228759"/>
          </a:xfrm>
          <a:prstGeom prst="rect">
            <a:avLst/>
          </a:prstGeom>
          <a:noFill/>
          <a:ln>
            <a:noFill/>
          </a:ln>
        </p:spPr>
      </p:pic>
      <p:pic>
        <p:nvPicPr>
          <p:cNvPr descr="Ladder into hotel swimming pool" id="216" name="Google Shape;216;p30"/>
          <p:cNvPicPr preferRelativeResize="0"/>
          <p:nvPr/>
        </p:nvPicPr>
        <p:blipFill rotWithShape="1">
          <a:blip r:embed="rId5">
            <a:alphaModFix/>
          </a:blip>
          <a:srcRect b="-4" l="2754" r="26078" t="0"/>
          <a:stretch/>
        </p:blipFill>
        <p:spPr>
          <a:xfrm>
            <a:off x="5149852" y="-10223"/>
            <a:ext cx="2376092" cy="2228759"/>
          </a:xfrm>
          <a:prstGeom prst="rect">
            <a:avLst/>
          </a:prstGeom>
          <a:noFill/>
          <a:ln>
            <a:noFill/>
          </a:ln>
        </p:spPr>
      </p:pic>
      <p:pic>
        <p:nvPicPr>
          <p:cNvPr descr="Spa setting of candles" id="217" name="Google Shape;217;p30"/>
          <p:cNvPicPr preferRelativeResize="0"/>
          <p:nvPr/>
        </p:nvPicPr>
        <p:blipFill rotWithShape="1">
          <a:blip r:embed="rId6">
            <a:alphaModFix/>
          </a:blip>
          <a:srcRect b="6297" l="0" r="5" t="806"/>
          <a:stretch/>
        </p:blipFill>
        <p:spPr>
          <a:xfrm>
            <a:off x="3714" y="2400151"/>
            <a:ext cx="3330225" cy="2057368"/>
          </a:xfrm>
          <a:prstGeom prst="rect">
            <a:avLst/>
          </a:prstGeom>
          <a:noFill/>
          <a:ln>
            <a:noFill/>
          </a:ln>
        </p:spPr>
      </p:pic>
      <p:pic>
        <p:nvPicPr>
          <p:cNvPr descr="Person enjoying coffee and relaxing on a sofa" id="218" name="Google Shape;218;p30"/>
          <p:cNvPicPr preferRelativeResize="0"/>
          <p:nvPr/>
        </p:nvPicPr>
        <p:blipFill rotWithShape="1">
          <a:blip r:embed="rId7">
            <a:alphaModFix/>
          </a:blip>
          <a:srcRect b="4" l="446" r="3" t="0"/>
          <a:stretch/>
        </p:blipFill>
        <p:spPr>
          <a:xfrm>
            <a:off x="-1" y="4628909"/>
            <a:ext cx="3324552" cy="2229090"/>
          </a:xfrm>
          <a:prstGeom prst="rect">
            <a:avLst/>
          </a:prstGeom>
          <a:noFill/>
          <a:ln>
            <a:noFill/>
          </a:ln>
        </p:spPr>
      </p:pic>
      <p:pic>
        <p:nvPicPr>
          <p:cNvPr descr="Child stacking rocks on a beach" id="219" name="Google Shape;219;p30"/>
          <p:cNvPicPr preferRelativeResize="0"/>
          <p:nvPr/>
        </p:nvPicPr>
        <p:blipFill rotWithShape="1">
          <a:blip r:embed="rId8">
            <a:alphaModFix/>
          </a:blip>
          <a:srcRect b="-1" l="11857" r="39731" t="0"/>
          <a:stretch/>
        </p:blipFill>
        <p:spPr>
          <a:xfrm>
            <a:off x="3534403" y="2400151"/>
            <a:ext cx="3996536" cy="4457850"/>
          </a:xfrm>
          <a:prstGeom prst="rect">
            <a:avLst/>
          </a:prstGeom>
          <a:noFill/>
          <a:ln>
            <a:noFill/>
          </a:ln>
        </p:spPr>
      </p:pic>
      <p:sp>
        <p:nvSpPr>
          <p:cNvPr id="220" name="Google Shape;220;p30"/>
          <p:cNvSpPr txBox="1"/>
          <p:nvPr>
            <p:ph idx="1" type="body"/>
          </p:nvPr>
        </p:nvSpPr>
        <p:spPr>
          <a:xfrm>
            <a:off x="7740791" y="2044700"/>
            <a:ext cx="4077027" cy="445785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1665"/>
              <a:buChar char="•"/>
            </a:pPr>
            <a:r>
              <a:rPr lang="en-US" sz="1665"/>
              <a:t>Meditation and mindfulness</a:t>
            </a:r>
            <a:endParaRPr/>
          </a:p>
          <a:p>
            <a:pPr indent="-228600" lvl="0" marL="228600" rtl="0" algn="l">
              <a:lnSpc>
                <a:spcPct val="80000"/>
              </a:lnSpc>
              <a:spcBef>
                <a:spcPts val="1000"/>
              </a:spcBef>
              <a:spcAft>
                <a:spcPts val="0"/>
              </a:spcAft>
              <a:buClr>
                <a:schemeClr val="dk1"/>
              </a:buClr>
              <a:buSzPts val="1665"/>
              <a:buChar char="•"/>
            </a:pPr>
            <a:r>
              <a:rPr lang="en-US" sz="1665"/>
              <a:t>Workspace</a:t>
            </a:r>
            <a:endParaRPr/>
          </a:p>
          <a:p>
            <a:pPr indent="-228600" lvl="0" marL="228600" rtl="0" algn="l">
              <a:lnSpc>
                <a:spcPct val="80000"/>
              </a:lnSpc>
              <a:spcBef>
                <a:spcPts val="1000"/>
              </a:spcBef>
              <a:spcAft>
                <a:spcPts val="0"/>
              </a:spcAft>
              <a:buClr>
                <a:schemeClr val="dk1"/>
              </a:buClr>
              <a:buSzPts val="1665"/>
              <a:buChar char="•"/>
            </a:pPr>
            <a:r>
              <a:rPr lang="en-US" sz="1665"/>
              <a:t>Professional development and learning</a:t>
            </a:r>
            <a:endParaRPr/>
          </a:p>
          <a:p>
            <a:pPr indent="-228600" lvl="0" marL="228600" rtl="0" algn="l">
              <a:lnSpc>
                <a:spcPct val="80000"/>
              </a:lnSpc>
              <a:spcBef>
                <a:spcPts val="1000"/>
              </a:spcBef>
              <a:spcAft>
                <a:spcPts val="0"/>
              </a:spcAft>
              <a:buClr>
                <a:schemeClr val="dk1"/>
              </a:buClr>
              <a:buSzPts val="1665"/>
              <a:buChar char="•"/>
            </a:pPr>
            <a:r>
              <a:rPr lang="en-US" sz="1665"/>
              <a:t>Disconnecting from work, news, media</a:t>
            </a:r>
            <a:endParaRPr/>
          </a:p>
          <a:p>
            <a:pPr indent="-228600" lvl="0" marL="228600" rtl="0" algn="l">
              <a:lnSpc>
                <a:spcPct val="80000"/>
              </a:lnSpc>
              <a:spcBef>
                <a:spcPts val="1000"/>
              </a:spcBef>
              <a:spcAft>
                <a:spcPts val="0"/>
              </a:spcAft>
              <a:buClr>
                <a:schemeClr val="dk1"/>
              </a:buClr>
              <a:buSzPts val="1665"/>
              <a:buChar char="•"/>
            </a:pPr>
            <a:r>
              <a:rPr lang="en-US" sz="1665"/>
              <a:t>Physical activity</a:t>
            </a:r>
            <a:endParaRPr/>
          </a:p>
          <a:p>
            <a:pPr indent="-228600" lvl="0" marL="228600" rtl="0" algn="l">
              <a:lnSpc>
                <a:spcPct val="80000"/>
              </a:lnSpc>
              <a:spcBef>
                <a:spcPts val="1000"/>
              </a:spcBef>
              <a:spcAft>
                <a:spcPts val="0"/>
              </a:spcAft>
              <a:buClr>
                <a:schemeClr val="dk1"/>
              </a:buClr>
              <a:buSzPts val="1665"/>
              <a:buChar char="•"/>
            </a:pPr>
            <a:r>
              <a:rPr lang="en-US" sz="1665"/>
              <a:t>Healthy diet, hydration, and habits</a:t>
            </a:r>
            <a:endParaRPr/>
          </a:p>
          <a:p>
            <a:pPr indent="-228600" lvl="0" marL="228600" rtl="0" algn="l">
              <a:lnSpc>
                <a:spcPct val="80000"/>
              </a:lnSpc>
              <a:spcBef>
                <a:spcPts val="1000"/>
              </a:spcBef>
              <a:spcAft>
                <a:spcPts val="0"/>
              </a:spcAft>
              <a:buClr>
                <a:schemeClr val="dk1"/>
              </a:buClr>
              <a:buSzPts val="1665"/>
              <a:buChar char="•"/>
            </a:pPr>
            <a:r>
              <a:rPr lang="en-US" sz="1665"/>
              <a:t>New routines</a:t>
            </a:r>
            <a:endParaRPr/>
          </a:p>
          <a:p>
            <a:pPr indent="-228600" lvl="0" marL="228600" rtl="0" algn="l">
              <a:lnSpc>
                <a:spcPct val="80000"/>
              </a:lnSpc>
              <a:spcBef>
                <a:spcPts val="1000"/>
              </a:spcBef>
              <a:spcAft>
                <a:spcPts val="0"/>
              </a:spcAft>
              <a:buClr>
                <a:schemeClr val="dk1"/>
              </a:buClr>
              <a:buSzPts val="1665"/>
              <a:buChar char="•"/>
            </a:pPr>
            <a:r>
              <a:rPr lang="en-US" sz="1665"/>
              <a:t>Journal</a:t>
            </a:r>
            <a:endParaRPr/>
          </a:p>
          <a:p>
            <a:pPr indent="-228600" lvl="0" marL="228600" rtl="0" algn="l">
              <a:lnSpc>
                <a:spcPct val="80000"/>
              </a:lnSpc>
              <a:spcBef>
                <a:spcPts val="1000"/>
              </a:spcBef>
              <a:spcAft>
                <a:spcPts val="0"/>
              </a:spcAft>
              <a:buClr>
                <a:schemeClr val="dk1"/>
              </a:buClr>
              <a:buSzPts val="1665"/>
              <a:buChar char="•"/>
            </a:pPr>
            <a:r>
              <a:rPr lang="en-US" sz="1665"/>
              <a:t>Hobbies</a:t>
            </a:r>
            <a:endParaRPr/>
          </a:p>
          <a:p>
            <a:pPr indent="-228600" lvl="0" marL="228600" rtl="0" algn="l">
              <a:lnSpc>
                <a:spcPct val="80000"/>
              </a:lnSpc>
              <a:spcBef>
                <a:spcPts val="1000"/>
              </a:spcBef>
              <a:spcAft>
                <a:spcPts val="0"/>
              </a:spcAft>
              <a:buClr>
                <a:schemeClr val="dk1"/>
              </a:buClr>
              <a:buSzPts val="1665"/>
              <a:buChar char="•"/>
            </a:pPr>
            <a:r>
              <a:rPr lang="en-US" sz="1665"/>
              <a:t>Connecting with others and nature</a:t>
            </a:r>
            <a:endParaRPr/>
          </a:p>
          <a:p>
            <a:pPr indent="-228600" lvl="0" marL="228600" rtl="0" algn="l">
              <a:lnSpc>
                <a:spcPct val="80000"/>
              </a:lnSpc>
              <a:spcBef>
                <a:spcPts val="1000"/>
              </a:spcBef>
              <a:spcAft>
                <a:spcPts val="0"/>
              </a:spcAft>
              <a:buClr>
                <a:schemeClr val="dk1"/>
              </a:buClr>
              <a:buSzPts val="1665"/>
              <a:buChar char="•"/>
            </a:pPr>
            <a:r>
              <a:rPr lang="en-US" sz="1665"/>
              <a:t>Ask for help</a:t>
            </a:r>
            <a:endParaRPr/>
          </a:p>
          <a:p>
            <a:pPr indent="-228600" lvl="0" marL="228600" rtl="0" algn="l">
              <a:lnSpc>
                <a:spcPct val="80000"/>
              </a:lnSpc>
              <a:spcBef>
                <a:spcPts val="1000"/>
              </a:spcBef>
              <a:spcAft>
                <a:spcPts val="0"/>
              </a:spcAft>
              <a:buClr>
                <a:schemeClr val="dk1"/>
              </a:buClr>
              <a:buSzPts val="1665"/>
              <a:buChar char="•"/>
            </a:pPr>
            <a:r>
              <a:rPr lang="en-US" sz="1665"/>
              <a:t>Be kind to yourself and others</a:t>
            </a:r>
            <a:endParaRPr/>
          </a:p>
          <a:p>
            <a:pPr indent="-228600" lvl="0" marL="228600" rtl="0" algn="l">
              <a:lnSpc>
                <a:spcPct val="80000"/>
              </a:lnSpc>
              <a:spcBef>
                <a:spcPts val="1000"/>
              </a:spcBef>
              <a:spcAft>
                <a:spcPts val="0"/>
              </a:spcAft>
              <a:buClr>
                <a:schemeClr val="dk1"/>
              </a:buClr>
              <a:buSzPts val="1665"/>
              <a:buChar char="•"/>
            </a:pPr>
            <a:r>
              <a:rPr lang="en-US" sz="1665"/>
              <a:t>Other: Pets, art therapy, reading</a:t>
            </a:r>
            <a:endParaRPr/>
          </a:p>
          <a:p>
            <a:pPr indent="0" lvl="0" marL="0" rtl="0" algn="l">
              <a:lnSpc>
                <a:spcPct val="80000"/>
              </a:lnSpc>
              <a:spcBef>
                <a:spcPts val="1000"/>
              </a:spcBef>
              <a:spcAft>
                <a:spcPts val="0"/>
              </a:spcAft>
              <a:buClr>
                <a:schemeClr val="dk1"/>
              </a:buClr>
              <a:buSzPts val="1665"/>
              <a:buNone/>
            </a:pPr>
            <a:r>
              <a:t/>
            </a:r>
            <a:endParaRPr sz="1665"/>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p31"/>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6" name="Google Shape;226;p31"/>
          <p:cNvSpPr txBox="1"/>
          <p:nvPr>
            <p:ph type="title"/>
          </p:nvPr>
        </p:nvSpPr>
        <p:spPr>
          <a:xfrm>
            <a:off x="6352230" y="-64217"/>
            <a:ext cx="5547670" cy="15440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432FF"/>
              </a:buClr>
              <a:buSzPts val="4000"/>
              <a:buFont typeface="Calibri"/>
              <a:buNone/>
            </a:pPr>
            <a:r>
              <a:rPr b="1" lang="en-US" sz="4000">
                <a:solidFill>
                  <a:srgbClr val="0432FF"/>
                </a:solidFill>
              </a:rPr>
              <a:t>Optimizing Your Working Conditions </a:t>
            </a:r>
            <a:endParaRPr/>
          </a:p>
        </p:txBody>
      </p:sp>
      <p:pic>
        <p:nvPicPr>
          <p:cNvPr descr="Teacher pointing to whiteboard" id="227" name="Google Shape;227;p31"/>
          <p:cNvPicPr preferRelativeResize="0"/>
          <p:nvPr/>
        </p:nvPicPr>
        <p:blipFill rotWithShape="1">
          <a:blip r:embed="rId3">
            <a:alphaModFix/>
          </a:blip>
          <a:srcRect b="10246" l="0" r="2" t="0"/>
          <a:stretch/>
        </p:blipFill>
        <p:spPr>
          <a:xfrm>
            <a:off x="189354" y="640566"/>
            <a:ext cx="2805787" cy="1681003"/>
          </a:xfrm>
          <a:prstGeom prst="rect">
            <a:avLst/>
          </a:prstGeom>
          <a:noFill/>
          <a:ln>
            <a:noFill/>
          </a:ln>
        </p:spPr>
      </p:pic>
      <p:pic>
        <p:nvPicPr>
          <p:cNvPr descr="School desk with books and pencils with chalkboard in background" id="228" name="Google Shape;228;p31"/>
          <p:cNvPicPr preferRelativeResize="0"/>
          <p:nvPr>
            <p:ph idx="1" type="body"/>
          </p:nvPr>
        </p:nvPicPr>
        <p:blipFill rotWithShape="1">
          <a:blip r:embed="rId4">
            <a:alphaModFix/>
          </a:blip>
          <a:srcRect b="2" l="0" r="2" t="10244"/>
          <a:stretch/>
        </p:blipFill>
        <p:spPr>
          <a:xfrm>
            <a:off x="3184494" y="640566"/>
            <a:ext cx="2805787" cy="1681003"/>
          </a:xfrm>
          <a:prstGeom prst="rect">
            <a:avLst/>
          </a:prstGeom>
          <a:noFill/>
          <a:ln>
            <a:noFill/>
          </a:ln>
        </p:spPr>
      </p:pic>
      <p:sp>
        <p:nvSpPr>
          <p:cNvPr id="229" name="Google Shape;229;p31"/>
          <p:cNvSpPr txBox="1"/>
          <p:nvPr>
            <p:ph idx="2" type="body"/>
          </p:nvPr>
        </p:nvSpPr>
        <p:spPr>
          <a:xfrm>
            <a:off x="6352230" y="1587501"/>
            <a:ext cx="5001569" cy="4589462"/>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000"/>
              <a:buChar char="•"/>
            </a:pPr>
            <a:r>
              <a:rPr lang="en-US" sz="2000"/>
              <a:t>Desk</a:t>
            </a:r>
            <a:endParaRPr/>
          </a:p>
          <a:p>
            <a:pPr indent="-228600" lvl="0" marL="228600" rtl="0" algn="l">
              <a:lnSpc>
                <a:spcPct val="80000"/>
              </a:lnSpc>
              <a:spcBef>
                <a:spcPts val="1000"/>
              </a:spcBef>
              <a:spcAft>
                <a:spcPts val="0"/>
              </a:spcAft>
              <a:buClr>
                <a:schemeClr val="dk1"/>
              </a:buClr>
              <a:buSzPts val="2000"/>
              <a:buChar char="•"/>
            </a:pPr>
            <a:r>
              <a:rPr lang="en-US" sz="2000"/>
              <a:t>Computer and accessories</a:t>
            </a:r>
            <a:endParaRPr/>
          </a:p>
          <a:p>
            <a:pPr indent="-228600" lvl="0" marL="228600" rtl="0" algn="l">
              <a:lnSpc>
                <a:spcPct val="80000"/>
              </a:lnSpc>
              <a:spcBef>
                <a:spcPts val="1000"/>
              </a:spcBef>
              <a:spcAft>
                <a:spcPts val="0"/>
              </a:spcAft>
              <a:buClr>
                <a:schemeClr val="dk1"/>
              </a:buClr>
              <a:buSzPts val="2000"/>
              <a:buChar char="•"/>
            </a:pPr>
            <a:r>
              <a:rPr lang="en-US" sz="2000"/>
              <a:t>Comfortable chair</a:t>
            </a:r>
            <a:endParaRPr/>
          </a:p>
          <a:p>
            <a:pPr indent="-228600" lvl="0" marL="228600" rtl="0" algn="l">
              <a:lnSpc>
                <a:spcPct val="80000"/>
              </a:lnSpc>
              <a:spcBef>
                <a:spcPts val="1000"/>
              </a:spcBef>
              <a:spcAft>
                <a:spcPts val="0"/>
              </a:spcAft>
              <a:buClr>
                <a:schemeClr val="dk1"/>
              </a:buClr>
              <a:buSzPts val="2000"/>
              <a:buChar char="•"/>
            </a:pPr>
            <a:r>
              <a:rPr lang="en-US" sz="2000"/>
              <a:t>Lighting</a:t>
            </a:r>
            <a:endParaRPr/>
          </a:p>
          <a:p>
            <a:pPr indent="-228600" lvl="0" marL="228600" rtl="0" algn="l">
              <a:lnSpc>
                <a:spcPct val="80000"/>
              </a:lnSpc>
              <a:spcBef>
                <a:spcPts val="1000"/>
              </a:spcBef>
              <a:spcAft>
                <a:spcPts val="0"/>
              </a:spcAft>
              <a:buClr>
                <a:schemeClr val="dk1"/>
              </a:buClr>
              <a:buSzPts val="2000"/>
              <a:buChar char="•"/>
            </a:pPr>
            <a:r>
              <a:rPr lang="en-US" sz="2000"/>
              <a:t>Prevent eye strain </a:t>
            </a:r>
            <a:endParaRPr/>
          </a:p>
          <a:p>
            <a:pPr indent="-228600" lvl="0" marL="228600" rtl="0" algn="l">
              <a:lnSpc>
                <a:spcPct val="80000"/>
              </a:lnSpc>
              <a:spcBef>
                <a:spcPts val="1000"/>
              </a:spcBef>
              <a:spcAft>
                <a:spcPts val="0"/>
              </a:spcAft>
              <a:buClr>
                <a:schemeClr val="dk1"/>
              </a:buClr>
              <a:buSzPts val="2000"/>
              <a:buChar char="•"/>
            </a:pPr>
            <a:r>
              <a:rPr lang="en-US" sz="2000"/>
              <a:t>Internet</a:t>
            </a:r>
            <a:endParaRPr/>
          </a:p>
          <a:p>
            <a:pPr indent="-228600" lvl="0" marL="228600" rtl="0" algn="l">
              <a:lnSpc>
                <a:spcPct val="80000"/>
              </a:lnSpc>
              <a:spcBef>
                <a:spcPts val="1000"/>
              </a:spcBef>
              <a:spcAft>
                <a:spcPts val="0"/>
              </a:spcAft>
              <a:buClr>
                <a:schemeClr val="dk1"/>
              </a:buClr>
              <a:buSzPts val="2000"/>
              <a:buChar char="•"/>
            </a:pPr>
            <a:r>
              <a:rPr lang="en-US" sz="2000"/>
              <a:t>Supplies</a:t>
            </a:r>
            <a:endParaRPr/>
          </a:p>
          <a:p>
            <a:pPr indent="-228600" lvl="0" marL="228600" rtl="0" algn="l">
              <a:lnSpc>
                <a:spcPct val="80000"/>
              </a:lnSpc>
              <a:spcBef>
                <a:spcPts val="1000"/>
              </a:spcBef>
              <a:spcAft>
                <a:spcPts val="0"/>
              </a:spcAft>
              <a:buClr>
                <a:schemeClr val="dk1"/>
              </a:buClr>
              <a:buSzPts val="2000"/>
              <a:buChar char="•"/>
            </a:pPr>
            <a:r>
              <a:rPr lang="en-US" sz="2000"/>
              <a:t>Instructional props</a:t>
            </a:r>
            <a:endParaRPr/>
          </a:p>
          <a:p>
            <a:pPr indent="-228600" lvl="0" marL="228600" rtl="0" algn="l">
              <a:lnSpc>
                <a:spcPct val="80000"/>
              </a:lnSpc>
              <a:spcBef>
                <a:spcPts val="1000"/>
              </a:spcBef>
              <a:spcAft>
                <a:spcPts val="0"/>
              </a:spcAft>
              <a:buClr>
                <a:schemeClr val="dk1"/>
              </a:buClr>
              <a:buSzPts val="2000"/>
              <a:buChar char="•"/>
            </a:pPr>
            <a:r>
              <a:rPr lang="en-US" sz="2000"/>
              <a:t>Privacy</a:t>
            </a:r>
            <a:endParaRPr/>
          </a:p>
          <a:p>
            <a:pPr indent="-228600" lvl="0" marL="228600" rtl="0" algn="l">
              <a:lnSpc>
                <a:spcPct val="80000"/>
              </a:lnSpc>
              <a:spcBef>
                <a:spcPts val="1000"/>
              </a:spcBef>
              <a:spcAft>
                <a:spcPts val="0"/>
              </a:spcAft>
              <a:buClr>
                <a:schemeClr val="dk1"/>
              </a:buClr>
              <a:buSzPts val="2000"/>
              <a:buChar char="•"/>
            </a:pPr>
            <a:r>
              <a:rPr lang="en-US" sz="2000"/>
              <a:t>Hydration</a:t>
            </a:r>
            <a:endParaRPr/>
          </a:p>
          <a:p>
            <a:pPr indent="-228600" lvl="0" marL="228600" rtl="0" algn="l">
              <a:lnSpc>
                <a:spcPct val="80000"/>
              </a:lnSpc>
              <a:spcBef>
                <a:spcPts val="1000"/>
              </a:spcBef>
              <a:spcAft>
                <a:spcPts val="0"/>
              </a:spcAft>
              <a:buClr>
                <a:schemeClr val="dk1"/>
              </a:buClr>
              <a:buSzPts val="2000"/>
              <a:buChar char="•"/>
            </a:pPr>
            <a:r>
              <a:rPr lang="en-US" sz="2000"/>
              <a:t>Taking breaks</a:t>
            </a:r>
            <a:endParaRPr/>
          </a:p>
          <a:p>
            <a:pPr indent="-228600" lvl="0" marL="228600" rtl="0" algn="l">
              <a:lnSpc>
                <a:spcPct val="80000"/>
              </a:lnSpc>
              <a:spcBef>
                <a:spcPts val="1000"/>
              </a:spcBef>
              <a:spcAft>
                <a:spcPts val="0"/>
              </a:spcAft>
              <a:buClr>
                <a:schemeClr val="dk1"/>
              </a:buClr>
              <a:buSzPts val="2000"/>
              <a:buChar char="•"/>
            </a:pPr>
            <a:r>
              <a:rPr lang="en-US" sz="2000"/>
              <a:t>Other considerations</a:t>
            </a:r>
            <a:endParaRPr/>
          </a:p>
        </p:txBody>
      </p:sp>
      <p:pic>
        <p:nvPicPr>
          <p:cNvPr descr="So many of us spend a large portion of our day gazing upon the screens of mobile devices, computer monitors, laptops, gaming systems and televisions. This can put of lot of strain on your eyes. &#10;&#10;Avoid eyestrain. When using screens for an extended period, give your eyes a break. Try the 20-20-20 rule. Every 20 minutes, take a break for 20 seconds and focus your eyes on something at least 20 feet away." id="230" name="Google Shape;230;p31" title="Are You Protecting Your Eyes with the 20-20-20 Rule?">
            <a:hlinkClick r:id="rId5"/>
          </p:cNvPr>
          <p:cNvPicPr preferRelativeResize="0"/>
          <p:nvPr/>
        </p:nvPicPr>
        <p:blipFill>
          <a:blip r:embed="rId6">
            <a:alphaModFix/>
          </a:blip>
          <a:stretch>
            <a:fillRect/>
          </a:stretch>
        </p:blipFill>
        <p:spPr>
          <a:xfrm>
            <a:off x="254000" y="2491450"/>
            <a:ext cx="5001575" cy="37511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234" name="Shape 234"/>
        <p:cNvGrpSpPr/>
        <p:nvPr/>
      </p:nvGrpSpPr>
      <p:grpSpPr>
        <a:xfrm>
          <a:off x="0" y="0"/>
          <a:ext cx="0" cy="0"/>
          <a:chOff x="0" y="0"/>
          <a:chExt cx="0" cy="0"/>
        </a:xfrm>
      </p:grpSpPr>
      <p:sp>
        <p:nvSpPr>
          <p:cNvPr id="235" name="Google Shape;235;p3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erson flying through the sky&#10;&#10;Description automatically generated" id="236" name="Google Shape;236;p32"/>
          <p:cNvPicPr preferRelativeResize="0"/>
          <p:nvPr/>
        </p:nvPicPr>
        <p:blipFill rotWithShape="1">
          <a:blip r:embed="rId3">
            <a:alphaModFix/>
          </a:blip>
          <a:srcRect b="4" l="0" r="5" t="14576"/>
          <a:stretch/>
        </p:blipFill>
        <p:spPr>
          <a:xfrm>
            <a:off x="1" y="1"/>
            <a:ext cx="2970465" cy="3383279"/>
          </a:xfrm>
          <a:prstGeom prst="rect">
            <a:avLst/>
          </a:prstGeom>
          <a:noFill/>
          <a:ln>
            <a:noFill/>
          </a:ln>
        </p:spPr>
      </p:pic>
      <p:pic>
        <p:nvPicPr>
          <p:cNvPr descr="Text&#10;&#10;Description automatically generated" id="237" name="Google Shape;237;p32"/>
          <p:cNvPicPr preferRelativeResize="0"/>
          <p:nvPr/>
        </p:nvPicPr>
        <p:blipFill rotWithShape="1">
          <a:blip r:embed="rId4">
            <a:alphaModFix/>
          </a:blip>
          <a:srcRect b="2813" l="0" r="2" t="17460"/>
          <a:stretch/>
        </p:blipFill>
        <p:spPr>
          <a:xfrm>
            <a:off x="3072956" y="10"/>
            <a:ext cx="2970465" cy="3383268"/>
          </a:xfrm>
          <a:prstGeom prst="rect">
            <a:avLst/>
          </a:prstGeom>
          <a:noFill/>
          <a:ln>
            <a:noFill/>
          </a:ln>
        </p:spPr>
      </p:pic>
      <p:pic>
        <p:nvPicPr>
          <p:cNvPr descr="A person sitting in front of a sunset&#10;&#10;Description automatically generated" id="238" name="Google Shape;238;p32"/>
          <p:cNvPicPr preferRelativeResize="0"/>
          <p:nvPr/>
        </p:nvPicPr>
        <p:blipFill rotWithShape="1">
          <a:blip r:embed="rId5">
            <a:alphaModFix/>
          </a:blip>
          <a:srcRect b="18790" l="0" r="1" t="0"/>
          <a:stretch/>
        </p:blipFill>
        <p:spPr>
          <a:xfrm>
            <a:off x="6145909" y="10"/>
            <a:ext cx="2971800" cy="3383268"/>
          </a:xfrm>
          <a:prstGeom prst="rect">
            <a:avLst/>
          </a:prstGeom>
          <a:noFill/>
          <a:ln>
            <a:noFill/>
          </a:ln>
        </p:spPr>
      </p:pic>
      <p:pic>
        <p:nvPicPr>
          <p:cNvPr descr="Glasses on top of a book" id="239" name="Google Shape;239;p32"/>
          <p:cNvPicPr preferRelativeResize="0"/>
          <p:nvPr/>
        </p:nvPicPr>
        <p:blipFill rotWithShape="1">
          <a:blip r:embed="rId6">
            <a:alphaModFix/>
          </a:blip>
          <a:srcRect b="0" l="8614" r="33193" t="0"/>
          <a:stretch/>
        </p:blipFill>
        <p:spPr>
          <a:xfrm>
            <a:off x="9220200" y="10"/>
            <a:ext cx="2971800" cy="3383268"/>
          </a:xfrm>
          <a:prstGeom prst="rect">
            <a:avLst/>
          </a:prstGeom>
          <a:noFill/>
          <a:ln>
            <a:noFill/>
          </a:ln>
        </p:spPr>
      </p:pic>
      <p:pic>
        <p:nvPicPr>
          <p:cNvPr descr="Logo, company name&#10;&#10;Description automatically generated" id="240" name="Google Shape;240;p32"/>
          <p:cNvPicPr preferRelativeResize="0"/>
          <p:nvPr/>
        </p:nvPicPr>
        <p:blipFill rotWithShape="1">
          <a:blip r:embed="rId7">
            <a:alphaModFix/>
          </a:blip>
          <a:srcRect b="1" l="12438" r="7227" t="0"/>
          <a:stretch/>
        </p:blipFill>
        <p:spPr>
          <a:xfrm>
            <a:off x="-1017" y="3474720"/>
            <a:ext cx="2970465" cy="3383280"/>
          </a:xfrm>
          <a:prstGeom prst="rect">
            <a:avLst/>
          </a:prstGeom>
          <a:noFill/>
          <a:ln>
            <a:noFill/>
          </a:ln>
        </p:spPr>
      </p:pic>
      <p:sp>
        <p:nvSpPr>
          <p:cNvPr id="241" name="Google Shape;241;p32"/>
          <p:cNvSpPr/>
          <p:nvPr/>
        </p:nvSpPr>
        <p:spPr>
          <a:xfrm>
            <a:off x="6145910" y="3474720"/>
            <a:ext cx="6046090" cy="3383281"/>
          </a:xfrm>
          <a:prstGeom prst="rect">
            <a:avLst/>
          </a:prstGeom>
          <a:solidFill>
            <a:srgbClr val="3C4A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2" name="Google Shape;242;p32"/>
          <p:cNvSpPr txBox="1"/>
          <p:nvPr>
            <p:ph type="title"/>
          </p:nvPr>
        </p:nvSpPr>
        <p:spPr>
          <a:xfrm>
            <a:off x="6491653" y="3799272"/>
            <a:ext cx="5193748" cy="637124"/>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2880"/>
              <a:buFont typeface="Calibri"/>
              <a:buNone/>
            </a:pPr>
            <a:r>
              <a:rPr b="1" lang="en-US" sz="2880">
                <a:solidFill>
                  <a:srgbClr val="FFFFFF"/>
                </a:solidFill>
                <a:latin typeface="Calibri"/>
                <a:ea typeface="Calibri"/>
                <a:cs typeface="Calibri"/>
                <a:sym typeface="Calibri"/>
              </a:rPr>
              <a:t>Wellness and Mindfulness Apps</a:t>
            </a:r>
            <a:endParaRPr/>
          </a:p>
        </p:txBody>
      </p:sp>
      <p:pic>
        <p:nvPicPr>
          <p:cNvPr descr="A picture containing indoor, bed, laying, sitting&#10;&#10;Description automatically generated" id="243" name="Google Shape;243;p32"/>
          <p:cNvPicPr preferRelativeResize="0"/>
          <p:nvPr/>
        </p:nvPicPr>
        <p:blipFill rotWithShape="1">
          <a:blip r:embed="rId8">
            <a:alphaModFix/>
          </a:blip>
          <a:srcRect b="-1" l="33672" r="7941" t="0"/>
          <a:stretch/>
        </p:blipFill>
        <p:spPr>
          <a:xfrm>
            <a:off x="3059902" y="3474719"/>
            <a:ext cx="2970466" cy="3383280"/>
          </a:xfrm>
          <a:prstGeom prst="rect">
            <a:avLst/>
          </a:prstGeom>
          <a:noFill/>
          <a:ln>
            <a:noFill/>
          </a:ln>
        </p:spPr>
      </p:pic>
      <p:sp>
        <p:nvSpPr>
          <p:cNvPr id="244" name="Google Shape;244;p32"/>
          <p:cNvSpPr txBox="1"/>
          <p:nvPr>
            <p:ph idx="1" type="body"/>
          </p:nvPr>
        </p:nvSpPr>
        <p:spPr>
          <a:xfrm>
            <a:off x="6479648" y="4510584"/>
            <a:ext cx="5366610" cy="224856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FFFFFF"/>
              </a:buClr>
              <a:buSzPts val="1800"/>
              <a:buChar char="•"/>
            </a:pPr>
            <a:r>
              <a:rPr lang="en-US" sz="1800">
                <a:solidFill>
                  <a:srgbClr val="FFFFFF"/>
                </a:solidFill>
              </a:rPr>
              <a:t>Meditation</a:t>
            </a:r>
            <a:endParaRPr/>
          </a:p>
          <a:p>
            <a:pPr indent="-228600" lvl="0" marL="228600" rtl="0" algn="l">
              <a:lnSpc>
                <a:spcPct val="90000"/>
              </a:lnSpc>
              <a:spcBef>
                <a:spcPts val="1000"/>
              </a:spcBef>
              <a:spcAft>
                <a:spcPts val="0"/>
              </a:spcAft>
              <a:buClr>
                <a:srgbClr val="FFFFFF"/>
              </a:buClr>
              <a:buSzPts val="1800"/>
              <a:buChar char="•"/>
            </a:pPr>
            <a:r>
              <a:rPr lang="en-US" sz="1800">
                <a:solidFill>
                  <a:srgbClr val="FFFFFF"/>
                </a:solidFill>
              </a:rPr>
              <a:t>Work break reminder</a:t>
            </a:r>
            <a:endParaRPr/>
          </a:p>
          <a:p>
            <a:pPr indent="-228600" lvl="0" marL="228600" rtl="0" algn="l">
              <a:lnSpc>
                <a:spcPct val="90000"/>
              </a:lnSpc>
              <a:spcBef>
                <a:spcPts val="1000"/>
              </a:spcBef>
              <a:spcAft>
                <a:spcPts val="0"/>
              </a:spcAft>
              <a:buClr>
                <a:srgbClr val="FFFFFF"/>
              </a:buClr>
              <a:buSzPts val="1800"/>
              <a:buChar char="•"/>
            </a:pPr>
            <a:r>
              <a:rPr lang="en-US" sz="1800">
                <a:solidFill>
                  <a:srgbClr val="FFFFFF"/>
                </a:solidFill>
              </a:rPr>
              <a:t>Eye care</a:t>
            </a:r>
            <a:endParaRPr/>
          </a:p>
          <a:p>
            <a:pPr indent="-228600" lvl="0" marL="228600" rtl="0" algn="l">
              <a:lnSpc>
                <a:spcPct val="90000"/>
              </a:lnSpc>
              <a:spcBef>
                <a:spcPts val="1000"/>
              </a:spcBef>
              <a:spcAft>
                <a:spcPts val="0"/>
              </a:spcAft>
              <a:buClr>
                <a:srgbClr val="FFFFFF"/>
              </a:buClr>
              <a:buSzPts val="1800"/>
              <a:buChar char="•"/>
            </a:pPr>
            <a:r>
              <a:rPr lang="en-US" sz="1800">
                <a:solidFill>
                  <a:srgbClr val="FFFFFF"/>
                </a:solidFill>
              </a:rPr>
              <a:t>Hydration</a:t>
            </a:r>
            <a:endParaRPr/>
          </a:p>
          <a:p>
            <a:pPr indent="-228600" lvl="0" marL="228600" rtl="0" algn="l">
              <a:lnSpc>
                <a:spcPct val="90000"/>
              </a:lnSpc>
              <a:spcBef>
                <a:spcPts val="1000"/>
              </a:spcBef>
              <a:spcAft>
                <a:spcPts val="0"/>
              </a:spcAft>
              <a:buClr>
                <a:srgbClr val="FFFFFF"/>
              </a:buClr>
              <a:buSzPts val="1800"/>
              <a:buChar char="•"/>
            </a:pPr>
            <a:r>
              <a:rPr lang="en-US" sz="1800">
                <a:solidFill>
                  <a:srgbClr val="FFFFFF"/>
                </a:solidFill>
              </a:rPr>
              <a:t>Exercise</a:t>
            </a:r>
            <a:endParaRPr/>
          </a:p>
          <a:p>
            <a:pPr indent="-228600" lvl="0" marL="228600" rtl="0" algn="l">
              <a:lnSpc>
                <a:spcPct val="90000"/>
              </a:lnSpc>
              <a:spcBef>
                <a:spcPts val="1000"/>
              </a:spcBef>
              <a:spcAft>
                <a:spcPts val="0"/>
              </a:spcAft>
              <a:buClr>
                <a:srgbClr val="FFFFFF"/>
              </a:buClr>
              <a:buSzPts val="1800"/>
              <a:buChar char="•"/>
            </a:pPr>
            <a:r>
              <a:rPr lang="en-US" sz="1800">
                <a:solidFill>
                  <a:srgbClr val="FFFFFF"/>
                </a:solidFill>
              </a:rPr>
              <a:t>Other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8" name="Shape 248"/>
        <p:cNvGrpSpPr/>
        <p:nvPr/>
      </p:nvGrpSpPr>
      <p:grpSpPr>
        <a:xfrm>
          <a:off x="0" y="0"/>
          <a:ext cx="0" cy="0"/>
          <a:chOff x="0" y="0"/>
          <a:chExt cx="0" cy="0"/>
        </a:xfrm>
      </p:grpSpPr>
      <p:sp>
        <p:nvSpPr>
          <p:cNvPr id="249" name="Google Shape;249;p33"/>
          <p:cNvSpPr/>
          <p:nvPr/>
        </p:nvSpPr>
        <p:spPr>
          <a:xfrm>
            <a:off x="336884" y="311449"/>
            <a:ext cx="4332307" cy="6179552"/>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0" name="Google Shape;250;p33"/>
          <p:cNvSpPr txBox="1"/>
          <p:nvPr>
            <p:ph type="title"/>
          </p:nvPr>
        </p:nvSpPr>
        <p:spPr>
          <a:xfrm>
            <a:off x="742950" y="742951"/>
            <a:ext cx="3476625" cy="4962524"/>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b="1" lang="en-US" sz="4800">
                <a:solidFill>
                  <a:srgbClr val="FFFFFF"/>
                </a:solidFill>
                <a:latin typeface="Calibri"/>
                <a:ea typeface="Calibri"/>
                <a:cs typeface="Calibri"/>
                <a:sym typeface="Calibri"/>
              </a:rPr>
              <a:t>Breathing Exercise</a:t>
            </a:r>
            <a:endParaRPr/>
          </a:p>
        </p:txBody>
      </p:sp>
      <p:pic>
        <p:nvPicPr>
          <p:cNvPr descr="Slow down and take a few soothing breaths.&#10;&#10;Download the Calm app for free: https://cal.mn/YouTube" id="251" name="Google Shape;251;p33" title="Calm | Breathe Bubble">
            <a:hlinkClick r:id="rId3"/>
          </p:cNvPr>
          <p:cNvPicPr preferRelativeResize="0"/>
          <p:nvPr/>
        </p:nvPicPr>
        <p:blipFill>
          <a:blip r:embed="rId4">
            <a:alphaModFix/>
          </a:blip>
          <a:stretch>
            <a:fillRect/>
          </a:stretch>
        </p:blipFill>
        <p:spPr>
          <a:xfrm>
            <a:off x="4821605" y="615575"/>
            <a:ext cx="7221000" cy="5415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sp>
        <p:nvSpPr>
          <p:cNvPr id="256" name="Google Shape;256;p34"/>
          <p:cNvSpPr/>
          <p:nvPr/>
        </p:nvSpPr>
        <p:spPr>
          <a:xfrm>
            <a:off x="1000874" y="2043803"/>
            <a:ext cx="10190252" cy="80683"/>
          </a:xfrm>
          <a:prstGeom prst="rect">
            <a:avLst/>
          </a:prstGeom>
          <a:solidFill>
            <a:srgbClr val="7F7F7F">
              <a:alpha val="6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Father and son using laptop" id="257" name="Google Shape;257;p34"/>
          <p:cNvPicPr preferRelativeResize="0"/>
          <p:nvPr/>
        </p:nvPicPr>
        <p:blipFill rotWithShape="1">
          <a:blip r:embed="rId3">
            <a:alphaModFix/>
          </a:blip>
          <a:srcRect b="4" l="0" r="5" t="7447"/>
          <a:stretch/>
        </p:blipFill>
        <p:spPr>
          <a:xfrm>
            <a:off x="1041400" y="2374900"/>
            <a:ext cx="3035300" cy="1803400"/>
          </a:xfrm>
          <a:prstGeom prst="rect">
            <a:avLst/>
          </a:prstGeom>
          <a:noFill/>
          <a:ln>
            <a:noFill/>
          </a:ln>
        </p:spPr>
      </p:pic>
      <p:pic>
        <p:nvPicPr>
          <p:cNvPr descr="Person running on road" id="258" name="Google Shape;258;p34"/>
          <p:cNvPicPr preferRelativeResize="0"/>
          <p:nvPr/>
        </p:nvPicPr>
        <p:blipFill rotWithShape="1">
          <a:blip r:embed="rId4">
            <a:alphaModFix/>
          </a:blip>
          <a:srcRect b="0" l="0" r="40156" t="0"/>
          <a:stretch/>
        </p:blipFill>
        <p:spPr>
          <a:xfrm>
            <a:off x="4152900" y="2374900"/>
            <a:ext cx="1600200" cy="1803400"/>
          </a:xfrm>
          <a:prstGeom prst="rect">
            <a:avLst/>
          </a:prstGeom>
          <a:noFill/>
          <a:ln>
            <a:noFill/>
          </a:ln>
        </p:spPr>
      </p:pic>
      <p:pic>
        <p:nvPicPr>
          <p:cNvPr descr="Person harvesting lettuce from a garden" id="259" name="Google Shape;259;p34"/>
          <p:cNvPicPr preferRelativeResize="0"/>
          <p:nvPr/>
        </p:nvPicPr>
        <p:blipFill rotWithShape="1">
          <a:blip r:embed="rId5">
            <a:alphaModFix/>
          </a:blip>
          <a:srcRect b="0" l="0" r="0" t="0"/>
          <a:stretch/>
        </p:blipFill>
        <p:spPr>
          <a:xfrm>
            <a:off x="5829300" y="2374900"/>
            <a:ext cx="2768600" cy="1803400"/>
          </a:xfrm>
          <a:prstGeom prst="rect">
            <a:avLst/>
          </a:prstGeom>
          <a:noFill/>
          <a:ln>
            <a:noFill/>
          </a:ln>
        </p:spPr>
      </p:pic>
      <p:pic>
        <p:nvPicPr>
          <p:cNvPr descr="Close-up of piano keys" id="260" name="Google Shape;260;p34"/>
          <p:cNvPicPr preferRelativeResize="0"/>
          <p:nvPr/>
        </p:nvPicPr>
        <p:blipFill rotWithShape="1">
          <a:blip r:embed="rId6">
            <a:alphaModFix/>
          </a:blip>
          <a:srcRect b="0" l="0" r="12189" t="0"/>
          <a:stretch/>
        </p:blipFill>
        <p:spPr>
          <a:xfrm>
            <a:off x="8674100" y="2374900"/>
            <a:ext cx="2425700" cy="1803400"/>
          </a:xfrm>
          <a:prstGeom prst="rect">
            <a:avLst/>
          </a:prstGeom>
          <a:noFill/>
          <a:ln>
            <a:noFill/>
          </a:ln>
        </p:spPr>
      </p:pic>
      <p:pic>
        <p:nvPicPr>
          <p:cNvPr descr="Person riding bicycle in the city" id="261" name="Google Shape;261;p34"/>
          <p:cNvPicPr preferRelativeResize="0"/>
          <p:nvPr/>
        </p:nvPicPr>
        <p:blipFill rotWithShape="1">
          <a:blip r:embed="rId7">
            <a:alphaModFix/>
          </a:blip>
          <a:srcRect b="4" l="446" r="3" t="0"/>
          <a:stretch/>
        </p:blipFill>
        <p:spPr>
          <a:xfrm>
            <a:off x="1041400" y="4241800"/>
            <a:ext cx="2654300" cy="1727200"/>
          </a:xfrm>
          <a:prstGeom prst="rect">
            <a:avLst/>
          </a:prstGeom>
          <a:noFill/>
          <a:ln>
            <a:noFill/>
          </a:ln>
        </p:spPr>
      </p:pic>
      <p:pic>
        <p:nvPicPr>
          <p:cNvPr descr="Parent and child backpacking" id="262" name="Google Shape;262;p34"/>
          <p:cNvPicPr preferRelativeResize="0"/>
          <p:nvPr/>
        </p:nvPicPr>
        <p:blipFill rotWithShape="1">
          <a:blip r:embed="rId8">
            <a:alphaModFix/>
          </a:blip>
          <a:srcRect b="0" l="0" r="0" t="0"/>
          <a:stretch/>
        </p:blipFill>
        <p:spPr>
          <a:xfrm>
            <a:off x="3771900" y="4241800"/>
            <a:ext cx="2679700" cy="1727200"/>
          </a:xfrm>
          <a:prstGeom prst="rect">
            <a:avLst/>
          </a:prstGeom>
          <a:noFill/>
          <a:ln>
            <a:noFill/>
          </a:ln>
        </p:spPr>
      </p:pic>
      <p:pic>
        <p:nvPicPr>
          <p:cNvPr descr="Close-up of open book against blurred bookshelf background" id="263" name="Google Shape;263;p34"/>
          <p:cNvPicPr preferRelativeResize="0"/>
          <p:nvPr>
            <p:ph idx="1" type="body"/>
          </p:nvPr>
        </p:nvPicPr>
        <p:blipFill rotWithShape="1">
          <a:blip r:embed="rId9">
            <a:alphaModFix/>
          </a:blip>
          <a:srcRect b="0" l="0" r="0" t="0"/>
          <a:stretch/>
        </p:blipFill>
        <p:spPr>
          <a:xfrm>
            <a:off x="6527800" y="4241800"/>
            <a:ext cx="2654300" cy="1727200"/>
          </a:xfrm>
          <a:prstGeom prst="rect">
            <a:avLst/>
          </a:prstGeom>
          <a:noFill/>
          <a:ln>
            <a:noFill/>
          </a:ln>
        </p:spPr>
      </p:pic>
      <p:pic>
        <p:nvPicPr>
          <p:cNvPr descr="Child reading outside a tent in mountains" id="264" name="Google Shape;264;p34"/>
          <p:cNvPicPr preferRelativeResize="0"/>
          <p:nvPr/>
        </p:nvPicPr>
        <p:blipFill rotWithShape="1">
          <a:blip r:embed="rId10">
            <a:alphaModFix/>
          </a:blip>
          <a:srcRect b="2" l="29103" r="2" t="0"/>
          <a:stretch/>
        </p:blipFill>
        <p:spPr>
          <a:xfrm>
            <a:off x="9258300" y="4241800"/>
            <a:ext cx="1854200" cy="1727200"/>
          </a:xfrm>
          <a:prstGeom prst="rect">
            <a:avLst/>
          </a:prstGeom>
          <a:noFill/>
          <a:ln>
            <a:noFill/>
          </a:ln>
        </p:spPr>
      </p:pic>
      <p:sp>
        <p:nvSpPr>
          <p:cNvPr id="265" name="Google Shape;265;p34"/>
          <p:cNvSpPr txBox="1"/>
          <p:nvPr>
            <p:ph type="title"/>
          </p:nvPr>
        </p:nvSpPr>
        <p:spPr>
          <a:xfrm>
            <a:off x="870204" y="606564"/>
            <a:ext cx="10451592"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432FF"/>
              </a:buClr>
              <a:buSzPts val="4000"/>
              <a:buFont typeface="Calibri"/>
              <a:buNone/>
            </a:pPr>
            <a:r>
              <a:rPr b="1" lang="en-US" sz="4000">
                <a:solidFill>
                  <a:srgbClr val="0432FF"/>
                </a:solidFill>
              </a:rPr>
              <a:t>What Strategies are Helping You Cope?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Word Cloud: How are you?</a:t>
            </a:r>
            <a:endParaRPr/>
          </a:p>
        </p:txBody>
      </p:sp>
      <p:sp>
        <p:nvSpPr>
          <p:cNvPr id="272" name="Google Shape;272;p35"/>
          <p:cNvSpPr txBox="1"/>
          <p:nvPr>
            <p:ph idx="1" type="body"/>
          </p:nvPr>
        </p:nvSpPr>
        <p:spPr>
          <a:xfrm>
            <a:off x="829994" y="2662568"/>
            <a:ext cx="10523700" cy="3569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Add a word or short phrase to the cloud describing a strategy you’re using to help you stay grounded (reading, hobbies, spending time with loved ones)</a:t>
            </a:r>
            <a:endParaRPr/>
          </a:p>
        </p:txBody>
      </p:sp>
      <p:sp>
        <p:nvSpPr>
          <p:cNvPr id="273" name="Google Shape;273;p35"/>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6"/>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F3F3F3"/>
                </a:solidFill>
              </a:rPr>
              <a:t>MINDFULNESS IN  RELATIONSHIP BUILDING</a:t>
            </a:r>
            <a:endParaRPr>
              <a:solidFill>
                <a:srgbClr val="F3F3F3"/>
              </a:solidFill>
            </a:endParaRPr>
          </a:p>
        </p:txBody>
      </p:sp>
      <p:sp>
        <p:nvSpPr>
          <p:cNvPr id="280" name="Google Shape;280;p36"/>
          <p:cNvSpPr txBox="1"/>
          <p:nvPr>
            <p:ph idx="1" type="body"/>
          </p:nvPr>
        </p:nvSpPr>
        <p:spPr>
          <a:xfrm>
            <a:off x="829994" y="2662568"/>
            <a:ext cx="10523700" cy="3569400"/>
          </a:xfrm>
          <a:prstGeom prst="rect">
            <a:avLst/>
          </a:prstGeom>
        </p:spPr>
        <p:txBody>
          <a:bodyPr anchorCtr="0" anchor="t" bIns="45700" lIns="91425" spcFirstLastPara="1" rIns="91425" wrap="square" tIns="45700">
            <a:noAutofit/>
          </a:bodyPr>
          <a:lstStyle/>
          <a:p>
            <a:pPr indent="0" lvl="0" marL="25400" rtl="0" algn="l">
              <a:spcBef>
                <a:spcPts val="0"/>
              </a:spcBef>
              <a:spcAft>
                <a:spcPts val="0"/>
              </a:spcAft>
              <a:buClr>
                <a:schemeClr val="dk2"/>
              </a:buClr>
              <a:buSzPts val="1100"/>
              <a:buFont typeface="Arial"/>
              <a:buNone/>
            </a:pPr>
            <a:r>
              <a:t/>
            </a:r>
            <a:endParaRPr sz="1650">
              <a:solidFill>
                <a:srgbClr val="404040"/>
              </a:solidFill>
            </a:endParaRPr>
          </a:p>
          <a:p>
            <a:pPr indent="0" lvl="0" marL="0" rtl="0" algn="l">
              <a:spcBef>
                <a:spcPts val="1000"/>
              </a:spcBef>
              <a:spcAft>
                <a:spcPts val="0"/>
              </a:spcAft>
              <a:buNone/>
            </a:pPr>
            <a:r>
              <a:t/>
            </a:r>
            <a:endParaRPr/>
          </a:p>
        </p:txBody>
      </p:sp>
      <p:sp>
        <p:nvSpPr>
          <p:cNvPr id="281" name="Google Shape;281;p36"/>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82" name="Google Shape;282;p36"/>
          <p:cNvPicPr preferRelativeResize="0"/>
          <p:nvPr/>
        </p:nvPicPr>
        <p:blipFill>
          <a:blip r:embed="rId3">
            <a:alphaModFix/>
          </a:blip>
          <a:stretch>
            <a:fillRect/>
          </a:stretch>
        </p:blipFill>
        <p:spPr>
          <a:xfrm>
            <a:off x="1290881" y="2662575"/>
            <a:ext cx="5103544" cy="3023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7"/>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F3F3F3"/>
                </a:solidFill>
              </a:rPr>
              <a:t>MINDFULNESS IN </a:t>
            </a:r>
            <a:r>
              <a:rPr lang="en-US">
                <a:solidFill>
                  <a:srgbClr val="F3F3F3"/>
                </a:solidFill>
              </a:rPr>
              <a:t> RELATIONSHIP BUILDING</a:t>
            </a:r>
            <a:endParaRPr>
              <a:solidFill>
                <a:srgbClr val="F3F3F3"/>
              </a:solidFill>
            </a:endParaRPr>
          </a:p>
        </p:txBody>
      </p:sp>
      <p:sp>
        <p:nvSpPr>
          <p:cNvPr id="289" name="Google Shape;289;p37"/>
          <p:cNvSpPr txBox="1"/>
          <p:nvPr>
            <p:ph idx="1" type="body"/>
          </p:nvPr>
        </p:nvSpPr>
        <p:spPr>
          <a:xfrm>
            <a:off x="829994" y="2662568"/>
            <a:ext cx="10523700" cy="3569400"/>
          </a:xfrm>
          <a:prstGeom prst="rect">
            <a:avLst/>
          </a:prstGeom>
        </p:spPr>
        <p:txBody>
          <a:bodyPr anchorCtr="0" anchor="t" bIns="45700" lIns="91425" spcFirstLastPara="1" rIns="91425" wrap="square" tIns="45700">
            <a:noAutofit/>
          </a:bodyPr>
          <a:lstStyle/>
          <a:p>
            <a:pPr indent="0" lvl="0" marL="25400" rtl="0" algn="l">
              <a:spcBef>
                <a:spcPts val="0"/>
              </a:spcBef>
              <a:spcAft>
                <a:spcPts val="0"/>
              </a:spcAft>
              <a:buClr>
                <a:schemeClr val="dk2"/>
              </a:buClr>
              <a:buSzPts val="1100"/>
              <a:buFont typeface="Arial"/>
              <a:buNone/>
            </a:pPr>
            <a:r>
              <a:t/>
            </a:r>
            <a:endParaRPr sz="1650">
              <a:solidFill>
                <a:srgbClr val="404040"/>
              </a:solidFill>
            </a:endParaRPr>
          </a:p>
          <a:p>
            <a:pPr indent="0" lvl="0" marL="0" rtl="0" algn="l">
              <a:spcBef>
                <a:spcPts val="1000"/>
              </a:spcBef>
              <a:spcAft>
                <a:spcPts val="0"/>
              </a:spcAft>
              <a:buNone/>
            </a:pPr>
            <a:r>
              <a:t/>
            </a:r>
            <a:endParaRPr/>
          </a:p>
        </p:txBody>
      </p:sp>
      <p:sp>
        <p:nvSpPr>
          <p:cNvPr id="290" name="Google Shape;290;p37"/>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291" name="Google Shape;291;p37"/>
          <p:cNvPicPr preferRelativeResize="0"/>
          <p:nvPr/>
        </p:nvPicPr>
        <p:blipFill>
          <a:blip r:embed="rId3">
            <a:alphaModFix/>
          </a:blip>
          <a:stretch>
            <a:fillRect/>
          </a:stretch>
        </p:blipFill>
        <p:spPr>
          <a:xfrm>
            <a:off x="531331" y="2854750"/>
            <a:ext cx="5103544" cy="3023850"/>
          </a:xfrm>
          <a:prstGeom prst="rect">
            <a:avLst/>
          </a:prstGeom>
          <a:noFill/>
          <a:ln>
            <a:noFill/>
          </a:ln>
        </p:spPr>
      </p:pic>
      <p:pic>
        <p:nvPicPr>
          <p:cNvPr id="292" name="Google Shape;292;p37"/>
          <p:cNvPicPr preferRelativeResize="0"/>
          <p:nvPr/>
        </p:nvPicPr>
        <p:blipFill>
          <a:blip r:embed="rId4">
            <a:alphaModFix/>
          </a:blip>
          <a:stretch>
            <a:fillRect/>
          </a:stretch>
        </p:blipFill>
        <p:spPr>
          <a:xfrm>
            <a:off x="7254150" y="2730374"/>
            <a:ext cx="4150026" cy="3501600"/>
          </a:xfrm>
          <a:prstGeom prst="rect">
            <a:avLst/>
          </a:prstGeom>
          <a:noFill/>
          <a:ln>
            <a:noFill/>
          </a:ln>
        </p:spPr>
      </p:pic>
      <p:sp>
        <p:nvSpPr>
          <p:cNvPr id="293" name="Google Shape;293;p37"/>
          <p:cNvSpPr/>
          <p:nvPr/>
        </p:nvSpPr>
        <p:spPr>
          <a:xfrm>
            <a:off x="5691150" y="3808750"/>
            <a:ext cx="1563000" cy="8916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8"/>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1100"/>
              <a:buFont typeface="Arial"/>
              <a:buNone/>
            </a:pPr>
            <a:r>
              <a:rPr lang="en-US">
                <a:solidFill>
                  <a:srgbClr val="F3F3F3"/>
                </a:solidFill>
              </a:rPr>
              <a:t>EFFECTIVE STRATEGIES for RELATIONSHIP BUILDING</a:t>
            </a:r>
            <a:endParaRPr>
              <a:solidFill>
                <a:srgbClr val="F3F3F3"/>
              </a:solidFill>
            </a:endParaRPr>
          </a:p>
        </p:txBody>
      </p:sp>
      <p:sp>
        <p:nvSpPr>
          <p:cNvPr id="300" name="Google Shape;300;p38"/>
          <p:cNvSpPr txBox="1"/>
          <p:nvPr>
            <p:ph idx="1" type="body"/>
          </p:nvPr>
        </p:nvSpPr>
        <p:spPr>
          <a:xfrm>
            <a:off x="825825" y="2366425"/>
            <a:ext cx="11184600" cy="3990000"/>
          </a:xfrm>
          <a:prstGeom prst="rect">
            <a:avLst/>
          </a:prstGeom>
        </p:spPr>
        <p:txBody>
          <a:bodyPr anchorCtr="0" anchor="t" bIns="45700" lIns="91425" spcFirstLastPara="1" rIns="91425" wrap="square" tIns="45700">
            <a:noAutofit/>
          </a:bodyPr>
          <a:lstStyle/>
          <a:p>
            <a:pPr indent="-355600" lvl="0" marL="457200" rtl="0" algn="l">
              <a:spcBef>
                <a:spcPts val="1000"/>
              </a:spcBef>
              <a:spcAft>
                <a:spcPts val="0"/>
              </a:spcAft>
              <a:buClr>
                <a:srgbClr val="404040"/>
              </a:buClr>
              <a:buSzPts val="2000"/>
              <a:buChar char="●"/>
            </a:pPr>
            <a:r>
              <a:rPr lang="en-US" sz="2000">
                <a:solidFill>
                  <a:srgbClr val="404040"/>
                </a:solidFill>
              </a:rPr>
              <a:t>Mutual understanding of roles/responsibilities and </a:t>
            </a:r>
            <a:r>
              <a:rPr i="1" lang="en-US" sz="2000">
                <a:solidFill>
                  <a:srgbClr val="404040"/>
                </a:solidFill>
              </a:rPr>
              <a:t>genuine</a:t>
            </a:r>
            <a:r>
              <a:rPr lang="en-US" sz="2000">
                <a:solidFill>
                  <a:srgbClr val="404040"/>
                </a:solidFill>
              </a:rPr>
              <a:t> respect</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Inclusivity, transparency, diplomacy</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Think about what makes your relationship with this person important.</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Seek the source of the disagreement and points of common purpose (Is this a hill to die on?)</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Stay responsible for your feelings</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Identify </a:t>
            </a:r>
            <a:r>
              <a:rPr lang="en-US" sz="2000" u="sng">
                <a:solidFill>
                  <a:srgbClr val="404040"/>
                </a:solidFill>
              </a:rPr>
              <a:t>unconscious biases</a:t>
            </a:r>
            <a:r>
              <a:rPr lang="en-US" sz="2000">
                <a:solidFill>
                  <a:srgbClr val="404040"/>
                </a:solidFill>
              </a:rPr>
              <a:t> (conversation filters)</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Be mindful of personal </a:t>
            </a:r>
            <a:r>
              <a:rPr lang="en-US" sz="2000" u="sng">
                <a:solidFill>
                  <a:srgbClr val="404040"/>
                </a:solidFill>
              </a:rPr>
              <a:t>power and privilege</a:t>
            </a:r>
            <a:endParaRPr sz="2000" u="sng">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Engage in dialogue including clarifying values/checking personal perception</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Pay attention to what has heart and meaning</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Speak the truth without blame or judgment</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Be open to outcome, not attached to outcome</a:t>
            </a:r>
            <a:endParaRPr sz="2000">
              <a:solidFill>
                <a:srgbClr val="404040"/>
              </a:solidFill>
            </a:endParaRPr>
          </a:p>
          <a:p>
            <a:pPr indent="-355600" lvl="0" marL="457200" rtl="0" algn="l">
              <a:spcBef>
                <a:spcPts val="0"/>
              </a:spcBef>
              <a:spcAft>
                <a:spcPts val="0"/>
              </a:spcAft>
              <a:buClr>
                <a:srgbClr val="404040"/>
              </a:buClr>
              <a:buSzPts val="2000"/>
              <a:buChar char="●"/>
            </a:pPr>
            <a:r>
              <a:rPr lang="en-US" sz="2000">
                <a:solidFill>
                  <a:srgbClr val="404040"/>
                </a:solidFill>
              </a:rPr>
              <a:t>Allow for mistakes to happen!</a:t>
            </a:r>
            <a:endParaRPr sz="2000">
              <a:solidFill>
                <a:srgbClr val="404040"/>
              </a:solidFill>
            </a:endParaRPr>
          </a:p>
          <a:p>
            <a:pPr indent="0" lvl="0" marL="0" rtl="0" algn="l">
              <a:spcBef>
                <a:spcPts val="1000"/>
              </a:spcBef>
              <a:spcAft>
                <a:spcPts val="0"/>
              </a:spcAft>
              <a:buNone/>
            </a:pPr>
            <a:r>
              <a:t/>
            </a:r>
            <a:endParaRPr/>
          </a:p>
        </p:txBody>
      </p:sp>
      <p:sp>
        <p:nvSpPr>
          <p:cNvPr id="301" name="Google Shape;301;p38"/>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9"/>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F3F3F3"/>
                </a:solidFill>
                <a:latin typeface="Arial"/>
                <a:ea typeface="Arial"/>
                <a:cs typeface="Arial"/>
                <a:sym typeface="Arial"/>
              </a:rPr>
              <a:t>Setting the Tone as Senate President</a:t>
            </a:r>
            <a:endParaRPr>
              <a:solidFill>
                <a:srgbClr val="F3F3F3"/>
              </a:solidFill>
            </a:endParaRPr>
          </a:p>
        </p:txBody>
      </p:sp>
      <p:sp>
        <p:nvSpPr>
          <p:cNvPr id="308" name="Google Shape;308;p39"/>
          <p:cNvSpPr txBox="1"/>
          <p:nvPr>
            <p:ph idx="1" type="body"/>
          </p:nvPr>
        </p:nvSpPr>
        <p:spPr>
          <a:xfrm>
            <a:off x="829994" y="2662568"/>
            <a:ext cx="10523700" cy="3569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Clr>
                <a:schemeClr val="dk2"/>
              </a:buClr>
              <a:buSzPts val="1100"/>
              <a:buFont typeface="Arial"/>
              <a:buNone/>
            </a:pPr>
            <a:r>
              <a:rPr lang="en-US" sz="2800">
                <a:solidFill>
                  <a:srgbClr val="404040"/>
                </a:solidFill>
              </a:rPr>
              <a:t>The senate president can set the tone by:</a:t>
            </a:r>
            <a:endParaRPr sz="2800">
              <a:solidFill>
                <a:srgbClr val="404040"/>
              </a:solidFill>
            </a:endParaRPr>
          </a:p>
          <a:p>
            <a:pPr indent="-368300" lvl="0" marL="1371600" rtl="0" algn="l">
              <a:spcBef>
                <a:spcPts val="500"/>
              </a:spcBef>
              <a:spcAft>
                <a:spcPts val="0"/>
              </a:spcAft>
              <a:buClr>
                <a:srgbClr val="404040"/>
              </a:buClr>
              <a:buSzPts val="2200"/>
              <a:buChar char="●"/>
            </a:pPr>
            <a:r>
              <a:rPr lang="en-US" sz="2200">
                <a:solidFill>
                  <a:srgbClr val="404040"/>
                </a:solidFill>
              </a:rPr>
              <a:t>Creating a vision &amp; strategy</a:t>
            </a:r>
            <a:endParaRPr sz="2200">
              <a:solidFill>
                <a:srgbClr val="404040"/>
              </a:solidFill>
            </a:endParaRPr>
          </a:p>
          <a:p>
            <a:pPr indent="-368300" lvl="0" marL="1371600" rtl="0" algn="l">
              <a:spcBef>
                <a:spcPts val="0"/>
              </a:spcBef>
              <a:spcAft>
                <a:spcPts val="0"/>
              </a:spcAft>
              <a:buClr>
                <a:srgbClr val="404040"/>
              </a:buClr>
              <a:buSzPts val="2200"/>
              <a:buChar char="●"/>
            </a:pPr>
            <a:r>
              <a:rPr lang="en-US" sz="2200">
                <a:solidFill>
                  <a:srgbClr val="404040"/>
                </a:solidFill>
              </a:rPr>
              <a:t>Recognizing leadership styles and how to use them</a:t>
            </a:r>
            <a:endParaRPr sz="2200">
              <a:solidFill>
                <a:srgbClr val="404040"/>
              </a:solidFill>
            </a:endParaRPr>
          </a:p>
          <a:p>
            <a:pPr indent="-368300" lvl="0" marL="1371600" rtl="0" algn="l">
              <a:spcBef>
                <a:spcPts val="0"/>
              </a:spcBef>
              <a:spcAft>
                <a:spcPts val="0"/>
              </a:spcAft>
              <a:buClr>
                <a:srgbClr val="404040"/>
              </a:buClr>
              <a:buSzPts val="2200"/>
              <a:buChar char="●"/>
            </a:pPr>
            <a:r>
              <a:rPr lang="en-US" sz="2200">
                <a:solidFill>
                  <a:srgbClr val="404040"/>
                </a:solidFill>
              </a:rPr>
              <a:t>Being proactive</a:t>
            </a:r>
            <a:endParaRPr sz="2200">
              <a:solidFill>
                <a:srgbClr val="404040"/>
              </a:solidFill>
            </a:endParaRPr>
          </a:p>
          <a:p>
            <a:pPr indent="-368300" lvl="0" marL="1371600" rtl="0" algn="l">
              <a:spcBef>
                <a:spcPts val="0"/>
              </a:spcBef>
              <a:spcAft>
                <a:spcPts val="0"/>
              </a:spcAft>
              <a:buClr>
                <a:srgbClr val="404040"/>
              </a:buClr>
              <a:buSzPts val="2200"/>
              <a:buChar char="●"/>
            </a:pPr>
            <a:r>
              <a:rPr lang="en-US" sz="2200">
                <a:solidFill>
                  <a:srgbClr val="404040"/>
                </a:solidFill>
              </a:rPr>
              <a:t>Setting direction</a:t>
            </a:r>
            <a:endParaRPr sz="2200">
              <a:solidFill>
                <a:srgbClr val="404040"/>
              </a:solidFill>
            </a:endParaRPr>
          </a:p>
          <a:p>
            <a:pPr indent="-368300" lvl="0" marL="1371600" rtl="0" algn="l">
              <a:spcBef>
                <a:spcPts val="0"/>
              </a:spcBef>
              <a:spcAft>
                <a:spcPts val="0"/>
              </a:spcAft>
              <a:buClr>
                <a:srgbClr val="404040"/>
              </a:buClr>
              <a:buSzPts val="2200"/>
              <a:buChar char="●"/>
            </a:pPr>
            <a:r>
              <a:rPr lang="en-US" sz="2200">
                <a:solidFill>
                  <a:srgbClr val="404040"/>
                </a:solidFill>
              </a:rPr>
              <a:t>Raising expectations</a:t>
            </a:r>
            <a:endParaRPr sz="2200">
              <a:solidFill>
                <a:srgbClr val="404040"/>
              </a:solidFill>
            </a:endParaRPr>
          </a:p>
          <a:p>
            <a:pPr indent="-368300" lvl="0" marL="1371600" rtl="0" algn="l">
              <a:spcBef>
                <a:spcPts val="0"/>
              </a:spcBef>
              <a:spcAft>
                <a:spcPts val="0"/>
              </a:spcAft>
              <a:buClr>
                <a:srgbClr val="404040"/>
              </a:buClr>
              <a:buSzPts val="2200"/>
              <a:buChar char="●"/>
            </a:pPr>
            <a:r>
              <a:rPr lang="en-US" sz="2200">
                <a:solidFill>
                  <a:srgbClr val="404040"/>
                </a:solidFill>
              </a:rPr>
              <a:t>Asking lots of questions</a:t>
            </a:r>
            <a:endParaRPr sz="2200">
              <a:solidFill>
                <a:srgbClr val="404040"/>
              </a:solidFill>
            </a:endParaRPr>
          </a:p>
          <a:p>
            <a:pPr indent="-368300" lvl="0" marL="1371600" rtl="0" algn="l">
              <a:spcBef>
                <a:spcPts val="0"/>
              </a:spcBef>
              <a:spcAft>
                <a:spcPts val="0"/>
              </a:spcAft>
              <a:buClr>
                <a:srgbClr val="404040"/>
              </a:buClr>
              <a:buSzPts val="2200"/>
              <a:buChar char="●"/>
            </a:pPr>
            <a:r>
              <a:rPr lang="en-US" sz="2200">
                <a:solidFill>
                  <a:srgbClr val="404040"/>
                </a:solidFill>
              </a:rPr>
              <a:t>Listening for understanding</a:t>
            </a:r>
            <a:endParaRPr sz="2200">
              <a:solidFill>
                <a:srgbClr val="404040"/>
              </a:solidFill>
            </a:endParaRPr>
          </a:p>
          <a:p>
            <a:pPr indent="0" lvl="0" marL="0" rtl="0" algn="l">
              <a:spcBef>
                <a:spcPts val="1000"/>
              </a:spcBef>
              <a:spcAft>
                <a:spcPts val="0"/>
              </a:spcAft>
              <a:buNone/>
            </a:pPr>
            <a:r>
              <a:t/>
            </a:r>
            <a:endParaRPr/>
          </a:p>
        </p:txBody>
      </p:sp>
      <p:sp>
        <p:nvSpPr>
          <p:cNvPr id="309" name="Google Shape;309;p39"/>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500"/>
              <a:t>Presenters</a:t>
            </a:r>
            <a:endParaRPr sz="4500"/>
          </a:p>
        </p:txBody>
      </p:sp>
      <p:sp>
        <p:nvSpPr>
          <p:cNvPr id="141" name="Google Shape;141;p22"/>
          <p:cNvSpPr txBox="1"/>
          <p:nvPr>
            <p:ph idx="1" type="body"/>
          </p:nvPr>
        </p:nvSpPr>
        <p:spPr>
          <a:xfrm>
            <a:off x="829994" y="2662568"/>
            <a:ext cx="10523700" cy="3569400"/>
          </a:xfrm>
          <a:prstGeom prst="rect">
            <a:avLst/>
          </a:prstGeom>
        </p:spPr>
        <p:txBody>
          <a:bodyPr anchorCtr="0" anchor="ctr" bIns="45700" lIns="91425" spcFirstLastPara="1" rIns="91425" wrap="square" tIns="45700">
            <a:noAutofit/>
          </a:bodyPr>
          <a:lstStyle/>
          <a:p>
            <a:pPr indent="0" lvl="0" marL="0" rtl="0" algn="l">
              <a:lnSpc>
                <a:spcPct val="200000"/>
              </a:lnSpc>
              <a:spcBef>
                <a:spcPts val="1000"/>
              </a:spcBef>
              <a:spcAft>
                <a:spcPts val="0"/>
              </a:spcAft>
              <a:buNone/>
            </a:pPr>
            <a:r>
              <a:rPr lang="en-US">
                <a:solidFill>
                  <a:srgbClr val="000000"/>
                </a:solidFill>
              </a:rPr>
              <a:t>Manuel Vélez - ASCCC Executive Committee South Representative</a:t>
            </a:r>
            <a:endParaRPr>
              <a:solidFill>
                <a:srgbClr val="000000"/>
              </a:solidFill>
            </a:endParaRPr>
          </a:p>
          <a:p>
            <a:pPr indent="0" lvl="0" marL="0" rtl="0" algn="l">
              <a:lnSpc>
                <a:spcPct val="200000"/>
              </a:lnSpc>
              <a:spcBef>
                <a:spcPts val="1000"/>
              </a:spcBef>
              <a:spcAft>
                <a:spcPts val="0"/>
              </a:spcAft>
              <a:buNone/>
            </a:pPr>
            <a:r>
              <a:rPr lang="en-US">
                <a:solidFill>
                  <a:srgbClr val="000000"/>
                </a:solidFill>
              </a:rPr>
              <a:t>Julie Oliver - ASCCC Executive Committee Area A Representative</a:t>
            </a:r>
            <a:endParaRPr>
              <a:solidFill>
                <a:srgbClr val="000000"/>
              </a:solidFill>
            </a:endParaRPr>
          </a:p>
          <a:p>
            <a:pPr indent="0" lvl="0" marL="0" rtl="0" algn="l">
              <a:lnSpc>
                <a:spcPct val="200000"/>
              </a:lnSpc>
              <a:spcBef>
                <a:spcPts val="1000"/>
              </a:spcBef>
              <a:spcAft>
                <a:spcPts val="0"/>
              </a:spcAft>
              <a:buNone/>
            </a:pPr>
            <a:r>
              <a:rPr lang="en-US">
                <a:solidFill>
                  <a:srgbClr val="000000"/>
                </a:solidFill>
              </a:rPr>
              <a:t>Angela Echeverri - Los Angeles Community College District</a:t>
            </a:r>
            <a:endParaRPr>
              <a:solidFill>
                <a:srgbClr val="000000"/>
              </a:solidFill>
            </a:endParaRPr>
          </a:p>
        </p:txBody>
      </p:sp>
      <p:sp>
        <p:nvSpPr>
          <p:cNvPr id="142" name="Google Shape;142;p22"/>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0"/>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F3F3F3"/>
                </a:solidFill>
                <a:latin typeface="Arial"/>
                <a:ea typeface="Arial"/>
                <a:cs typeface="Arial"/>
                <a:sym typeface="Arial"/>
              </a:rPr>
              <a:t>Provide Leadership for Faculty</a:t>
            </a:r>
            <a:endParaRPr>
              <a:solidFill>
                <a:srgbClr val="F3F3F3"/>
              </a:solidFill>
            </a:endParaRPr>
          </a:p>
        </p:txBody>
      </p:sp>
      <p:sp>
        <p:nvSpPr>
          <p:cNvPr id="316" name="Google Shape;316;p40"/>
          <p:cNvSpPr txBox="1"/>
          <p:nvPr>
            <p:ph idx="1" type="body"/>
          </p:nvPr>
        </p:nvSpPr>
        <p:spPr>
          <a:xfrm>
            <a:off x="829994" y="2662568"/>
            <a:ext cx="10523700" cy="3569400"/>
          </a:xfrm>
          <a:prstGeom prst="rect">
            <a:avLst/>
          </a:prstGeom>
        </p:spPr>
        <p:txBody>
          <a:bodyPr anchorCtr="0" anchor="t" bIns="45700" lIns="91425" spcFirstLastPara="1" rIns="91425" wrap="square" tIns="45700">
            <a:noAutofit/>
          </a:bodyPr>
          <a:lstStyle/>
          <a:p>
            <a:pPr indent="-400050" lvl="0" marL="457200" rtl="0" algn="l">
              <a:spcBef>
                <a:spcPts val="1000"/>
              </a:spcBef>
              <a:spcAft>
                <a:spcPts val="0"/>
              </a:spcAft>
              <a:buClr>
                <a:srgbClr val="000000"/>
              </a:buClr>
              <a:buSzPts val="2700"/>
              <a:buChar char="●"/>
            </a:pPr>
            <a:r>
              <a:rPr lang="en-US" sz="2700">
                <a:solidFill>
                  <a:srgbClr val="000000"/>
                </a:solidFill>
              </a:rPr>
              <a:t>Conduct senate orientations for faculty</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Foster connections with the faculty beyond the senate</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Create an orientation for new senators on participatory governance</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Model leadership</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Assume good intentions</a:t>
            </a:r>
            <a:endParaRPr sz="2700">
              <a:solidFill>
                <a:srgbClr val="000000"/>
              </a:solidFill>
            </a:endParaRPr>
          </a:p>
          <a:p>
            <a:pPr indent="-400050" lvl="0" marL="457200" rtl="0" algn="l">
              <a:spcBef>
                <a:spcPts val="0"/>
              </a:spcBef>
              <a:spcAft>
                <a:spcPts val="0"/>
              </a:spcAft>
              <a:buClr>
                <a:srgbClr val="000000"/>
              </a:buClr>
              <a:buSzPts val="2700"/>
              <a:buChar char="●"/>
            </a:pPr>
            <a:r>
              <a:rPr lang="en-US" sz="2700">
                <a:solidFill>
                  <a:srgbClr val="000000"/>
                </a:solidFill>
              </a:rPr>
              <a:t>Build connections with the ASCCC by promoting institutes, area meetings, plenary sessions and other ASCCC events</a:t>
            </a:r>
            <a:endParaRPr sz="2700">
              <a:solidFill>
                <a:srgbClr val="000000"/>
              </a:solidFill>
            </a:endParaRPr>
          </a:p>
          <a:p>
            <a:pPr indent="0" lvl="0" marL="0" rtl="0" algn="l">
              <a:spcBef>
                <a:spcPts val="1000"/>
              </a:spcBef>
              <a:spcAft>
                <a:spcPts val="0"/>
              </a:spcAft>
              <a:buNone/>
            </a:pPr>
            <a:r>
              <a:t/>
            </a:r>
            <a:endParaRPr/>
          </a:p>
        </p:txBody>
      </p:sp>
      <p:sp>
        <p:nvSpPr>
          <p:cNvPr id="317" name="Google Shape;317;p40"/>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1"/>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ASCCC Call to Action </a:t>
            </a:r>
            <a:endParaRPr/>
          </a:p>
        </p:txBody>
      </p:sp>
      <p:sp>
        <p:nvSpPr>
          <p:cNvPr id="324" name="Google Shape;324;p41"/>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25" name="Google Shape;325;p41"/>
          <p:cNvSpPr txBox="1"/>
          <p:nvPr/>
        </p:nvSpPr>
        <p:spPr>
          <a:xfrm>
            <a:off x="789925" y="2377725"/>
            <a:ext cx="10563900" cy="381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450" u="sng">
                <a:solidFill>
                  <a:schemeClr val="hlink"/>
                </a:solidFill>
                <a:highlight>
                  <a:srgbClr val="FFFFFF"/>
                </a:highlight>
                <a:latin typeface="Georgia"/>
                <a:ea typeface="Georgia"/>
                <a:cs typeface="Georgia"/>
                <a:sym typeface="Georgia"/>
                <a:hlinkClick r:id="rId3"/>
              </a:rPr>
              <a:t>Special Message</a:t>
            </a:r>
            <a:r>
              <a:rPr lang="en-US" sz="1450">
                <a:solidFill>
                  <a:srgbClr val="01050A"/>
                </a:solidFill>
                <a:highlight>
                  <a:srgbClr val="FFFFFF"/>
                </a:highlight>
                <a:latin typeface="Georgia"/>
                <a:ea typeface="Georgia"/>
                <a:cs typeface="Georgia"/>
                <a:sym typeface="Georgia"/>
              </a:rPr>
              <a:t> from ASCCC President John Stanskas June 2020</a:t>
            </a:r>
            <a:endParaRPr sz="1450">
              <a:solidFill>
                <a:srgbClr val="01050A"/>
              </a:solidFill>
              <a:highlight>
                <a:srgbClr val="FFFFFF"/>
              </a:highlight>
              <a:latin typeface="Georgia"/>
              <a:ea typeface="Georgia"/>
              <a:cs typeface="Georgia"/>
              <a:sym typeface="Georgia"/>
            </a:endParaRPr>
          </a:p>
          <a:p>
            <a:pPr indent="-320675" lvl="0" marL="457200" rtl="0" algn="l">
              <a:lnSpc>
                <a:spcPct val="115000"/>
              </a:lnSpc>
              <a:spcBef>
                <a:spcPts val="1500"/>
              </a:spcBef>
              <a:spcAft>
                <a:spcPts val="0"/>
              </a:spcAft>
              <a:buClr>
                <a:srgbClr val="01050A"/>
              </a:buClr>
              <a:buSzPts val="1450"/>
              <a:buFont typeface="Georgia"/>
              <a:buAutoNum type="arabicPeriod"/>
            </a:pPr>
            <a:r>
              <a:rPr lang="en-US" sz="1450">
                <a:solidFill>
                  <a:srgbClr val="01050A"/>
                </a:solidFill>
                <a:highlight>
                  <a:srgbClr val="FFFFFF"/>
                </a:highlight>
                <a:latin typeface="Georgia"/>
                <a:ea typeface="Georgia"/>
                <a:cs typeface="Georgia"/>
                <a:sym typeface="Georgia"/>
              </a:rPr>
              <a:t>Make a tentative agenda now that includes a discussion of anti-racism/no-hate education.  Remember, you do not have to have an answer to start a conversation. </a:t>
            </a:r>
            <a:endParaRPr sz="1450">
              <a:solidFill>
                <a:srgbClr val="01050A"/>
              </a:solidFill>
              <a:highlight>
                <a:srgbClr val="FFFFFF"/>
              </a:highlight>
              <a:latin typeface="Georgia"/>
              <a:ea typeface="Georgia"/>
              <a:cs typeface="Georgia"/>
              <a:sym typeface="Georgia"/>
            </a:endParaRPr>
          </a:p>
          <a:p>
            <a:pPr indent="-320675" lvl="0" marL="457200" rtl="0" algn="l">
              <a:lnSpc>
                <a:spcPct val="115000"/>
              </a:lnSpc>
              <a:spcBef>
                <a:spcPts val="0"/>
              </a:spcBef>
              <a:spcAft>
                <a:spcPts val="0"/>
              </a:spcAft>
              <a:buClr>
                <a:srgbClr val="01050A"/>
              </a:buClr>
              <a:buSzPts val="1450"/>
              <a:buFont typeface="Georgia"/>
              <a:buAutoNum type="arabicPeriod"/>
            </a:pPr>
            <a:r>
              <a:rPr lang="en-US" sz="1450">
                <a:solidFill>
                  <a:srgbClr val="01050A"/>
                </a:solidFill>
                <a:highlight>
                  <a:srgbClr val="FFFFFF"/>
                </a:highlight>
                <a:latin typeface="Georgia"/>
                <a:ea typeface="Georgia"/>
                <a:cs typeface="Georgia"/>
                <a:sym typeface="Georgia"/>
              </a:rPr>
              <a:t>Prioritize culturally responsive curricular redesign with your curriculum committee.</a:t>
            </a:r>
            <a:endParaRPr sz="1450">
              <a:solidFill>
                <a:srgbClr val="01050A"/>
              </a:solidFill>
              <a:highlight>
                <a:srgbClr val="FFFFFF"/>
              </a:highlight>
              <a:latin typeface="Georgia"/>
              <a:ea typeface="Georgia"/>
              <a:cs typeface="Georgia"/>
              <a:sym typeface="Georgia"/>
            </a:endParaRPr>
          </a:p>
          <a:p>
            <a:pPr indent="-320675" lvl="0" marL="457200" rtl="0" algn="l">
              <a:lnSpc>
                <a:spcPct val="115000"/>
              </a:lnSpc>
              <a:spcBef>
                <a:spcPts val="0"/>
              </a:spcBef>
              <a:spcAft>
                <a:spcPts val="0"/>
              </a:spcAft>
              <a:buClr>
                <a:srgbClr val="01050A"/>
              </a:buClr>
              <a:buSzPts val="1450"/>
              <a:buFont typeface="Georgia"/>
              <a:buAutoNum type="arabicPeriod"/>
            </a:pPr>
            <a:r>
              <a:rPr lang="en-US" sz="1450">
                <a:solidFill>
                  <a:srgbClr val="01050A"/>
                </a:solidFill>
                <a:highlight>
                  <a:srgbClr val="FFFFFF"/>
                </a:highlight>
                <a:latin typeface="Georgia"/>
                <a:ea typeface="Georgia"/>
                <a:cs typeface="Georgia"/>
                <a:sym typeface="Georgia"/>
              </a:rPr>
              <a:t>Acknowledge, without assigning blame, that the structure of the college houses the biases and prejudices of its founding time. Those biases have privileged some and disadvantaged others, particularly African-American and LatinX communities. </a:t>
            </a:r>
            <a:endParaRPr sz="1450">
              <a:solidFill>
                <a:srgbClr val="01050A"/>
              </a:solidFill>
              <a:highlight>
                <a:srgbClr val="FFFFFF"/>
              </a:highlight>
              <a:latin typeface="Georgia"/>
              <a:ea typeface="Georgia"/>
              <a:cs typeface="Georgia"/>
              <a:sym typeface="Georgia"/>
            </a:endParaRPr>
          </a:p>
          <a:p>
            <a:pPr indent="-320675" lvl="0" marL="457200" rtl="0" algn="l">
              <a:lnSpc>
                <a:spcPct val="115000"/>
              </a:lnSpc>
              <a:spcBef>
                <a:spcPts val="0"/>
              </a:spcBef>
              <a:spcAft>
                <a:spcPts val="0"/>
              </a:spcAft>
              <a:buClr>
                <a:srgbClr val="01050A"/>
              </a:buClr>
              <a:buSzPts val="1450"/>
              <a:buFont typeface="Georgia"/>
              <a:buAutoNum type="arabicPeriod"/>
            </a:pPr>
            <a:r>
              <a:rPr lang="en-US" sz="1450">
                <a:solidFill>
                  <a:srgbClr val="01050A"/>
                </a:solidFill>
                <a:highlight>
                  <a:srgbClr val="FFFFFF"/>
                </a:highlight>
                <a:latin typeface="Georgia"/>
                <a:ea typeface="Georgia"/>
                <a:cs typeface="Georgia"/>
                <a:sym typeface="Georgia"/>
              </a:rPr>
              <a:t>Prioritize the evaluation of hiring and evaluation processes. </a:t>
            </a:r>
            <a:endParaRPr sz="1450">
              <a:solidFill>
                <a:srgbClr val="01050A"/>
              </a:solidFill>
              <a:highlight>
                <a:srgbClr val="FFFFFF"/>
              </a:highlight>
              <a:latin typeface="Georgia"/>
              <a:ea typeface="Georgia"/>
              <a:cs typeface="Georgia"/>
              <a:sym typeface="Georgia"/>
            </a:endParaRPr>
          </a:p>
          <a:p>
            <a:pPr indent="-320675" lvl="0" marL="457200" rtl="0" algn="l">
              <a:lnSpc>
                <a:spcPct val="115000"/>
              </a:lnSpc>
              <a:spcBef>
                <a:spcPts val="0"/>
              </a:spcBef>
              <a:spcAft>
                <a:spcPts val="0"/>
              </a:spcAft>
              <a:buSzPts val="1450"/>
              <a:buFont typeface="Georgia"/>
              <a:buAutoNum type="arabicPeriod"/>
            </a:pPr>
            <a:r>
              <a:rPr lang="en-US" sz="1450">
                <a:solidFill>
                  <a:srgbClr val="01050A"/>
                </a:solidFill>
                <a:highlight>
                  <a:srgbClr val="FFFFFF"/>
                </a:highlight>
                <a:latin typeface="Georgia"/>
                <a:ea typeface="Georgia"/>
                <a:cs typeface="Georgia"/>
                <a:sym typeface="Georgia"/>
              </a:rPr>
              <a:t>Request services from the ASCCC about any of these topics</a:t>
            </a:r>
            <a:r>
              <a:rPr lang="en-US" sz="1450">
                <a:solidFill>
                  <a:srgbClr val="8E8E8E"/>
                </a:solidFill>
                <a:highlight>
                  <a:srgbClr val="FFFFFF"/>
                </a:highlight>
                <a:latin typeface="Georgia"/>
                <a:ea typeface="Georgia"/>
                <a:cs typeface="Georgia"/>
                <a:sym typeface="Georgia"/>
              </a:rPr>
              <a:t>.</a:t>
            </a:r>
            <a:r>
              <a:rPr lang="en-US" sz="1450">
                <a:solidFill>
                  <a:srgbClr val="01050A"/>
                </a:solidFill>
                <a:highlight>
                  <a:srgbClr val="FFFFFF"/>
                </a:highlight>
                <a:latin typeface="Georgia"/>
                <a:ea typeface="Georgia"/>
                <a:cs typeface="Georgia"/>
                <a:sym typeface="Georgia"/>
              </a:rPr>
              <a:t>.</a:t>
            </a:r>
            <a:endParaRPr sz="1450">
              <a:solidFill>
                <a:srgbClr val="01050A"/>
              </a:solidFill>
              <a:highlight>
                <a:srgbClr val="FFFFFF"/>
              </a:highlight>
              <a:latin typeface="Georgia"/>
              <a:ea typeface="Georgia"/>
              <a:cs typeface="Georgia"/>
              <a:sym typeface="Georgia"/>
            </a:endParaRPr>
          </a:p>
          <a:p>
            <a:pPr indent="-320675" lvl="0" marL="457200" rtl="0" algn="l">
              <a:lnSpc>
                <a:spcPct val="115000"/>
              </a:lnSpc>
              <a:spcBef>
                <a:spcPts val="0"/>
              </a:spcBef>
              <a:spcAft>
                <a:spcPts val="0"/>
              </a:spcAft>
              <a:buClr>
                <a:srgbClr val="01050A"/>
              </a:buClr>
              <a:buSzPts val="1450"/>
              <a:buFont typeface="Georgia"/>
              <a:buAutoNum type="arabicPeriod"/>
            </a:pPr>
            <a:r>
              <a:rPr lang="en-US" sz="1450">
                <a:solidFill>
                  <a:srgbClr val="01050A"/>
                </a:solidFill>
                <a:highlight>
                  <a:srgbClr val="FFFFFF"/>
                </a:highlight>
                <a:latin typeface="Georgia"/>
                <a:ea typeface="Georgia"/>
                <a:cs typeface="Georgia"/>
                <a:sym typeface="Georgia"/>
              </a:rPr>
              <a:t>Evaluate your academic senate and find the voices among your faculty missing in governance. Find ways to empower those voices. </a:t>
            </a:r>
            <a:endParaRPr sz="1450">
              <a:solidFill>
                <a:srgbClr val="01050A"/>
              </a:solidFill>
              <a:highlight>
                <a:srgbClr val="FFFFFF"/>
              </a:highlight>
              <a:latin typeface="Georgia"/>
              <a:ea typeface="Georgia"/>
              <a:cs typeface="Georgia"/>
              <a:sym typeface="Georgia"/>
            </a:endParaRPr>
          </a:p>
          <a:p>
            <a:pPr indent="-320675" lvl="0" marL="457200" rtl="0" algn="l">
              <a:lnSpc>
                <a:spcPct val="115000"/>
              </a:lnSpc>
              <a:spcBef>
                <a:spcPts val="0"/>
              </a:spcBef>
              <a:spcAft>
                <a:spcPts val="0"/>
              </a:spcAft>
              <a:buClr>
                <a:srgbClr val="01050A"/>
              </a:buClr>
              <a:buSzPts val="1450"/>
              <a:buFont typeface="Georgia"/>
              <a:buAutoNum type="arabicPeriod"/>
            </a:pPr>
            <a:r>
              <a:rPr lang="en-US" sz="1450">
                <a:solidFill>
                  <a:srgbClr val="01050A"/>
                </a:solidFill>
                <a:latin typeface="Georgia"/>
                <a:ea typeface="Georgia"/>
                <a:cs typeface="Georgia"/>
                <a:sym typeface="Georgia"/>
              </a:rPr>
              <a:t>Work with your administration and students to find constructive ways students can express themselves about these deaths and the structural and historical biases that exist.  </a:t>
            </a:r>
            <a:endParaRPr sz="1850">
              <a:solidFill>
                <a:srgbClr val="01050A"/>
              </a:solidFill>
              <a:highlight>
                <a:srgbClr val="FFFFFF"/>
              </a:highlight>
              <a:latin typeface="Georgia"/>
              <a:ea typeface="Georgia"/>
              <a:cs typeface="Georgia"/>
              <a:sym typeface="Georgia"/>
            </a:endParaRPr>
          </a:p>
          <a:p>
            <a:pPr indent="0" lvl="0" marL="0" rtl="0" algn="l">
              <a:spcBef>
                <a:spcPts val="0"/>
              </a:spcBef>
              <a:spcAft>
                <a:spcPts val="0"/>
              </a:spcAft>
              <a:buNone/>
            </a:pPr>
            <a:r>
              <a:t/>
            </a:r>
            <a:endParaRPr sz="1100">
              <a:solidFill>
                <a:schemeClr val="dk2"/>
              </a:solidFill>
            </a:endParaRPr>
          </a:p>
          <a:p>
            <a:pPr indent="0" lvl="0" marL="0" rtl="0" algn="l">
              <a:lnSpc>
                <a:spcPct val="107000"/>
              </a:lnSpc>
              <a:spcBef>
                <a:spcPts val="1200"/>
              </a:spcBef>
              <a:spcAft>
                <a:spcPts val="0"/>
              </a:spcAft>
              <a:buClr>
                <a:schemeClr val="dk2"/>
              </a:buClr>
              <a:buSzPts val="1100"/>
              <a:buFont typeface="Arial"/>
              <a:buNone/>
            </a:pPr>
            <a:r>
              <a:t/>
            </a:r>
            <a:endParaRPr sz="1450">
              <a:solidFill>
                <a:srgbClr val="01050A"/>
              </a:solidFill>
              <a:highlight>
                <a:srgbClr val="FFFFFF"/>
              </a:highlight>
              <a:latin typeface="Georgia"/>
              <a:ea typeface="Georgia"/>
              <a:cs typeface="Georgia"/>
              <a:sym typeface="Georgia"/>
            </a:endParaRPr>
          </a:p>
          <a:p>
            <a:pPr indent="0" lvl="0" marL="0" rtl="0" algn="l">
              <a:spcBef>
                <a:spcPts val="1200"/>
              </a:spcBef>
              <a:spcAft>
                <a:spcPts val="0"/>
              </a:spcAft>
              <a:buNone/>
            </a:pPr>
            <a:r>
              <a:t/>
            </a:r>
            <a:endParaRPr sz="1100">
              <a:solidFill>
                <a:schemeClr val="dk2"/>
              </a:solidFill>
            </a:endParaRPr>
          </a:p>
          <a:p>
            <a:pPr indent="0" lvl="0" marL="0" rtl="0" algn="l">
              <a:spcBef>
                <a:spcPts val="0"/>
              </a:spcBef>
              <a:spcAft>
                <a:spcPts val="0"/>
              </a:spcAft>
              <a:buNone/>
            </a:pPr>
            <a:r>
              <a:t/>
            </a:r>
            <a:endParaRPr sz="1100">
              <a:solidFill>
                <a:schemeClr val="dk2"/>
              </a:solidFill>
            </a:endParaRPr>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type="title"/>
          </p:nvPr>
        </p:nvSpPr>
        <p:spPr>
          <a:xfrm>
            <a:off x="2895600" y="403406"/>
            <a:ext cx="8458200" cy="886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F3F3F3"/>
                </a:solidFill>
              </a:rPr>
              <a:t>Utilize ASCCC Resources such as</a:t>
            </a:r>
            <a:endParaRPr>
              <a:solidFill>
                <a:srgbClr val="F3F3F3"/>
              </a:solidFill>
            </a:endParaRPr>
          </a:p>
        </p:txBody>
      </p:sp>
      <p:sp>
        <p:nvSpPr>
          <p:cNvPr id="332" name="Google Shape;332;p42"/>
          <p:cNvSpPr txBox="1"/>
          <p:nvPr>
            <p:ph idx="1" type="body"/>
          </p:nvPr>
        </p:nvSpPr>
        <p:spPr>
          <a:xfrm>
            <a:off x="210100" y="5792525"/>
            <a:ext cx="5612400" cy="439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2"/>
              </a:buClr>
              <a:buSzPts val="1100"/>
              <a:buFont typeface="Arial"/>
              <a:buNone/>
            </a:pPr>
            <a:r>
              <a:rPr lang="en-US" sz="1400" u="sng">
                <a:solidFill>
                  <a:schemeClr val="hlink"/>
                </a:solidFill>
              </a:rPr>
              <a:t>https://indd.adobe.com/view/7f4e2df0-a2c8-42cd-8a88-bb92cfc68ed3</a:t>
            </a:r>
            <a:endParaRPr sz="1400" u="sng">
              <a:solidFill>
                <a:schemeClr val="hlink"/>
              </a:solidFill>
            </a:endParaRPr>
          </a:p>
          <a:p>
            <a:pPr indent="0" lvl="0" marL="0" rtl="0" algn="l">
              <a:spcBef>
                <a:spcPts val="1000"/>
              </a:spcBef>
              <a:spcAft>
                <a:spcPts val="0"/>
              </a:spcAft>
              <a:buNone/>
            </a:pPr>
            <a:r>
              <a:t/>
            </a:r>
            <a:endParaRPr/>
          </a:p>
        </p:txBody>
      </p:sp>
      <p:sp>
        <p:nvSpPr>
          <p:cNvPr id="333" name="Google Shape;333;p42"/>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34" name="Google Shape;334;p42"/>
          <p:cNvPicPr preferRelativeResize="0"/>
          <p:nvPr/>
        </p:nvPicPr>
        <p:blipFill>
          <a:blip r:embed="rId3">
            <a:alphaModFix/>
          </a:blip>
          <a:stretch>
            <a:fillRect/>
          </a:stretch>
        </p:blipFill>
        <p:spPr>
          <a:xfrm>
            <a:off x="6302100" y="1479552"/>
            <a:ext cx="4007401" cy="4876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3"/>
          <p:cNvSpPr txBox="1"/>
          <p:nvPr>
            <p:ph type="title"/>
          </p:nvPr>
        </p:nvSpPr>
        <p:spPr>
          <a:xfrm>
            <a:off x="2895600" y="403396"/>
            <a:ext cx="8458200" cy="1434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F3F3F3"/>
                </a:solidFill>
              </a:rPr>
              <a:t>How are you being a mindful leader while working remotely?</a:t>
            </a:r>
            <a:endParaRPr>
              <a:solidFill>
                <a:srgbClr val="F3F3F3"/>
              </a:solidFill>
            </a:endParaRPr>
          </a:p>
        </p:txBody>
      </p:sp>
      <p:sp>
        <p:nvSpPr>
          <p:cNvPr id="341" name="Google Shape;341;p43"/>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
        <p:nvSpPr>
          <p:cNvPr id="342" name="Google Shape;342;p43"/>
          <p:cNvSpPr txBox="1"/>
          <p:nvPr/>
        </p:nvSpPr>
        <p:spPr>
          <a:xfrm>
            <a:off x="830000" y="3005200"/>
            <a:ext cx="10258500" cy="25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600"/>
              <a:t>Take a moment to u</a:t>
            </a:r>
            <a:r>
              <a:rPr lang="en-US" sz="2600"/>
              <a:t>se the GoogleDoc link found in the Pathable chat to share your ideas. </a:t>
            </a:r>
            <a:endParaRPr sz="2600"/>
          </a:p>
          <a:p>
            <a:pPr indent="0" lvl="0" marL="0" rtl="0" algn="ctr">
              <a:spcBef>
                <a:spcPts val="0"/>
              </a:spcBef>
              <a:spcAft>
                <a:spcPts val="0"/>
              </a:spcAft>
              <a:buNone/>
            </a:pPr>
            <a:r>
              <a:t/>
            </a:r>
            <a:endParaRPr/>
          </a:p>
          <a:p>
            <a:pPr indent="0" lvl="0" marL="0" rtl="0" algn="ctr">
              <a:spcBef>
                <a:spcPts val="0"/>
              </a:spcBef>
              <a:spcAft>
                <a:spcPts val="0"/>
              </a:spcAft>
              <a:buNone/>
            </a:pPr>
            <a:r>
              <a:rPr lang="en-US" sz="2100" u="sng">
                <a:solidFill>
                  <a:schemeClr val="hlink"/>
                </a:solidFill>
                <a:hlinkClick r:id="rId3"/>
              </a:rPr>
              <a:t>https://docs.google.com/document/d/1sPsOwDO5CLn-DFWff52nHFsWNxzMi7gCHVWMXSfW7TI/edit?usp=sharing</a:t>
            </a:r>
            <a:r>
              <a:rPr lang="en-US" sz="2100"/>
              <a:t> </a:t>
            </a:r>
            <a:endParaRPr sz="21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4"/>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Mindfulness Through an Equity Lens: The Imposter Syndrome</a:t>
            </a:r>
            <a:endParaRPr/>
          </a:p>
        </p:txBody>
      </p:sp>
      <p:sp>
        <p:nvSpPr>
          <p:cNvPr id="349" name="Google Shape;349;p44"/>
          <p:cNvSpPr txBox="1"/>
          <p:nvPr>
            <p:ph idx="1" type="body"/>
          </p:nvPr>
        </p:nvSpPr>
        <p:spPr>
          <a:xfrm>
            <a:off x="256900" y="2349950"/>
            <a:ext cx="7182900" cy="3809700"/>
          </a:xfrm>
          <a:prstGeom prst="rect">
            <a:avLst/>
          </a:prstGeom>
        </p:spPr>
        <p:txBody>
          <a:bodyPr anchorCtr="0" anchor="t" bIns="45700" lIns="91425" spcFirstLastPara="1" rIns="91425" wrap="square" tIns="45700">
            <a:noAutofit/>
          </a:bodyPr>
          <a:lstStyle/>
          <a:p>
            <a:pPr indent="-330200" lvl="0" marL="457200" rtl="0" algn="l">
              <a:lnSpc>
                <a:spcPct val="100000"/>
              </a:lnSpc>
              <a:spcBef>
                <a:spcPts val="1000"/>
              </a:spcBef>
              <a:spcAft>
                <a:spcPts val="0"/>
              </a:spcAft>
              <a:buClr>
                <a:srgbClr val="201F1E"/>
              </a:buClr>
              <a:buSzPts val="1600"/>
              <a:buChar char="●"/>
            </a:pPr>
            <a:r>
              <a:rPr lang="en-US" sz="1600">
                <a:solidFill>
                  <a:srgbClr val="201F1E"/>
                </a:solidFill>
                <a:highlight>
                  <a:srgbClr val="FFFFFF"/>
                </a:highlight>
              </a:rPr>
              <a:t>First described by psychologists Suzanne Imes, PhD, and Pauline Rose Clance, PhD, impostor phenomenon occurs among high achievers who are unable to internalize and accept their success. They often attribute their accomplishments to luck rather than to ability, and fear that others will eventually unmask them as a fraud.</a:t>
            </a:r>
            <a:endParaRPr sz="1600">
              <a:solidFill>
                <a:srgbClr val="201F1E"/>
              </a:solidFill>
              <a:highlight>
                <a:srgbClr val="FFFFFF"/>
              </a:highlight>
            </a:endParaRPr>
          </a:p>
          <a:p>
            <a:pPr indent="-330200" lvl="0" marL="457200" rtl="0" algn="l">
              <a:lnSpc>
                <a:spcPct val="100000"/>
              </a:lnSpc>
              <a:spcBef>
                <a:spcPts val="0"/>
              </a:spcBef>
              <a:spcAft>
                <a:spcPts val="0"/>
              </a:spcAft>
              <a:buClr>
                <a:srgbClr val="201F1E"/>
              </a:buClr>
              <a:buSzPts val="1600"/>
              <a:buChar char="●"/>
            </a:pPr>
            <a:r>
              <a:rPr lang="en-US" sz="1600">
                <a:solidFill>
                  <a:srgbClr val="201F1E"/>
                </a:solidFill>
                <a:highlight>
                  <a:srgbClr val="FFFFFF"/>
                </a:highlight>
              </a:rPr>
              <a:t>While all of us suffer from “imposter syndrome” at some point in our lives, it is most commonly felt by members of “marginalized” communities</a:t>
            </a:r>
            <a:endParaRPr sz="1600">
              <a:solidFill>
                <a:srgbClr val="201F1E"/>
              </a:solidFill>
            </a:endParaRPr>
          </a:p>
          <a:p>
            <a:pPr indent="-330200" lvl="0" marL="457200" rtl="0" algn="l">
              <a:lnSpc>
                <a:spcPct val="100000"/>
              </a:lnSpc>
              <a:spcBef>
                <a:spcPts val="0"/>
              </a:spcBef>
              <a:spcAft>
                <a:spcPts val="0"/>
              </a:spcAft>
              <a:buSzPts val="1600"/>
              <a:buChar char="●"/>
            </a:pPr>
            <a:r>
              <a:rPr lang="en-US" sz="1600"/>
              <a:t>Negative Effects of Imposter Syndrome</a:t>
            </a:r>
            <a:endParaRPr sz="1600"/>
          </a:p>
          <a:p>
            <a:pPr indent="-330200" lvl="1" marL="914400" rtl="0" algn="l">
              <a:lnSpc>
                <a:spcPct val="100000"/>
              </a:lnSpc>
              <a:spcBef>
                <a:spcPts val="0"/>
              </a:spcBef>
              <a:spcAft>
                <a:spcPts val="0"/>
              </a:spcAft>
              <a:buSzPts val="1600"/>
              <a:buChar char="○"/>
            </a:pPr>
            <a:r>
              <a:rPr lang="en-US" sz="1600"/>
              <a:t>Tends to discourage participation in meetings/projects </a:t>
            </a:r>
            <a:endParaRPr sz="1600"/>
          </a:p>
          <a:p>
            <a:pPr indent="-330200" lvl="1" marL="914400" rtl="0" algn="l">
              <a:lnSpc>
                <a:spcPct val="100000"/>
              </a:lnSpc>
              <a:spcBef>
                <a:spcPts val="0"/>
              </a:spcBef>
              <a:spcAft>
                <a:spcPts val="0"/>
              </a:spcAft>
              <a:buSzPts val="1600"/>
              <a:buChar char="○"/>
            </a:pPr>
            <a:r>
              <a:rPr lang="en-US" sz="1600"/>
              <a:t>Creates a sense of “not-belonging” and a need to conform in order to “fit in”</a:t>
            </a:r>
            <a:endParaRPr sz="1600"/>
          </a:p>
          <a:p>
            <a:pPr indent="-330200" lvl="1" marL="914400" rtl="0" algn="l">
              <a:lnSpc>
                <a:spcPct val="100000"/>
              </a:lnSpc>
              <a:spcBef>
                <a:spcPts val="0"/>
              </a:spcBef>
              <a:spcAft>
                <a:spcPts val="0"/>
              </a:spcAft>
              <a:buSzPts val="1600"/>
              <a:buChar char="○"/>
            </a:pPr>
            <a:r>
              <a:rPr lang="en-US" sz="1600"/>
              <a:t>Results in increased feelings of stress and anxiety for those struggling with Imposter Syndrome</a:t>
            </a:r>
            <a:endParaRPr sz="1600"/>
          </a:p>
          <a:p>
            <a:pPr indent="-330200" lvl="1" marL="914400" rtl="0" algn="l">
              <a:lnSpc>
                <a:spcPct val="100000"/>
              </a:lnSpc>
              <a:spcBef>
                <a:spcPts val="0"/>
              </a:spcBef>
              <a:spcAft>
                <a:spcPts val="0"/>
              </a:spcAft>
              <a:buSzPts val="1600"/>
              <a:buChar char="○"/>
            </a:pPr>
            <a:r>
              <a:rPr lang="en-US" sz="1600"/>
              <a:t>Can result in virtual disconnects from the college community</a:t>
            </a:r>
            <a:endParaRPr sz="1600"/>
          </a:p>
          <a:p>
            <a:pPr indent="-330200" lvl="1" marL="914400" rtl="0" algn="l">
              <a:lnSpc>
                <a:spcPct val="100000"/>
              </a:lnSpc>
              <a:spcBef>
                <a:spcPts val="0"/>
              </a:spcBef>
              <a:spcAft>
                <a:spcPts val="0"/>
              </a:spcAft>
              <a:buSzPts val="1600"/>
              <a:buChar char="○"/>
            </a:pPr>
            <a:r>
              <a:rPr lang="en-US" sz="1600"/>
              <a:t>Can work to maintain white patriarchal systems of power</a:t>
            </a:r>
            <a:endParaRPr sz="1600"/>
          </a:p>
        </p:txBody>
      </p:sp>
      <p:sp>
        <p:nvSpPr>
          <p:cNvPr id="350" name="Google Shape;350;p44"/>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51" name="Google Shape;351;p44"/>
          <p:cNvPicPr preferRelativeResize="0"/>
          <p:nvPr/>
        </p:nvPicPr>
        <p:blipFill>
          <a:blip r:embed="rId3">
            <a:alphaModFix/>
          </a:blip>
          <a:stretch>
            <a:fillRect/>
          </a:stretch>
        </p:blipFill>
        <p:spPr>
          <a:xfrm>
            <a:off x="7734225" y="2546612"/>
            <a:ext cx="4081073" cy="39624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5"/>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Mindfulness Through an Equity Lens: Addressing The Imposter Syndrome</a:t>
            </a:r>
            <a:endParaRPr/>
          </a:p>
        </p:txBody>
      </p:sp>
      <p:sp>
        <p:nvSpPr>
          <p:cNvPr id="358" name="Google Shape;358;p45"/>
          <p:cNvSpPr txBox="1"/>
          <p:nvPr>
            <p:ph idx="1" type="body"/>
          </p:nvPr>
        </p:nvSpPr>
        <p:spPr>
          <a:xfrm>
            <a:off x="251000" y="2520575"/>
            <a:ext cx="8040900" cy="3772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As</a:t>
            </a:r>
            <a:r>
              <a:rPr lang="en-US" sz="1800"/>
              <a:t> faculty leaders it’s important to be aware of how our structures and culture may encourage Imposter Syndrome.  Faculty leaders can help to create an atmosphere of confidence and inclusion:</a:t>
            </a:r>
            <a:endParaRPr sz="1800"/>
          </a:p>
          <a:p>
            <a:pPr indent="-336550" lvl="0" marL="457200" rtl="0" algn="l">
              <a:spcBef>
                <a:spcPts val="1000"/>
              </a:spcBef>
              <a:spcAft>
                <a:spcPts val="0"/>
              </a:spcAft>
              <a:buSzPts val="1700"/>
              <a:buChar char="●"/>
            </a:pPr>
            <a:r>
              <a:rPr lang="en-US" sz="1700"/>
              <a:t>Openly acknowledge that Imposter Syndrome is a reality that many faculty face and commit to addressing it.</a:t>
            </a:r>
            <a:endParaRPr sz="1700"/>
          </a:p>
          <a:p>
            <a:pPr indent="-336550" lvl="0" marL="457200" rtl="0" algn="l">
              <a:spcBef>
                <a:spcPts val="0"/>
              </a:spcBef>
              <a:spcAft>
                <a:spcPts val="0"/>
              </a:spcAft>
              <a:buSzPts val="1700"/>
              <a:buChar char="●"/>
            </a:pPr>
            <a:r>
              <a:rPr lang="en-US" sz="1700"/>
              <a:t>Do not force anyone to speak who doesn’t want to, but also make sure to create an atmosphere where dialogue is encouraged for all</a:t>
            </a:r>
            <a:endParaRPr sz="1700"/>
          </a:p>
          <a:p>
            <a:pPr indent="-336550" lvl="0" marL="457200" rtl="0" algn="l">
              <a:spcBef>
                <a:spcPts val="0"/>
              </a:spcBef>
              <a:spcAft>
                <a:spcPts val="0"/>
              </a:spcAft>
              <a:buSzPts val="1700"/>
              <a:buChar char="●"/>
            </a:pPr>
            <a:r>
              <a:rPr lang="en-US" sz="1700"/>
              <a:t>Create spaces for new and </a:t>
            </a:r>
            <a:r>
              <a:rPr lang="en-US" sz="1700"/>
              <a:t>underrepresented</a:t>
            </a:r>
            <a:r>
              <a:rPr lang="en-US" sz="1700"/>
              <a:t> faculty to showcase and discuss their works within academic settings.</a:t>
            </a:r>
            <a:endParaRPr sz="1700"/>
          </a:p>
          <a:p>
            <a:pPr indent="-336550" lvl="0" marL="457200" rtl="0" algn="l">
              <a:spcBef>
                <a:spcPts val="0"/>
              </a:spcBef>
              <a:spcAft>
                <a:spcPts val="0"/>
              </a:spcAft>
              <a:buSzPts val="1700"/>
              <a:buChar char="●"/>
            </a:pPr>
            <a:r>
              <a:rPr lang="en-US" sz="1700"/>
              <a:t>Encourage professional development that focuses on works of scholars from underrepresented communities</a:t>
            </a:r>
            <a:endParaRPr sz="1700"/>
          </a:p>
          <a:p>
            <a:pPr indent="-336550" lvl="0" marL="457200" rtl="0" algn="l">
              <a:spcBef>
                <a:spcPts val="0"/>
              </a:spcBef>
              <a:spcAft>
                <a:spcPts val="0"/>
              </a:spcAft>
              <a:buSzPts val="1700"/>
              <a:buChar char="●"/>
            </a:pPr>
            <a:r>
              <a:rPr lang="en-US" sz="1700"/>
              <a:t>Ensure that committee memberships reflect the diverse identities of your faculty</a:t>
            </a:r>
            <a:endParaRPr sz="1700"/>
          </a:p>
          <a:p>
            <a:pPr indent="-342900" lvl="0" marL="457200" rtl="0" algn="l">
              <a:spcBef>
                <a:spcPts val="0"/>
              </a:spcBef>
              <a:spcAft>
                <a:spcPts val="0"/>
              </a:spcAft>
              <a:buSzPts val="1800"/>
              <a:buChar char="●"/>
            </a:pPr>
            <a:r>
              <a:rPr lang="en-US" sz="1700"/>
              <a:t>Encourage leadership positions for faculty from underrepresented communities.</a:t>
            </a:r>
            <a:r>
              <a:rPr lang="en-US" sz="1800"/>
              <a:t> </a:t>
            </a:r>
            <a:endParaRPr sz="1800"/>
          </a:p>
          <a:p>
            <a:pPr indent="0" lvl="0" marL="0" rtl="0" algn="l">
              <a:spcBef>
                <a:spcPts val="1000"/>
              </a:spcBef>
              <a:spcAft>
                <a:spcPts val="0"/>
              </a:spcAft>
              <a:buNone/>
            </a:pPr>
            <a:r>
              <a:t/>
            </a:r>
            <a:endParaRPr sz="1900"/>
          </a:p>
          <a:p>
            <a:pPr indent="0" lvl="0" marL="0" rtl="0" algn="l">
              <a:spcBef>
                <a:spcPts val="1000"/>
              </a:spcBef>
              <a:spcAft>
                <a:spcPts val="0"/>
              </a:spcAft>
              <a:buNone/>
            </a:pPr>
            <a:r>
              <a:t/>
            </a:r>
            <a:endParaRPr sz="1900"/>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359" name="Google Shape;359;p45"/>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60" name="Google Shape;360;p45"/>
          <p:cNvPicPr preferRelativeResize="0"/>
          <p:nvPr/>
        </p:nvPicPr>
        <p:blipFill>
          <a:blip r:embed="rId3">
            <a:alphaModFix/>
          </a:blip>
          <a:stretch>
            <a:fillRect/>
          </a:stretch>
        </p:blipFill>
        <p:spPr>
          <a:xfrm>
            <a:off x="8428200" y="2629801"/>
            <a:ext cx="3473525" cy="3542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46"/>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Mindfulness Through an Equity Lens:</a:t>
            </a:r>
            <a:endParaRPr/>
          </a:p>
          <a:p>
            <a:pPr indent="0" lvl="0" marL="0" rtl="0" algn="l">
              <a:spcBef>
                <a:spcPts val="0"/>
              </a:spcBef>
              <a:spcAft>
                <a:spcPts val="0"/>
              </a:spcAft>
              <a:buNone/>
            </a:pPr>
            <a:r>
              <a:rPr lang="en-US"/>
              <a:t>Stereotype Threat</a:t>
            </a:r>
            <a:endParaRPr/>
          </a:p>
        </p:txBody>
      </p:sp>
      <p:sp>
        <p:nvSpPr>
          <p:cNvPr id="367" name="Google Shape;367;p46"/>
          <p:cNvSpPr txBox="1"/>
          <p:nvPr>
            <p:ph idx="1" type="body"/>
          </p:nvPr>
        </p:nvSpPr>
        <p:spPr>
          <a:xfrm>
            <a:off x="327450" y="2542425"/>
            <a:ext cx="5735700" cy="3914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This term, coined by Claude Steele and Joshua Aaronson, refers to a social-psychological predicament in which someone feels that their own characteristics or actions may “confirm” a negative stereotype in the eyes of others or even in themselves. Consequences can include:</a:t>
            </a:r>
            <a:endParaRPr sz="1800"/>
          </a:p>
          <a:p>
            <a:pPr indent="-342900" lvl="0" marL="457200" rtl="0" algn="l">
              <a:spcBef>
                <a:spcPts val="1000"/>
              </a:spcBef>
              <a:spcAft>
                <a:spcPts val="0"/>
              </a:spcAft>
              <a:buSzPts val="1800"/>
              <a:buChar char="●"/>
            </a:pPr>
            <a:r>
              <a:rPr lang="en-US" sz="1800"/>
              <a:t>Underachievement and decreased performance by those stigmatized</a:t>
            </a:r>
            <a:endParaRPr sz="1800"/>
          </a:p>
          <a:p>
            <a:pPr indent="-342900" lvl="0" marL="457200" rtl="0" algn="l">
              <a:spcBef>
                <a:spcPts val="0"/>
              </a:spcBef>
              <a:spcAft>
                <a:spcPts val="0"/>
              </a:spcAft>
              <a:buSzPts val="1800"/>
              <a:buChar char="●"/>
            </a:pPr>
            <a:r>
              <a:rPr lang="en-US" sz="1800"/>
              <a:t>Increased use of self-defeating strategies </a:t>
            </a:r>
            <a:endParaRPr sz="1800"/>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Disengagement and disidentification</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n-US" sz="1800">
                <a:solidFill>
                  <a:schemeClr val="dk2"/>
                </a:solidFill>
              </a:rPr>
              <a:t>Altered professional identities and aspirations</a:t>
            </a:r>
            <a:endParaRPr sz="1800">
              <a:solidFill>
                <a:schemeClr val="dk2"/>
              </a:solidFill>
            </a:endParaRPr>
          </a:p>
          <a:p>
            <a:pPr indent="0" lvl="0" marL="0" rtl="0" algn="l">
              <a:lnSpc>
                <a:spcPct val="115000"/>
              </a:lnSpc>
              <a:spcBef>
                <a:spcPts val="1200"/>
              </a:spcBef>
              <a:spcAft>
                <a:spcPts val="0"/>
              </a:spcAft>
              <a:buNone/>
            </a:pPr>
            <a:r>
              <a:t/>
            </a:r>
            <a:endParaRPr sz="1800">
              <a:solidFill>
                <a:schemeClr val="dk2"/>
              </a:solidFill>
            </a:endParaRPr>
          </a:p>
          <a:p>
            <a:pPr indent="0" lvl="0" marL="0" rtl="0" algn="l">
              <a:lnSpc>
                <a:spcPct val="115000"/>
              </a:lnSpc>
              <a:spcBef>
                <a:spcPts val="1200"/>
              </a:spcBef>
              <a:spcAft>
                <a:spcPts val="0"/>
              </a:spcAft>
              <a:buClr>
                <a:schemeClr val="dk2"/>
              </a:buClr>
              <a:buSzPts val="1100"/>
              <a:buFont typeface="Arial"/>
              <a:buNone/>
            </a:pPr>
            <a:r>
              <a:t/>
            </a:r>
            <a:endParaRPr sz="1800">
              <a:solidFill>
                <a:schemeClr val="dk2"/>
              </a:solidFill>
            </a:endParaRPr>
          </a:p>
          <a:p>
            <a:pPr indent="0" lvl="0" marL="0" rtl="0" algn="l">
              <a:spcBef>
                <a:spcPts val="1200"/>
              </a:spcBef>
              <a:spcAft>
                <a:spcPts val="0"/>
              </a:spcAft>
              <a:buNone/>
            </a:pPr>
            <a:r>
              <a:t/>
            </a:r>
            <a:endParaRPr sz="1800"/>
          </a:p>
          <a:p>
            <a:pPr indent="0" lvl="0" marL="0" rtl="0" algn="l">
              <a:spcBef>
                <a:spcPts val="1000"/>
              </a:spcBef>
              <a:spcAft>
                <a:spcPts val="0"/>
              </a:spcAft>
              <a:buNone/>
            </a:pPr>
            <a:r>
              <a:rPr lang="en-US" sz="1800"/>
              <a:t> </a:t>
            </a:r>
            <a:endParaRPr sz="1800"/>
          </a:p>
        </p:txBody>
      </p:sp>
      <p:sp>
        <p:nvSpPr>
          <p:cNvPr id="368" name="Google Shape;368;p46"/>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69" name="Google Shape;369;p46"/>
          <p:cNvPicPr preferRelativeResize="0"/>
          <p:nvPr/>
        </p:nvPicPr>
        <p:blipFill>
          <a:blip r:embed="rId3">
            <a:alphaModFix/>
          </a:blip>
          <a:stretch>
            <a:fillRect/>
          </a:stretch>
        </p:blipFill>
        <p:spPr>
          <a:xfrm>
            <a:off x="6295300" y="2494750"/>
            <a:ext cx="5276876" cy="39617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7"/>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1100"/>
              <a:buFont typeface="Arial"/>
              <a:buNone/>
            </a:pPr>
            <a:r>
              <a:rPr lang="en-US"/>
              <a:t>Mindfulness Through an Equity Lens:</a:t>
            </a:r>
            <a:endParaRPr/>
          </a:p>
          <a:p>
            <a:pPr indent="0" lvl="0" marL="0" rtl="0" algn="l">
              <a:spcBef>
                <a:spcPts val="0"/>
              </a:spcBef>
              <a:spcAft>
                <a:spcPts val="0"/>
              </a:spcAft>
              <a:buClr>
                <a:schemeClr val="dk2"/>
              </a:buClr>
              <a:buSzPts val="1100"/>
              <a:buFont typeface="Arial"/>
              <a:buNone/>
            </a:pPr>
            <a:r>
              <a:rPr lang="en-US"/>
              <a:t>Combating Stereotype Threat</a:t>
            </a:r>
            <a:endParaRPr/>
          </a:p>
        </p:txBody>
      </p:sp>
      <p:sp>
        <p:nvSpPr>
          <p:cNvPr id="376" name="Google Shape;376;p47"/>
          <p:cNvSpPr txBox="1"/>
          <p:nvPr>
            <p:ph idx="1" type="body"/>
          </p:nvPr>
        </p:nvSpPr>
        <p:spPr>
          <a:xfrm>
            <a:off x="185425" y="2487800"/>
            <a:ext cx="7101300" cy="3868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t>Because Stereotype Threat functions similarly to Imposter Syndrome, in many ways they can also be addressed similarly.  Here are some other things for faculty leaders to consider in regards to Stereotype Threat:</a:t>
            </a:r>
            <a:endParaRPr sz="1800"/>
          </a:p>
          <a:p>
            <a:pPr indent="-342900" lvl="0" marL="457200" rtl="0" algn="l">
              <a:spcBef>
                <a:spcPts val="1000"/>
              </a:spcBef>
              <a:spcAft>
                <a:spcPts val="0"/>
              </a:spcAft>
              <a:buSzPts val="1800"/>
              <a:buChar char="●"/>
            </a:pPr>
            <a:r>
              <a:rPr lang="en-US" sz="1800"/>
              <a:t>Organize professional development activities centered around recognizing and addressing Stereotype Threat.</a:t>
            </a:r>
            <a:endParaRPr sz="1800"/>
          </a:p>
          <a:p>
            <a:pPr indent="-342900" lvl="0" marL="457200" rtl="0" algn="l">
              <a:spcBef>
                <a:spcPts val="0"/>
              </a:spcBef>
              <a:spcAft>
                <a:spcPts val="0"/>
              </a:spcAft>
              <a:buSzPts val="1800"/>
              <a:buChar char="●"/>
            </a:pPr>
            <a:r>
              <a:rPr lang="en-US" sz="1800"/>
              <a:t>Encourage and empower your faculty to speak up when they feel they’ve been stereotyped.</a:t>
            </a:r>
            <a:endParaRPr sz="1800"/>
          </a:p>
          <a:p>
            <a:pPr indent="-342900" lvl="0" marL="457200" rtl="0" algn="l">
              <a:spcBef>
                <a:spcPts val="0"/>
              </a:spcBef>
              <a:spcAft>
                <a:spcPts val="0"/>
              </a:spcAft>
              <a:buSzPts val="1800"/>
              <a:buChar char="●"/>
            </a:pPr>
            <a:r>
              <a:rPr lang="en-US" sz="1800"/>
              <a:t>Before meetings, affirm that everyone is welcome regardless of cultural, linguistic, and other identities.</a:t>
            </a:r>
            <a:endParaRPr sz="1800"/>
          </a:p>
          <a:p>
            <a:pPr indent="-342900" lvl="0" marL="457200" rtl="0" algn="l">
              <a:spcBef>
                <a:spcPts val="0"/>
              </a:spcBef>
              <a:spcAft>
                <a:spcPts val="0"/>
              </a:spcAft>
              <a:buSzPts val="1800"/>
              <a:buChar char="●"/>
            </a:pPr>
            <a:r>
              <a:rPr lang="en-US" sz="1800"/>
              <a:t>Encourage a setting that represents the cultural diversity of your faculty and college community. </a:t>
            </a:r>
            <a:endParaRPr sz="1800"/>
          </a:p>
          <a:p>
            <a:pPr indent="0" lvl="0" marL="0" rtl="0" algn="l">
              <a:spcBef>
                <a:spcPts val="1000"/>
              </a:spcBef>
              <a:spcAft>
                <a:spcPts val="0"/>
              </a:spcAft>
              <a:buNone/>
            </a:pPr>
            <a:r>
              <a:t/>
            </a:r>
            <a:endParaRPr sz="1800"/>
          </a:p>
        </p:txBody>
      </p:sp>
      <p:sp>
        <p:nvSpPr>
          <p:cNvPr id="377" name="Google Shape;377;p47"/>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78" name="Google Shape;378;p47"/>
          <p:cNvPicPr preferRelativeResize="0"/>
          <p:nvPr/>
        </p:nvPicPr>
        <p:blipFill>
          <a:blip r:embed="rId3">
            <a:alphaModFix/>
          </a:blip>
          <a:stretch>
            <a:fillRect/>
          </a:stretch>
        </p:blipFill>
        <p:spPr>
          <a:xfrm>
            <a:off x="7385125" y="2487800"/>
            <a:ext cx="4578000" cy="3868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8"/>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Clr>
                <a:schemeClr val="dk2"/>
              </a:buClr>
              <a:buSzPts val="1100"/>
              <a:buFont typeface="Arial"/>
              <a:buNone/>
            </a:pPr>
            <a:r>
              <a:rPr lang="en-US"/>
              <a:t>Mindfulness Through an Equity Lens: Racial Battle Fatigue</a:t>
            </a:r>
            <a:endParaRPr/>
          </a:p>
        </p:txBody>
      </p:sp>
      <p:sp>
        <p:nvSpPr>
          <p:cNvPr id="385" name="Google Shape;385;p48"/>
          <p:cNvSpPr txBox="1"/>
          <p:nvPr>
            <p:ph idx="1" type="body"/>
          </p:nvPr>
        </p:nvSpPr>
        <p:spPr>
          <a:xfrm>
            <a:off x="337550" y="2580400"/>
            <a:ext cx="7287000" cy="3776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1800">
                <a:solidFill>
                  <a:srgbClr val="333333"/>
                </a:solidFill>
                <a:highlight>
                  <a:srgbClr val="FFFFFF"/>
                </a:highlight>
              </a:rPr>
              <a:t>Racial Battle Fatigue is used to describe the psychophysiological symptoms—from high blood pressure to anxiety, frustration, shock, anger and depression—people of color may experience living in and navigating historically white spaces.  For faculty of color Racial Battle Fatigue often leaves them disillusioned, disempowered and disconnected.  </a:t>
            </a:r>
            <a:endParaRPr sz="1800">
              <a:solidFill>
                <a:srgbClr val="333333"/>
              </a:solidFill>
              <a:highlight>
                <a:srgbClr val="FFFFFF"/>
              </a:highlight>
            </a:endParaRPr>
          </a:p>
          <a:p>
            <a:pPr indent="-342900" lvl="0" marL="457200" rtl="0" algn="l">
              <a:spcBef>
                <a:spcPts val="1000"/>
              </a:spcBef>
              <a:spcAft>
                <a:spcPts val="0"/>
              </a:spcAft>
              <a:buClr>
                <a:srgbClr val="333333"/>
              </a:buClr>
              <a:buSzPts val="1800"/>
              <a:buChar char="●"/>
            </a:pPr>
            <a:r>
              <a:rPr lang="en-US" sz="1800">
                <a:solidFill>
                  <a:srgbClr val="333333"/>
                </a:solidFill>
                <a:highlight>
                  <a:srgbClr val="FFFFFF"/>
                </a:highlight>
              </a:rPr>
              <a:t>Make sure to recognise the service and accomplishments of faculty of color</a:t>
            </a:r>
            <a:endParaRPr sz="1800">
              <a:solidFill>
                <a:srgbClr val="333333"/>
              </a:solidFill>
              <a:highlight>
                <a:srgbClr val="FFFFFF"/>
              </a:highlight>
            </a:endParaRPr>
          </a:p>
          <a:p>
            <a:pPr indent="-342900" lvl="0" marL="457200" rtl="0" algn="l">
              <a:spcBef>
                <a:spcPts val="0"/>
              </a:spcBef>
              <a:spcAft>
                <a:spcPts val="0"/>
              </a:spcAft>
              <a:buClr>
                <a:srgbClr val="333333"/>
              </a:buClr>
              <a:buSzPts val="1800"/>
              <a:buChar char="●"/>
            </a:pPr>
            <a:r>
              <a:rPr lang="en-US" sz="1800">
                <a:solidFill>
                  <a:srgbClr val="333333"/>
                </a:solidFill>
                <a:highlight>
                  <a:srgbClr val="FFFFFF"/>
                </a:highlight>
              </a:rPr>
              <a:t>Commit to a culture of equity for your faculty where effort is made to support faculty of color at the college</a:t>
            </a:r>
            <a:endParaRPr sz="1800">
              <a:solidFill>
                <a:srgbClr val="333333"/>
              </a:solidFill>
              <a:highlight>
                <a:srgbClr val="FFFFFF"/>
              </a:highlight>
            </a:endParaRPr>
          </a:p>
          <a:p>
            <a:pPr indent="-342900" lvl="0" marL="457200" rtl="0" algn="l">
              <a:spcBef>
                <a:spcPts val="0"/>
              </a:spcBef>
              <a:spcAft>
                <a:spcPts val="0"/>
              </a:spcAft>
              <a:buClr>
                <a:srgbClr val="333333"/>
              </a:buClr>
              <a:buSzPts val="1800"/>
              <a:buChar char="●"/>
            </a:pPr>
            <a:r>
              <a:rPr lang="en-US" sz="1800">
                <a:solidFill>
                  <a:srgbClr val="333333"/>
                </a:solidFill>
                <a:highlight>
                  <a:srgbClr val="FFFFFF"/>
                </a:highlight>
              </a:rPr>
              <a:t>Create an environment that encourages and empowers faculty to speak out, when they feel victimized by </a:t>
            </a:r>
            <a:r>
              <a:rPr lang="en-US" sz="1800">
                <a:solidFill>
                  <a:srgbClr val="333333"/>
                </a:solidFill>
                <a:highlight>
                  <a:srgbClr val="FFFFFF"/>
                </a:highlight>
              </a:rPr>
              <a:t>microaggressions</a:t>
            </a:r>
            <a:r>
              <a:rPr lang="en-US" sz="1800">
                <a:solidFill>
                  <a:srgbClr val="333333"/>
                </a:solidFill>
                <a:highlight>
                  <a:srgbClr val="FFFFFF"/>
                </a:highlight>
              </a:rPr>
              <a:t> </a:t>
            </a:r>
            <a:endParaRPr sz="1800">
              <a:solidFill>
                <a:srgbClr val="333333"/>
              </a:solidFill>
              <a:highlight>
                <a:srgbClr val="FFFFFF"/>
              </a:highlight>
            </a:endParaRPr>
          </a:p>
          <a:p>
            <a:pPr indent="-342900" lvl="0" marL="457200" rtl="0" algn="l">
              <a:spcBef>
                <a:spcPts val="0"/>
              </a:spcBef>
              <a:spcAft>
                <a:spcPts val="0"/>
              </a:spcAft>
              <a:buClr>
                <a:srgbClr val="333333"/>
              </a:buClr>
              <a:buSzPts val="1800"/>
              <a:buChar char="●"/>
            </a:pPr>
            <a:r>
              <a:rPr lang="en-US" sz="1800">
                <a:solidFill>
                  <a:srgbClr val="333333"/>
                </a:solidFill>
                <a:highlight>
                  <a:srgbClr val="FFFFFF"/>
                </a:highlight>
              </a:rPr>
              <a:t>Make sure to include faculty of color representation in important committees and task-forces</a:t>
            </a:r>
            <a:endParaRPr sz="1800">
              <a:solidFill>
                <a:srgbClr val="333333"/>
              </a:solidFill>
              <a:highlight>
                <a:srgbClr val="FFFFFF"/>
              </a:highlight>
            </a:endParaRPr>
          </a:p>
          <a:p>
            <a:pPr indent="0" lvl="0" marL="0" rtl="0" algn="l">
              <a:spcBef>
                <a:spcPts val="1000"/>
              </a:spcBef>
              <a:spcAft>
                <a:spcPts val="0"/>
              </a:spcAft>
              <a:buNone/>
            </a:pPr>
            <a:r>
              <a:t/>
            </a:r>
            <a:endParaRPr sz="1500">
              <a:solidFill>
                <a:srgbClr val="333333"/>
              </a:solidFill>
              <a:highlight>
                <a:srgbClr val="FFFFFF"/>
              </a:highlight>
            </a:endParaRPr>
          </a:p>
        </p:txBody>
      </p:sp>
      <p:sp>
        <p:nvSpPr>
          <p:cNvPr id="386" name="Google Shape;386;p48"/>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pic>
        <p:nvPicPr>
          <p:cNvPr id="387" name="Google Shape;387;p48"/>
          <p:cNvPicPr preferRelativeResize="0"/>
          <p:nvPr/>
        </p:nvPicPr>
        <p:blipFill>
          <a:blip r:embed="rId3">
            <a:alphaModFix/>
          </a:blip>
          <a:stretch>
            <a:fillRect/>
          </a:stretch>
        </p:blipFill>
        <p:spPr>
          <a:xfrm>
            <a:off x="7919948" y="2558337"/>
            <a:ext cx="3955324" cy="396243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9"/>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Mindfulness Through an Equity Lens:</a:t>
            </a:r>
            <a:endParaRPr/>
          </a:p>
          <a:p>
            <a:pPr indent="0" lvl="0" marL="0" rtl="0" algn="l">
              <a:spcBef>
                <a:spcPts val="0"/>
              </a:spcBef>
              <a:spcAft>
                <a:spcPts val="0"/>
              </a:spcAft>
              <a:buNone/>
            </a:pPr>
            <a:r>
              <a:rPr lang="en-US"/>
              <a:t>Padlet Activity</a:t>
            </a:r>
            <a:endParaRPr/>
          </a:p>
        </p:txBody>
      </p:sp>
      <p:sp>
        <p:nvSpPr>
          <p:cNvPr id="394" name="Google Shape;394;p49"/>
          <p:cNvSpPr txBox="1"/>
          <p:nvPr>
            <p:ph idx="1" type="body"/>
          </p:nvPr>
        </p:nvSpPr>
        <p:spPr>
          <a:xfrm>
            <a:off x="229150" y="2509626"/>
            <a:ext cx="11307300" cy="3846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Using the link below (also found on the Pathable chat), log onto Padlet and write down a brief idea on how your college can address any one (or all) of the three equity issues we discussed today.</a:t>
            </a:r>
            <a:endParaRPr/>
          </a:p>
          <a:p>
            <a:pPr indent="0" lvl="0" marL="0" rtl="0" algn="l">
              <a:spcBef>
                <a:spcPts val="1000"/>
              </a:spcBef>
              <a:spcAft>
                <a:spcPts val="0"/>
              </a:spcAft>
              <a:buNone/>
            </a:pPr>
            <a:r>
              <a:rPr lang="en-US" u="sng">
                <a:solidFill>
                  <a:schemeClr val="hlink"/>
                </a:solidFill>
                <a:hlinkClick r:id="rId3"/>
              </a:rPr>
              <a:t>https://padlet.com/1_manuel/equitymindfulness</a:t>
            </a:r>
            <a:endParaRPr/>
          </a:p>
          <a:p>
            <a:pPr indent="0" lvl="0" marL="0" rtl="0" algn="l">
              <a:spcBef>
                <a:spcPts val="1000"/>
              </a:spcBef>
              <a:spcAft>
                <a:spcPts val="0"/>
              </a:spcAft>
              <a:buNone/>
            </a:pPr>
            <a:r>
              <a:rPr lang="en-US"/>
              <a:t>Password: antiracism</a:t>
            </a:r>
            <a:endParaRPr/>
          </a:p>
        </p:txBody>
      </p:sp>
      <p:sp>
        <p:nvSpPr>
          <p:cNvPr id="395" name="Google Shape;395;p49"/>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Our Focus for this Session...</a:t>
            </a:r>
            <a:endParaRPr/>
          </a:p>
        </p:txBody>
      </p:sp>
      <p:sp>
        <p:nvSpPr>
          <p:cNvPr id="149" name="Google Shape;149;p23"/>
          <p:cNvSpPr txBox="1"/>
          <p:nvPr>
            <p:ph idx="1" type="body"/>
          </p:nvPr>
        </p:nvSpPr>
        <p:spPr>
          <a:xfrm>
            <a:off x="829994" y="2662568"/>
            <a:ext cx="10523700" cy="35694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b="1" sz="2300">
              <a:solidFill>
                <a:srgbClr val="201F1E"/>
              </a:solidFill>
            </a:endParaRPr>
          </a:p>
          <a:p>
            <a:pPr indent="-374650" lvl="0" marL="457200" rtl="0" algn="l">
              <a:spcBef>
                <a:spcPts val="1000"/>
              </a:spcBef>
              <a:spcAft>
                <a:spcPts val="0"/>
              </a:spcAft>
              <a:buClr>
                <a:srgbClr val="201F1E"/>
              </a:buClr>
              <a:buSzPts val="2300"/>
              <a:buChar char="●"/>
            </a:pPr>
            <a:r>
              <a:rPr b="1" lang="en-US" sz="2300">
                <a:solidFill>
                  <a:srgbClr val="201F1E"/>
                </a:solidFill>
              </a:rPr>
              <a:t>F</a:t>
            </a:r>
            <a:r>
              <a:rPr b="1" lang="en-US" sz="2300">
                <a:solidFill>
                  <a:srgbClr val="201F1E"/>
                </a:solidFill>
              </a:rPr>
              <a:t>ocus on strategies to keep yourself grounded as well creating an environment of mindfulness at your college</a:t>
            </a:r>
            <a:br>
              <a:rPr b="1" lang="en-US" sz="2300">
                <a:solidFill>
                  <a:srgbClr val="201F1E"/>
                </a:solidFill>
              </a:rPr>
            </a:br>
            <a:endParaRPr b="1" sz="2300">
              <a:solidFill>
                <a:srgbClr val="201F1E"/>
              </a:solidFill>
            </a:endParaRPr>
          </a:p>
          <a:p>
            <a:pPr indent="-374650" lvl="0" marL="457200" rtl="0" algn="l">
              <a:spcBef>
                <a:spcPts val="0"/>
              </a:spcBef>
              <a:spcAft>
                <a:spcPts val="0"/>
              </a:spcAft>
              <a:buClr>
                <a:srgbClr val="201F1E"/>
              </a:buClr>
              <a:buSzPts val="2300"/>
              <a:buChar char="●"/>
            </a:pPr>
            <a:r>
              <a:rPr b="1" lang="en-US" sz="2300">
                <a:solidFill>
                  <a:srgbClr val="201F1E"/>
                </a:solidFill>
              </a:rPr>
              <a:t>How to consider mindfulness as a leader</a:t>
            </a:r>
            <a:br>
              <a:rPr b="1" lang="en-US" sz="2300">
                <a:solidFill>
                  <a:srgbClr val="201F1E"/>
                </a:solidFill>
              </a:rPr>
            </a:br>
            <a:endParaRPr b="1" sz="2300">
              <a:solidFill>
                <a:srgbClr val="201F1E"/>
              </a:solidFill>
            </a:endParaRPr>
          </a:p>
          <a:p>
            <a:pPr indent="-381000" lvl="0" marL="457200" rtl="0" algn="l">
              <a:spcBef>
                <a:spcPts val="0"/>
              </a:spcBef>
              <a:spcAft>
                <a:spcPts val="0"/>
              </a:spcAft>
              <a:buSzPts val="2400"/>
              <a:buChar char="●"/>
            </a:pPr>
            <a:r>
              <a:rPr b="1" lang="en-US" sz="2300">
                <a:solidFill>
                  <a:srgbClr val="201F1E"/>
                </a:solidFill>
              </a:rPr>
              <a:t>Considering mindfulness through the lens of equity and diversity</a:t>
            </a:r>
            <a:r>
              <a:rPr lang="en-US" sz="3600"/>
              <a:t> </a:t>
            </a:r>
            <a:endParaRPr/>
          </a:p>
          <a:p>
            <a:pPr indent="0" lvl="0" marL="0" rtl="0" algn="l">
              <a:spcBef>
                <a:spcPts val="1000"/>
              </a:spcBef>
              <a:spcAft>
                <a:spcPts val="0"/>
              </a:spcAft>
              <a:buNone/>
            </a:pPr>
            <a:r>
              <a:t/>
            </a:r>
            <a:endParaRPr sz="3600"/>
          </a:p>
        </p:txBody>
      </p:sp>
      <p:sp>
        <p:nvSpPr>
          <p:cNvPr id="150" name="Google Shape;150;p23"/>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0"/>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200"/>
              <a:t>Thank You &amp; </a:t>
            </a:r>
            <a:r>
              <a:rPr lang="en-US" sz="4200"/>
              <a:t>Questions</a:t>
            </a:r>
            <a:endParaRPr sz="4700"/>
          </a:p>
        </p:txBody>
      </p:sp>
      <p:sp>
        <p:nvSpPr>
          <p:cNvPr id="402" name="Google Shape;402;p50"/>
          <p:cNvSpPr txBox="1"/>
          <p:nvPr>
            <p:ph idx="1" type="body"/>
          </p:nvPr>
        </p:nvSpPr>
        <p:spPr>
          <a:xfrm>
            <a:off x="834144" y="2786943"/>
            <a:ext cx="10523700" cy="35694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t/>
            </a:r>
            <a:endParaRPr sz="3400"/>
          </a:p>
          <a:p>
            <a:pPr indent="0" lvl="0" marL="0" rtl="0" algn="ctr">
              <a:spcBef>
                <a:spcPts val="1000"/>
              </a:spcBef>
              <a:spcAft>
                <a:spcPts val="0"/>
              </a:spcAft>
              <a:buNone/>
            </a:pPr>
            <a:r>
              <a:rPr lang="en-US" sz="3400"/>
              <a:t>For more information on the ASCCC please visit our website at ASCCC.org</a:t>
            </a:r>
            <a:endParaRPr sz="3400"/>
          </a:p>
          <a:p>
            <a:pPr indent="0" lvl="0" marL="0" rtl="0" algn="ctr">
              <a:spcBef>
                <a:spcPts val="1000"/>
              </a:spcBef>
              <a:spcAft>
                <a:spcPts val="0"/>
              </a:spcAft>
              <a:buNone/>
            </a:pPr>
            <a:r>
              <a:rPr lang="en-US" sz="3400"/>
              <a:t>Or send us a message via e-mail at </a:t>
            </a:r>
            <a:r>
              <a:rPr lang="en-US" sz="3400"/>
              <a:t>info@asccc.org</a:t>
            </a:r>
            <a:endParaRPr sz="3400"/>
          </a:p>
        </p:txBody>
      </p:sp>
      <p:sp>
        <p:nvSpPr>
          <p:cNvPr id="403" name="Google Shape;403;p50"/>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1"/>
          <p:cNvSpPr txBox="1"/>
          <p:nvPr>
            <p:ph type="title"/>
          </p:nvPr>
        </p:nvSpPr>
        <p:spPr>
          <a:xfrm>
            <a:off x="2895600" y="403412"/>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200"/>
              <a:t>Resources</a:t>
            </a:r>
            <a:endParaRPr sz="4700"/>
          </a:p>
        </p:txBody>
      </p:sp>
      <p:sp>
        <p:nvSpPr>
          <p:cNvPr id="410" name="Google Shape;410;p51"/>
          <p:cNvSpPr txBox="1"/>
          <p:nvPr>
            <p:ph idx="1" type="body"/>
          </p:nvPr>
        </p:nvSpPr>
        <p:spPr>
          <a:xfrm>
            <a:off x="834144" y="2786943"/>
            <a:ext cx="10523700" cy="3569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Clr>
                <a:srgbClr val="000000"/>
              </a:buClr>
              <a:buSzPts val="1800"/>
              <a:buChar char="●"/>
            </a:pPr>
            <a:r>
              <a:rPr lang="en-US" sz="1800" u="sng">
                <a:solidFill>
                  <a:srgbClr val="000000"/>
                </a:solidFill>
                <a:hlinkClick r:id="rId3">
                  <a:extLst>
                    <a:ext uri="{A12FA001-AC4F-418D-AE19-62706E023703}">
                      <ahyp:hlinkClr val="tx"/>
                    </a:ext>
                  </a:extLst>
                </a:hlinkClick>
              </a:rPr>
              <a:t>Calm</a:t>
            </a:r>
            <a:r>
              <a:rPr lang="en-US" sz="1800">
                <a:solidFill>
                  <a:srgbClr val="000000"/>
                </a:solidFill>
              </a:rPr>
              <a:t> app</a:t>
            </a:r>
            <a:endParaRPr sz="1800">
              <a:solidFill>
                <a:srgbClr val="000000"/>
              </a:solidFill>
            </a:endParaRPr>
          </a:p>
          <a:p>
            <a:pPr indent="-342900" lvl="0" marL="457200" rtl="0" algn="l">
              <a:lnSpc>
                <a:spcPct val="115000"/>
              </a:lnSpc>
              <a:spcBef>
                <a:spcPts val="0"/>
              </a:spcBef>
              <a:spcAft>
                <a:spcPts val="0"/>
              </a:spcAft>
              <a:buClr>
                <a:srgbClr val="000000"/>
              </a:buClr>
              <a:buSzPts val="1800"/>
              <a:buFont typeface="Roboto"/>
              <a:buChar char="●"/>
            </a:pPr>
            <a:r>
              <a:rPr lang="en-US" sz="1800">
                <a:solidFill>
                  <a:srgbClr val="000000"/>
                </a:solidFill>
                <a:latin typeface="Roboto"/>
                <a:ea typeface="Roboto"/>
                <a:cs typeface="Roboto"/>
                <a:sym typeface="Roboto"/>
              </a:rPr>
              <a:t>Edwards, C. W. (2019). “Overcoming Imposter Syndrome and Stereotype Threat: Reconceptualizing the Definition of a Scholar”. </a:t>
            </a:r>
            <a:r>
              <a:rPr i="1" lang="en-US" sz="1800">
                <a:solidFill>
                  <a:srgbClr val="000000"/>
                </a:solidFill>
                <a:latin typeface="Roboto"/>
                <a:ea typeface="Roboto"/>
                <a:cs typeface="Roboto"/>
                <a:sym typeface="Roboto"/>
              </a:rPr>
              <a:t>Taboo: The Journal of Culture and Education</a:t>
            </a:r>
            <a:r>
              <a:rPr lang="en-US" sz="1800">
                <a:solidFill>
                  <a:srgbClr val="000000"/>
                </a:solidFill>
                <a:latin typeface="Roboto"/>
                <a:ea typeface="Roboto"/>
                <a:cs typeface="Roboto"/>
                <a:sym typeface="Roboto"/>
              </a:rPr>
              <a:t>, 18 (1). https://doi.org/10.31390/ taboo.18.1.03</a:t>
            </a:r>
            <a:endParaRPr sz="1800">
              <a:solidFill>
                <a:srgbClr val="000000"/>
              </a:solidFill>
              <a:latin typeface="Roboto"/>
              <a:ea typeface="Roboto"/>
              <a:cs typeface="Roboto"/>
              <a:sym typeface="Roboto"/>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Inzlicht, M., &amp; Schmader, T. (Eds.). (2012). </a:t>
            </a:r>
            <a:r>
              <a:rPr i="1" lang="en-US" sz="1800">
                <a:solidFill>
                  <a:srgbClr val="000000"/>
                </a:solidFill>
              </a:rPr>
              <a:t>Stereotype threat: Theory, process, and application.</a:t>
            </a:r>
            <a:r>
              <a:rPr lang="en-US" sz="1800">
                <a:solidFill>
                  <a:srgbClr val="000000"/>
                </a:solidFill>
              </a:rPr>
              <a:t> Oxford University Press. </a:t>
            </a:r>
            <a:endParaRPr sz="1800">
              <a:solidFill>
                <a:srgbClr val="000000"/>
              </a:solidFill>
            </a:endParaRPr>
          </a:p>
          <a:p>
            <a:pPr indent="-342900" lvl="0" marL="457200" rtl="0" algn="l">
              <a:lnSpc>
                <a:spcPct val="115000"/>
              </a:lnSpc>
              <a:spcBef>
                <a:spcPts val="0"/>
              </a:spcBef>
              <a:spcAft>
                <a:spcPts val="0"/>
              </a:spcAft>
              <a:buClr>
                <a:srgbClr val="000000"/>
              </a:buClr>
              <a:buSzPts val="1800"/>
              <a:buChar char="●"/>
            </a:pPr>
            <a:r>
              <a:rPr lang="en-US" sz="1800">
                <a:solidFill>
                  <a:srgbClr val="000000"/>
                </a:solidFill>
              </a:rPr>
              <a:t>TED. (2018, December 11). </a:t>
            </a:r>
            <a:r>
              <a:rPr i="1" lang="en-US" sz="1800">
                <a:solidFill>
                  <a:srgbClr val="000000"/>
                </a:solidFill>
                <a:latin typeface="Roboto"/>
                <a:ea typeface="Roboto"/>
                <a:cs typeface="Roboto"/>
                <a:sym typeface="Roboto"/>
              </a:rPr>
              <a:t>Implicit Bias, Stereotype Threat and Higher Ed | Russell McClain | TEDxUniversityofMarylandBaltimore </a:t>
            </a:r>
            <a:r>
              <a:rPr lang="en-US" sz="1800">
                <a:solidFill>
                  <a:srgbClr val="000000"/>
                </a:solidFill>
                <a:latin typeface="Roboto"/>
                <a:ea typeface="Roboto"/>
                <a:cs typeface="Roboto"/>
                <a:sym typeface="Roboto"/>
              </a:rPr>
              <a:t>[Video File]. Retrieved from </a:t>
            </a:r>
            <a:r>
              <a:rPr lang="en-US" sz="1800" u="sng">
                <a:solidFill>
                  <a:srgbClr val="000000"/>
                </a:solidFill>
                <a:latin typeface="Roboto"/>
                <a:ea typeface="Roboto"/>
                <a:cs typeface="Roboto"/>
                <a:sym typeface="Roboto"/>
                <a:hlinkClick r:id="rId4">
                  <a:extLst>
                    <a:ext uri="{A12FA001-AC4F-418D-AE19-62706E023703}">
                      <ahyp:hlinkClr val="tx"/>
                    </a:ext>
                  </a:extLst>
                </a:hlinkClick>
              </a:rPr>
              <a:t>https://youtu.be/yiZQaE0q9BY</a:t>
            </a:r>
            <a:endParaRPr sz="1800">
              <a:solidFill>
                <a:srgbClr val="000000"/>
              </a:solidFill>
              <a:latin typeface="Roboto"/>
              <a:ea typeface="Roboto"/>
              <a:cs typeface="Roboto"/>
              <a:sym typeface="Roboto"/>
            </a:endParaRPr>
          </a:p>
          <a:p>
            <a:pPr indent="-342900" lvl="0" marL="457200" rtl="0" algn="l">
              <a:lnSpc>
                <a:spcPct val="115000"/>
              </a:lnSpc>
              <a:spcBef>
                <a:spcPts val="0"/>
              </a:spcBef>
              <a:spcAft>
                <a:spcPts val="0"/>
              </a:spcAft>
              <a:buClr>
                <a:schemeClr val="dk2"/>
              </a:buClr>
              <a:buSzPts val="1800"/>
              <a:buFont typeface="Roboto"/>
              <a:buChar char="●"/>
            </a:pPr>
            <a:r>
              <a:rPr lang="en-US" sz="1800">
                <a:solidFill>
                  <a:schemeClr val="dk2"/>
                </a:solidFill>
                <a:highlight>
                  <a:srgbClr val="FFFFFF"/>
                </a:highlight>
              </a:rPr>
              <a:t>Hartlep, Nicholas D, and Daisy Ball. </a:t>
            </a:r>
            <a:r>
              <a:rPr i="1" lang="en-US" sz="1800">
                <a:solidFill>
                  <a:schemeClr val="dk2"/>
                </a:solidFill>
              </a:rPr>
              <a:t>Racial Battle Fatigue in Faculty: Perspectives and Lessons from Higher Education</a:t>
            </a:r>
            <a:r>
              <a:rPr lang="en-US" sz="1800">
                <a:solidFill>
                  <a:schemeClr val="dk2"/>
                </a:solidFill>
                <a:highlight>
                  <a:srgbClr val="FFFFFF"/>
                </a:highlight>
              </a:rPr>
              <a:t>. , 2020. Internet resource.</a:t>
            </a:r>
            <a:endParaRPr sz="1800">
              <a:solidFill>
                <a:schemeClr val="dk2"/>
              </a:solidFill>
              <a:latin typeface="Roboto"/>
              <a:ea typeface="Roboto"/>
              <a:cs typeface="Roboto"/>
              <a:sym typeface="Roboto"/>
            </a:endParaRPr>
          </a:p>
          <a:p>
            <a:pPr indent="0" lvl="0" marL="0" rtl="0" algn="l">
              <a:lnSpc>
                <a:spcPct val="115000"/>
              </a:lnSpc>
              <a:spcBef>
                <a:spcPts val="1200"/>
              </a:spcBef>
              <a:spcAft>
                <a:spcPts val="0"/>
              </a:spcAft>
              <a:buNone/>
            </a:pPr>
            <a:r>
              <a:t/>
            </a:r>
            <a:endParaRPr sz="1050">
              <a:solidFill>
                <a:srgbClr val="333333"/>
              </a:solidFill>
            </a:endParaRPr>
          </a:p>
          <a:p>
            <a:pPr indent="0" lvl="0" marL="0" rtl="0" algn="l">
              <a:lnSpc>
                <a:spcPct val="115000"/>
              </a:lnSpc>
              <a:spcBef>
                <a:spcPts val="1200"/>
              </a:spcBef>
              <a:spcAft>
                <a:spcPts val="0"/>
              </a:spcAft>
              <a:buNone/>
            </a:pPr>
            <a:r>
              <a:t/>
            </a:r>
            <a:endParaRPr sz="1100">
              <a:solidFill>
                <a:schemeClr val="dk2"/>
              </a:solidFill>
            </a:endParaRPr>
          </a:p>
          <a:p>
            <a:pPr indent="0" lvl="0" marL="0" rtl="0" algn="l">
              <a:lnSpc>
                <a:spcPct val="115000"/>
              </a:lnSpc>
              <a:spcBef>
                <a:spcPts val="1200"/>
              </a:spcBef>
              <a:spcAft>
                <a:spcPts val="0"/>
              </a:spcAft>
              <a:buNone/>
            </a:pPr>
            <a:r>
              <a:t/>
            </a:r>
            <a:endParaRPr sz="1300">
              <a:solidFill>
                <a:srgbClr val="000000"/>
              </a:solidFill>
              <a:latin typeface="Roboto"/>
              <a:ea typeface="Roboto"/>
              <a:cs typeface="Roboto"/>
              <a:sym typeface="Roboto"/>
            </a:endParaRPr>
          </a:p>
          <a:p>
            <a:pPr indent="0" lvl="0" marL="0" rtl="0" algn="l">
              <a:lnSpc>
                <a:spcPct val="115000"/>
              </a:lnSpc>
              <a:spcBef>
                <a:spcPts val="1200"/>
              </a:spcBef>
              <a:spcAft>
                <a:spcPts val="0"/>
              </a:spcAft>
              <a:buClr>
                <a:schemeClr val="dk2"/>
              </a:buClr>
              <a:buSzPts val="1100"/>
              <a:buFont typeface="Arial"/>
              <a:buNone/>
            </a:pPr>
            <a:r>
              <a:t/>
            </a:r>
            <a:endParaRPr sz="1300">
              <a:solidFill>
                <a:srgbClr val="316191"/>
              </a:solidFill>
              <a:latin typeface="Roboto"/>
              <a:ea typeface="Roboto"/>
              <a:cs typeface="Roboto"/>
              <a:sym typeface="Roboto"/>
            </a:endParaRPr>
          </a:p>
          <a:p>
            <a:pPr indent="0" lvl="0" marL="0" rtl="0" algn="l">
              <a:spcBef>
                <a:spcPts val="12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sz="3400"/>
          </a:p>
        </p:txBody>
      </p:sp>
      <p:sp>
        <p:nvSpPr>
          <p:cNvPr id="411" name="Google Shape;411;p51"/>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4"/>
          <p:cNvSpPr txBox="1"/>
          <p:nvPr>
            <p:ph type="title"/>
          </p:nvPr>
        </p:nvSpPr>
        <p:spPr>
          <a:xfrm>
            <a:off x="2768950" y="428737"/>
            <a:ext cx="8458200" cy="1685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Opening Poll</a:t>
            </a:r>
            <a:endParaRPr/>
          </a:p>
        </p:txBody>
      </p:sp>
      <p:sp>
        <p:nvSpPr>
          <p:cNvPr id="157" name="Google Shape;157;p24"/>
          <p:cNvSpPr txBox="1"/>
          <p:nvPr>
            <p:ph idx="1" type="body"/>
          </p:nvPr>
        </p:nvSpPr>
        <p:spPr>
          <a:xfrm>
            <a:off x="1644875" y="2332025"/>
            <a:ext cx="9517200" cy="4239900"/>
          </a:xfrm>
          <a:prstGeom prst="rect">
            <a:avLst/>
          </a:prstGeom>
        </p:spPr>
        <p:txBody>
          <a:bodyPr anchorCtr="0" anchor="t" bIns="45700" lIns="91425" spcFirstLastPara="1" rIns="91425" wrap="square" tIns="45700">
            <a:noAutofit/>
          </a:bodyPr>
          <a:lstStyle/>
          <a:p>
            <a:pPr indent="0" lvl="0" marL="0" rtl="0" algn="l">
              <a:lnSpc>
                <a:spcPct val="200000"/>
              </a:lnSpc>
              <a:spcBef>
                <a:spcPts val="1000"/>
              </a:spcBef>
              <a:spcAft>
                <a:spcPts val="0"/>
              </a:spcAft>
              <a:buNone/>
            </a:pPr>
            <a:r>
              <a:rPr b="1" lang="en-US" sz="1700">
                <a:solidFill>
                  <a:srgbClr val="000000"/>
                </a:solidFill>
              </a:rPr>
              <a:t>Pathable Poll: After nearly eight months of remote operations, where is your stress level lately? (Please answer in the Pathable platform.)</a:t>
            </a:r>
            <a:endParaRPr b="1" sz="1700">
              <a:solidFill>
                <a:srgbClr val="000000"/>
              </a:solidFill>
            </a:endParaRPr>
          </a:p>
          <a:p>
            <a:pPr indent="-336550" lvl="0" marL="457200" rtl="0" algn="l">
              <a:lnSpc>
                <a:spcPct val="200000"/>
              </a:lnSpc>
              <a:spcBef>
                <a:spcPts val="1000"/>
              </a:spcBef>
              <a:spcAft>
                <a:spcPts val="0"/>
              </a:spcAft>
              <a:buClr>
                <a:srgbClr val="000000"/>
              </a:buClr>
              <a:buSzPts val="1700"/>
              <a:buAutoNum type="alphaUcPeriod"/>
            </a:pPr>
            <a:r>
              <a:rPr b="1" lang="en-US" sz="1700">
                <a:solidFill>
                  <a:srgbClr val="000000"/>
                </a:solidFill>
              </a:rPr>
              <a:t>Stress, what’s stress?</a:t>
            </a:r>
            <a:endParaRPr b="1" sz="1700">
              <a:solidFill>
                <a:srgbClr val="000000"/>
              </a:solidFill>
            </a:endParaRPr>
          </a:p>
          <a:p>
            <a:pPr indent="-336550" lvl="0" marL="457200" rtl="0" algn="l">
              <a:lnSpc>
                <a:spcPct val="200000"/>
              </a:lnSpc>
              <a:spcBef>
                <a:spcPts val="0"/>
              </a:spcBef>
              <a:spcAft>
                <a:spcPts val="0"/>
              </a:spcAft>
              <a:buClr>
                <a:srgbClr val="000000"/>
              </a:buClr>
              <a:buSzPts val="1700"/>
              <a:buAutoNum type="alphaUcPeriod"/>
            </a:pPr>
            <a:r>
              <a:rPr b="1" lang="en-US" sz="1700">
                <a:solidFill>
                  <a:schemeClr val="dk2"/>
                </a:solidFill>
              </a:rPr>
              <a:t>Everything is great! I can handle it. </a:t>
            </a:r>
            <a:endParaRPr b="1" sz="1700">
              <a:solidFill>
                <a:srgbClr val="000000"/>
              </a:solidFill>
            </a:endParaRPr>
          </a:p>
          <a:p>
            <a:pPr indent="-336550" lvl="0" marL="457200" rtl="0" algn="l">
              <a:lnSpc>
                <a:spcPct val="200000"/>
              </a:lnSpc>
              <a:spcBef>
                <a:spcPts val="0"/>
              </a:spcBef>
              <a:spcAft>
                <a:spcPts val="0"/>
              </a:spcAft>
              <a:buClr>
                <a:srgbClr val="000000"/>
              </a:buClr>
              <a:buSzPts val="1700"/>
              <a:buAutoNum type="alphaUcPeriod"/>
            </a:pPr>
            <a:r>
              <a:rPr b="1" lang="en-US" sz="1700">
                <a:solidFill>
                  <a:srgbClr val="000000"/>
                </a:solidFill>
              </a:rPr>
              <a:t>Some days are tough, some days are great.</a:t>
            </a:r>
            <a:endParaRPr b="1" sz="1700">
              <a:solidFill>
                <a:srgbClr val="000000"/>
              </a:solidFill>
            </a:endParaRPr>
          </a:p>
          <a:p>
            <a:pPr indent="-336550" lvl="0" marL="457200" rtl="0" algn="l">
              <a:lnSpc>
                <a:spcPct val="200000"/>
              </a:lnSpc>
              <a:spcBef>
                <a:spcPts val="0"/>
              </a:spcBef>
              <a:spcAft>
                <a:spcPts val="0"/>
              </a:spcAft>
              <a:buClr>
                <a:srgbClr val="000000"/>
              </a:buClr>
              <a:buSzPts val="1700"/>
              <a:buAutoNum type="alphaUcPeriod"/>
            </a:pPr>
            <a:r>
              <a:rPr b="1" lang="en-US" sz="1700">
                <a:solidFill>
                  <a:srgbClr val="000000"/>
                </a:solidFill>
              </a:rPr>
              <a:t>Every day is an uphill climb. </a:t>
            </a:r>
            <a:endParaRPr b="1" sz="1700">
              <a:solidFill>
                <a:srgbClr val="000000"/>
              </a:solidFill>
            </a:endParaRPr>
          </a:p>
          <a:p>
            <a:pPr indent="-336550" lvl="0" marL="457200" rtl="0" algn="l">
              <a:lnSpc>
                <a:spcPct val="200000"/>
              </a:lnSpc>
              <a:spcBef>
                <a:spcPts val="0"/>
              </a:spcBef>
              <a:spcAft>
                <a:spcPts val="0"/>
              </a:spcAft>
              <a:buClr>
                <a:srgbClr val="000000"/>
              </a:buClr>
              <a:buSzPts val="1700"/>
              <a:buAutoNum type="alphaUcPeriod"/>
            </a:pPr>
            <a:r>
              <a:rPr b="1" lang="en-US" sz="1700">
                <a:solidFill>
                  <a:srgbClr val="000000"/>
                </a:solidFill>
              </a:rPr>
              <a:t>Very </a:t>
            </a:r>
            <a:r>
              <a:rPr b="1" lang="en-US" sz="1700">
                <a:solidFill>
                  <a:srgbClr val="000000"/>
                </a:solidFill>
              </a:rPr>
              <a:t>overwhelmed</a:t>
            </a:r>
            <a:r>
              <a:rPr b="1" lang="en-US" sz="1700">
                <a:solidFill>
                  <a:srgbClr val="000000"/>
                </a:solidFill>
              </a:rPr>
              <a:t>. Barely coping. </a:t>
            </a:r>
            <a:endParaRPr b="1" sz="1700">
              <a:solidFill>
                <a:srgbClr val="000000"/>
              </a:solidFill>
            </a:endParaRPr>
          </a:p>
          <a:p>
            <a:pPr indent="-336550" lvl="0" marL="457200" rtl="0" algn="l">
              <a:lnSpc>
                <a:spcPct val="200000"/>
              </a:lnSpc>
              <a:spcBef>
                <a:spcPts val="0"/>
              </a:spcBef>
              <a:spcAft>
                <a:spcPts val="0"/>
              </a:spcAft>
              <a:buClr>
                <a:srgbClr val="000000"/>
              </a:buClr>
              <a:buSzPts val="1700"/>
              <a:buAutoNum type="alphaUcPeriod"/>
            </a:pPr>
            <a:r>
              <a:rPr b="1" lang="en-US" sz="1700">
                <a:solidFill>
                  <a:srgbClr val="000000"/>
                </a:solidFill>
              </a:rPr>
              <a:t>Losing my mind! </a:t>
            </a:r>
            <a:endParaRPr b="1" sz="1700">
              <a:solidFill>
                <a:srgbClr val="000000"/>
              </a:solidFill>
            </a:endParaRPr>
          </a:p>
        </p:txBody>
      </p:sp>
      <p:sp>
        <p:nvSpPr>
          <p:cNvPr id="158" name="Google Shape;158;p24"/>
          <p:cNvSpPr txBox="1"/>
          <p:nvPr>
            <p:ph idx="12" type="sldNum"/>
          </p:nvPr>
        </p:nvSpPr>
        <p:spPr>
          <a:xfrm>
            <a:off x="10438228" y="6356350"/>
            <a:ext cx="9156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5"/>
          <p:cNvSpPr txBox="1"/>
          <p:nvPr>
            <p:ph idx="4294967295" type="title"/>
          </p:nvPr>
        </p:nvSpPr>
        <p:spPr>
          <a:xfrm>
            <a:off x="1866900" y="2358937"/>
            <a:ext cx="8458200" cy="168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5200"/>
              <a:t>Beginning With The Self</a:t>
            </a:r>
            <a:endParaRPr sz="5200"/>
          </a:p>
        </p:txBody>
      </p:sp>
      <p:sp>
        <p:nvSpPr>
          <p:cNvPr id="165" name="Google Shape;165;p25"/>
          <p:cNvSpPr txBox="1"/>
          <p:nvPr>
            <p:ph idx="12" type="sldNum"/>
          </p:nvPr>
        </p:nvSpPr>
        <p:spPr>
          <a:xfrm>
            <a:off x="10297550" y="6356350"/>
            <a:ext cx="1056300" cy="365100"/>
          </a:xfrm>
          <a:prstGeom prst="rect">
            <a:avLst/>
          </a:prstGeom>
        </p:spPr>
        <p:txBody>
          <a:bodyPr anchorCtr="0" anchor="ctr" bIns="45700" lIns="91425" spcFirstLastPara="1" rIns="0"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9" name="Shape 169"/>
        <p:cNvGrpSpPr/>
        <p:nvPr/>
      </p:nvGrpSpPr>
      <p:grpSpPr>
        <a:xfrm>
          <a:off x="0" y="0"/>
          <a:ext cx="0" cy="0"/>
          <a:chOff x="0" y="0"/>
          <a:chExt cx="0" cy="0"/>
        </a:xfrm>
      </p:grpSpPr>
      <p:sp>
        <p:nvSpPr>
          <p:cNvPr id="170" name="Google Shape;170;p26"/>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p26"/>
          <p:cNvSpPr txBox="1"/>
          <p:nvPr>
            <p:ph type="title"/>
          </p:nvPr>
        </p:nvSpPr>
        <p:spPr>
          <a:xfrm>
            <a:off x="8017254" y="557188"/>
            <a:ext cx="3800564" cy="16715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432FF"/>
              </a:buClr>
              <a:buSzPts val="4000"/>
              <a:buFont typeface="Calibri"/>
              <a:buNone/>
            </a:pPr>
            <a:r>
              <a:rPr b="1" lang="en-US" sz="4000">
                <a:solidFill>
                  <a:srgbClr val="0432FF"/>
                </a:solidFill>
              </a:rPr>
              <a:t>How Have Our Lives Changed?</a:t>
            </a:r>
            <a:endParaRPr/>
          </a:p>
        </p:txBody>
      </p:sp>
      <p:pic>
        <p:nvPicPr>
          <p:cNvPr descr="Teacher helping student with model wind turbine" id="172" name="Google Shape;172;p26"/>
          <p:cNvPicPr preferRelativeResize="0"/>
          <p:nvPr/>
        </p:nvPicPr>
        <p:blipFill rotWithShape="1">
          <a:blip r:embed="rId3">
            <a:alphaModFix/>
          </a:blip>
          <a:srcRect b="-4" l="18182" r="10650" t="0"/>
          <a:stretch/>
        </p:blipFill>
        <p:spPr>
          <a:xfrm>
            <a:off x="8969" y="-2"/>
            <a:ext cx="2376092" cy="2228759"/>
          </a:xfrm>
          <a:prstGeom prst="rect">
            <a:avLst/>
          </a:prstGeom>
          <a:noFill/>
          <a:ln>
            <a:noFill/>
          </a:ln>
        </p:spPr>
      </p:pic>
      <p:pic>
        <p:nvPicPr>
          <p:cNvPr descr="Person at work video conferencing on laptop" id="173" name="Google Shape;173;p26"/>
          <p:cNvPicPr preferRelativeResize="0"/>
          <p:nvPr/>
        </p:nvPicPr>
        <p:blipFill rotWithShape="1">
          <a:blip r:embed="rId4">
            <a:alphaModFix/>
          </a:blip>
          <a:srcRect b="-4" l="13477" r="15355" t="0"/>
          <a:stretch/>
        </p:blipFill>
        <p:spPr>
          <a:xfrm>
            <a:off x="2579411" y="-2446"/>
            <a:ext cx="2376092" cy="2228759"/>
          </a:xfrm>
          <a:prstGeom prst="rect">
            <a:avLst/>
          </a:prstGeom>
          <a:noFill/>
          <a:ln>
            <a:noFill/>
          </a:ln>
        </p:spPr>
      </p:pic>
      <p:pic>
        <p:nvPicPr>
          <p:cNvPr descr="Photo of Black Lives Matter sign by James Eade" id="174" name="Google Shape;174;p26"/>
          <p:cNvPicPr preferRelativeResize="0"/>
          <p:nvPr/>
        </p:nvPicPr>
        <p:blipFill rotWithShape="1">
          <a:blip r:embed="rId5">
            <a:alphaModFix/>
          </a:blip>
          <a:srcRect b="18887" l="0" r="-2" t="18499"/>
          <a:stretch/>
        </p:blipFill>
        <p:spPr>
          <a:xfrm>
            <a:off x="5149852" y="-10223"/>
            <a:ext cx="2376092" cy="2228759"/>
          </a:xfrm>
          <a:prstGeom prst="rect">
            <a:avLst/>
          </a:prstGeom>
          <a:noFill/>
          <a:ln>
            <a:noFill/>
          </a:ln>
        </p:spPr>
      </p:pic>
      <p:pic>
        <p:nvPicPr>
          <p:cNvPr descr="Lone hiker on top of mountain looking at view" id="175" name="Google Shape;175;p26"/>
          <p:cNvPicPr preferRelativeResize="0"/>
          <p:nvPr/>
        </p:nvPicPr>
        <p:blipFill rotWithShape="1">
          <a:blip r:embed="rId6">
            <a:alphaModFix/>
          </a:blip>
          <a:srcRect b="4" l="446" r="3" t="0"/>
          <a:stretch/>
        </p:blipFill>
        <p:spPr>
          <a:xfrm>
            <a:off x="-1" y="4628909"/>
            <a:ext cx="3324552" cy="2229090"/>
          </a:xfrm>
          <a:prstGeom prst="rect">
            <a:avLst/>
          </a:prstGeom>
          <a:noFill/>
          <a:ln>
            <a:noFill/>
          </a:ln>
        </p:spPr>
      </p:pic>
      <p:pic>
        <p:nvPicPr>
          <p:cNvPr descr="Person working late at the office" id="176" name="Google Shape;176;p26"/>
          <p:cNvPicPr preferRelativeResize="0"/>
          <p:nvPr/>
        </p:nvPicPr>
        <p:blipFill rotWithShape="1">
          <a:blip r:embed="rId7">
            <a:alphaModFix/>
          </a:blip>
          <a:srcRect b="0" l="27704" r="12452" t="0"/>
          <a:stretch/>
        </p:blipFill>
        <p:spPr>
          <a:xfrm>
            <a:off x="3534403" y="2400151"/>
            <a:ext cx="3996536" cy="4457850"/>
          </a:xfrm>
          <a:prstGeom prst="rect">
            <a:avLst/>
          </a:prstGeom>
          <a:noFill/>
          <a:ln>
            <a:noFill/>
          </a:ln>
        </p:spPr>
      </p:pic>
      <p:sp>
        <p:nvSpPr>
          <p:cNvPr id="177" name="Google Shape;177;p26"/>
          <p:cNvSpPr txBox="1"/>
          <p:nvPr>
            <p:ph idx="1" type="body"/>
          </p:nvPr>
        </p:nvSpPr>
        <p:spPr>
          <a:xfrm>
            <a:off x="7740791" y="2400474"/>
            <a:ext cx="4448160" cy="429242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600"/>
              <a:buChar char="•"/>
            </a:pPr>
            <a:r>
              <a:rPr lang="en-US" sz="1600"/>
              <a:t>Increased workload</a:t>
            </a:r>
            <a:endParaRPr/>
          </a:p>
          <a:p>
            <a:pPr indent="-228600" lvl="0" marL="228600" rtl="0" algn="l">
              <a:lnSpc>
                <a:spcPct val="90000"/>
              </a:lnSpc>
              <a:spcBef>
                <a:spcPts val="1000"/>
              </a:spcBef>
              <a:spcAft>
                <a:spcPts val="0"/>
              </a:spcAft>
              <a:buClr>
                <a:schemeClr val="dk1"/>
              </a:buClr>
              <a:buSzPts val="1600"/>
              <a:buChar char="•"/>
            </a:pPr>
            <a:r>
              <a:rPr lang="en-US" sz="1600"/>
              <a:t>Working from home</a:t>
            </a:r>
            <a:endParaRPr/>
          </a:p>
          <a:p>
            <a:pPr indent="-228600" lvl="0" marL="228600" rtl="0" algn="l">
              <a:lnSpc>
                <a:spcPct val="90000"/>
              </a:lnSpc>
              <a:spcBef>
                <a:spcPts val="1000"/>
              </a:spcBef>
              <a:spcAft>
                <a:spcPts val="0"/>
              </a:spcAft>
              <a:buClr>
                <a:schemeClr val="dk1"/>
              </a:buClr>
              <a:buSzPts val="1600"/>
              <a:buChar char="•"/>
            </a:pPr>
            <a:r>
              <a:rPr lang="en-US" sz="1600"/>
              <a:t>Zoom and Canvas fatigue</a:t>
            </a:r>
            <a:endParaRPr/>
          </a:p>
          <a:p>
            <a:pPr indent="-228600" lvl="0" marL="228600" rtl="0" algn="l">
              <a:lnSpc>
                <a:spcPct val="90000"/>
              </a:lnSpc>
              <a:spcBef>
                <a:spcPts val="1000"/>
              </a:spcBef>
              <a:spcAft>
                <a:spcPts val="0"/>
              </a:spcAft>
              <a:buClr>
                <a:schemeClr val="dk1"/>
              </a:buClr>
              <a:buSzPts val="1600"/>
              <a:buChar char="•"/>
            </a:pPr>
            <a:r>
              <a:rPr lang="en-US" sz="1600"/>
              <a:t>Childcare responsibilities</a:t>
            </a:r>
            <a:endParaRPr/>
          </a:p>
          <a:p>
            <a:pPr indent="-228600" lvl="0" marL="228600" rtl="0" algn="l">
              <a:lnSpc>
                <a:spcPct val="90000"/>
              </a:lnSpc>
              <a:spcBef>
                <a:spcPts val="1000"/>
              </a:spcBef>
              <a:spcAft>
                <a:spcPts val="0"/>
              </a:spcAft>
              <a:buClr>
                <a:schemeClr val="dk1"/>
              </a:buClr>
              <a:buSzPts val="1600"/>
              <a:buChar char="•"/>
            </a:pPr>
            <a:r>
              <a:rPr lang="en-US" sz="1600"/>
              <a:t>Social and physical isolation </a:t>
            </a:r>
            <a:endParaRPr/>
          </a:p>
          <a:p>
            <a:pPr indent="-228600" lvl="0" marL="228600" rtl="0" algn="l">
              <a:lnSpc>
                <a:spcPct val="90000"/>
              </a:lnSpc>
              <a:spcBef>
                <a:spcPts val="1000"/>
              </a:spcBef>
              <a:spcAft>
                <a:spcPts val="0"/>
              </a:spcAft>
              <a:buClr>
                <a:schemeClr val="dk1"/>
              </a:buClr>
              <a:buSzPts val="1600"/>
              <a:buChar char="•"/>
            </a:pPr>
            <a:r>
              <a:rPr lang="en-US" sz="1600"/>
              <a:t>COVID-19 and health concerns</a:t>
            </a:r>
            <a:endParaRPr/>
          </a:p>
          <a:p>
            <a:pPr indent="-228600" lvl="0" marL="228600" rtl="0" algn="l">
              <a:lnSpc>
                <a:spcPct val="90000"/>
              </a:lnSpc>
              <a:spcBef>
                <a:spcPts val="1000"/>
              </a:spcBef>
              <a:spcAft>
                <a:spcPts val="0"/>
              </a:spcAft>
              <a:buClr>
                <a:schemeClr val="dk1"/>
              </a:buClr>
              <a:buSzPts val="1600"/>
              <a:buChar char="•"/>
            </a:pPr>
            <a:r>
              <a:rPr lang="en-US" sz="1600"/>
              <a:t>Uncertainty, stress, and anxiety</a:t>
            </a:r>
            <a:endParaRPr/>
          </a:p>
          <a:p>
            <a:pPr indent="-228600" lvl="0" marL="228600" rtl="0" algn="l">
              <a:lnSpc>
                <a:spcPct val="90000"/>
              </a:lnSpc>
              <a:spcBef>
                <a:spcPts val="1000"/>
              </a:spcBef>
              <a:spcAft>
                <a:spcPts val="0"/>
              </a:spcAft>
              <a:buClr>
                <a:schemeClr val="dk1"/>
              </a:buClr>
              <a:buSzPts val="1600"/>
              <a:buChar char="•"/>
            </a:pPr>
            <a:r>
              <a:rPr lang="en-US" sz="1600"/>
              <a:t>Financial hardship</a:t>
            </a:r>
            <a:endParaRPr/>
          </a:p>
          <a:p>
            <a:pPr indent="-228600" lvl="0" marL="228600" rtl="0" algn="l">
              <a:lnSpc>
                <a:spcPct val="90000"/>
              </a:lnSpc>
              <a:spcBef>
                <a:spcPts val="1000"/>
              </a:spcBef>
              <a:spcAft>
                <a:spcPts val="0"/>
              </a:spcAft>
              <a:buClr>
                <a:schemeClr val="dk1"/>
              </a:buClr>
              <a:buSzPts val="1600"/>
              <a:buChar char="•"/>
            </a:pPr>
            <a:r>
              <a:rPr lang="en-US" sz="1600"/>
              <a:t>Loss and grief</a:t>
            </a:r>
            <a:endParaRPr/>
          </a:p>
          <a:p>
            <a:pPr indent="-228600" lvl="0" marL="228600" rtl="0" algn="l">
              <a:lnSpc>
                <a:spcPct val="90000"/>
              </a:lnSpc>
              <a:spcBef>
                <a:spcPts val="1000"/>
              </a:spcBef>
              <a:spcAft>
                <a:spcPts val="0"/>
              </a:spcAft>
              <a:buClr>
                <a:schemeClr val="dk1"/>
              </a:buClr>
              <a:buSzPts val="1600"/>
              <a:buChar char="•"/>
            </a:pPr>
            <a:r>
              <a:rPr lang="en-US" sz="1600"/>
              <a:t>Social unrest and upheaval</a:t>
            </a:r>
            <a:endParaRPr/>
          </a:p>
          <a:p>
            <a:pPr indent="-228600" lvl="0" marL="228600" rtl="0" algn="l">
              <a:lnSpc>
                <a:spcPct val="90000"/>
              </a:lnSpc>
              <a:spcBef>
                <a:spcPts val="1000"/>
              </a:spcBef>
              <a:spcAft>
                <a:spcPts val="0"/>
              </a:spcAft>
              <a:buClr>
                <a:schemeClr val="dk1"/>
              </a:buClr>
              <a:buSzPts val="1600"/>
              <a:buChar char="•"/>
            </a:pPr>
            <a:r>
              <a:rPr lang="en-US" sz="1600"/>
              <a:t>Limited travel and recreation opportunities</a:t>
            </a:r>
            <a:endParaRPr/>
          </a:p>
        </p:txBody>
      </p:sp>
      <p:pic>
        <p:nvPicPr>
          <p:cNvPr descr="Researcher examining test tube" id="178" name="Google Shape;178;p26"/>
          <p:cNvPicPr preferRelativeResize="0"/>
          <p:nvPr/>
        </p:nvPicPr>
        <p:blipFill rotWithShape="1">
          <a:blip r:embed="rId8">
            <a:alphaModFix/>
          </a:blip>
          <a:srcRect b="0" l="0" r="0" t="0"/>
          <a:stretch/>
        </p:blipFill>
        <p:spPr>
          <a:xfrm>
            <a:off x="-5432" y="2279654"/>
            <a:ext cx="3324552" cy="22142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27"/>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otus flower in bloom" id="184" name="Google Shape;184;p27"/>
          <p:cNvPicPr preferRelativeResize="0"/>
          <p:nvPr/>
        </p:nvPicPr>
        <p:blipFill rotWithShape="1">
          <a:blip r:embed="rId3">
            <a:alphaModFix/>
          </a:blip>
          <a:srcRect b="-1" l="0" r="40666" t="0"/>
          <a:stretch/>
        </p:blipFill>
        <p:spPr>
          <a:xfrm>
            <a:off x="20" y="10"/>
            <a:ext cx="6095980" cy="6857990"/>
          </a:xfrm>
          <a:prstGeom prst="rect">
            <a:avLst/>
          </a:prstGeom>
          <a:noFill/>
          <a:ln>
            <a:noFill/>
          </a:ln>
        </p:spPr>
      </p:pic>
      <p:pic>
        <p:nvPicPr>
          <p:cNvPr descr="Balance stone with spa on river coast" id="185" name="Google Shape;185;p27"/>
          <p:cNvPicPr preferRelativeResize="0"/>
          <p:nvPr/>
        </p:nvPicPr>
        <p:blipFill rotWithShape="1">
          <a:blip r:embed="rId4">
            <a:alphaModFix/>
          </a:blip>
          <a:srcRect b="-1" l="0" r="40666" t="0"/>
          <a:stretch/>
        </p:blipFill>
        <p:spPr>
          <a:xfrm>
            <a:off x="6096000" y="10"/>
            <a:ext cx="6096000" cy="6857990"/>
          </a:xfrm>
          <a:prstGeom prst="rect">
            <a:avLst/>
          </a:prstGeom>
          <a:noFill/>
          <a:ln>
            <a:noFill/>
          </a:ln>
        </p:spPr>
      </p:pic>
      <p:sp>
        <p:nvSpPr>
          <p:cNvPr id="186" name="Google Shape;186;p27"/>
          <p:cNvSpPr/>
          <p:nvPr/>
        </p:nvSpPr>
        <p:spPr>
          <a:xfrm rot="2700000">
            <a:off x="4409915" y="1742916"/>
            <a:ext cx="3372170" cy="337216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7" name="Google Shape;187;p27"/>
          <p:cNvSpPr/>
          <p:nvPr/>
        </p:nvSpPr>
        <p:spPr>
          <a:xfrm rot="2700000">
            <a:off x="3971277" y="1304278"/>
            <a:ext cx="4249446" cy="4249444"/>
          </a:xfrm>
          <a:prstGeom prst="frame">
            <a:avLst>
              <a:gd fmla="val 1195" name="adj1"/>
            </a:avLst>
          </a:pr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188" name="Google Shape;188;p27"/>
          <p:cNvSpPr txBox="1"/>
          <p:nvPr>
            <p:ph idx="1" type="subTitle"/>
          </p:nvPr>
        </p:nvSpPr>
        <p:spPr>
          <a:xfrm>
            <a:off x="4745528" y="4201466"/>
            <a:ext cx="2700944" cy="65999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80808"/>
              </a:buClr>
              <a:buSzPts val="2000"/>
              <a:buNone/>
            </a:pPr>
            <a:r>
              <a:rPr b="1" lang="en-US" sz="2000">
                <a:solidFill>
                  <a:srgbClr val="080808"/>
                </a:solidFill>
              </a:rPr>
              <a:t>Breathe and Relax</a:t>
            </a:r>
            <a:endParaRPr/>
          </a:p>
        </p:txBody>
      </p:sp>
      <p:sp>
        <p:nvSpPr>
          <p:cNvPr id="189" name="Google Shape;189;p27"/>
          <p:cNvSpPr txBox="1"/>
          <p:nvPr>
            <p:ph type="ctrTitle"/>
          </p:nvPr>
        </p:nvSpPr>
        <p:spPr>
          <a:xfrm>
            <a:off x="4286858" y="2761554"/>
            <a:ext cx="3618284" cy="134572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432FF"/>
              </a:buClr>
              <a:buSzPts val="4000"/>
              <a:buFont typeface="Calibri"/>
              <a:buNone/>
            </a:pPr>
            <a:r>
              <a:rPr b="1" lang="en-US" sz="4000">
                <a:solidFill>
                  <a:srgbClr val="0432FF"/>
                </a:solidFill>
              </a:rPr>
              <a:t>Take a Moment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descr="Take a minute to find some peace. Tamara Levitt created this one minute meditation to help your relax on World Calm Day." id="194" name="Google Shape;194;p28" title="1-Minute Meditation">
            <a:hlinkClick r:id="rId3"/>
          </p:cNvPr>
          <p:cNvPicPr preferRelativeResize="0"/>
          <p:nvPr/>
        </p:nvPicPr>
        <p:blipFill>
          <a:blip r:embed="rId4">
            <a:alphaModFix/>
          </a:blip>
          <a:stretch>
            <a:fillRect/>
          </a:stretch>
        </p:blipFill>
        <p:spPr>
          <a:xfrm>
            <a:off x="1779500" y="191625"/>
            <a:ext cx="8633000" cy="6474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29"/>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0" name="Google Shape;200;p29"/>
          <p:cNvSpPr txBox="1"/>
          <p:nvPr>
            <p:ph type="title"/>
          </p:nvPr>
        </p:nvSpPr>
        <p:spPr>
          <a:xfrm>
            <a:off x="6567955" y="543070"/>
            <a:ext cx="4785837" cy="1681825"/>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432FF"/>
              </a:buClr>
              <a:buSzPts val="3700"/>
              <a:buFont typeface="Calibri"/>
              <a:buNone/>
            </a:pPr>
            <a:r>
              <a:rPr b="1" lang="en-US" sz="3700">
                <a:solidFill>
                  <a:srgbClr val="0432FF"/>
                </a:solidFill>
                <a:latin typeface="Calibri"/>
                <a:ea typeface="Calibri"/>
                <a:cs typeface="Calibri"/>
                <a:sym typeface="Calibri"/>
              </a:rPr>
              <a:t>Transitioning </a:t>
            </a:r>
            <a:br>
              <a:rPr b="1" lang="en-US" sz="3700">
                <a:solidFill>
                  <a:srgbClr val="0432FF"/>
                </a:solidFill>
                <a:latin typeface="Calibri"/>
                <a:ea typeface="Calibri"/>
                <a:cs typeface="Calibri"/>
                <a:sym typeface="Calibri"/>
              </a:rPr>
            </a:br>
            <a:r>
              <a:rPr b="1" lang="en-US" sz="3700">
                <a:solidFill>
                  <a:srgbClr val="0432FF"/>
                </a:solidFill>
                <a:latin typeface="Calibri"/>
                <a:ea typeface="Calibri"/>
                <a:cs typeface="Calibri"/>
                <a:sym typeface="Calibri"/>
              </a:rPr>
              <a:t>From Crisis Mode to Long-Term Change</a:t>
            </a:r>
            <a:endParaRPr/>
          </a:p>
        </p:txBody>
      </p:sp>
      <p:pic>
        <p:nvPicPr>
          <p:cNvPr descr="Schoolboy with laptop in robotics class" id="201" name="Google Shape;201;p29"/>
          <p:cNvPicPr preferRelativeResize="0"/>
          <p:nvPr/>
        </p:nvPicPr>
        <p:blipFill rotWithShape="1">
          <a:blip r:embed="rId3">
            <a:alphaModFix/>
          </a:blip>
          <a:srcRect b="5" l="2090" r="5" t="0"/>
          <a:stretch/>
        </p:blipFill>
        <p:spPr>
          <a:xfrm>
            <a:off x="-3" y="170174"/>
            <a:ext cx="3013876" cy="2054723"/>
          </a:xfrm>
          <a:prstGeom prst="rect">
            <a:avLst/>
          </a:prstGeom>
          <a:noFill/>
          <a:ln>
            <a:noFill/>
          </a:ln>
        </p:spPr>
      </p:pic>
      <p:pic>
        <p:nvPicPr>
          <p:cNvPr descr="Stopwatch" id="202" name="Google Shape;202;p29"/>
          <p:cNvPicPr preferRelativeResize="0"/>
          <p:nvPr/>
        </p:nvPicPr>
        <p:blipFill rotWithShape="1">
          <a:blip r:embed="rId4">
            <a:alphaModFix/>
          </a:blip>
          <a:srcRect b="6" l="7793" r="6469" t="0"/>
          <a:stretch/>
        </p:blipFill>
        <p:spPr>
          <a:xfrm>
            <a:off x="3190841" y="170174"/>
            <a:ext cx="2998757" cy="2054723"/>
          </a:xfrm>
          <a:prstGeom prst="rect">
            <a:avLst/>
          </a:prstGeom>
          <a:noFill/>
          <a:ln>
            <a:noFill/>
          </a:ln>
        </p:spPr>
      </p:pic>
      <p:pic>
        <p:nvPicPr>
          <p:cNvPr descr="Person typing on laptop" id="203" name="Google Shape;203;p29"/>
          <p:cNvPicPr preferRelativeResize="0"/>
          <p:nvPr/>
        </p:nvPicPr>
        <p:blipFill rotWithShape="1">
          <a:blip r:embed="rId5">
            <a:alphaModFix/>
          </a:blip>
          <a:srcRect b="4" l="0" r="2388" t="0"/>
          <a:stretch/>
        </p:blipFill>
        <p:spPr>
          <a:xfrm>
            <a:off x="20" y="2396614"/>
            <a:ext cx="3013855" cy="2060899"/>
          </a:xfrm>
          <a:prstGeom prst="rect">
            <a:avLst/>
          </a:prstGeom>
          <a:noFill/>
          <a:ln>
            <a:noFill/>
          </a:ln>
        </p:spPr>
      </p:pic>
      <p:pic>
        <p:nvPicPr>
          <p:cNvPr descr="Hiking in solitude" id="204" name="Google Shape;204;p29"/>
          <p:cNvPicPr preferRelativeResize="0"/>
          <p:nvPr/>
        </p:nvPicPr>
        <p:blipFill rotWithShape="1">
          <a:blip r:embed="rId6">
            <a:alphaModFix/>
          </a:blip>
          <a:srcRect b="4" l="2874" r="3" t="0"/>
          <a:stretch/>
        </p:blipFill>
        <p:spPr>
          <a:xfrm>
            <a:off x="3190842" y="2396614"/>
            <a:ext cx="2998756" cy="2060899"/>
          </a:xfrm>
          <a:prstGeom prst="rect">
            <a:avLst/>
          </a:prstGeom>
          <a:noFill/>
          <a:ln>
            <a:noFill/>
          </a:ln>
        </p:spPr>
      </p:pic>
      <p:pic>
        <p:nvPicPr>
          <p:cNvPr descr="A woman jumping on a remote beach" id="205" name="Google Shape;205;p29"/>
          <p:cNvPicPr preferRelativeResize="0"/>
          <p:nvPr/>
        </p:nvPicPr>
        <p:blipFill rotWithShape="1">
          <a:blip r:embed="rId7">
            <a:alphaModFix/>
          </a:blip>
          <a:srcRect b="3" l="0" r="4" t="16391"/>
          <a:stretch/>
        </p:blipFill>
        <p:spPr>
          <a:xfrm>
            <a:off x="-1" y="4629235"/>
            <a:ext cx="3013875" cy="1681992"/>
          </a:xfrm>
          <a:prstGeom prst="rect">
            <a:avLst/>
          </a:prstGeom>
          <a:noFill/>
          <a:ln>
            <a:noFill/>
          </a:ln>
        </p:spPr>
      </p:pic>
      <p:pic>
        <p:nvPicPr>
          <p:cNvPr descr="Person writing math on a chalk board" id="206" name="Google Shape;206;p29"/>
          <p:cNvPicPr preferRelativeResize="0"/>
          <p:nvPr/>
        </p:nvPicPr>
        <p:blipFill rotWithShape="1">
          <a:blip r:embed="rId8">
            <a:alphaModFix/>
          </a:blip>
          <a:srcRect b="14951" l="0" r="1" t="1020"/>
          <a:stretch/>
        </p:blipFill>
        <p:spPr>
          <a:xfrm>
            <a:off x="3190842" y="4629235"/>
            <a:ext cx="2998756" cy="1681992"/>
          </a:xfrm>
          <a:prstGeom prst="rect">
            <a:avLst/>
          </a:prstGeom>
          <a:noFill/>
          <a:ln>
            <a:noFill/>
          </a:ln>
        </p:spPr>
      </p:pic>
      <p:sp>
        <p:nvSpPr>
          <p:cNvPr id="207" name="Google Shape;207;p29"/>
          <p:cNvSpPr txBox="1"/>
          <p:nvPr>
            <p:ph idx="1" type="body"/>
          </p:nvPr>
        </p:nvSpPr>
        <p:spPr>
          <a:xfrm>
            <a:off x="6567955" y="2412009"/>
            <a:ext cx="4785837" cy="371389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700"/>
              <a:buChar char="•"/>
            </a:pPr>
            <a:r>
              <a:rPr lang="en-US" sz="1700"/>
              <a:t>Adjust to new our reality and working conditions</a:t>
            </a:r>
            <a:endParaRPr/>
          </a:p>
          <a:p>
            <a:pPr indent="-228600" lvl="0" marL="228600" rtl="0" algn="l">
              <a:lnSpc>
                <a:spcPct val="90000"/>
              </a:lnSpc>
              <a:spcBef>
                <a:spcPts val="1000"/>
              </a:spcBef>
              <a:spcAft>
                <a:spcPts val="0"/>
              </a:spcAft>
              <a:buClr>
                <a:schemeClr val="dk1"/>
              </a:buClr>
              <a:buSzPts val="1700"/>
              <a:buChar char="•"/>
            </a:pPr>
            <a:r>
              <a:rPr lang="en-US" sz="1700"/>
              <a:t>Settling in for the long haul</a:t>
            </a:r>
            <a:endParaRPr/>
          </a:p>
          <a:p>
            <a:pPr indent="-228600" lvl="1" marL="685800" rtl="0" algn="l">
              <a:lnSpc>
                <a:spcPct val="90000"/>
              </a:lnSpc>
              <a:spcBef>
                <a:spcPts val="500"/>
              </a:spcBef>
              <a:spcAft>
                <a:spcPts val="0"/>
              </a:spcAft>
              <a:buClr>
                <a:schemeClr val="dk1"/>
              </a:buClr>
              <a:buSzPts val="1700"/>
              <a:buChar char="•"/>
            </a:pPr>
            <a:r>
              <a:rPr lang="en-US" sz="1700"/>
              <a:t>From weeks to months or longer</a:t>
            </a:r>
            <a:endParaRPr/>
          </a:p>
          <a:p>
            <a:pPr indent="-228600" lvl="0" marL="228600" rtl="0" algn="l">
              <a:lnSpc>
                <a:spcPct val="90000"/>
              </a:lnSpc>
              <a:spcBef>
                <a:spcPts val="1000"/>
              </a:spcBef>
              <a:spcAft>
                <a:spcPts val="0"/>
              </a:spcAft>
              <a:buClr>
                <a:schemeClr val="dk1"/>
              </a:buClr>
              <a:buSzPts val="1700"/>
              <a:buChar char="•"/>
            </a:pPr>
            <a:r>
              <a:rPr lang="en-US" sz="1700"/>
              <a:t>Prevent burnout and fatigue</a:t>
            </a:r>
            <a:endParaRPr/>
          </a:p>
          <a:p>
            <a:pPr indent="-228600" lvl="0" marL="228600" rtl="0" algn="l">
              <a:lnSpc>
                <a:spcPct val="90000"/>
              </a:lnSpc>
              <a:spcBef>
                <a:spcPts val="1000"/>
              </a:spcBef>
              <a:spcAft>
                <a:spcPts val="0"/>
              </a:spcAft>
              <a:buClr>
                <a:schemeClr val="dk1"/>
              </a:buClr>
              <a:buSzPts val="1700"/>
              <a:buChar char="•"/>
            </a:pPr>
            <a:r>
              <a:rPr lang="en-US" sz="1700"/>
              <a:t>Find joy and purpose</a:t>
            </a:r>
            <a:endParaRPr/>
          </a:p>
          <a:p>
            <a:pPr indent="-228600" lvl="0" marL="228600" rtl="0" algn="l">
              <a:lnSpc>
                <a:spcPct val="90000"/>
              </a:lnSpc>
              <a:spcBef>
                <a:spcPts val="1000"/>
              </a:spcBef>
              <a:spcAft>
                <a:spcPts val="0"/>
              </a:spcAft>
              <a:buClr>
                <a:schemeClr val="dk1"/>
              </a:buClr>
              <a:buSzPts val="1700"/>
              <a:buChar char="•"/>
            </a:pPr>
            <a:r>
              <a:rPr lang="en-US" sz="1700"/>
              <a:t>Focus on the positive</a:t>
            </a:r>
            <a:endParaRPr/>
          </a:p>
          <a:p>
            <a:pPr indent="-228600" lvl="1" marL="685800" rtl="0" algn="l">
              <a:lnSpc>
                <a:spcPct val="90000"/>
              </a:lnSpc>
              <a:spcBef>
                <a:spcPts val="500"/>
              </a:spcBef>
              <a:spcAft>
                <a:spcPts val="0"/>
              </a:spcAft>
              <a:buClr>
                <a:schemeClr val="dk1"/>
              </a:buClr>
              <a:buSzPts val="1700"/>
              <a:buChar char="•"/>
            </a:pPr>
            <a:r>
              <a:rPr lang="en-US" sz="1700"/>
              <a:t>Opportunity for innovation and learning</a:t>
            </a:r>
            <a:endParaRPr/>
          </a:p>
          <a:p>
            <a:pPr indent="-228600" lvl="1" marL="685800" rtl="0" algn="l">
              <a:lnSpc>
                <a:spcPct val="90000"/>
              </a:lnSpc>
              <a:spcBef>
                <a:spcPts val="500"/>
              </a:spcBef>
              <a:spcAft>
                <a:spcPts val="0"/>
              </a:spcAft>
              <a:buClr>
                <a:schemeClr val="dk1"/>
              </a:buClr>
              <a:buSzPts val="1700"/>
              <a:buChar char="•"/>
            </a:pPr>
            <a:r>
              <a:rPr lang="en-US" sz="1700"/>
              <a:t>Gratitude</a:t>
            </a:r>
            <a:endParaRPr/>
          </a:p>
          <a:p>
            <a:pPr indent="-228600" lvl="1" marL="685800" rtl="0" algn="l">
              <a:lnSpc>
                <a:spcPct val="90000"/>
              </a:lnSpc>
              <a:spcBef>
                <a:spcPts val="500"/>
              </a:spcBef>
              <a:spcAft>
                <a:spcPts val="0"/>
              </a:spcAft>
              <a:buClr>
                <a:schemeClr val="dk1"/>
              </a:buClr>
              <a:buSzPts val="1700"/>
              <a:buChar char="•"/>
            </a:pPr>
            <a:r>
              <a:rPr lang="en-US" sz="1700"/>
              <a:t>What we can control?</a:t>
            </a:r>
            <a:endParaRPr/>
          </a:p>
          <a:p>
            <a:pPr indent="-228600" lvl="1" marL="685800" rtl="0" algn="l">
              <a:lnSpc>
                <a:spcPct val="90000"/>
              </a:lnSpc>
              <a:spcBef>
                <a:spcPts val="500"/>
              </a:spcBef>
              <a:spcAft>
                <a:spcPts val="0"/>
              </a:spcAft>
              <a:buClr>
                <a:schemeClr val="dk1"/>
              </a:buClr>
              <a:buSzPts val="1700"/>
              <a:buChar char="•"/>
            </a:pPr>
            <a:r>
              <a:rPr lang="en-US" sz="1700"/>
              <a:t>How can we make a difference?</a:t>
            </a:r>
            <a:endParaRPr/>
          </a:p>
          <a:p>
            <a:pPr indent="-228600" lvl="0" marL="228600" rtl="0" algn="l">
              <a:lnSpc>
                <a:spcPct val="90000"/>
              </a:lnSpc>
              <a:spcBef>
                <a:spcPts val="1000"/>
              </a:spcBef>
              <a:spcAft>
                <a:spcPts val="0"/>
              </a:spcAft>
              <a:buClr>
                <a:schemeClr val="dk1"/>
              </a:buClr>
              <a:buSzPts val="1700"/>
              <a:buChar char="•"/>
            </a:pPr>
            <a:r>
              <a:rPr lang="en-US" sz="1700"/>
              <a:t>Practice self care and wellness</a:t>
            </a:r>
            <a:endParaRPr/>
          </a:p>
          <a:p>
            <a:pPr indent="0" lvl="0" marL="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SCCC Curriculum Inst. 2020 Theme">
  <a:themeElements>
    <a:clrScheme name="ASCCC Plenary Fall 2020 2">
      <a:dk1>
        <a:srgbClr val="891146"/>
      </a:dk1>
      <a:lt1>
        <a:srgbClr val="FFFFFF"/>
      </a:lt1>
      <a:dk2>
        <a:srgbClr val="000000"/>
      </a:dk2>
      <a:lt2>
        <a:srgbClr val="FEF2D3"/>
      </a:lt2>
      <a:accent1>
        <a:srgbClr val="182354"/>
      </a:accent1>
      <a:accent2>
        <a:srgbClr val="3F6C0D"/>
      </a:accent2>
      <a:accent3>
        <a:srgbClr val="5A7FC3"/>
      </a:accent3>
      <a:accent4>
        <a:srgbClr val="FFF1DA"/>
      </a:accent4>
      <a:accent5>
        <a:srgbClr val="F17B48"/>
      </a:accent5>
      <a:accent6>
        <a:srgbClr val="1598C5"/>
      </a:accent6>
      <a:hlink>
        <a:srgbClr val="054590"/>
      </a:hlink>
      <a:folHlink>
        <a:srgbClr val="2E603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