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5.jpg" ContentType="image/jpg"/>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6"/>
  </p:notesMasterIdLst>
  <p:handoutMasterIdLst>
    <p:handoutMasterId r:id="rId37"/>
  </p:handoutMasterIdLst>
  <p:sldIdLst>
    <p:sldId id="457" r:id="rId2"/>
    <p:sldId id="458" r:id="rId3"/>
    <p:sldId id="459" r:id="rId4"/>
    <p:sldId id="460" r:id="rId5"/>
    <p:sldId id="461" r:id="rId6"/>
    <p:sldId id="462" r:id="rId7"/>
    <p:sldId id="463" r:id="rId8"/>
    <p:sldId id="464" r:id="rId9"/>
    <p:sldId id="498" r:id="rId10"/>
    <p:sldId id="496" r:id="rId11"/>
    <p:sldId id="497" r:id="rId12"/>
    <p:sldId id="466" r:id="rId13"/>
    <p:sldId id="467" r:id="rId14"/>
    <p:sldId id="468" r:id="rId15"/>
    <p:sldId id="469" r:id="rId16"/>
    <p:sldId id="500" r:id="rId17"/>
    <p:sldId id="470" r:id="rId18"/>
    <p:sldId id="471" r:id="rId19"/>
    <p:sldId id="472" r:id="rId20"/>
    <p:sldId id="473" r:id="rId21"/>
    <p:sldId id="474" r:id="rId22"/>
    <p:sldId id="475" r:id="rId23"/>
    <p:sldId id="476" r:id="rId24"/>
    <p:sldId id="494" r:id="rId25"/>
    <p:sldId id="477" r:id="rId26"/>
    <p:sldId id="489" r:id="rId27"/>
    <p:sldId id="478" r:id="rId28"/>
    <p:sldId id="479" r:id="rId29"/>
    <p:sldId id="491" r:id="rId30"/>
    <p:sldId id="495" r:id="rId31"/>
    <p:sldId id="499" r:id="rId32"/>
    <p:sldId id="485" r:id="rId33"/>
    <p:sldId id="488" r:id="rId34"/>
    <p:sldId id="487" r:id="rId35"/>
  </p:sldIdLst>
  <p:sldSz cx="9144000" cy="6858000" type="screen4x3"/>
  <p:notesSz cx="7010400" cy="9396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initials="L" lastIdx="2" clrIdx="0"/>
  <p:cmAuthor id="1" name="Fisher, Stacy" initials="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0972" autoAdjust="0"/>
  </p:normalViewPr>
  <p:slideViewPr>
    <p:cSldViewPr>
      <p:cViewPr varScale="1">
        <p:scale>
          <a:sx n="71" d="100"/>
          <a:sy n="71" d="100"/>
        </p:scale>
        <p:origin x="730" y="7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3" d="100"/>
          <a:sy n="53" d="100"/>
        </p:scale>
        <p:origin x="232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6B5C2-B709-4AE1-8FE9-B761BA0C062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66E91823-1C0F-4468-B535-710A306B593F}">
      <dgm:prSet phldrT="[Text]"/>
      <dgm:spPr/>
      <dgm:t>
        <a:bodyPr/>
        <a:lstStyle/>
        <a:p>
          <a:r>
            <a:rPr lang="en-US" dirty="0" smtClean="0"/>
            <a:t>Inclusive</a:t>
          </a:r>
          <a:endParaRPr lang="en-US" dirty="0"/>
        </a:p>
      </dgm:t>
    </dgm:pt>
    <dgm:pt modelId="{E6CE8CE9-39B5-4551-8C07-CAC75ADE325E}" type="parTrans" cxnId="{03D2DC06-72F6-41C1-803F-64E893FB6772}">
      <dgm:prSet/>
      <dgm:spPr/>
      <dgm:t>
        <a:bodyPr/>
        <a:lstStyle/>
        <a:p>
          <a:endParaRPr lang="en-US"/>
        </a:p>
      </dgm:t>
    </dgm:pt>
    <dgm:pt modelId="{F18B6880-CAE1-4D8A-B6FD-AA10C1B515C6}" type="sibTrans" cxnId="{03D2DC06-72F6-41C1-803F-64E893FB6772}">
      <dgm:prSet/>
      <dgm:spPr/>
      <dgm:t>
        <a:bodyPr/>
        <a:lstStyle/>
        <a:p>
          <a:endParaRPr lang="en-US"/>
        </a:p>
      </dgm:t>
    </dgm:pt>
    <dgm:pt modelId="{0468491E-6975-4B9E-9A06-DC5108B12FFB}">
      <dgm:prSet phldrT="[Text]"/>
      <dgm:spPr/>
      <dgm:t>
        <a:bodyPr/>
        <a:lstStyle/>
        <a:p>
          <a:r>
            <a:rPr lang="en-US" dirty="0" smtClean="0"/>
            <a:t>Institutional Effectiveness &amp; Inclusive Excellence</a:t>
          </a:r>
          <a:endParaRPr lang="en-US" dirty="0"/>
        </a:p>
      </dgm:t>
    </dgm:pt>
    <dgm:pt modelId="{05CACF27-A555-467A-A749-D81A3F916B3D}" type="parTrans" cxnId="{525E762C-3650-4267-A829-EEFA2574411D}">
      <dgm:prSet/>
      <dgm:spPr/>
      <dgm:t>
        <a:bodyPr/>
        <a:lstStyle/>
        <a:p>
          <a:endParaRPr lang="en-US"/>
        </a:p>
      </dgm:t>
    </dgm:pt>
    <dgm:pt modelId="{731A08A5-A315-47D2-BFC9-31CCC7F04A84}" type="sibTrans" cxnId="{525E762C-3650-4267-A829-EEFA2574411D}">
      <dgm:prSet/>
      <dgm:spPr/>
      <dgm:t>
        <a:bodyPr/>
        <a:lstStyle/>
        <a:p>
          <a:endParaRPr lang="en-US"/>
        </a:p>
      </dgm:t>
    </dgm:pt>
    <dgm:pt modelId="{C3871BC2-4268-4CA4-B437-1C2A8C0BF06F}">
      <dgm:prSet phldrT="[Text]"/>
      <dgm:spPr/>
      <dgm:t>
        <a:bodyPr/>
        <a:lstStyle/>
        <a:p>
          <a:r>
            <a:rPr lang="en-US" dirty="0" smtClean="0"/>
            <a:t>Student Government</a:t>
          </a:r>
          <a:endParaRPr lang="en-US" dirty="0"/>
        </a:p>
      </dgm:t>
    </dgm:pt>
    <dgm:pt modelId="{9D8C37CC-4A7E-46FE-94A4-64D216A7736E}" type="parTrans" cxnId="{0642E13E-0D6B-4185-986D-DF51A92B8209}">
      <dgm:prSet/>
      <dgm:spPr/>
      <dgm:t>
        <a:bodyPr/>
        <a:lstStyle/>
        <a:p>
          <a:endParaRPr lang="en-US"/>
        </a:p>
      </dgm:t>
    </dgm:pt>
    <dgm:pt modelId="{E9CA2A6F-4FD4-4567-B8C0-0E5161DBED09}" type="sibTrans" cxnId="{0642E13E-0D6B-4185-986D-DF51A92B8209}">
      <dgm:prSet/>
      <dgm:spPr/>
      <dgm:t>
        <a:bodyPr/>
        <a:lstStyle/>
        <a:p>
          <a:endParaRPr lang="en-US"/>
        </a:p>
      </dgm:t>
    </dgm:pt>
    <dgm:pt modelId="{2DBCE289-5CE5-469D-8AC3-A630A92B8152}">
      <dgm:prSet phldrT="[Text]"/>
      <dgm:spPr/>
      <dgm:t>
        <a:bodyPr/>
        <a:lstStyle/>
        <a:p>
          <a:r>
            <a:rPr lang="en-US" dirty="0" smtClean="0"/>
            <a:t>Business &amp; Education Alliance</a:t>
          </a:r>
          <a:endParaRPr lang="en-US" dirty="0"/>
        </a:p>
      </dgm:t>
    </dgm:pt>
    <dgm:pt modelId="{1EB3C959-72F2-4642-B5F7-2D1659B5A904}" type="parTrans" cxnId="{29CC771A-E920-46C4-86EB-B8842066BEDE}">
      <dgm:prSet/>
      <dgm:spPr/>
      <dgm:t>
        <a:bodyPr/>
        <a:lstStyle/>
        <a:p>
          <a:endParaRPr lang="en-US"/>
        </a:p>
      </dgm:t>
    </dgm:pt>
    <dgm:pt modelId="{DDCBB642-E583-4108-B4CB-015FA59127ED}" type="sibTrans" cxnId="{29CC771A-E920-46C4-86EB-B8842066BEDE}">
      <dgm:prSet/>
      <dgm:spPr/>
      <dgm:t>
        <a:bodyPr/>
        <a:lstStyle/>
        <a:p>
          <a:endParaRPr lang="en-US"/>
        </a:p>
      </dgm:t>
    </dgm:pt>
    <dgm:pt modelId="{52D0F125-2890-4E3E-80B2-DFD40FF4B276}">
      <dgm:prSet phldrT="[Text]"/>
      <dgm:spPr/>
      <dgm:t>
        <a:bodyPr/>
        <a:lstStyle/>
        <a:p>
          <a:r>
            <a:rPr lang="en-US" dirty="0" smtClean="0"/>
            <a:t>Enrollment Management</a:t>
          </a:r>
          <a:endParaRPr lang="en-US" dirty="0"/>
        </a:p>
      </dgm:t>
    </dgm:pt>
    <dgm:pt modelId="{19AAA0A3-9628-4D50-A924-1C9EB1B70628}" type="parTrans" cxnId="{A1297CE2-B66C-4622-B869-6C0D87F8E1FF}">
      <dgm:prSet/>
      <dgm:spPr/>
      <dgm:t>
        <a:bodyPr/>
        <a:lstStyle/>
        <a:p>
          <a:endParaRPr lang="en-US"/>
        </a:p>
      </dgm:t>
    </dgm:pt>
    <dgm:pt modelId="{375E930F-1E72-4D9F-AAC2-9410142F7902}" type="sibTrans" cxnId="{A1297CE2-B66C-4622-B869-6C0D87F8E1FF}">
      <dgm:prSet/>
      <dgm:spPr/>
      <dgm:t>
        <a:bodyPr/>
        <a:lstStyle/>
        <a:p>
          <a:endParaRPr lang="en-US"/>
        </a:p>
      </dgm:t>
    </dgm:pt>
    <dgm:pt modelId="{2B294749-FFDB-4157-96BE-647CFB0E7CBF}">
      <dgm:prSet/>
      <dgm:spPr/>
      <dgm:t>
        <a:bodyPr/>
        <a:lstStyle/>
        <a:p>
          <a:r>
            <a:rPr lang="en-US" dirty="0" smtClean="0"/>
            <a:t>Performance Indicators</a:t>
          </a:r>
          <a:endParaRPr lang="en-US" dirty="0"/>
        </a:p>
      </dgm:t>
    </dgm:pt>
    <dgm:pt modelId="{8F74E933-7294-4FB4-90DD-5E96B66C6B53}" type="parTrans" cxnId="{1AFD0085-EA43-4F71-B2B0-AC31422C2BCD}">
      <dgm:prSet/>
      <dgm:spPr/>
      <dgm:t>
        <a:bodyPr/>
        <a:lstStyle/>
        <a:p>
          <a:endParaRPr lang="en-US"/>
        </a:p>
      </dgm:t>
    </dgm:pt>
    <dgm:pt modelId="{E0615182-8764-4295-94D6-EF23237B7038}" type="sibTrans" cxnId="{1AFD0085-EA43-4F71-B2B0-AC31422C2BCD}">
      <dgm:prSet/>
      <dgm:spPr/>
      <dgm:t>
        <a:bodyPr/>
        <a:lstStyle/>
        <a:p>
          <a:endParaRPr lang="en-US"/>
        </a:p>
      </dgm:t>
    </dgm:pt>
    <dgm:pt modelId="{C2592B74-0D44-40F4-B1E0-2AD5CABD730F}">
      <dgm:prSet/>
      <dgm:spPr/>
      <dgm:t>
        <a:bodyPr/>
        <a:lstStyle/>
        <a:p>
          <a:r>
            <a:rPr lang="en-US" dirty="0" smtClean="0"/>
            <a:t>SLOs</a:t>
          </a:r>
          <a:endParaRPr lang="en-US" dirty="0"/>
        </a:p>
      </dgm:t>
    </dgm:pt>
    <dgm:pt modelId="{A6F9A45F-9608-4D0B-858A-10E1A73F8AE9}" type="parTrans" cxnId="{9CBB78A5-6AA6-456C-9D89-BC2ED9015FAE}">
      <dgm:prSet/>
      <dgm:spPr/>
      <dgm:t>
        <a:bodyPr/>
        <a:lstStyle/>
        <a:p>
          <a:endParaRPr lang="en-US"/>
        </a:p>
      </dgm:t>
    </dgm:pt>
    <dgm:pt modelId="{11481820-003F-4ECD-887B-5FD39BBFADDC}" type="sibTrans" cxnId="{9CBB78A5-6AA6-456C-9D89-BC2ED9015FAE}">
      <dgm:prSet/>
      <dgm:spPr/>
      <dgm:t>
        <a:bodyPr/>
        <a:lstStyle/>
        <a:p>
          <a:endParaRPr lang="en-US"/>
        </a:p>
      </dgm:t>
    </dgm:pt>
    <dgm:pt modelId="{6BDF626D-D93C-4B1E-843F-34B05B1CF0D1}">
      <dgm:prSet/>
      <dgm:spPr/>
      <dgm:t>
        <a:bodyPr/>
        <a:lstStyle/>
        <a:p>
          <a:r>
            <a:rPr lang="en-US" dirty="0" smtClean="0"/>
            <a:t>Planning Retreats</a:t>
          </a:r>
          <a:endParaRPr lang="en-US" dirty="0"/>
        </a:p>
      </dgm:t>
    </dgm:pt>
    <dgm:pt modelId="{C15F7424-B2A8-450D-9BE8-2713B12D7CF0}" type="parTrans" cxnId="{CBA46A99-DCB3-4835-895B-72E24AA1FEDF}">
      <dgm:prSet/>
      <dgm:spPr/>
      <dgm:t>
        <a:bodyPr/>
        <a:lstStyle/>
        <a:p>
          <a:endParaRPr lang="en-US"/>
        </a:p>
      </dgm:t>
    </dgm:pt>
    <dgm:pt modelId="{326C8984-3E68-4F35-9F74-0122B19FCA43}" type="sibTrans" cxnId="{CBA46A99-DCB3-4835-895B-72E24AA1FEDF}">
      <dgm:prSet/>
      <dgm:spPr/>
      <dgm:t>
        <a:bodyPr/>
        <a:lstStyle/>
        <a:p>
          <a:endParaRPr lang="en-US"/>
        </a:p>
      </dgm:t>
    </dgm:pt>
    <dgm:pt modelId="{CD070B0C-BCD4-47FD-BF2A-AA3E819DE613}">
      <dgm:prSet/>
      <dgm:spPr/>
      <dgm:t>
        <a:bodyPr/>
        <a:lstStyle/>
        <a:p>
          <a:r>
            <a:rPr lang="en-US" dirty="0" smtClean="0"/>
            <a:t>Program Review</a:t>
          </a:r>
          <a:endParaRPr lang="en-US" dirty="0"/>
        </a:p>
      </dgm:t>
    </dgm:pt>
    <dgm:pt modelId="{C06C4B9E-956B-484B-B75B-7BEB3F611D00}" type="parTrans" cxnId="{97C7E81F-72E9-4962-8AFB-C5C9BEB964F0}">
      <dgm:prSet/>
      <dgm:spPr/>
      <dgm:t>
        <a:bodyPr/>
        <a:lstStyle/>
        <a:p>
          <a:endParaRPr lang="en-US"/>
        </a:p>
      </dgm:t>
    </dgm:pt>
    <dgm:pt modelId="{FD2C260D-DB38-4A87-B6EF-90F295E8CAD5}" type="sibTrans" cxnId="{97C7E81F-72E9-4962-8AFB-C5C9BEB964F0}">
      <dgm:prSet/>
      <dgm:spPr/>
      <dgm:t>
        <a:bodyPr/>
        <a:lstStyle/>
        <a:p>
          <a:endParaRPr lang="en-US"/>
        </a:p>
      </dgm:t>
    </dgm:pt>
    <dgm:pt modelId="{979A2F2B-3E7F-49AB-9D98-162026203007}">
      <dgm:prSet/>
      <dgm:spPr/>
      <dgm:t>
        <a:bodyPr/>
        <a:lstStyle/>
        <a:p>
          <a:r>
            <a:rPr lang="en-US" dirty="0" smtClean="0"/>
            <a:t>Academic Senate</a:t>
          </a:r>
          <a:endParaRPr lang="en-US" dirty="0"/>
        </a:p>
      </dgm:t>
    </dgm:pt>
    <dgm:pt modelId="{14F9E999-FF57-4D20-8CF0-8A62FA92E015}" type="parTrans" cxnId="{59CB00C0-98BF-4363-8B45-DF6ADA6353E6}">
      <dgm:prSet/>
      <dgm:spPr/>
      <dgm:t>
        <a:bodyPr/>
        <a:lstStyle/>
        <a:p>
          <a:endParaRPr lang="en-US"/>
        </a:p>
      </dgm:t>
    </dgm:pt>
    <dgm:pt modelId="{2004CB13-700A-46E8-A785-CFBA0A0263D9}" type="sibTrans" cxnId="{59CB00C0-98BF-4363-8B45-DF6ADA6353E6}">
      <dgm:prSet/>
      <dgm:spPr/>
      <dgm:t>
        <a:bodyPr/>
        <a:lstStyle/>
        <a:p>
          <a:endParaRPr lang="en-US"/>
        </a:p>
      </dgm:t>
    </dgm:pt>
    <dgm:pt modelId="{0BA71788-5146-4E10-B726-5583441E1CFA}">
      <dgm:prSet/>
      <dgm:spPr/>
      <dgm:t>
        <a:bodyPr/>
        <a:lstStyle/>
        <a:p>
          <a:r>
            <a:rPr lang="en-US" dirty="0" smtClean="0"/>
            <a:t>Business Services and PAC-B</a:t>
          </a:r>
          <a:endParaRPr lang="en-US" dirty="0"/>
        </a:p>
      </dgm:t>
    </dgm:pt>
    <dgm:pt modelId="{57158F19-B44E-4C51-9C1F-3046E8728E01}" type="parTrans" cxnId="{27FBE9D3-5A51-4BC3-9DF4-F294922309C0}">
      <dgm:prSet/>
      <dgm:spPr/>
      <dgm:t>
        <a:bodyPr/>
        <a:lstStyle/>
        <a:p>
          <a:endParaRPr lang="en-US"/>
        </a:p>
      </dgm:t>
    </dgm:pt>
    <dgm:pt modelId="{D3120963-80D0-4C88-A71D-674D1EF97107}" type="sibTrans" cxnId="{27FBE9D3-5A51-4BC3-9DF4-F294922309C0}">
      <dgm:prSet/>
      <dgm:spPr/>
      <dgm:t>
        <a:bodyPr/>
        <a:lstStyle/>
        <a:p>
          <a:endParaRPr lang="en-US"/>
        </a:p>
      </dgm:t>
    </dgm:pt>
    <dgm:pt modelId="{16005A77-D3B1-40C9-B99C-F9BA56F69F52}">
      <dgm:prSet/>
      <dgm:spPr/>
      <dgm:t>
        <a:bodyPr/>
        <a:lstStyle/>
        <a:p>
          <a:pPr algn="ctr"/>
          <a:r>
            <a:rPr lang="en-US" dirty="0" smtClean="0"/>
            <a:t>Classified Senate</a:t>
          </a:r>
          <a:endParaRPr lang="en-US" dirty="0"/>
        </a:p>
      </dgm:t>
    </dgm:pt>
    <dgm:pt modelId="{8A14E826-E721-44C5-A20F-792A5B0B7801}" type="parTrans" cxnId="{19D3119F-1897-4274-89AB-8C0D66BF787E}">
      <dgm:prSet/>
      <dgm:spPr/>
      <dgm:t>
        <a:bodyPr/>
        <a:lstStyle/>
        <a:p>
          <a:endParaRPr lang="en-US"/>
        </a:p>
      </dgm:t>
    </dgm:pt>
    <dgm:pt modelId="{AEEF8FD0-BF1F-45A2-801F-ADABD692F4EF}" type="sibTrans" cxnId="{19D3119F-1897-4274-89AB-8C0D66BF787E}">
      <dgm:prSet/>
      <dgm:spPr/>
      <dgm:t>
        <a:bodyPr/>
        <a:lstStyle/>
        <a:p>
          <a:endParaRPr lang="en-US"/>
        </a:p>
      </dgm:t>
    </dgm:pt>
    <dgm:pt modelId="{82F35C05-29BE-4296-82B7-FD0418C64E78}">
      <dgm:prSet/>
      <dgm:spPr/>
      <dgm:t>
        <a:bodyPr/>
        <a:lstStyle/>
        <a:p>
          <a:r>
            <a:rPr lang="en-US" dirty="0" smtClean="0"/>
            <a:t>  College-Wide Planning Team</a:t>
          </a:r>
          <a:endParaRPr lang="en-US" dirty="0"/>
        </a:p>
      </dgm:t>
    </dgm:pt>
    <dgm:pt modelId="{81E12840-E80E-429C-8F06-FDDF633E7E65}" type="parTrans" cxnId="{3A7FFA75-3874-4B7C-B45F-B85143A614FA}">
      <dgm:prSet/>
      <dgm:spPr/>
      <dgm:t>
        <a:bodyPr/>
        <a:lstStyle/>
        <a:p>
          <a:endParaRPr lang="en-US"/>
        </a:p>
      </dgm:t>
    </dgm:pt>
    <dgm:pt modelId="{92048EFD-443C-4EE4-8BA8-B093A4738341}" type="sibTrans" cxnId="{3A7FFA75-3874-4B7C-B45F-B85143A614FA}">
      <dgm:prSet/>
      <dgm:spPr/>
      <dgm:t>
        <a:bodyPr/>
        <a:lstStyle/>
        <a:p>
          <a:endParaRPr lang="en-US"/>
        </a:p>
      </dgm:t>
    </dgm:pt>
    <dgm:pt modelId="{0E1F3716-A8F3-4F45-A9F4-F12A8A1E5E21}" type="pres">
      <dgm:prSet presAssocID="{4C66B5C2-B709-4AE1-8FE9-B761BA0C062D}" presName="composite" presStyleCnt="0">
        <dgm:presLayoutVars>
          <dgm:chMax val="1"/>
          <dgm:dir/>
          <dgm:resizeHandles val="exact"/>
        </dgm:presLayoutVars>
      </dgm:prSet>
      <dgm:spPr/>
      <dgm:t>
        <a:bodyPr/>
        <a:lstStyle/>
        <a:p>
          <a:endParaRPr lang="en-US"/>
        </a:p>
      </dgm:t>
    </dgm:pt>
    <dgm:pt modelId="{62A18BDF-E672-4DC7-9C68-BEF9534051E7}" type="pres">
      <dgm:prSet presAssocID="{4C66B5C2-B709-4AE1-8FE9-B761BA0C062D}" presName="radial" presStyleCnt="0">
        <dgm:presLayoutVars>
          <dgm:animLvl val="ctr"/>
        </dgm:presLayoutVars>
      </dgm:prSet>
      <dgm:spPr/>
    </dgm:pt>
    <dgm:pt modelId="{A05B9FF5-DCD7-423C-B4EC-F41A099A07F7}" type="pres">
      <dgm:prSet presAssocID="{66E91823-1C0F-4468-B535-710A306B593F}" presName="centerShape" presStyleLbl="vennNode1" presStyleIdx="0" presStyleCnt="13"/>
      <dgm:spPr/>
      <dgm:t>
        <a:bodyPr/>
        <a:lstStyle/>
        <a:p>
          <a:endParaRPr lang="en-US"/>
        </a:p>
      </dgm:t>
    </dgm:pt>
    <dgm:pt modelId="{A7173DE2-48D3-43A4-9EBA-997D8D217C7A}" type="pres">
      <dgm:prSet presAssocID="{0468491E-6975-4B9E-9A06-DC5108B12FFB}" presName="node" presStyleLbl="vennNode1" presStyleIdx="1" presStyleCnt="13">
        <dgm:presLayoutVars>
          <dgm:bulletEnabled val="1"/>
        </dgm:presLayoutVars>
      </dgm:prSet>
      <dgm:spPr/>
      <dgm:t>
        <a:bodyPr/>
        <a:lstStyle/>
        <a:p>
          <a:endParaRPr lang="en-US"/>
        </a:p>
      </dgm:t>
    </dgm:pt>
    <dgm:pt modelId="{57F3F281-C91D-4EE9-AF19-72F6BF426DF8}" type="pres">
      <dgm:prSet presAssocID="{82F35C05-29BE-4296-82B7-FD0418C64E78}" presName="node" presStyleLbl="vennNode1" presStyleIdx="2" presStyleCnt="13">
        <dgm:presLayoutVars>
          <dgm:bulletEnabled val="1"/>
        </dgm:presLayoutVars>
      </dgm:prSet>
      <dgm:spPr/>
      <dgm:t>
        <a:bodyPr/>
        <a:lstStyle/>
        <a:p>
          <a:endParaRPr lang="en-US"/>
        </a:p>
      </dgm:t>
    </dgm:pt>
    <dgm:pt modelId="{E5143C6D-7EB5-43D3-A520-36C854D9CDF7}" type="pres">
      <dgm:prSet presAssocID="{6BDF626D-D93C-4B1E-843F-34B05B1CF0D1}" presName="node" presStyleLbl="vennNode1" presStyleIdx="3" presStyleCnt="13">
        <dgm:presLayoutVars>
          <dgm:bulletEnabled val="1"/>
        </dgm:presLayoutVars>
      </dgm:prSet>
      <dgm:spPr/>
      <dgm:t>
        <a:bodyPr/>
        <a:lstStyle/>
        <a:p>
          <a:endParaRPr lang="en-US"/>
        </a:p>
      </dgm:t>
    </dgm:pt>
    <dgm:pt modelId="{62EA7C14-C472-4A8F-ABFE-A6C5D263BA19}" type="pres">
      <dgm:prSet presAssocID="{C3871BC2-4268-4CA4-B437-1C2A8C0BF06F}" presName="node" presStyleLbl="vennNode1" presStyleIdx="4" presStyleCnt="13">
        <dgm:presLayoutVars>
          <dgm:bulletEnabled val="1"/>
        </dgm:presLayoutVars>
      </dgm:prSet>
      <dgm:spPr/>
      <dgm:t>
        <a:bodyPr/>
        <a:lstStyle/>
        <a:p>
          <a:endParaRPr lang="en-US"/>
        </a:p>
      </dgm:t>
    </dgm:pt>
    <dgm:pt modelId="{8C13EFED-91FF-4C36-8541-8F24B771EDBA}" type="pres">
      <dgm:prSet presAssocID="{0BA71788-5146-4E10-B726-5583441E1CFA}" presName="node" presStyleLbl="vennNode1" presStyleIdx="5" presStyleCnt="13">
        <dgm:presLayoutVars>
          <dgm:bulletEnabled val="1"/>
        </dgm:presLayoutVars>
      </dgm:prSet>
      <dgm:spPr/>
      <dgm:t>
        <a:bodyPr/>
        <a:lstStyle/>
        <a:p>
          <a:endParaRPr lang="en-US"/>
        </a:p>
      </dgm:t>
    </dgm:pt>
    <dgm:pt modelId="{13294681-CDB9-4A09-ABDC-D7F11B066C49}" type="pres">
      <dgm:prSet presAssocID="{16005A77-D3B1-40C9-B99C-F9BA56F69F52}" presName="node" presStyleLbl="vennNode1" presStyleIdx="6" presStyleCnt="13" custRadScaleRad="101343" custRadScaleInc="-3069">
        <dgm:presLayoutVars>
          <dgm:bulletEnabled val="1"/>
        </dgm:presLayoutVars>
      </dgm:prSet>
      <dgm:spPr/>
      <dgm:t>
        <a:bodyPr/>
        <a:lstStyle/>
        <a:p>
          <a:endParaRPr lang="en-US"/>
        </a:p>
      </dgm:t>
    </dgm:pt>
    <dgm:pt modelId="{F31010B4-2FB2-46AF-AFA5-B8654E0232BB}" type="pres">
      <dgm:prSet presAssocID="{C2592B74-0D44-40F4-B1E0-2AD5CABD730F}" presName="node" presStyleLbl="vennNode1" presStyleIdx="7" presStyleCnt="13" custRadScaleRad="98184" custRadScaleInc="2322">
        <dgm:presLayoutVars>
          <dgm:bulletEnabled val="1"/>
        </dgm:presLayoutVars>
      </dgm:prSet>
      <dgm:spPr/>
      <dgm:t>
        <a:bodyPr/>
        <a:lstStyle/>
        <a:p>
          <a:endParaRPr lang="en-US"/>
        </a:p>
      </dgm:t>
    </dgm:pt>
    <dgm:pt modelId="{22AC4617-D94E-4675-B006-FEEDE5685482}" type="pres">
      <dgm:prSet presAssocID="{2DBCE289-5CE5-469D-8AC3-A630A92B8152}" presName="node" presStyleLbl="vennNode1" presStyleIdx="8" presStyleCnt="13">
        <dgm:presLayoutVars>
          <dgm:bulletEnabled val="1"/>
        </dgm:presLayoutVars>
      </dgm:prSet>
      <dgm:spPr/>
      <dgm:t>
        <a:bodyPr/>
        <a:lstStyle/>
        <a:p>
          <a:endParaRPr lang="en-US"/>
        </a:p>
      </dgm:t>
    </dgm:pt>
    <dgm:pt modelId="{4FA916EB-6F65-47FA-85E4-EACC2E2A369D}" type="pres">
      <dgm:prSet presAssocID="{2B294749-FFDB-4157-96BE-647CFB0E7CBF}" presName="node" presStyleLbl="vennNode1" presStyleIdx="9" presStyleCnt="13">
        <dgm:presLayoutVars>
          <dgm:bulletEnabled val="1"/>
        </dgm:presLayoutVars>
      </dgm:prSet>
      <dgm:spPr/>
      <dgm:t>
        <a:bodyPr/>
        <a:lstStyle/>
        <a:p>
          <a:endParaRPr lang="en-US"/>
        </a:p>
      </dgm:t>
    </dgm:pt>
    <dgm:pt modelId="{EE25D5CE-7C43-4C93-A911-A5DF670AAED8}" type="pres">
      <dgm:prSet presAssocID="{52D0F125-2890-4E3E-80B2-DFD40FF4B276}" presName="node" presStyleLbl="vennNode1" presStyleIdx="10" presStyleCnt="13">
        <dgm:presLayoutVars>
          <dgm:bulletEnabled val="1"/>
        </dgm:presLayoutVars>
      </dgm:prSet>
      <dgm:spPr/>
      <dgm:t>
        <a:bodyPr/>
        <a:lstStyle/>
        <a:p>
          <a:endParaRPr lang="en-US"/>
        </a:p>
      </dgm:t>
    </dgm:pt>
    <dgm:pt modelId="{5CB75328-5F85-4CA1-BE87-A8CAB9099152}" type="pres">
      <dgm:prSet presAssocID="{CD070B0C-BCD4-47FD-BF2A-AA3E819DE613}" presName="node" presStyleLbl="vennNode1" presStyleIdx="11" presStyleCnt="13">
        <dgm:presLayoutVars>
          <dgm:bulletEnabled val="1"/>
        </dgm:presLayoutVars>
      </dgm:prSet>
      <dgm:spPr/>
      <dgm:t>
        <a:bodyPr/>
        <a:lstStyle/>
        <a:p>
          <a:endParaRPr lang="en-US"/>
        </a:p>
      </dgm:t>
    </dgm:pt>
    <dgm:pt modelId="{25F7A16F-6C10-4B6A-87AC-BB43FAAFABA1}" type="pres">
      <dgm:prSet presAssocID="{979A2F2B-3E7F-49AB-9D98-162026203007}" presName="node" presStyleLbl="vennNode1" presStyleIdx="12" presStyleCnt="13">
        <dgm:presLayoutVars>
          <dgm:bulletEnabled val="1"/>
        </dgm:presLayoutVars>
      </dgm:prSet>
      <dgm:spPr/>
      <dgm:t>
        <a:bodyPr/>
        <a:lstStyle/>
        <a:p>
          <a:endParaRPr lang="en-US"/>
        </a:p>
      </dgm:t>
    </dgm:pt>
  </dgm:ptLst>
  <dgm:cxnLst>
    <dgm:cxn modelId="{EF93C59F-F71D-449C-AA7C-472924D6F49D}" type="presOf" srcId="{2DBCE289-5CE5-469D-8AC3-A630A92B8152}" destId="{22AC4617-D94E-4675-B006-FEEDE5685482}" srcOrd="0" destOrd="0" presId="urn:microsoft.com/office/officeart/2005/8/layout/radial3"/>
    <dgm:cxn modelId="{525E762C-3650-4267-A829-EEFA2574411D}" srcId="{66E91823-1C0F-4468-B535-710A306B593F}" destId="{0468491E-6975-4B9E-9A06-DC5108B12FFB}" srcOrd="0" destOrd="0" parTransId="{05CACF27-A555-467A-A749-D81A3F916B3D}" sibTransId="{731A08A5-A315-47D2-BFC9-31CCC7F04A84}"/>
    <dgm:cxn modelId="{CBA46A99-DCB3-4835-895B-72E24AA1FEDF}" srcId="{66E91823-1C0F-4468-B535-710A306B593F}" destId="{6BDF626D-D93C-4B1E-843F-34B05B1CF0D1}" srcOrd="2" destOrd="0" parTransId="{C15F7424-B2A8-450D-9BE8-2713B12D7CF0}" sibTransId="{326C8984-3E68-4F35-9F74-0122B19FCA43}"/>
    <dgm:cxn modelId="{9D9EC043-1944-47D6-9A91-DBE661BF6ED3}" type="presOf" srcId="{4C66B5C2-B709-4AE1-8FE9-B761BA0C062D}" destId="{0E1F3716-A8F3-4F45-A9F4-F12A8A1E5E21}" srcOrd="0" destOrd="0" presId="urn:microsoft.com/office/officeart/2005/8/layout/radial3"/>
    <dgm:cxn modelId="{B8BFE73F-D227-40BB-B92D-417865B9E624}" type="presOf" srcId="{52D0F125-2890-4E3E-80B2-DFD40FF4B276}" destId="{EE25D5CE-7C43-4C93-A911-A5DF670AAED8}" srcOrd="0" destOrd="0" presId="urn:microsoft.com/office/officeart/2005/8/layout/radial3"/>
    <dgm:cxn modelId="{B86B3637-8B58-45A1-97FB-1874D852D994}" type="presOf" srcId="{C2592B74-0D44-40F4-B1E0-2AD5CABD730F}" destId="{F31010B4-2FB2-46AF-AFA5-B8654E0232BB}" srcOrd="0" destOrd="0" presId="urn:microsoft.com/office/officeart/2005/8/layout/radial3"/>
    <dgm:cxn modelId="{9CBB78A5-6AA6-456C-9D89-BC2ED9015FAE}" srcId="{66E91823-1C0F-4468-B535-710A306B593F}" destId="{C2592B74-0D44-40F4-B1E0-2AD5CABD730F}" srcOrd="6" destOrd="0" parTransId="{A6F9A45F-9608-4D0B-858A-10E1A73F8AE9}" sibTransId="{11481820-003F-4ECD-887B-5FD39BBFADDC}"/>
    <dgm:cxn modelId="{5AE33CD1-C805-4FA3-B1EC-23F5AA41DC9C}" type="presOf" srcId="{2B294749-FFDB-4157-96BE-647CFB0E7CBF}" destId="{4FA916EB-6F65-47FA-85E4-EACC2E2A369D}" srcOrd="0" destOrd="0" presId="urn:microsoft.com/office/officeart/2005/8/layout/radial3"/>
    <dgm:cxn modelId="{88B2A613-2F22-418F-A6DC-F22B766FD614}" type="presOf" srcId="{16005A77-D3B1-40C9-B99C-F9BA56F69F52}" destId="{13294681-CDB9-4A09-ABDC-D7F11B066C49}" srcOrd="0" destOrd="0" presId="urn:microsoft.com/office/officeart/2005/8/layout/radial3"/>
    <dgm:cxn modelId="{E3D9F6CC-0106-48A3-A097-71DBC5F0D2A8}" type="presOf" srcId="{82F35C05-29BE-4296-82B7-FD0418C64E78}" destId="{57F3F281-C91D-4EE9-AF19-72F6BF426DF8}" srcOrd="0" destOrd="0" presId="urn:microsoft.com/office/officeart/2005/8/layout/radial3"/>
    <dgm:cxn modelId="{A1297CE2-B66C-4622-B869-6C0D87F8E1FF}" srcId="{66E91823-1C0F-4468-B535-710A306B593F}" destId="{52D0F125-2890-4E3E-80B2-DFD40FF4B276}" srcOrd="9" destOrd="0" parTransId="{19AAA0A3-9628-4D50-A924-1C9EB1B70628}" sibTransId="{375E930F-1E72-4D9F-AAC2-9410142F7902}"/>
    <dgm:cxn modelId="{27FBE9D3-5A51-4BC3-9DF4-F294922309C0}" srcId="{66E91823-1C0F-4468-B535-710A306B593F}" destId="{0BA71788-5146-4E10-B726-5583441E1CFA}" srcOrd="4" destOrd="0" parTransId="{57158F19-B44E-4C51-9C1F-3046E8728E01}" sibTransId="{D3120963-80D0-4C88-A71D-674D1EF97107}"/>
    <dgm:cxn modelId="{29CC771A-E920-46C4-86EB-B8842066BEDE}" srcId="{66E91823-1C0F-4468-B535-710A306B593F}" destId="{2DBCE289-5CE5-469D-8AC3-A630A92B8152}" srcOrd="7" destOrd="0" parTransId="{1EB3C959-72F2-4642-B5F7-2D1659B5A904}" sibTransId="{DDCBB642-E583-4108-B4CB-015FA59127ED}"/>
    <dgm:cxn modelId="{03D2DC06-72F6-41C1-803F-64E893FB6772}" srcId="{4C66B5C2-B709-4AE1-8FE9-B761BA0C062D}" destId="{66E91823-1C0F-4468-B535-710A306B593F}" srcOrd="0" destOrd="0" parTransId="{E6CE8CE9-39B5-4551-8C07-CAC75ADE325E}" sibTransId="{F18B6880-CAE1-4D8A-B6FD-AA10C1B515C6}"/>
    <dgm:cxn modelId="{97C7E81F-72E9-4962-8AFB-C5C9BEB964F0}" srcId="{66E91823-1C0F-4468-B535-710A306B593F}" destId="{CD070B0C-BCD4-47FD-BF2A-AA3E819DE613}" srcOrd="10" destOrd="0" parTransId="{C06C4B9E-956B-484B-B75B-7BEB3F611D00}" sibTransId="{FD2C260D-DB38-4A87-B6EF-90F295E8CAD5}"/>
    <dgm:cxn modelId="{662BBC7A-6009-417A-8CC5-4A5C95440AC7}" type="presOf" srcId="{6BDF626D-D93C-4B1E-843F-34B05B1CF0D1}" destId="{E5143C6D-7EB5-43D3-A520-36C854D9CDF7}" srcOrd="0" destOrd="0" presId="urn:microsoft.com/office/officeart/2005/8/layout/radial3"/>
    <dgm:cxn modelId="{3A7FFA75-3874-4B7C-B45F-B85143A614FA}" srcId="{66E91823-1C0F-4468-B535-710A306B593F}" destId="{82F35C05-29BE-4296-82B7-FD0418C64E78}" srcOrd="1" destOrd="0" parTransId="{81E12840-E80E-429C-8F06-FDDF633E7E65}" sibTransId="{92048EFD-443C-4EE4-8BA8-B093A4738341}"/>
    <dgm:cxn modelId="{1AFD0085-EA43-4F71-B2B0-AC31422C2BCD}" srcId="{66E91823-1C0F-4468-B535-710A306B593F}" destId="{2B294749-FFDB-4157-96BE-647CFB0E7CBF}" srcOrd="8" destOrd="0" parTransId="{8F74E933-7294-4FB4-90DD-5E96B66C6B53}" sibTransId="{E0615182-8764-4295-94D6-EF23237B7038}"/>
    <dgm:cxn modelId="{8BB17541-016E-4BD3-ABA8-6D69DCE52CFD}" type="presOf" srcId="{979A2F2B-3E7F-49AB-9D98-162026203007}" destId="{25F7A16F-6C10-4B6A-87AC-BB43FAAFABA1}" srcOrd="0" destOrd="0" presId="urn:microsoft.com/office/officeart/2005/8/layout/radial3"/>
    <dgm:cxn modelId="{0642E13E-0D6B-4185-986D-DF51A92B8209}" srcId="{66E91823-1C0F-4468-B535-710A306B593F}" destId="{C3871BC2-4268-4CA4-B437-1C2A8C0BF06F}" srcOrd="3" destOrd="0" parTransId="{9D8C37CC-4A7E-46FE-94A4-64D216A7736E}" sibTransId="{E9CA2A6F-4FD4-4567-B8C0-0E5161DBED09}"/>
    <dgm:cxn modelId="{19D3119F-1897-4274-89AB-8C0D66BF787E}" srcId="{66E91823-1C0F-4468-B535-710A306B593F}" destId="{16005A77-D3B1-40C9-B99C-F9BA56F69F52}" srcOrd="5" destOrd="0" parTransId="{8A14E826-E721-44C5-A20F-792A5B0B7801}" sibTransId="{AEEF8FD0-BF1F-45A2-801F-ADABD692F4EF}"/>
    <dgm:cxn modelId="{10645509-2FEE-4AF3-88D1-115A63641F9B}" type="presOf" srcId="{0BA71788-5146-4E10-B726-5583441E1CFA}" destId="{8C13EFED-91FF-4C36-8541-8F24B771EDBA}" srcOrd="0" destOrd="0" presId="urn:microsoft.com/office/officeart/2005/8/layout/radial3"/>
    <dgm:cxn modelId="{80AC22B1-5508-45BC-B49F-D074C64F91F9}" type="presOf" srcId="{CD070B0C-BCD4-47FD-BF2A-AA3E819DE613}" destId="{5CB75328-5F85-4CA1-BE87-A8CAB9099152}" srcOrd="0" destOrd="0" presId="urn:microsoft.com/office/officeart/2005/8/layout/radial3"/>
    <dgm:cxn modelId="{943C9792-BF63-46A9-B1DE-1107A33C3CB5}" type="presOf" srcId="{0468491E-6975-4B9E-9A06-DC5108B12FFB}" destId="{A7173DE2-48D3-43A4-9EBA-997D8D217C7A}" srcOrd="0" destOrd="0" presId="urn:microsoft.com/office/officeart/2005/8/layout/radial3"/>
    <dgm:cxn modelId="{C3DA8D05-0D94-4A3C-9497-12823335AD56}" type="presOf" srcId="{66E91823-1C0F-4468-B535-710A306B593F}" destId="{A05B9FF5-DCD7-423C-B4EC-F41A099A07F7}" srcOrd="0" destOrd="0" presId="urn:microsoft.com/office/officeart/2005/8/layout/radial3"/>
    <dgm:cxn modelId="{557D0C46-A0F5-481A-BB52-65ABB81DACC6}" type="presOf" srcId="{C3871BC2-4268-4CA4-B437-1C2A8C0BF06F}" destId="{62EA7C14-C472-4A8F-ABFE-A6C5D263BA19}" srcOrd="0" destOrd="0" presId="urn:microsoft.com/office/officeart/2005/8/layout/radial3"/>
    <dgm:cxn modelId="{59CB00C0-98BF-4363-8B45-DF6ADA6353E6}" srcId="{66E91823-1C0F-4468-B535-710A306B593F}" destId="{979A2F2B-3E7F-49AB-9D98-162026203007}" srcOrd="11" destOrd="0" parTransId="{14F9E999-FF57-4D20-8CF0-8A62FA92E015}" sibTransId="{2004CB13-700A-46E8-A785-CFBA0A0263D9}"/>
    <dgm:cxn modelId="{6DA29188-D71F-446C-8F55-82CE5C1927F0}" type="presParOf" srcId="{0E1F3716-A8F3-4F45-A9F4-F12A8A1E5E21}" destId="{62A18BDF-E672-4DC7-9C68-BEF9534051E7}" srcOrd="0" destOrd="0" presId="urn:microsoft.com/office/officeart/2005/8/layout/radial3"/>
    <dgm:cxn modelId="{ECED7237-1AC9-4055-989E-722BE5B0F91C}" type="presParOf" srcId="{62A18BDF-E672-4DC7-9C68-BEF9534051E7}" destId="{A05B9FF5-DCD7-423C-B4EC-F41A099A07F7}" srcOrd="0" destOrd="0" presId="urn:microsoft.com/office/officeart/2005/8/layout/radial3"/>
    <dgm:cxn modelId="{8886FC33-39B8-4199-923E-B4EB6AA57E8F}" type="presParOf" srcId="{62A18BDF-E672-4DC7-9C68-BEF9534051E7}" destId="{A7173DE2-48D3-43A4-9EBA-997D8D217C7A}" srcOrd="1" destOrd="0" presId="urn:microsoft.com/office/officeart/2005/8/layout/radial3"/>
    <dgm:cxn modelId="{982F351A-F452-43F2-8792-D082D682BC6E}" type="presParOf" srcId="{62A18BDF-E672-4DC7-9C68-BEF9534051E7}" destId="{57F3F281-C91D-4EE9-AF19-72F6BF426DF8}" srcOrd="2" destOrd="0" presId="urn:microsoft.com/office/officeart/2005/8/layout/radial3"/>
    <dgm:cxn modelId="{A34B8561-7146-463A-8758-443C64F87C39}" type="presParOf" srcId="{62A18BDF-E672-4DC7-9C68-BEF9534051E7}" destId="{E5143C6D-7EB5-43D3-A520-36C854D9CDF7}" srcOrd="3" destOrd="0" presId="urn:microsoft.com/office/officeart/2005/8/layout/radial3"/>
    <dgm:cxn modelId="{4A9B9C70-5391-4BA1-AA68-F6FD1A8F35B6}" type="presParOf" srcId="{62A18BDF-E672-4DC7-9C68-BEF9534051E7}" destId="{62EA7C14-C472-4A8F-ABFE-A6C5D263BA19}" srcOrd="4" destOrd="0" presId="urn:microsoft.com/office/officeart/2005/8/layout/radial3"/>
    <dgm:cxn modelId="{1B4477EB-B8B5-4EB3-80FC-E6748132F24D}" type="presParOf" srcId="{62A18BDF-E672-4DC7-9C68-BEF9534051E7}" destId="{8C13EFED-91FF-4C36-8541-8F24B771EDBA}" srcOrd="5" destOrd="0" presId="urn:microsoft.com/office/officeart/2005/8/layout/radial3"/>
    <dgm:cxn modelId="{DA20B0AF-32F3-431A-9DD1-47BEA3C8EF37}" type="presParOf" srcId="{62A18BDF-E672-4DC7-9C68-BEF9534051E7}" destId="{13294681-CDB9-4A09-ABDC-D7F11B066C49}" srcOrd="6" destOrd="0" presId="urn:microsoft.com/office/officeart/2005/8/layout/radial3"/>
    <dgm:cxn modelId="{3CDFFCFF-66D6-438B-9055-9526698B0215}" type="presParOf" srcId="{62A18BDF-E672-4DC7-9C68-BEF9534051E7}" destId="{F31010B4-2FB2-46AF-AFA5-B8654E0232BB}" srcOrd="7" destOrd="0" presId="urn:microsoft.com/office/officeart/2005/8/layout/radial3"/>
    <dgm:cxn modelId="{381A77FA-462B-4743-9DE9-BDEC7E3EA657}" type="presParOf" srcId="{62A18BDF-E672-4DC7-9C68-BEF9534051E7}" destId="{22AC4617-D94E-4675-B006-FEEDE5685482}" srcOrd="8" destOrd="0" presId="urn:microsoft.com/office/officeart/2005/8/layout/radial3"/>
    <dgm:cxn modelId="{7EC2AF06-7CF7-4676-9C10-73568BFA21C2}" type="presParOf" srcId="{62A18BDF-E672-4DC7-9C68-BEF9534051E7}" destId="{4FA916EB-6F65-47FA-85E4-EACC2E2A369D}" srcOrd="9" destOrd="0" presId="urn:microsoft.com/office/officeart/2005/8/layout/radial3"/>
    <dgm:cxn modelId="{9B650D99-B7CB-4725-ADF4-097BD6A14D57}" type="presParOf" srcId="{62A18BDF-E672-4DC7-9C68-BEF9534051E7}" destId="{EE25D5CE-7C43-4C93-A911-A5DF670AAED8}" srcOrd="10" destOrd="0" presId="urn:microsoft.com/office/officeart/2005/8/layout/radial3"/>
    <dgm:cxn modelId="{EC80B93C-746A-4A12-B32A-0AD94E571BFE}" type="presParOf" srcId="{62A18BDF-E672-4DC7-9C68-BEF9534051E7}" destId="{5CB75328-5F85-4CA1-BE87-A8CAB9099152}" srcOrd="11" destOrd="0" presId="urn:microsoft.com/office/officeart/2005/8/layout/radial3"/>
    <dgm:cxn modelId="{64F1689D-C177-452C-A404-6AF864BF6A8D}" type="presParOf" srcId="{62A18BDF-E672-4DC7-9C68-BEF9534051E7}" destId="{25F7A16F-6C10-4B6A-87AC-BB43FAAFABA1}" srcOrd="1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9FF5-DCD7-423C-B4EC-F41A099A07F7}">
      <dsp:nvSpPr>
        <dsp:cNvPr id="0" name=""/>
        <dsp:cNvSpPr/>
      </dsp:nvSpPr>
      <dsp:spPr>
        <a:xfrm>
          <a:off x="1031790" y="1278249"/>
          <a:ext cx="1969065" cy="19690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Inclusive</a:t>
          </a:r>
          <a:endParaRPr lang="en-US" sz="2900" kern="1200" dirty="0"/>
        </a:p>
      </dsp:txBody>
      <dsp:txXfrm>
        <a:off x="1320153" y="1566612"/>
        <a:ext cx="1392339" cy="1392339"/>
      </dsp:txXfrm>
    </dsp:sp>
    <dsp:sp modelId="{A7173DE2-48D3-43A4-9EBA-997D8D217C7A}">
      <dsp:nvSpPr>
        <dsp:cNvPr id="0" name=""/>
        <dsp:cNvSpPr/>
      </dsp:nvSpPr>
      <dsp:spPr>
        <a:xfrm>
          <a:off x="1524057" y="247876"/>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Institutional Effectiveness &amp; Inclusive Excellence</a:t>
          </a:r>
          <a:endParaRPr lang="en-US" sz="900" kern="1200" dirty="0"/>
        </a:p>
      </dsp:txBody>
      <dsp:txXfrm>
        <a:off x="1668238" y="392057"/>
        <a:ext cx="696170" cy="696170"/>
      </dsp:txXfrm>
    </dsp:sp>
    <dsp:sp modelId="{57F3F281-C91D-4EE9-AF19-72F6BF426DF8}">
      <dsp:nvSpPr>
        <dsp:cNvPr id="0" name=""/>
        <dsp:cNvSpPr/>
      </dsp:nvSpPr>
      <dsp:spPr>
        <a:xfrm>
          <a:off x="2285376" y="451871"/>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College-Wide Planning Team</a:t>
          </a:r>
          <a:endParaRPr lang="en-US" sz="900" kern="1200" dirty="0"/>
        </a:p>
      </dsp:txBody>
      <dsp:txXfrm>
        <a:off x="2429557" y="596052"/>
        <a:ext cx="696170" cy="696170"/>
      </dsp:txXfrm>
    </dsp:sp>
    <dsp:sp modelId="{E5143C6D-7EB5-43D3-A520-36C854D9CDF7}">
      <dsp:nvSpPr>
        <dsp:cNvPr id="0" name=""/>
        <dsp:cNvSpPr/>
      </dsp:nvSpPr>
      <dsp:spPr>
        <a:xfrm>
          <a:off x="2842701" y="1009196"/>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Planning Retreats</a:t>
          </a:r>
          <a:endParaRPr lang="en-US" sz="900" kern="1200" dirty="0"/>
        </a:p>
      </dsp:txBody>
      <dsp:txXfrm>
        <a:off x="2986882" y="1153377"/>
        <a:ext cx="696170" cy="696170"/>
      </dsp:txXfrm>
    </dsp:sp>
    <dsp:sp modelId="{62EA7C14-C472-4A8F-ABFE-A6C5D263BA19}">
      <dsp:nvSpPr>
        <dsp:cNvPr id="0" name=""/>
        <dsp:cNvSpPr/>
      </dsp:nvSpPr>
      <dsp:spPr>
        <a:xfrm>
          <a:off x="3046696" y="1770516"/>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Student Government</a:t>
          </a:r>
          <a:endParaRPr lang="en-US" sz="900" kern="1200" dirty="0"/>
        </a:p>
      </dsp:txBody>
      <dsp:txXfrm>
        <a:off x="3190877" y="1914697"/>
        <a:ext cx="696170" cy="696170"/>
      </dsp:txXfrm>
    </dsp:sp>
    <dsp:sp modelId="{8C13EFED-91FF-4C36-8541-8F24B771EDBA}">
      <dsp:nvSpPr>
        <dsp:cNvPr id="0" name=""/>
        <dsp:cNvSpPr/>
      </dsp:nvSpPr>
      <dsp:spPr>
        <a:xfrm>
          <a:off x="2842701" y="2531835"/>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Business Services and PAC-B</a:t>
          </a:r>
          <a:endParaRPr lang="en-US" sz="900" kern="1200" dirty="0"/>
        </a:p>
      </dsp:txBody>
      <dsp:txXfrm>
        <a:off x="2986882" y="2676016"/>
        <a:ext cx="696170" cy="696170"/>
      </dsp:txXfrm>
    </dsp:sp>
    <dsp:sp modelId="{13294681-CDB9-4A09-ABDC-D7F11B066C49}">
      <dsp:nvSpPr>
        <dsp:cNvPr id="0" name=""/>
        <dsp:cNvSpPr/>
      </dsp:nvSpPr>
      <dsp:spPr>
        <a:xfrm>
          <a:off x="2316975" y="3094300"/>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Classified Senate</a:t>
          </a:r>
          <a:endParaRPr lang="en-US" sz="900" kern="1200" dirty="0"/>
        </a:p>
      </dsp:txBody>
      <dsp:txXfrm>
        <a:off x="2461156" y="3238481"/>
        <a:ext cx="696170" cy="696170"/>
      </dsp:txXfrm>
    </dsp:sp>
    <dsp:sp modelId="{F31010B4-2FB2-46AF-AFA5-B8654E0232BB}">
      <dsp:nvSpPr>
        <dsp:cNvPr id="0" name=""/>
        <dsp:cNvSpPr/>
      </dsp:nvSpPr>
      <dsp:spPr>
        <a:xfrm>
          <a:off x="1505881" y="3265394"/>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SLOs</a:t>
          </a:r>
          <a:endParaRPr lang="en-US" sz="900" kern="1200" dirty="0"/>
        </a:p>
      </dsp:txBody>
      <dsp:txXfrm>
        <a:off x="1650062" y="3409575"/>
        <a:ext cx="696170" cy="696170"/>
      </dsp:txXfrm>
    </dsp:sp>
    <dsp:sp modelId="{22AC4617-D94E-4675-B006-FEEDE5685482}">
      <dsp:nvSpPr>
        <dsp:cNvPr id="0" name=""/>
        <dsp:cNvSpPr/>
      </dsp:nvSpPr>
      <dsp:spPr>
        <a:xfrm>
          <a:off x="762737" y="3089160"/>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Business &amp; Education Alliance</a:t>
          </a:r>
          <a:endParaRPr lang="en-US" sz="900" kern="1200" dirty="0"/>
        </a:p>
      </dsp:txBody>
      <dsp:txXfrm>
        <a:off x="906918" y="3233341"/>
        <a:ext cx="696170" cy="696170"/>
      </dsp:txXfrm>
    </dsp:sp>
    <dsp:sp modelId="{4FA916EB-6F65-47FA-85E4-EACC2E2A369D}">
      <dsp:nvSpPr>
        <dsp:cNvPr id="0" name=""/>
        <dsp:cNvSpPr/>
      </dsp:nvSpPr>
      <dsp:spPr>
        <a:xfrm>
          <a:off x="205412" y="2531835"/>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Performance Indicators</a:t>
          </a:r>
          <a:endParaRPr lang="en-US" sz="900" kern="1200" dirty="0"/>
        </a:p>
      </dsp:txBody>
      <dsp:txXfrm>
        <a:off x="349593" y="2676016"/>
        <a:ext cx="696170" cy="696170"/>
      </dsp:txXfrm>
    </dsp:sp>
    <dsp:sp modelId="{EE25D5CE-7C43-4C93-A911-A5DF670AAED8}">
      <dsp:nvSpPr>
        <dsp:cNvPr id="0" name=""/>
        <dsp:cNvSpPr/>
      </dsp:nvSpPr>
      <dsp:spPr>
        <a:xfrm>
          <a:off x="1417" y="1770516"/>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Enrollment Management</a:t>
          </a:r>
          <a:endParaRPr lang="en-US" sz="900" kern="1200" dirty="0"/>
        </a:p>
      </dsp:txBody>
      <dsp:txXfrm>
        <a:off x="145598" y="1914697"/>
        <a:ext cx="696170" cy="696170"/>
      </dsp:txXfrm>
    </dsp:sp>
    <dsp:sp modelId="{5CB75328-5F85-4CA1-BE87-A8CAB9099152}">
      <dsp:nvSpPr>
        <dsp:cNvPr id="0" name=""/>
        <dsp:cNvSpPr/>
      </dsp:nvSpPr>
      <dsp:spPr>
        <a:xfrm>
          <a:off x="205412" y="1009196"/>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Program Review</a:t>
          </a:r>
          <a:endParaRPr lang="en-US" sz="900" kern="1200" dirty="0"/>
        </a:p>
      </dsp:txBody>
      <dsp:txXfrm>
        <a:off x="349593" y="1153377"/>
        <a:ext cx="696170" cy="696170"/>
      </dsp:txXfrm>
    </dsp:sp>
    <dsp:sp modelId="{25F7A16F-6C10-4B6A-87AC-BB43FAAFABA1}">
      <dsp:nvSpPr>
        <dsp:cNvPr id="0" name=""/>
        <dsp:cNvSpPr/>
      </dsp:nvSpPr>
      <dsp:spPr>
        <a:xfrm>
          <a:off x="762737" y="451871"/>
          <a:ext cx="984532" cy="9845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Academic Senate</a:t>
          </a:r>
          <a:endParaRPr lang="en-US" sz="900" kern="1200" dirty="0"/>
        </a:p>
      </dsp:txBody>
      <dsp:txXfrm>
        <a:off x="906918" y="596052"/>
        <a:ext cx="696170" cy="6961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2" y="2"/>
            <a:ext cx="3038475" cy="4699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4" y="8924925"/>
            <a:ext cx="3038475"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924925"/>
            <a:ext cx="3038475" cy="469900"/>
          </a:xfrm>
          <a:prstGeom prst="rect">
            <a:avLst/>
          </a:prstGeom>
        </p:spPr>
        <p:txBody>
          <a:bodyPr vert="horz" lIns="91440" tIns="45720" rIns="91440" bIns="45720" rtlCol="0" anchor="b"/>
          <a:lstStyle>
            <a:lvl1pPr algn="r">
              <a:defRPr sz="1200"/>
            </a:lvl1pPr>
          </a:lstStyle>
          <a:p>
            <a:fld id="{A33EF71A-9E20-4521-9110-0F5712997542}" type="slidenum">
              <a:rPr lang="en-US" smtClean="0"/>
              <a:t>‹#›</a:t>
            </a:fld>
            <a:endParaRPr lang="en-US" dirty="0"/>
          </a:p>
        </p:txBody>
      </p:sp>
    </p:spTree>
    <p:extLst>
      <p:ext uri="{BB962C8B-B14F-4D97-AF65-F5344CB8AC3E}">
        <p14:creationId xmlns:p14="http://schemas.microsoft.com/office/powerpoint/2010/main" val="352426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9821"/>
          </a:xfrm>
          <a:prstGeom prst="rect">
            <a:avLst/>
          </a:prstGeom>
        </p:spPr>
        <p:txBody>
          <a:bodyPr vert="horz" lIns="93744" tIns="46872" rIns="93744" bIns="46872" rtlCol="0"/>
          <a:lstStyle>
            <a:lvl1pPr algn="l">
              <a:defRPr sz="1200"/>
            </a:lvl1pPr>
          </a:lstStyle>
          <a:p>
            <a:endParaRPr lang="en-US" dirty="0"/>
          </a:p>
        </p:txBody>
      </p:sp>
      <p:sp>
        <p:nvSpPr>
          <p:cNvPr id="3" name="Date Placeholder 2"/>
          <p:cNvSpPr>
            <a:spLocks noGrp="1"/>
          </p:cNvSpPr>
          <p:nvPr>
            <p:ph type="dt" idx="1"/>
          </p:nvPr>
        </p:nvSpPr>
        <p:spPr>
          <a:xfrm>
            <a:off x="3970938" y="2"/>
            <a:ext cx="3037840" cy="469821"/>
          </a:xfrm>
          <a:prstGeom prst="rect">
            <a:avLst/>
          </a:prstGeom>
        </p:spPr>
        <p:txBody>
          <a:bodyPr vert="horz" lIns="93744" tIns="46872" rIns="93744" bIns="46872" rtlCol="0"/>
          <a:lstStyle>
            <a:lvl1pPr algn="r">
              <a:defRPr sz="1200"/>
            </a:lvl1pPr>
          </a:lstStyle>
          <a:p>
            <a:fld id="{5A2A0DE6-9D7E-42B8-B0DD-3F5A73D6BBA0}" type="datetimeFigureOut">
              <a:rPr lang="en-US" smtClean="0"/>
              <a:t>2/13/2017</a:t>
            </a:fld>
            <a:endParaRPr lang="en-US" dirty="0"/>
          </a:p>
        </p:txBody>
      </p:sp>
      <p:sp>
        <p:nvSpPr>
          <p:cNvPr id="4" name="Slide Image Placeholder 3"/>
          <p:cNvSpPr>
            <a:spLocks noGrp="1" noRot="1" noChangeAspect="1"/>
          </p:cNvSpPr>
          <p:nvPr>
            <p:ph type="sldImg" idx="2"/>
          </p:nvPr>
        </p:nvSpPr>
        <p:spPr>
          <a:xfrm>
            <a:off x="1155700" y="704850"/>
            <a:ext cx="4699000" cy="3524250"/>
          </a:xfrm>
          <a:prstGeom prst="rect">
            <a:avLst/>
          </a:prstGeom>
          <a:noFill/>
          <a:ln w="12700">
            <a:solidFill>
              <a:prstClr val="black"/>
            </a:solidFill>
          </a:ln>
        </p:spPr>
        <p:txBody>
          <a:bodyPr vert="horz" lIns="93744" tIns="46872" rIns="93744" bIns="46872" rtlCol="0" anchor="ctr"/>
          <a:lstStyle/>
          <a:p>
            <a:endParaRPr lang="en-US" dirty="0"/>
          </a:p>
        </p:txBody>
      </p:sp>
      <p:sp>
        <p:nvSpPr>
          <p:cNvPr id="5" name="Notes Placeholder 4"/>
          <p:cNvSpPr>
            <a:spLocks noGrp="1"/>
          </p:cNvSpPr>
          <p:nvPr>
            <p:ph type="body" sz="quarter" idx="3"/>
          </p:nvPr>
        </p:nvSpPr>
        <p:spPr>
          <a:xfrm>
            <a:off x="701040" y="4463296"/>
            <a:ext cx="5608320" cy="4228386"/>
          </a:xfrm>
          <a:prstGeom prst="rect">
            <a:avLst/>
          </a:prstGeom>
        </p:spPr>
        <p:txBody>
          <a:bodyPr vert="horz" lIns="93744" tIns="46872" rIns="93744" bIns="468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4963"/>
            <a:ext cx="3037840" cy="469821"/>
          </a:xfrm>
          <a:prstGeom prst="rect">
            <a:avLst/>
          </a:prstGeom>
        </p:spPr>
        <p:txBody>
          <a:bodyPr vert="horz" lIns="93744" tIns="46872" rIns="93744" bIns="468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24963"/>
            <a:ext cx="3037840" cy="469821"/>
          </a:xfrm>
          <a:prstGeom prst="rect">
            <a:avLst/>
          </a:prstGeom>
        </p:spPr>
        <p:txBody>
          <a:bodyPr vert="horz" lIns="93744" tIns="46872" rIns="93744" bIns="46872" rtlCol="0" anchor="b"/>
          <a:lstStyle>
            <a:lvl1pPr algn="r">
              <a:defRPr sz="1200"/>
            </a:lvl1pPr>
          </a:lstStyle>
          <a:p>
            <a:fld id="{3D0B65F9-2CFB-4322-8E1C-CA470D294687}" type="slidenum">
              <a:rPr lang="en-US" smtClean="0"/>
              <a:t>‹#›</a:t>
            </a:fld>
            <a:endParaRPr lang="en-US" dirty="0"/>
          </a:p>
        </p:txBody>
      </p:sp>
    </p:spTree>
    <p:extLst>
      <p:ext uri="{BB962C8B-B14F-4D97-AF65-F5344CB8AC3E}">
        <p14:creationId xmlns:p14="http://schemas.microsoft.com/office/powerpoint/2010/main" val="226594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pPr/>
              <a:t>20</a:t>
            </a:fld>
            <a:endParaRPr lang="en-US"/>
          </a:p>
        </p:txBody>
      </p:sp>
    </p:spTree>
    <p:extLst>
      <p:ext uri="{BB962C8B-B14F-4D97-AF65-F5344CB8AC3E}">
        <p14:creationId xmlns:p14="http://schemas.microsoft.com/office/powerpoint/2010/main" val="421826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4AC9-1193-4043-8C2E-F158A7EC2EB4}" type="slidenum">
              <a:rPr lang="en-US" smtClean="0"/>
              <a:t>24</a:t>
            </a:fld>
            <a:endParaRPr lang="en-US" dirty="0"/>
          </a:p>
        </p:txBody>
      </p:sp>
    </p:spTree>
    <p:extLst>
      <p:ext uri="{BB962C8B-B14F-4D97-AF65-F5344CB8AC3E}">
        <p14:creationId xmlns:p14="http://schemas.microsoft.com/office/powerpoint/2010/main" val="91807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4AC9-1193-4043-8C2E-F158A7EC2EB4}" type="slidenum">
              <a:rPr lang="en-US" smtClean="0"/>
              <a:t>26</a:t>
            </a:fld>
            <a:endParaRPr lang="en-US" dirty="0"/>
          </a:p>
        </p:txBody>
      </p:sp>
    </p:spTree>
    <p:extLst>
      <p:ext uri="{BB962C8B-B14F-4D97-AF65-F5344CB8AC3E}">
        <p14:creationId xmlns:p14="http://schemas.microsoft.com/office/powerpoint/2010/main" val="369129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4AC9-1193-4043-8C2E-F158A7EC2EB4}" type="slidenum">
              <a:rPr lang="en-US" smtClean="0"/>
              <a:t>29</a:t>
            </a:fld>
            <a:endParaRPr lang="en-US" dirty="0"/>
          </a:p>
        </p:txBody>
      </p:sp>
    </p:spTree>
    <p:extLst>
      <p:ext uri="{BB962C8B-B14F-4D97-AF65-F5344CB8AC3E}">
        <p14:creationId xmlns:p14="http://schemas.microsoft.com/office/powerpoint/2010/main" val="231453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4AC9-1193-4043-8C2E-F158A7EC2EB4}" type="slidenum">
              <a:rPr lang="en-US" smtClean="0"/>
              <a:t>30</a:t>
            </a:fld>
            <a:endParaRPr lang="en-US" dirty="0"/>
          </a:p>
        </p:txBody>
      </p:sp>
    </p:spTree>
    <p:extLst>
      <p:ext uri="{BB962C8B-B14F-4D97-AF65-F5344CB8AC3E}">
        <p14:creationId xmlns:p14="http://schemas.microsoft.com/office/powerpoint/2010/main" val="23983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4AC9-1193-4043-8C2E-F158A7EC2EB4}" type="slidenum">
              <a:rPr lang="en-US" smtClean="0"/>
              <a:t>33</a:t>
            </a:fld>
            <a:endParaRPr lang="en-US" dirty="0"/>
          </a:p>
        </p:txBody>
      </p:sp>
    </p:spTree>
    <p:extLst>
      <p:ext uri="{BB962C8B-B14F-4D97-AF65-F5344CB8AC3E}">
        <p14:creationId xmlns:p14="http://schemas.microsoft.com/office/powerpoint/2010/main" val="377018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4ADB9-6F92-4A83-8982-254FC37830AA}" type="datetime1">
              <a:rPr lang="en-US" smtClean="0">
                <a:solidFill>
                  <a:prstClr val="black">
                    <a:tint val="75000"/>
                  </a:prstClr>
                </a:solidFill>
              </a:rPr>
              <a:t>2/13/2017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08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D6D42-D901-4F9C-9151-0EDED0CECEE2}" type="datetime1">
              <a:rPr lang="en-US" smtClean="0">
                <a:solidFill>
                  <a:prstClr val="black">
                    <a:tint val="75000"/>
                  </a:prstClr>
                </a:solidFill>
              </a:rPr>
              <a:t>2/13/2017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272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962FB-61E8-4805-A831-46A754DD48DE}" type="datetime1">
              <a:rPr lang="en-US" smtClean="0">
                <a:solidFill>
                  <a:prstClr val="black">
                    <a:tint val="75000"/>
                  </a:prstClr>
                </a:solidFill>
              </a:rPr>
              <a:t>2/13/2017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513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1B637-387A-4C04-971E-AF047009A97D}" type="datetime1">
              <a:rPr lang="en-US" smtClean="0">
                <a:solidFill>
                  <a:prstClr val="black">
                    <a:tint val="75000"/>
                  </a:prstClr>
                </a:solidFill>
              </a:rPr>
              <a:t>2/13/2017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14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F457E6-3D0B-4592-A6F6-3065DF2B5CF7}" type="datetime1">
              <a:rPr lang="en-US" smtClean="0">
                <a:solidFill>
                  <a:prstClr val="black">
                    <a:tint val="75000"/>
                  </a:prstClr>
                </a:solidFill>
              </a:rPr>
              <a:t>2/13/2017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56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037C7-84CF-47F5-A043-85A7DB7F4C15}" type="datetime1">
              <a:rPr lang="en-US" smtClean="0">
                <a:solidFill>
                  <a:prstClr val="black">
                    <a:tint val="75000"/>
                  </a:prstClr>
                </a:solidFill>
              </a:rPr>
              <a:t>2/13/2017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072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E11EE-B63B-4897-8D7D-28D336B55973}" type="datetime1">
              <a:rPr lang="en-US" smtClean="0">
                <a:solidFill>
                  <a:prstClr val="black">
                    <a:tint val="75000"/>
                  </a:prstClr>
                </a:solidFill>
              </a:rPr>
              <a:t>2/13/2017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184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022BB6-ADCD-45BE-A783-848F0512A292}" type="datetime1">
              <a:rPr lang="en-US" smtClean="0">
                <a:solidFill>
                  <a:prstClr val="black">
                    <a:tint val="75000"/>
                  </a:prstClr>
                </a:solidFill>
              </a:rPr>
              <a:t>2/13/2017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441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A2E9D-89E9-4B1D-A0F7-A77D43CA5EC7}" type="datetime1">
              <a:rPr lang="en-US" smtClean="0">
                <a:solidFill>
                  <a:prstClr val="black">
                    <a:tint val="75000"/>
                  </a:prstClr>
                </a:solidFill>
              </a:rPr>
              <a:t>2/13/2017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948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B7BE8-E612-4BEA-9593-983C8045322F}" type="datetime1">
              <a:rPr lang="en-US" smtClean="0">
                <a:solidFill>
                  <a:prstClr val="black">
                    <a:tint val="75000"/>
                  </a:prstClr>
                </a:solidFill>
              </a:rPr>
              <a:t>2/13/2017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26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060BA-EE71-4A24-83B3-423058D210C9}" type="datetime1">
              <a:rPr lang="en-US" smtClean="0">
                <a:solidFill>
                  <a:prstClr val="black">
                    <a:tint val="75000"/>
                  </a:prstClr>
                </a:solidFill>
              </a:rPr>
              <a:t>2/13/2017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62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C4134-8C34-47E7-B23B-75839E5570BB}" type="datetime1">
              <a:rPr lang="en-US" smtClean="0">
                <a:solidFill>
                  <a:prstClr val="black">
                    <a:tint val="75000"/>
                  </a:prstClr>
                </a:solidFill>
              </a:rPr>
              <a:t>2/13/2017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4697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7772400" cy="1470025"/>
          </a:xfrm>
        </p:spPr>
        <p:txBody>
          <a:bodyPr>
            <a:normAutofit fontScale="90000"/>
          </a:bodyPr>
          <a:lstStyle/>
          <a:p>
            <a:r>
              <a:rPr lang="en-US" dirty="0" smtClean="0"/>
              <a:t>Program Review and Integrated Planning:  A Conversation About Data</a:t>
            </a:r>
            <a:endParaRPr lang="en-US" dirty="0"/>
          </a:p>
        </p:txBody>
      </p:sp>
      <p:sp>
        <p:nvSpPr>
          <p:cNvPr id="3" name="Subtitle 2"/>
          <p:cNvSpPr>
            <a:spLocks noGrp="1"/>
          </p:cNvSpPr>
          <p:nvPr>
            <p:ph type="subTitle" idx="1"/>
          </p:nvPr>
        </p:nvSpPr>
        <p:spPr>
          <a:xfrm>
            <a:off x="304800" y="3962400"/>
            <a:ext cx="8153400" cy="2303856"/>
          </a:xfrm>
        </p:spPr>
        <p:txBody>
          <a:bodyPr>
            <a:normAutofit/>
          </a:bodyPr>
          <a:lstStyle/>
          <a:p>
            <a:pPr algn="r"/>
            <a:r>
              <a:rPr lang="en-US" sz="2600" dirty="0" smtClean="0"/>
              <a:t>Barry </a:t>
            </a:r>
            <a:r>
              <a:rPr lang="en-US" sz="2600" dirty="0" err="1" smtClean="0"/>
              <a:t>Gribbons</a:t>
            </a:r>
            <a:r>
              <a:rPr lang="en-US" sz="2600" dirty="0" smtClean="0"/>
              <a:t>, Deputy Chancellor, College of the Canyons</a:t>
            </a:r>
          </a:p>
          <a:p>
            <a:pPr algn="r"/>
            <a:r>
              <a:rPr lang="en-US" sz="2600" dirty="0" smtClean="0"/>
              <a:t>John </a:t>
            </a:r>
            <a:r>
              <a:rPr lang="en-US" sz="2600" dirty="0" err="1" smtClean="0"/>
              <a:t>Stanskas</a:t>
            </a:r>
            <a:r>
              <a:rPr lang="en-US" sz="2600" dirty="0" smtClean="0"/>
              <a:t>, ASCCC Vice President</a:t>
            </a:r>
          </a:p>
          <a:p>
            <a:endParaRPr lang="en-US" sz="2600" dirty="0" smtClean="0"/>
          </a:p>
          <a:p>
            <a:pPr algn="r"/>
            <a:r>
              <a:rPr lang="en-US" sz="2600" dirty="0" smtClean="0"/>
              <a:t>ASCCC Accreditation Institute 2017</a:t>
            </a:r>
            <a:endParaRPr lang="en-US" sz="2600" dirty="0"/>
          </a:p>
        </p:txBody>
      </p:sp>
    </p:spTree>
    <p:extLst>
      <p:ext uri="{BB962C8B-B14F-4D97-AF65-F5344CB8AC3E}">
        <p14:creationId xmlns:p14="http://schemas.microsoft.com/office/powerpoint/2010/main" val="1769905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2114"/>
            <a:ext cx="7162800" cy="1143000"/>
          </a:xfrm>
        </p:spPr>
        <p:txBody>
          <a:bodyPr/>
          <a:lstStyle/>
          <a:p>
            <a:pPr algn="l"/>
            <a:r>
              <a:rPr lang="en-US" dirty="0" smtClean="0"/>
              <a:t>III. Resources</a:t>
            </a:r>
            <a:endParaRPr lang="en-US" dirty="0"/>
          </a:p>
        </p:txBody>
      </p:sp>
      <p:sp>
        <p:nvSpPr>
          <p:cNvPr id="3" name="Content Placeholder 2"/>
          <p:cNvSpPr>
            <a:spLocks noGrp="1"/>
          </p:cNvSpPr>
          <p:nvPr>
            <p:ph idx="1"/>
          </p:nvPr>
        </p:nvSpPr>
        <p:spPr>
          <a:xfrm>
            <a:off x="457200" y="1395114"/>
            <a:ext cx="8001000" cy="4525963"/>
          </a:xfrm>
        </p:spPr>
        <p:txBody>
          <a:bodyPr/>
          <a:lstStyle/>
          <a:p>
            <a:r>
              <a:rPr lang="en-US" dirty="0" smtClean="0"/>
              <a:t>IIID. The </a:t>
            </a:r>
            <a:r>
              <a:rPr lang="en-US" dirty="0"/>
              <a:t>institution’s mission and goals are the foundation for financial planning, and financial planning is integrated with and supports all institutional planning. The institution has policies and procedures to ensure sound financial practices and financial stability. Appropriate financial information is disseminated throughout the institution in a timely manner. </a:t>
            </a: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62120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553200" cy="1143000"/>
          </a:xfrm>
        </p:spPr>
        <p:txBody>
          <a:bodyPr>
            <a:normAutofit fontScale="90000"/>
          </a:bodyPr>
          <a:lstStyle/>
          <a:p>
            <a:r>
              <a:rPr lang="en-US" dirty="0" smtClean="0"/>
              <a:t>IV. Leadership and Governance</a:t>
            </a:r>
            <a:endParaRPr lang="en-US" dirty="0"/>
          </a:p>
        </p:txBody>
      </p:sp>
      <p:sp>
        <p:nvSpPr>
          <p:cNvPr id="3" name="Content Placeholder 2"/>
          <p:cNvSpPr>
            <a:spLocks noGrp="1"/>
          </p:cNvSpPr>
          <p:nvPr>
            <p:ph idx="1"/>
          </p:nvPr>
        </p:nvSpPr>
        <p:spPr/>
        <p:txBody>
          <a:bodyPr/>
          <a:lstStyle/>
          <a:p>
            <a:r>
              <a:rPr lang="en-US" dirty="0" smtClean="0"/>
              <a:t>IVB3. ensuring </a:t>
            </a:r>
            <a:r>
              <a:rPr lang="en-US" dirty="0"/>
              <a:t>that educational planning is integrated with resource planning and allocation to support student achievement and learning; </a:t>
            </a:r>
            <a:endParaRPr lang="en-US" dirty="0" smtClean="0"/>
          </a:p>
          <a:p>
            <a:r>
              <a:rPr lang="en-US" dirty="0" smtClean="0"/>
              <a:t>IVD5. District/system </a:t>
            </a:r>
            <a:r>
              <a:rPr lang="en-US" dirty="0"/>
              <a:t>planning and evaluation are integrated with college planning and evaluation to improve student learning and achievement and institutional effectiveness. </a:t>
            </a: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58694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4725"/>
            <a:ext cx="8229600" cy="1143000"/>
          </a:xfrm>
        </p:spPr>
        <p:txBody>
          <a:bodyPr>
            <a:normAutofit/>
          </a:bodyPr>
          <a:lstStyle/>
          <a:p>
            <a:r>
              <a:rPr lang="en-US" sz="4100" dirty="0"/>
              <a:t>What Needs to be Integrated?</a:t>
            </a:r>
          </a:p>
        </p:txBody>
      </p:sp>
      <p:sp>
        <p:nvSpPr>
          <p:cNvPr id="4" name="Content Placeholder 3"/>
          <p:cNvSpPr>
            <a:spLocks noGrp="1"/>
          </p:cNvSpPr>
          <p:nvPr>
            <p:ph sz="half" idx="2"/>
          </p:nvPr>
        </p:nvSpPr>
        <p:spPr>
          <a:xfrm>
            <a:off x="609600" y="1517725"/>
            <a:ext cx="4040188" cy="3951288"/>
          </a:xfrm>
        </p:spPr>
        <p:txBody>
          <a:bodyPr/>
          <a:lstStyle/>
          <a:p>
            <a:r>
              <a:rPr lang="en-US" dirty="0"/>
              <a:t>Program Review</a:t>
            </a:r>
          </a:p>
          <a:p>
            <a:r>
              <a:rPr lang="en-US" dirty="0"/>
              <a:t>Resource Allocation</a:t>
            </a:r>
          </a:p>
          <a:p>
            <a:r>
              <a:rPr lang="en-US" dirty="0"/>
              <a:t>Staffing (Academic and Classified)</a:t>
            </a:r>
          </a:p>
          <a:p>
            <a:r>
              <a:rPr lang="en-US" dirty="0"/>
              <a:t>Strategic Plan</a:t>
            </a:r>
          </a:p>
          <a:p>
            <a:r>
              <a:rPr lang="en-US" dirty="0"/>
              <a:t>Master Plan</a:t>
            </a:r>
          </a:p>
          <a:p>
            <a:r>
              <a:rPr lang="en-US" dirty="0"/>
              <a:t>Technology Plan</a:t>
            </a:r>
          </a:p>
          <a:p>
            <a:endParaRPr lang="en-US" dirty="0"/>
          </a:p>
        </p:txBody>
      </p:sp>
      <p:sp>
        <p:nvSpPr>
          <p:cNvPr id="6" name="Content Placeholder 5"/>
          <p:cNvSpPr>
            <a:spLocks noGrp="1"/>
          </p:cNvSpPr>
          <p:nvPr>
            <p:ph sz="quarter" idx="4"/>
          </p:nvPr>
        </p:nvSpPr>
        <p:spPr>
          <a:xfrm>
            <a:off x="3810000" y="1517725"/>
            <a:ext cx="4422775" cy="4953000"/>
          </a:xfrm>
        </p:spPr>
        <p:txBody>
          <a:bodyPr>
            <a:normAutofit fontScale="92500" lnSpcReduction="10000"/>
          </a:bodyPr>
          <a:lstStyle/>
          <a:p>
            <a:r>
              <a:rPr lang="en-US" sz="2600" dirty="0" smtClean="0"/>
              <a:t>Initiatives</a:t>
            </a:r>
          </a:p>
          <a:p>
            <a:pPr lvl="1"/>
            <a:r>
              <a:rPr lang="en-US" sz="2400" dirty="0"/>
              <a:t>Student Equity</a:t>
            </a:r>
          </a:p>
          <a:p>
            <a:pPr lvl="1"/>
            <a:r>
              <a:rPr lang="en-US" sz="2400" dirty="0"/>
              <a:t>SSSP</a:t>
            </a:r>
          </a:p>
          <a:p>
            <a:pPr lvl="1"/>
            <a:r>
              <a:rPr lang="en-US" sz="2400" dirty="0"/>
              <a:t>Adult Education Block Grant</a:t>
            </a:r>
          </a:p>
          <a:p>
            <a:pPr lvl="1"/>
            <a:r>
              <a:rPr lang="en-US" sz="2400" dirty="0"/>
              <a:t>Strong </a:t>
            </a:r>
            <a:r>
              <a:rPr lang="en-US" sz="2400" dirty="0" smtClean="0"/>
              <a:t>Workforce</a:t>
            </a:r>
            <a:endParaRPr lang="en-US" sz="2400" dirty="0"/>
          </a:p>
          <a:p>
            <a:pPr lvl="1"/>
            <a:r>
              <a:rPr lang="en-US" sz="2400" dirty="0" smtClean="0"/>
              <a:t>Guided </a:t>
            </a:r>
            <a:r>
              <a:rPr lang="en-US" sz="2400" dirty="0"/>
              <a:t>Pathways</a:t>
            </a:r>
          </a:p>
          <a:p>
            <a:pPr lvl="1"/>
            <a:r>
              <a:rPr lang="en-US" sz="2400" dirty="0"/>
              <a:t>California Assessment Initiative</a:t>
            </a:r>
          </a:p>
          <a:p>
            <a:pPr lvl="1"/>
            <a:r>
              <a:rPr lang="en-US" sz="2400" dirty="0"/>
              <a:t>Open Educational Resources</a:t>
            </a:r>
          </a:p>
          <a:p>
            <a:pPr lvl="1"/>
            <a:r>
              <a:rPr lang="en-US" sz="2400" dirty="0" smtClean="0"/>
              <a:t>California </a:t>
            </a:r>
            <a:r>
              <a:rPr lang="en-US" sz="2400" dirty="0"/>
              <a:t>Career Pathways Trust Grant</a:t>
            </a:r>
          </a:p>
          <a:p>
            <a:pPr lvl="1"/>
            <a:r>
              <a:rPr lang="en-US" sz="2400" dirty="0"/>
              <a:t>Basic Skills Outcomes Transformation Grant</a:t>
            </a:r>
          </a:p>
          <a:p>
            <a:pPr lvl="1"/>
            <a:endParaRPr lang="en-US" dirty="0" smtClean="0"/>
          </a:p>
        </p:txBody>
      </p:sp>
    </p:spTree>
    <p:extLst>
      <p:ext uri="{BB962C8B-B14F-4D97-AF65-F5344CB8AC3E}">
        <p14:creationId xmlns:p14="http://schemas.microsoft.com/office/powerpoint/2010/main" val="23577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086600" cy="1143000"/>
          </a:xfrm>
        </p:spPr>
        <p:txBody>
          <a:bodyPr>
            <a:normAutofit fontScale="90000"/>
          </a:bodyPr>
          <a:lstStyle/>
          <a:p>
            <a:r>
              <a:rPr lang="en-US" dirty="0" smtClean="0"/>
              <a:t>Resources Commonly Available</a:t>
            </a:r>
            <a:endParaRPr lang="en-US" dirty="0"/>
          </a:p>
        </p:txBody>
      </p:sp>
      <p:sp>
        <p:nvSpPr>
          <p:cNvPr id="3" name="Content Placeholder 2"/>
          <p:cNvSpPr>
            <a:spLocks noGrp="1"/>
          </p:cNvSpPr>
          <p:nvPr>
            <p:ph idx="1"/>
          </p:nvPr>
        </p:nvSpPr>
        <p:spPr>
          <a:xfrm>
            <a:off x="2209800" y="1600200"/>
            <a:ext cx="5867400" cy="4525963"/>
          </a:xfrm>
        </p:spPr>
        <p:txBody>
          <a:bodyPr/>
          <a:lstStyle/>
          <a:p>
            <a:r>
              <a:rPr lang="en-US" dirty="0" smtClean="0"/>
              <a:t>IEPI Indicators</a:t>
            </a:r>
          </a:p>
          <a:p>
            <a:r>
              <a:rPr lang="en-US" dirty="0" smtClean="0"/>
              <a:t>SSSP</a:t>
            </a:r>
          </a:p>
          <a:p>
            <a:r>
              <a:rPr lang="en-US" dirty="0" smtClean="0"/>
              <a:t>Student Equity</a:t>
            </a:r>
          </a:p>
          <a:p>
            <a:r>
              <a:rPr lang="en-US" dirty="0" smtClean="0"/>
              <a:t>CTE Data Unlocked/SWP</a:t>
            </a:r>
          </a:p>
          <a:p>
            <a:r>
              <a:rPr lang="en-US" dirty="0" smtClean="0"/>
              <a:t>Data Mart</a:t>
            </a:r>
          </a:p>
          <a:p>
            <a:r>
              <a:rPr lang="en-US" dirty="0" err="1" smtClean="0"/>
              <a:t>Launchboard</a:t>
            </a:r>
            <a:endParaRPr lang="en-US" dirty="0"/>
          </a:p>
        </p:txBody>
      </p:sp>
    </p:spTree>
    <p:extLst>
      <p:ext uri="{BB962C8B-B14F-4D97-AF65-F5344CB8AC3E}">
        <p14:creationId xmlns:p14="http://schemas.microsoft.com/office/powerpoint/2010/main" val="1247385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IEPI Indicators</a:t>
            </a:r>
            <a:endParaRPr lang="en-US" dirty="0"/>
          </a:p>
        </p:txBody>
      </p:sp>
      <p:grpSp>
        <p:nvGrpSpPr>
          <p:cNvPr id="48" name="Group 47"/>
          <p:cNvGrpSpPr/>
          <p:nvPr/>
        </p:nvGrpSpPr>
        <p:grpSpPr>
          <a:xfrm>
            <a:off x="914400" y="1452600"/>
            <a:ext cx="7010400" cy="4419613"/>
            <a:chOff x="2216295" y="100013"/>
            <a:chExt cx="4902776" cy="3271838"/>
          </a:xfrm>
        </p:grpSpPr>
        <p:sp>
          <p:nvSpPr>
            <p:cNvPr id="49" name="object 2"/>
            <p:cNvSpPr txBox="1"/>
            <p:nvPr/>
          </p:nvSpPr>
          <p:spPr>
            <a:xfrm>
              <a:off x="2964352" y="224356"/>
              <a:ext cx="1089314"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59"/>
              <a:r>
                <a:rPr sz="1200" b="1" spc="-7" dirty="0">
                  <a:latin typeface="Calibri"/>
                  <a:cs typeface="Calibri"/>
                </a:rPr>
                <a:t>S</a:t>
              </a:r>
              <a:r>
                <a:rPr sz="1200" b="1" dirty="0">
                  <a:latin typeface="Calibri"/>
                  <a:cs typeface="Calibri"/>
                </a:rPr>
                <a:t>t</a:t>
              </a:r>
              <a:r>
                <a:rPr sz="1200" b="1" spc="-3" dirty="0">
                  <a:latin typeface="Calibri"/>
                  <a:cs typeface="Calibri"/>
                </a:rPr>
                <a:t>u</a:t>
              </a:r>
              <a:r>
                <a:rPr sz="1200" b="1" spc="-10" dirty="0">
                  <a:latin typeface="Calibri"/>
                  <a:cs typeface="Calibri"/>
                </a:rPr>
                <a:t>den</a:t>
              </a:r>
              <a:r>
                <a:rPr sz="1200" b="1" spc="-7" dirty="0">
                  <a:latin typeface="Calibri"/>
                  <a:cs typeface="Calibri"/>
                </a:rPr>
                <a:t>t</a:t>
              </a:r>
              <a:r>
                <a:rPr sz="1200" b="1" spc="3" dirty="0">
                  <a:latin typeface="Calibri"/>
                  <a:cs typeface="Calibri"/>
                </a:rPr>
                <a:t> </a:t>
              </a:r>
              <a:r>
                <a:rPr sz="1200" b="1" spc="-14" dirty="0">
                  <a:latin typeface="Calibri"/>
                  <a:cs typeface="Calibri"/>
                </a:rPr>
                <a:t>O</a:t>
              </a:r>
              <a:r>
                <a:rPr sz="1200" b="1" spc="-3" dirty="0">
                  <a:latin typeface="Calibri"/>
                  <a:cs typeface="Calibri"/>
                </a:rPr>
                <a:t>u</a:t>
              </a:r>
              <a:r>
                <a:rPr sz="1200" b="1" spc="-7" dirty="0">
                  <a:latin typeface="Calibri"/>
                  <a:cs typeface="Calibri"/>
                </a:rPr>
                <a:t>tc</a:t>
              </a:r>
              <a:r>
                <a:rPr sz="1200" b="1" spc="-3" dirty="0">
                  <a:latin typeface="Calibri"/>
                  <a:cs typeface="Calibri"/>
                </a:rPr>
                <a:t>o</a:t>
              </a:r>
              <a:r>
                <a:rPr sz="1200" b="1" spc="-10" dirty="0">
                  <a:latin typeface="Calibri"/>
                  <a:cs typeface="Calibri"/>
                </a:rPr>
                <a:t>mes</a:t>
              </a:r>
              <a:endParaRPr sz="1200" dirty="0">
                <a:latin typeface="Calibri"/>
                <a:cs typeface="Calibri"/>
              </a:endParaRPr>
            </a:p>
          </p:txBody>
        </p:sp>
        <p:sp>
          <p:nvSpPr>
            <p:cNvPr id="50" name="object 3"/>
            <p:cNvSpPr txBox="1"/>
            <p:nvPr/>
          </p:nvSpPr>
          <p:spPr>
            <a:xfrm>
              <a:off x="5424314" y="224356"/>
              <a:ext cx="1182399"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59"/>
              <a:r>
                <a:rPr sz="1200" b="1" spc="-7" dirty="0">
                  <a:latin typeface="Calibri"/>
                  <a:cs typeface="Calibri"/>
                </a:rPr>
                <a:t>Acc</a:t>
              </a:r>
              <a:r>
                <a:rPr sz="1200" b="1" spc="-10" dirty="0">
                  <a:latin typeface="Calibri"/>
                  <a:cs typeface="Calibri"/>
                </a:rPr>
                <a:t>re</a:t>
              </a:r>
              <a:r>
                <a:rPr sz="1200" b="1" spc="-14" dirty="0">
                  <a:latin typeface="Calibri"/>
                  <a:cs typeface="Calibri"/>
                </a:rPr>
                <a:t>d</a:t>
              </a:r>
              <a:r>
                <a:rPr sz="1200" b="1" spc="-7" dirty="0">
                  <a:latin typeface="Calibri"/>
                  <a:cs typeface="Calibri"/>
                </a:rPr>
                <a:t>itati</a:t>
              </a:r>
              <a:r>
                <a:rPr sz="1200" b="1" spc="-3" dirty="0">
                  <a:latin typeface="Calibri"/>
                  <a:cs typeface="Calibri"/>
                </a:rPr>
                <a:t>o</a:t>
              </a:r>
              <a:r>
                <a:rPr sz="1200" b="1" spc="-7" dirty="0">
                  <a:latin typeface="Calibri"/>
                  <a:cs typeface="Calibri"/>
                </a:rPr>
                <a:t>n</a:t>
              </a:r>
              <a:r>
                <a:rPr sz="1200" b="1" dirty="0">
                  <a:latin typeface="Calibri"/>
                  <a:cs typeface="Calibri"/>
                </a:rPr>
                <a:t> S</a:t>
              </a:r>
              <a:r>
                <a:rPr sz="1200" b="1" spc="-7" dirty="0">
                  <a:latin typeface="Calibri"/>
                  <a:cs typeface="Calibri"/>
                </a:rPr>
                <a:t>tat</a:t>
              </a:r>
              <a:r>
                <a:rPr sz="1200" b="1" spc="-10" dirty="0">
                  <a:latin typeface="Calibri"/>
                  <a:cs typeface="Calibri"/>
                </a:rPr>
                <a:t>u</a:t>
              </a:r>
              <a:r>
                <a:rPr sz="1200" b="1" spc="-7" dirty="0">
                  <a:latin typeface="Calibri"/>
                  <a:cs typeface="Calibri"/>
                </a:rPr>
                <a:t>s</a:t>
              </a:r>
              <a:endParaRPr sz="1200" dirty="0">
                <a:latin typeface="Calibri"/>
                <a:cs typeface="Calibri"/>
              </a:endParaRPr>
            </a:p>
          </p:txBody>
        </p:sp>
        <p:sp>
          <p:nvSpPr>
            <p:cNvPr id="51" name="object 4"/>
            <p:cNvSpPr txBox="1"/>
            <p:nvPr/>
          </p:nvSpPr>
          <p:spPr>
            <a:xfrm>
              <a:off x="2353194" y="385089"/>
              <a:ext cx="1020386" cy="41838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2448" marR="3464" indent="-233789">
                <a:lnSpc>
                  <a:spcPct val="101699"/>
                </a:lnSpc>
                <a:buFont typeface="Symbol"/>
                <a:buChar char=""/>
                <a:tabLst>
                  <a:tab pos="164951" algn="l"/>
                </a:tabLst>
              </a:pPr>
              <a:r>
                <a:rPr sz="1200" spc="-3" dirty="0">
                  <a:latin typeface="Calibri"/>
                  <a:cs typeface="Calibri"/>
                </a:rPr>
                <a:t>Co</a:t>
              </a:r>
              <a:r>
                <a:rPr sz="1200" spc="3" dirty="0">
                  <a:latin typeface="Calibri"/>
                  <a:cs typeface="Calibri"/>
                </a:rPr>
                <a:t>m</a:t>
              </a:r>
              <a:r>
                <a:rPr sz="1200" dirty="0">
                  <a:latin typeface="Calibri"/>
                  <a:cs typeface="Calibri"/>
                </a:rPr>
                <a:t>ple</a:t>
              </a:r>
              <a:r>
                <a:rPr sz="1200" spc="3" dirty="0">
                  <a:latin typeface="Calibri"/>
                  <a:cs typeface="Calibri"/>
                </a:rPr>
                <a:t>t</a:t>
              </a:r>
              <a:r>
                <a:rPr sz="1200" spc="-10" dirty="0">
                  <a:latin typeface="Calibri"/>
                  <a:cs typeface="Calibri"/>
                </a:rPr>
                <a:t>i</a:t>
              </a:r>
              <a:r>
                <a:rPr sz="1200" spc="-3" dirty="0">
                  <a:latin typeface="Calibri"/>
                  <a:cs typeface="Calibri"/>
                </a:rPr>
                <a:t>o</a:t>
              </a:r>
              <a:r>
                <a:rPr sz="1200" dirty="0">
                  <a:latin typeface="Calibri"/>
                  <a:cs typeface="Calibri"/>
                </a:rPr>
                <a:t>n</a:t>
              </a:r>
              <a:r>
                <a:rPr sz="1200" spc="7" dirty="0">
                  <a:latin typeface="Calibri"/>
                  <a:cs typeface="Calibri"/>
                </a:rPr>
                <a:t> </a:t>
              </a:r>
              <a:r>
                <a:rPr sz="1200" spc="-7" dirty="0">
                  <a:latin typeface="Calibri"/>
                  <a:cs typeface="Calibri"/>
                </a:rPr>
                <a:t>R</a:t>
              </a:r>
              <a:r>
                <a:rPr sz="1200" spc="-17" dirty="0">
                  <a:latin typeface="Calibri"/>
                  <a:cs typeface="Calibri"/>
                </a:rPr>
                <a:t>a</a:t>
              </a:r>
              <a:r>
                <a:rPr sz="1200" spc="-3" dirty="0">
                  <a:latin typeface="Calibri"/>
                  <a:cs typeface="Calibri"/>
                </a:rPr>
                <a:t>te Prep</a:t>
              </a:r>
              <a:r>
                <a:rPr sz="1200" spc="-7" dirty="0">
                  <a:latin typeface="Calibri"/>
                  <a:cs typeface="Calibri"/>
                </a:rPr>
                <a:t>a</a:t>
              </a:r>
              <a:r>
                <a:rPr sz="1200" spc="-10" dirty="0">
                  <a:latin typeface="Calibri"/>
                  <a:cs typeface="Calibri"/>
                </a:rPr>
                <a:t>r</a:t>
              </a:r>
              <a:r>
                <a:rPr sz="1200" spc="-7" dirty="0">
                  <a:latin typeface="Calibri"/>
                  <a:cs typeface="Calibri"/>
                </a:rPr>
                <a:t>ed Un</a:t>
              </a:r>
              <a:r>
                <a:rPr sz="1200" dirty="0">
                  <a:latin typeface="Calibri"/>
                  <a:cs typeface="Calibri"/>
                </a:rPr>
                <a:t>p</a:t>
              </a:r>
              <a:r>
                <a:rPr sz="1200" spc="-3" dirty="0">
                  <a:latin typeface="Calibri"/>
                  <a:cs typeface="Calibri"/>
                </a:rPr>
                <a:t>r</a:t>
              </a:r>
              <a:r>
                <a:rPr sz="1200" spc="-14" dirty="0">
                  <a:latin typeface="Calibri"/>
                  <a:cs typeface="Calibri"/>
                </a:rPr>
                <a:t>e</a:t>
              </a:r>
              <a:r>
                <a:rPr sz="1200" dirty="0">
                  <a:latin typeface="Calibri"/>
                  <a:cs typeface="Calibri"/>
                </a:rPr>
                <a:t>p</a:t>
              </a:r>
              <a:r>
                <a:rPr sz="1200" spc="-3" dirty="0">
                  <a:latin typeface="Calibri"/>
                  <a:cs typeface="Calibri"/>
                </a:rPr>
                <a:t>ar</a:t>
              </a:r>
              <a:r>
                <a:rPr sz="1200" spc="-14" dirty="0">
                  <a:latin typeface="Calibri"/>
                  <a:cs typeface="Calibri"/>
                </a:rPr>
                <a:t>e</a:t>
              </a:r>
              <a:r>
                <a:rPr sz="1200" dirty="0">
                  <a:latin typeface="Calibri"/>
                  <a:cs typeface="Calibri"/>
                </a:rPr>
                <a:t>d </a:t>
              </a:r>
              <a:r>
                <a:rPr sz="1200" spc="-10" dirty="0">
                  <a:latin typeface="Calibri"/>
                  <a:cs typeface="Calibri"/>
                </a:rPr>
                <a:t>Ov</a:t>
              </a:r>
              <a:r>
                <a:rPr sz="1200" spc="-3" dirty="0">
                  <a:latin typeface="Calibri"/>
                  <a:cs typeface="Calibri"/>
                </a:rPr>
                <a:t>er</a:t>
              </a:r>
              <a:r>
                <a:rPr sz="1200" dirty="0">
                  <a:latin typeface="Calibri"/>
                  <a:cs typeface="Calibri"/>
                </a:rPr>
                <a:t>all</a:t>
              </a:r>
            </a:p>
          </p:txBody>
        </p:sp>
        <p:sp>
          <p:nvSpPr>
            <p:cNvPr id="52" name="object 5"/>
            <p:cNvSpPr txBox="1"/>
            <p:nvPr/>
          </p:nvSpPr>
          <p:spPr>
            <a:xfrm>
              <a:off x="3570143" y="392429"/>
              <a:ext cx="965056"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316" indent="-121657">
                <a:buFont typeface="Calibri"/>
                <a:buChar char="•"/>
                <a:tabLst>
                  <a:tab pos="130749" algn="l"/>
                </a:tabLst>
              </a:pPr>
              <a:r>
                <a:rPr sz="1200" spc="-7" dirty="0">
                  <a:latin typeface="Calibri"/>
                  <a:cs typeface="Calibri"/>
                </a:rPr>
                <a:t>N</a:t>
              </a:r>
              <a:r>
                <a:rPr sz="1200" dirty="0">
                  <a:latin typeface="Calibri"/>
                  <a:cs typeface="Calibri"/>
                </a:rPr>
                <a:t>u</a:t>
              </a:r>
              <a:r>
                <a:rPr sz="1200" spc="-17" dirty="0">
                  <a:latin typeface="Calibri"/>
                  <a:cs typeface="Calibri"/>
                </a:rPr>
                <a:t>m</a:t>
              </a:r>
              <a:r>
                <a:rPr sz="1200" dirty="0">
                  <a:latin typeface="Calibri"/>
                  <a:cs typeface="Calibri"/>
                </a:rPr>
                <a:t>b</a:t>
              </a:r>
              <a:r>
                <a:rPr sz="1200" spc="-3" dirty="0">
                  <a:latin typeface="Calibri"/>
                  <a:cs typeface="Calibri"/>
                </a:rPr>
                <a:t>er o</a:t>
              </a:r>
              <a:r>
                <a:rPr sz="1200" dirty="0">
                  <a:latin typeface="Calibri"/>
                  <a:cs typeface="Calibri"/>
                </a:rPr>
                <a:t>f </a:t>
              </a:r>
              <a:r>
                <a:rPr sz="1200" spc="3" dirty="0">
                  <a:latin typeface="Calibri"/>
                  <a:cs typeface="Calibri"/>
                </a:rPr>
                <a:t>D</a:t>
              </a:r>
              <a:r>
                <a:rPr sz="1200" spc="-7" dirty="0">
                  <a:latin typeface="Calibri"/>
                  <a:cs typeface="Calibri"/>
                </a:rPr>
                <a:t>eg</a:t>
              </a:r>
              <a:r>
                <a:rPr sz="1200" spc="-10" dirty="0">
                  <a:latin typeface="Calibri"/>
                  <a:cs typeface="Calibri"/>
                </a:rPr>
                <a:t>r</a:t>
              </a:r>
              <a:r>
                <a:rPr sz="1200" spc="-7" dirty="0">
                  <a:latin typeface="Calibri"/>
                  <a:cs typeface="Calibri"/>
                </a:rPr>
                <a:t>ee</a:t>
              </a:r>
              <a:r>
                <a:rPr sz="1200" dirty="0">
                  <a:latin typeface="Calibri"/>
                  <a:cs typeface="Calibri"/>
                </a:rPr>
                <a:t>s</a:t>
              </a:r>
            </a:p>
          </p:txBody>
        </p:sp>
        <p:sp>
          <p:nvSpPr>
            <p:cNvPr id="53" name="object 6"/>
            <p:cNvSpPr txBox="1"/>
            <p:nvPr/>
          </p:nvSpPr>
          <p:spPr>
            <a:xfrm>
              <a:off x="4997247" y="519198"/>
              <a:ext cx="991466"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9883" indent="-121224">
                <a:buFont typeface="Calibri"/>
                <a:buChar char="•"/>
                <a:tabLst>
                  <a:tab pos="130316" algn="l"/>
                </a:tabLst>
              </a:pPr>
              <a:r>
                <a:rPr sz="1200" spc="-7" dirty="0">
                  <a:latin typeface="Calibri"/>
                  <a:cs typeface="Calibri"/>
                </a:rPr>
                <a:t>Ac</a:t>
              </a:r>
              <a:r>
                <a:rPr sz="1200" spc="-10" dirty="0">
                  <a:latin typeface="Calibri"/>
                  <a:cs typeface="Calibri"/>
                </a:rPr>
                <a:t>c</a:t>
              </a:r>
              <a:r>
                <a:rPr sz="1200" spc="-3" dirty="0">
                  <a:latin typeface="Calibri"/>
                  <a:cs typeface="Calibri"/>
                </a:rPr>
                <a:t>re</a:t>
              </a:r>
              <a:r>
                <a:rPr sz="1200" dirty="0">
                  <a:latin typeface="Calibri"/>
                  <a:cs typeface="Calibri"/>
                </a:rPr>
                <a:t>di</a:t>
              </a:r>
              <a:r>
                <a:rPr sz="1200" spc="-7" dirty="0">
                  <a:latin typeface="Calibri"/>
                  <a:cs typeface="Calibri"/>
                </a:rPr>
                <a:t>ta</a:t>
              </a:r>
              <a:r>
                <a:rPr sz="1200" dirty="0">
                  <a:latin typeface="Calibri"/>
                  <a:cs typeface="Calibri"/>
                </a:rPr>
                <a:t>ti</a:t>
              </a:r>
              <a:r>
                <a:rPr sz="1200" spc="-7" dirty="0">
                  <a:latin typeface="Calibri"/>
                  <a:cs typeface="Calibri"/>
                </a:rPr>
                <a:t>o</a:t>
              </a:r>
              <a:r>
                <a:rPr sz="1200" dirty="0">
                  <a:latin typeface="Calibri"/>
                  <a:cs typeface="Calibri"/>
                </a:rPr>
                <a:t>n</a:t>
              </a:r>
              <a:r>
                <a:rPr sz="1200" spc="3" dirty="0">
                  <a:latin typeface="Calibri"/>
                  <a:cs typeface="Calibri"/>
                </a:rPr>
                <a:t> </a:t>
              </a:r>
              <a:r>
                <a:rPr sz="1200" spc="-10" dirty="0">
                  <a:latin typeface="Calibri"/>
                  <a:cs typeface="Calibri"/>
                </a:rPr>
                <a:t>S</a:t>
              </a:r>
              <a:r>
                <a:rPr sz="1200" spc="-3" dirty="0">
                  <a:latin typeface="Calibri"/>
                  <a:cs typeface="Calibri"/>
                </a:rPr>
                <a:t>ta</a:t>
              </a:r>
              <a:r>
                <a:rPr sz="1200" spc="-7" dirty="0">
                  <a:latin typeface="Calibri"/>
                  <a:cs typeface="Calibri"/>
                </a:rPr>
                <a:t>t</a:t>
              </a:r>
              <a:r>
                <a:rPr sz="1200" dirty="0">
                  <a:latin typeface="Calibri"/>
                  <a:cs typeface="Calibri"/>
                </a:rPr>
                <a:t>us</a:t>
              </a:r>
            </a:p>
          </p:txBody>
        </p:sp>
        <p:sp>
          <p:nvSpPr>
            <p:cNvPr id="54" name="object 7"/>
            <p:cNvSpPr txBox="1"/>
            <p:nvPr/>
          </p:nvSpPr>
          <p:spPr>
            <a:xfrm>
              <a:off x="3570143" y="646141"/>
              <a:ext cx="1097973"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0316" indent="-121657">
                <a:buFont typeface="Calibri"/>
                <a:buChar char="•"/>
                <a:tabLst>
                  <a:tab pos="130749" algn="l"/>
                </a:tabLst>
              </a:pPr>
              <a:r>
                <a:rPr sz="1200" spc="-7" dirty="0">
                  <a:latin typeface="Calibri"/>
                  <a:cs typeface="Calibri"/>
                </a:rPr>
                <a:t>N</a:t>
              </a:r>
              <a:r>
                <a:rPr sz="1200" dirty="0">
                  <a:latin typeface="Calibri"/>
                  <a:cs typeface="Calibri"/>
                </a:rPr>
                <a:t>u</a:t>
              </a:r>
              <a:r>
                <a:rPr sz="1200" spc="-17" dirty="0">
                  <a:latin typeface="Calibri"/>
                  <a:cs typeface="Calibri"/>
                </a:rPr>
                <a:t>m</a:t>
              </a:r>
              <a:r>
                <a:rPr sz="1200" dirty="0">
                  <a:latin typeface="Calibri"/>
                  <a:cs typeface="Calibri"/>
                </a:rPr>
                <a:t>b</a:t>
              </a:r>
              <a:r>
                <a:rPr sz="1200" spc="-3" dirty="0">
                  <a:latin typeface="Calibri"/>
                  <a:cs typeface="Calibri"/>
                </a:rPr>
                <a:t>er o</a:t>
              </a:r>
              <a:r>
                <a:rPr sz="1200" dirty="0">
                  <a:latin typeface="Calibri"/>
                  <a:cs typeface="Calibri"/>
                </a:rPr>
                <a:t>f </a:t>
              </a:r>
              <a:r>
                <a:rPr sz="1200" spc="-10" dirty="0">
                  <a:latin typeface="Calibri"/>
                  <a:cs typeface="Calibri"/>
                </a:rPr>
                <a:t>Cer</a:t>
              </a:r>
              <a:r>
                <a:rPr sz="1200" dirty="0">
                  <a:latin typeface="Calibri"/>
                  <a:cs typeface="Calibri"/>
                </a:rPr>
                <a:t>t</a:t>
              </a:r>
              <a:r>
                <a:rPr sz="1200" spc="-10" dirty="0">
                  <a:latin typeface="Calibri"/>
                  <a:cs typeface="Calibri"/>
                </a:rPr>
                <a:t>i</a:t>
              </a:r>
              <a:r>
                <a:rPr sz="1200" dirty="0">
                  <a:latin typeface="Calibri"/>
                  <a:cs typeface="Calibri"/>
                </a:rPr>
                <a:t>fi</a:t>
              </a:r>
              <a:r>
                <a:rPr sz="1200" spc="-3" dirty="0">
                  <a:latin typeface="Calibri"/>
                  <a:cs typeface="Calibri"/>
                </a:rPr>
                <a:t>c</a:t>
              </a:r>
              <a:r>
                <a:rPr sz="1200" spc="-7" dirty="0">
                  <a:latin typeface="Calibri"/>
                  <a:cs typeface="Calibri"/>
                </a:rPr>
                <a:t>ates</a:t>
              </a:r>
              <a:endParaRPr sz="1200" dirty="0">
                <a:latin typeface="Calibri"/>
                <a:cs typeface="Calibri"/>
              </a:endParaRPr>
            </a:p>
          </p:txBody>
        </p:sp>
        <p:sp>
          <p:nvSpPr>
            <p:cNvPr id="55" name="object 8"/>
            <p:cNvSpPr txBox="1"/>
            <p:nvPr/>
          </p:nvSpPr>
          <p:spPr>
            <a:xfrm>
              <a:off x="3570143" y="899680"/>
              <a:ext cx="1034761"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128" indent="-145469">
                <a:buFont typeface="Calibri"/>
                <a:buChar char="•"/>
                <a:tabLst>
                  <a:tab pos="154561" algn="l"/>
                </a:tabLst>
              </a:pPr>
              <a:r>
                <a:rPr sz="1200" spc="-7" dirty="0">
                  <a:latin typeface="Calibri"/>
                  <a:cs typeface="Calibri"/>
                </a:rPr>
                <a:t>Nu</a:t>
              </a:r>
              <a:r>
                <a:rPr sz="1200" dirty="0">
                  <a:latin typeface="Calibri"/>
                  <a:cs typeface="Calibri"/>
                </a:rPr>
                <a:t>m</a:t>
              </a:r>
              <a:r>
                <a:rPr sz="1200" spc="3" dirty="0">
                  <a:latin typeface="Calibri"/>
                  <a:cs typeface="Calibri"/>
                </a:rPr>
                <a:t>b</a:t>
              </a:r>
              <a:r>
                <a:rPr sz="1200" spc="-3" dirty="0">
                  <a:latin typeface="Calibri"/>
                  <a:cs typeface="Calibri"/>
                </a:rPr>
                <a:t>er </a:t>
              </a:r>
              <a:r>
                <a:rPr sz="1200" spc="-7" dirty="0">
                  <a:latin typeface="Calibri"/>
                  <a:cs typeface="Calibri"/>
                </a:rPr>
                <a:t>o</a:t>
              </a:r>
              <a:r>
                <a:rPr sz="1200" dirty="0">
                  <a:latin typeface="Calibri"/>
                  <a:cs typeface="Calibri"/>
                </a:rPr>
                <a:t>f</a:t>
              </a:r>
              <a:r>
                <a:rPr sz="1200" spc="7" dirty="0">
                  <a:latin typeface="Calibri"/>
                  <a:cs typeface="Calibri"/>
                </a:rPr>
                <a:t> </a:t>
              </a:r>
              <a:r>
                <a:rPr sz="1200" spc="-10" dirty="0">
                  <a:latin typeface="Calibri"/>
                  <a:cs typeface="Calibri"/>
                </a:rPr>
                <a:t>T</a:t>
              </a:r>
              <a:r>
                <a:rPr sz="1200" spc="-3" dirty="0">
                  <a:latin typeface="Calibri"/>
                  <a:cs typeface="Calibri"/>
                </a:rPr>
                <a:t>r</a:t>
              </a:r>
              <a:r>
                <a:rPr sz="1200" spc="-10" dirty="0">
                  <a:latin typeface="Calibri"/>
                  <a:cs typeface="Calibri"/>
                </a:rPr>
                <a:t>a</a:t>
              </a:r>
              <a:r>
                <a:rPr sz="1200" dirty="0">
                  <a:latin typeface="Calibri"/>
                  <a:cs typeface="Calibri"/>
                </a:rPr>
                <a:t>n</a:t>
              </a:r>
              <a:r>
                <a:rPr sz="1200" spc="-3" dirty="0">
                  <a:latin typeface="Calibri"/>
                  <a:cs typeface="Calibri"/>
                </a:rPr>
                <a:t>s</a:t>
              </a:r>
              <a:r>
                <a:rPr sz="1200" dirty="0">
                  <a:latin typeface="Calibri"/>
                  <a:cs typeface="Calibri"/>
                </a:rPr>
                <a:t>f</a:t>
              </a:r>
              <a:r>
                <a:rPr sz="1200" spc="-14" dirty="0">
                  <a:latin typeface="Calibri"/>
                  <a:cs typeface="Calibri"/>
                </a:rPr>
                <a:t>er</a:t>
              </a:r>
              <a:r>
                <a:rPr sz="1200" dirty="0">
                  <a:latin typeface="Calibri"/>
                  <a:cs typeface="Calibri"/>
                </a:rPr>
                <a:t>s</a:t>
              </a:r>
            </a:p>
          </p:txBody>
        </p:sp>
        <p:sp>
          <p:nvSpPr>
            <p:cNvPr id="56" name="object 9"/>
            <p:cNvSpPr txBox="1"/>
            <p:nvPr/>
          </p:nvSpPr>
          <p:spPr>
            <a:xfrm>
              <a:off x="2353194" y="1051320"/>
              <a:ext cx="881928" cy="84759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4518" marR="3464" indent="-155859">
                <a:lnSpc>
                  <a:spcPct val="110000"/>
                </a:lnSpc>
                <a:buFont typeface="Symbol"/>
                <a:buChar char=""/>
                <a:tabLst>
                  <a:tab pos="164951" algn="l"/>
                </a:tabLst>
              </a:pPr>
              <a:r>
                <a:rPr sz="1200" spc="-10" dirty="0">
                  <a:latin typeface="Calibri"/>
                  <a:cs typeface="Calibri"/>
                </a:rPr>
                <a:t>T</a:t>
              </a:r>
              <a:r>
                <a:rPr sz="1200" spc="-3" dirty="0">
                  <a:latin typeface="Calibri"/>
                  <a:cs typeface="Calibri"/>
                </a:rPr>
                <a:t>r</a:t>
              </a:r>
              <a:r>
                <a:rPr sz="1200" dirty="0">
                  <a:latin typeface="Calibri"/>
                  <a:cs typeface="Calibri"/>
                </a:rPr>
                <a:t>a</a:t>
              </a:r>
              <a:r>
                <a:rPr sz="1200" spc="3" dirty="0">
                  <a:latin typeface="Calibri"/>
                  <a:cs typeface="Calibri"/>
                </a:rPr>
                <a:t>n</a:t>
              </a:r>
              <a:r>
                <a:rPr sz="1200" spc="-3" dirty="0">
                  <a:latin typeface="Calibri"/>
                  <a:cs typeface="Calibri"/>
                </a:rPr>
                <a:t>s</a:t>
              </a:r>
              <a:r>
                <a:rPr sz="1200" spc="-7" dirty="0">
                  <a:latin typeface="Calibri"/>
                  <a:cs typeface="Calibri"/>
                </a:rPr>
                <a:t>fe</a:t>
              </a:r>
              <a:r>
                <a:rPr sz="1200" dirty="0">
                  <a:latin typeface="Calibri"/>
                  <a:cs typeface="Calibri"/>
                </a:rPr>
                <a:t>r-</a:t>
              </a:r>
              <a:r>
                <a:rPr sz="1200" spc="-3" dirty="0">
                  <a:latin typeface="Calibri"/>
                  <a:cs typeface="Calibri"/>
                </a:rPr>
                <a:t>level Co</a:t>
              </a:r>
              <a:r>
                <a:rPr sz="1200" dirty="0">
                  <a:latin typeface="Calibri"/>
                  <a:cs typeface="Calibri"/>
                </a:rPr>
                <a:t>mple</a:t>
              </a:r>
              <a:r>
                <a:rPr sz="1200" spc="3" dirty="0">
                  <a:latin typeface="Calibri"/>
                  <a:cs typeface="Calibri"/>
                </a:rPr>
                <a:t>t</a:t>
              </a:r>
              <a:r>
                <a:rPr sz="1200" spc="-10" dirty="0">
                  <a:latin typeface="Calibri"/>
                  <a:cs typeface="Calibri"/>
                </a:rPr>
                <a:t>i</a:t>
              </a:r>
              <a:r>
                <a:rPr sz="1200" spc="-3" dirty="0">
                  <a:latin typeface="Calibri"/>
                  <a:cs typeface="Calibri"/>
                </a:rPr>
                <a:t>o</a:t>
              </a:r>
              <a:r>
                <a:rPr sz="1200" dirty="0">
                  <a:latin typeface="Calibri"/>
                  <a:cs typeface="Calibri"/>
                </a:rPr>
                <a:t>n</a:t>
              </a:r>
              <a:r>
                <a:rPr sz="1200" spc="10" dirty="0">
                  <a:latin typeface="Calibri"/>
                  <a:cs typeface="Calibri"/>
                </a:rPr>
                <a:t> </a:t>
              </a:r>
              <a:r>
                <a:rPr sz="1200" spc="-7" dirty="0">
                  <a:latin typeface="Calibri"/>
                  <a:cs typeface="Calibri"/>
                </a:rPr>
                <a:t>R</a:t>
              </a:r>
              <a:r>
                <a:rPr sz="1200" spc="-17" dirty="0">
                  <a:latin typeface="Calibri"/>
                  <a:cs typeface="Calibri"/>
                </a:rPr>
                <a:t>a</a:t>
              </a:r>
              <a:r>
                <a:rPr sz="1200" spc="-3" dirty="0">
                  <a:latin typeface="Calibri"/>
                  <a:cs typeface="Calibri"/>
                </a:rPr>
                <a:t>te</a:t>
              </a:r>
              <a:endParaRPr sz="1200" dirty="0">
                <a:latin typeface="Calibri"/>
                <a:cs typeface="Calibri"/>
              </a:endParaRPr>
            </a:p>
            <a:p>
              <a:pPr marL="242448">
                <a:spcBef>
                  <a:spcPts val="17"/>
                </a:spcBef>
              </a:pPr>
              <a:r>
                <a:rPr sz="1200" spc="-7" dirty="0">
                  <a:latin typeface="Calibri"/>
                  <a:cs typeface="Calibri"/>
                </a:rPr>
                <a:t>Mat</a:t>
              </a:r>
              <a:r>
                <a:rPr sz="1200" dirty="0">
                  <a:latin typeface="Calibri"/>
                  <a:cs typeface="Calibri"/>
                </a:rPr>
                <a:t>h</a:t>
              </a:r>
              <a:r>
                <a:rPr sz="1200" spc="3" dirty="0">
                  <a:latin typeface="Calibri"/>
                  <a:cs typeface="Calibri"/>
                </a:rPr>
                <a:t> </a:t>
              </a:r>
              <a:r>
                <a:rPr sz="1200" spc="-10" dirty="0">
                  <a:latin typeface="Calibri"/>
                  <a:cs typeface="Calibri"/>
                </a:rPr>
                <a:t>Y</a:t>
              </a:r>
              <a:r>
                <a:rPr sz="1200" spc="-14" dirty="0">
                  <a:latin typeface="Calibri"/>
                  <a:cs typeface="Calibri"/>
                </a:rPr>
                <a:t>e</a:t>
              </a:r>
              <a:r>
                <a:rPr sz="1200" spc="-3" dirty="0">
                  <a:latin typeface="Calibri"/>
                  <a:cs typeface="Calibri"/>
                </a:rPr>
                <a:t>ar</a:t>
              </a:r>
              <a:r>
                <a:rPr sz="1200" spc="3" dirty="0">
                  <a:latin typeface="Calibri"/>
                  <a:cs typeface="Calibri"/>
                </a:rPr>
                <a:t> </a:t>
              </a:r>
              <a:r>
                <a:rPr sz="1200" spc="-7" dirty="0">
                  <a:latin typeface="Calibri"/>
                  <a:cs typeface="Calibri"/>
                </a:rPr>
                <a:t>1</a:t>
              </a:r>
              <a:endParaRPr sz="1200" dirty="0">
                <a:latin typeface="Calibri"/>
                <a:cs typeface="Calibri"/>
              </a:endParaRPr>
            </a:p>
            <a:p>
              <a:pPr marL="242448">
                <a:spcBef>
                  <a:spcPts val="17"/>
                </a:spcBef>
              </a:pPr>
              <a:r>
                <a:rPr sz="1200" spc="-7" dirty="0">
                  <a:latin typeface="Calibri"/>
                  <a:cs typeface="Calibri"/>
                </a:rPr>
                <a:t>Mat</a:t>
              </a:r>
              <a:r>
                <a:rPr sz="1200" dirty="0">
                  <a:latin typeface="Calibri"/>
                  <a:cs typeface="Calibri"/>
                </a:rPr>
                <a:t>h</a:t>
              </a:r>
              <a:r>
                <a:rPr sz="1200" spc="3" dirty="0">
                  <a:latin typeface="Calibri"/>
                  <a:cs typeface="Calibri"/>
                </a:rPr>
                <a:t> </a:t>
              </a:r>
              <a:r>
                <a:rPr sz="1200" spc="-10" dirty="0">
                  <a:latin typeface="Calibri"/>
                  <a:cs typeface="Calibri"/>
                </a:rPr>
                <a:t>Y</a:t>
              </a:r>
              <a:r>
                <a:rPr sz="1200" spc="-14" dirty="0">
                  <a:latin typeface="Calibri"/>
                  <a:cs typeface="Calibri"/>
                </a:rPr>
                <a:t>e</a:t>
              </a:r>
              <a:r>
                <a:rPr sz="1200" spc="-3" dirty="0">
                  <a:latin typeface="Calibri"/>
                  <a:cs typeface="Calibri"/>
                </a:rPr>
                <a:t>ar</a:t>
              </a:r>
              <a:r>
                <a:rPr sz="1200" spc="3" dirty="0">
                  <a:latin typeface="Calibri"/>
                  <a:cs typeface="Calibri"/>
                </a:rPr>
                <a:t> </a:t>
              </a:r>
              <a:r>
                <a:rPr sz="1200" spc="-7" dirty="0">
                  <a:latin typeface="Calibri"/>
                  <a:cs typeface="Calibri"/>
                </a:rPr>
                <a:t>2</a:t>
              </a:r>
              <a:endParaRPr sz="1200" dirty="0">
                <a:latin typeface="Calibri"/>
                <a:cs typeface="Calibri"/>
              </a:endParaRPr>
            </a:p>
            <a:p>
              <a:pPr marL="242448">
                <a:spcBef>
                  <a:spcPts val="17"/>
                </a:spcBef>
              </a:pPr>
              <a:r>
                <a:rPr sz="1200" spc="-3" dirty="0">
                  <a:latin typeface="Calibri"/>
                  <a:cs typeface="Calibri"/>
                </a:rPr>
                <a:t>E</a:t>
              </a:r>
              <a:r>
                <a:rPr sz="1200" spc="3" dirty="0">
                  <a:latin typeface="Calibri"/>
                  <a:cs typeface="Calibri"/>
                </a:rPr>
                <a:t>n</a:t>
              </a:r>
              <a:r>
                <a:rPr sz="1200" dirty="0">
                  <a:latin typeface="Calibri"/>
                  <a:cs typeface="Calibri"/>
                </a:rPr>
                <a:t>glish</a:t>
              </a:r>
              <a:r>
                <a:rPr sz="1200" spc="-7" dirty="0">
                  <a:latin typeface="Calibri"/>
                  <a:cs typeface="Calibri"/>
                </a:rPr>
                <a:t> </a:t>
              </a:r>
              <a:r>
                <a:rPr sz="1200" spc="-10" dirty="0">
                  <a:latin typeface="Calibri"/>
                  <a:cs typeface="Calibri"/>
                </a:rPr>
                <a:t>Y</a:t>
              </a:r>
              <a:r>
                <a:rPr sz="1200" spc="-3" dirty="0">
                  <a:latin typeface="Calibri"/>
                  <a:cs typeface="Calibri"/>
                </a:rPr>
                <a:t>ear</a:t>
              </a:r>
              <a:r>
                <a:rPr sz="1200" spc="-7" dirty="0">
                  <a:latin typeface="Calibri"/>
                  <a:cs typeface="Calibri"/>
                </a:rPr>
                <a:t> 1</a:t>
              </a:r>
              <a:endParaRPr sz="1200" dirty="0">
                <a:latin typeface="Calibri"/>
                <a:cs typeface="Calibri"/>
              </a:endParaRPr>
            </a:p>
            <a:p>
              <a:pPr marL="242448">
                <a:spcBef>
                  <a:spcPts val="14"/>
                </a:spcBef>
              </a:pPr>
              <a:r>
                <a:rPr sz="1200" spc="-3" dirty="0">
                  <a:latin typeface="Calibri"/>
                  <a:cs typeface="Calibri"/>
                </a:rPr>
                <a:t>E</a:t>
              </a:r>
              <a:r>
                <a:rPr sz="1200" spc="3" dirty="0">
                  <a:latin typeface="Calibri"/>
                  <a:cs typeface="Calibri"/>
                </a:rPr>
                <a:t>n</a:t>
              </a:r>
              <a:r>
                <a:rPr sz="1200" dirty="0">
                  <a:latin typeface="Calibri"/>
                  <a:cs typeface="Calibri"/>
                </a:rPr>
                <a:t>glish</a:t>
              </a:r>
              <a:r>
                <a:rPr sz="1200" spc="-7" dirty="0">
                  <a:latin typeface="Calibri"/>
                  <a:cs typeface="Calibri"/>
                </a:rPr>
                <a:t> </a:t>
              </a:r>
              <a:r>
                <a:rPr sz="1200" spc="-10" dirty="0">
                  <a:latin typeface="Calibri"/>
                  <a:cs typeface="Calibri"/>
                </a:rPr>
                <a:t>Y</a:t>
              </a:r>
              <a:r>
                <a:rPr sz="1200" spc="-3" dirty="0">
                  <a:latin typeface="Calibri"/>
                  <a:cs typeface="Calibri"/>
                </a:rPr>
                <a:t>ear</a:t>
              </a:r>
              <a:r>
                <a:rPr sz="1200" spc="-7" dirty="0">
                  <a:latin typeface="Calibri"/>
                  <a:cs typeface="Calibri"/>
                </a:rPr>
                <a:t> 2</a:t>
              </a:r>
              <a:endParaRPr sz="1200" dirty="0">
                <a:latin typeface="Calibri"/>
                <a:cs typeface="Calibri"/>
              </a:endParaRPr>
            </a:p>
          </p:txBody>
        </p:sp>
        <p:sp>
          <p:nvSpPr>
            <p:cNvPr id="57" name="object 10"/>
            <p:cNvSpPr txBox="1"/>
            <p:nvPr/>
          </p:nvSpPr>
          <p:spPr>
            <a:xfrm>
              <a:off x="5584334" y="1032943"/>
              <a:ext cx="835602"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59"/>
              <a:r>
                <a:rPr sz="1200" b="1" spc="-7" dirty="0">
                  <a:latin typeface="Calibri"/>
                  <a:cs typeface="Calibri"/>
                </a:rPr>
                <a:t>Fiscal </a:t>
              </a:r>
              <a:r>
                <a:rPr sz="1200" b="1" spc="-10" dirty="0">
                  <a:latin typeface="Calibri"/>
                  <a:cs typeface="Calibri"/>
                </a:rPr>
                <a:t>V</a:t>
              </a:r>
              <a:r>
                <a:rPr sz="1200" b="1" dirty="0">
                  <a:latin typeface="Calibri"/>
                  <a:cs typeface="Calibri"/>
                </a:rPr>
                <a:t>i</a:t>
              </a:r>
              <a:r>
                <a:rPr sz="1200" b="1" spc="-7" dirty="0">
                  <a:latin typeface="Calibri"/>
                  <a:cs typeface="Calibri"/>
                </a:rPr>
                <a:t>ability</a:t>
              </a:r>
              <a:endParaRPr sz="1200" dirty="0">
                <a:latin typeface="Calibri"/>
                <a:cs typeface="Calibri"/>
              </a:endParaRPr>
            </a:p>
          </p:txBody>
        </p:sp>
        <p:sp>
          <p:nvSpPr>
            <p:cNvPr id="58" name="object 11"/>
            <p:cNvSpPr txBox="1"/>
            <p:nvPr/>
          </p:nvSpPr>
          <p:spPr>
            <a:xfrm>
              <a:off x="3570144" y="1195821"/>
              <a:ext cx="1017010" cy="2741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2744" marR="3464" indent="-164085">
                <a:lnSpc>
                  <a:spcPct val="101699"/>
                </a:lnSpc>
                <a:buFont typeface="Calibri"/>
                <a:buChar char="•"/>
                <a:tabLst>
                  <a:tab pos="154561" algn="l"/>
                </a:tabLst>
              </a:pPr>
              <a:r>
                <a:rPr sz="1200" spc="-3" dirty="0">
                  <a:latin typeface="Calibri"/>
                  <a:cs typeface="Calibri"/>
                </a:rPr>
                <a:t>N</a:t>
              </a:r>
              <a:r>
                <a:rPr sz="1200" spc="-7" dirty="0">
                  <a:latin typeface="Calibri"/>
                  <a:cs typeface="Calibri"/>
                </a:rPr>
                <a:t>u</a:t>
              </a:r>
              <a:r>
                <a:rPr sz="1200" dirty="0">
                  <a:latin typeface="Calibri"/>
                  <a:cs typeface="Calibri"/>
                </a:rPr>
                <a:t>m</a:t>
              </a:r>
              <a:r>
                <a:rPr sz="1200" spc="3" dirty="0">
                  <a:latin typeface="Calibri"/>
                  <a:cs typeface="Calibri"/>
                </a:rPr>
                <a:t>b</a:t>
              </a:r>
              <a:r>
                <a:rPr sz="1200" spc="-3" dirty="0">
                  <a:latin typeface="Calibri"/>
                  <a:cs typeface="Calibri"/>
                </a:rPr>
                <a:t>er </a:t>
              </a:r>
              <a:r>
                <a:rPr sz="1200" spc="-7" dirty="0">
                  <a:latin typeface="Calibri"/>
                  <a:cs typeface="Calibri"/>
                </a:rPr>
                <a:t>o</a:t>
              </a:r>
              <a:r>
                <a:rPr sz="1200" dirty="0">
                  <a:latin typeface="Calibri"/>
                  <a:cs typeface="Calibri"/>
                </a:rPr>
                <a:t>f</a:t>
              </a:r>
              <a:r>
                <a:rPr sz="1200" spc="3" dirty="0">
                  <a:latin typeface="Calibri"/>
                  <a:cs typeface="Calibri"/>
                </a:rPr>
                <a:t> </a:t>
              </a:r>
              <a:r>
                <a:rPr sz="1200" spc="-3" dirty="0">
                  <a:latin typeface="Calibri"/>
                  <a:cs typeface="Calibri"/>
                </a:rPr>
                <a:t>Lo</a:t>
              </a:r>
              <a:r>
                <a:rPr sz="1200" dirty="0">
                  <a:latin typeface="Calibri"/>
                  <a:cs typeface="Calibri"/>
                </a:rPr>
                <a:t>w-</a:t>
              </a:r>
              <a:r>
                <a:rPr sz="1200" spc="-7" dirty="0">
                  <a:latin typeface="Calibri"/>
                  <a:cs typeface="Calibri"/>
                </a:rPr>
                <a:t>u</a:t>
              </a:r>
              <a:r>
                <a:rPr sz="1200" dirty="0">
                  <a:latin typeface="Calibri"/>
                  <a:cs typeface="Calibri"/>
                </a:rPr>
                <a:t>nit </a:t>
              </a:r>
              <a:r>
                <a:rPr sz="1200" spc="-7" dirty="0">
                  <a:latin typeface="Calibri"/>
                  <a:cs typeface="Calibri"/>
                </a:rPr>
                <a:t>c</a:t>
              </a:r>
              <a:r>
                <a:rPr sz="1200" spc="-3" dirty="0">
                  <a:latin typeface="Calibri"/>
                  <a:cs typeface="Calibri"/>
                </a:rPr>
                <a:t>ert</a:t>
              </a:r>
              <a:r>
                <a:rPr sz="1200" spc="-10" dirty="0">
                  <a:latin typeface="Calibri"/>
                  <a:cs typeface="Calibri"/>
                </a:rPr>
                <a:t>i</a:t>
              </a:r>
              <a:r>
                <a:rPr sz="1200" dirty="0">
                  <a:latin typeface="Calibri"/>
                  <a:cs typeface="Calibri"/>
                </a:rPr>
                <a:t>fi</a:t>
              </a:r>
              <a:r>
                <a:rPr sz="1200" spc="-3" dirty="0">
                  <a:latin typeface="Calibri"/>
                  <a:cs typeface="Calibri"/>
                </a:rPr>
                <a:t>c</a:t>
              </a:r>
              <a:r>
                <a:rPr sz="1200" spc="-7" dirty="0">
                  <a:latin typeface="Calibri"/>
                  <a:cs typeface="Calibri"/>
                </a:rPr>
                <a:t>a</a:t>
              </a:r>
              <a:r>
                <a:rPr sz="1200" dirty="0">
                  <a:latin typeface="Calibri"/>
                  <a:cs typeface="Calibri"/>
                </a:rPr>
                <a:t>t</a:t>
              </a:r>
              <a:r>
                <a:rPr sz="1200" spc="-7" dirty="0">
                  <a:latin typeface="Calibri"/>
                  <a:cs typeface="Calibri"/>
                </a:rPr>
                <a:t>es</a:t>
              </a:r>
              <a:endParaRPr sz="1200" dirty="0">
                <a:latin typeface="Calibri"/>
                <a:cs typeface="Calibri"/>
              </a:endParaRPr>
            </a:p>
          </p:txBody>
        </p:sp>
        <p:sp>
          <p:nvSpPr>
            <p:cNvPr id="59" name="object 12"/>
            <p:cNvSpPr txBox="1"/>
            <p:nvPr/>
          </p:nvSpPr>
          <p:spPr>
            <a:xfrm>
              <a:off x="4997248" y="1195820"/>
              <a:ext cx="1002290" cy="68430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932" indent="-140274">
                <a:buFont typeface="Calibri"/>
                <a:buChar char="•"/>
                <a:tabLst>
                  <a:tab pos="130316" algn="l"/>
                </a:tabLst>
              </a:pPr>
              <a:r>
                <a:rPr sz="1200" dirty="0">
                  <a:latin typeface="Calibri"/>
                  <a:cs typeface="Calibri"/>
                </a:rPr>
                <a:t>Salary </a:t>
              </a:r>
              <a:r>
                <a:rPr sz="1200" spc="-7" dirty="0">
                  <a:latin typeface="Calibri"/>
                  <a:cs typeface="Calibri"/>
                </a:rPr>
                <a:t>a</a:t>
              </a:r>
              <a:r>
                <a:rPr sz="1200" dirty="0">
                  <a:latin typeface="Calibri"/>
                  <a:cs typeface="Calibri"/>
                </a:rPr>
                <a:t>nd</a:t>
              </a:r>
              <a:r>
                <a:rPr sz="1200" spc="3" dirty="0">
                  <a:latin typeface="Calibri"/>
                  <a:cs typeface="Calibri"/>
                </a:rPr>
                <a:t> </a:t>
              </a:r>
              <a:r>
                <a:rPr sz="1200" spc="-3" dirty="0">
                  <a:latin typeface="Calibri"/>
                  <a:cs typeface="Calibri"/>
                </a:rPr>
                <a:t>B</a:t>
              </a:r>
              <a:r>
                <a:rPr sz="1200" spc="-7" dirty="0">
                  <a:latin typeface="Calibri"/>
                  <a:cs typeface="Calibri"/>
                </a:rPr>
                <a:t>e</a:t>
              </a:r>
              <a:r>
                <a:rPr sz="1200" dirty="0">
                  <a:latin typeface="Calibri"/>
                  <a:cs typeface="Calibri"/>
                </a:rPr>
                <a:t>n</a:t>
              </a:r>
              <a:r>
                <a:rPr sz="1200" spc="-7" dirty="0">
                  <a:latin typeface="Calibri"/>
                  <a:cs typeface="Calibri"/>
                </a:rPr>
                <a:t>e</a:t>
              </a:r>
              <a:r>
                <a:rPr sz="1200" dirty="0">
                  <a:latin typeface="Calibri"/>
                  <a:cs typeface="Calibri"/>
                </a:rPr>
                <a:t>fits</a:t>
              </a:r>
            </a:p>
            <a:p>
              <a:pPr marL="129883" indent="-121224">
                <a:spcBef>
                  <a:spcPts val="17"/>
                </a:spcBef>
                <a:buFont typeface="Calibri"/>
                <a:buChar char="•"/>
                <a:tabLst>
                  <a:tab pos="130316" algn="l"/>
                </a:tabLst>
              </a:pPr>
              <a:r>
                <a:rPr sz="1200" spc="-3" dirty="0">
                  <a:latin typeface="Calibri"/>
                  <a:cs typeface="Calibri"/>
                </a:rPr>
                <a:t>C</a:t>
              </a:r>
              <a:r>
                <a:rPr sz="1200" dirty="0">
                  <a:latin typeface="Calibri"/>
                  <a:cs typeface="Calibri"/>
                </a:rPr>
                <a:t>ash</a:t>
              </a:r>
              <a:r>
                <a:rPr sz="1200" spc="3" dirty="0">
                  <a:latin typeface="Calibri"/>
                  <a:cs typeface="Calibri"/>
                </a:rPr>
                <a:t> </a:t>
              </a:r>
              <a:r>
                <a:rPr sz="1200" spc="-3" dirty="0">
                  <a:latin typeface="Calibri"/>
                  <a:cs typeface="Calibri"/>
                </a:rPr>
                <a:t>B</a:t>
              </a:r>
              <a:r>
                <a:rPr sz="1200" dirty="0">
                  <a:latin typeface="Calibri"/>
                  <a:cs typeface="Calibri"/>
                </a:rPr>
                <a:t>ala</a:t>
              </a:r>
              <a:r>
                <a:rPr sz="1200" spc="3" dirty="0">
                  <a:latin typeface="Calibri"/>
                  <a:cs typeface="Calibri"/>
                </a:rPr>
                <a:t>n</a:t>
              </a:r>
              <a:r>
                <a:rPr sz="1200" spc="-3" dirty="0">
                  <a:latin typeface="Calibri"/>
                  <a:cs typeface="Calibri"/>
                </a:rPr>
                <a:t>c</a:t>
              </a:r>
              <a:r>
                <a:rPr sz="1200" dirty="0">
                  <a:latin typeface="Calibri"/>
                  <a:cs typeface="Calibri"/>
                </a:rPr>
                <a:t>e</a:t>
              </a:r>
            </a:p>
            <a:p>
              <a:pPr marL="129883" indent="-121224">
                <a:spcBef>
                  <a:spcPts val="17"/>
                </a:spcBef>
                <a:buFont typeface="Calibri"/>
                <a:buChar char="•"/>
                <a:tabLst>
                  <a:tab pos="130316" algn="l"/>
                </a:tabLst>
              </a:pPr>
              <a:r>
                <a:rPr sz="1200" dirty="0">
                  <a:latin typeface="Calibri"/>
                  <a:cs typeface="Calibri"/>
                </a:rPr>
                <a:t>OPEB</a:t>
              </a:r>
              <a:r>
                <a:rPr sz="1200" spc="-3" dirty="0">
                  <a:latin typeface="Calibri"/>
                  <a:cs typeface="Calibri"/>
                </a:rPr>
                <a:t> </a:t>
              </a:r>
              <a:r>
                <a:rPr sz="1200" dirty="0">
                  <a:latin typeface="Calibri"/>
                  <a:cs typeface="Calibri"/>
                </a:rPr>
                <a:t>Lia</a:t>
              </a:r>
              <a:r>
                <a:rPr sz="1200" spc="3" dirty="0">
                  <a:latin typeface="Calibri"/>
                  <a:cs typeface="Calibri"/>
                </a:rPr>
                <a:t>b</a:t>
              </a:r>
              <a:r>
                <a:rPr sz="1200" dirty="0">
                  <a:latin typeface="Calibri"/>
                  <a:cs typeface="Calibri"/>
                </a:rPr>
                <a:t>i</a:t>
              </a:r>
              <a:r>
                <a:rPr sz="1200" spc="-10" dirty="0">
                  <a:latin typeface="Calibri"/>
                  <a:cs typeface="Calibri"/>
                </a:rPr>
                <a:t>l</a:t>
              </a:r>
              <a:r>
                <a:rPr sz="1200" dirty="0">
                  <a:latin typeface="Calibri"/>
                  <a:cs typeface="Calibri"/>
                </a:rPr>
                <a:t>ity</a:t>
              </a:r>
            </a:p>
            <a:p>
              <a:pPr marL="148932" marR="3464" indent="-140274">
                <a:lnSpc>
                  <a:spcPct val="101699"/>
                </a:lnSpc>
                <a:buFont typeface="Calibri"/>
                <a:buChar char="•"/>
                <a:tabLst>
                  <a:tab pos="130316" algn="l"/>
                </a:tabLst>
              </a:pPr>
              <a:r>
                <a:rPr sz="1200" dirty="0">
                  <a:latin typeface="Calibri"/>
                  <a:cs typeface="Calibri"/>
                </a:rPr>
                <a:t>Dis</a:t>
              </a:r>
              <a:r>
                <a:rPr sz="1200" spc="-7" dirty="0">
                  <a:latin typeface="Calibri"/>
                  <a:cs typeface="Calibri"/>
                </a:rPr>
                <a:t>t</a:t>
              </a:r>
              <a:r>
                <a:rPr sz="1200" dirty="0">
                  <a:latin typeface="Calibri"/>
                  <a:cs typeface="Calibri"/>
                </a:rPr>
                <a:t>rict</a:t>
              </a:r>
              <a:r>
                <a:rPr sz="1200" spc="-3" dirty="0">
                  <a:latin typeface="Calibri"/>
                  <a:cs typeface="Calibri"/>
                </a:rPr>
                <a:t> </a:t>
              </a:r>
              <a:r>
                <a:rPr sz="1200" dirty="0">
                  <a:latin typeface="Calibri"/>
                  <a:cs typeface="Calibri"/>
                </a:rPr>
                <a:t>Par</a:t>
              </a:r>
              <a:r>
                <a:rPr sz="1200" spc="3" dirty="0">
                  <a:latin typeface="Calibri"/>
                  <a:cs typeface="Calibri"/>
                </a:rPr>
                <a:t>t</a:t>
              </a:r>
              <a:r>
                <a:rPr sz="1200" dirty="0">
                  <a:latin typeface="Calibri"/>
                  <a:cs typeface="Calibri"/>
                </a:rPr>
                <a:t>i</a:t>
              </a:r>
              <a:r>
                <a:rPr sz="1200" spc="-3" dirty="0">
                  <a:latin typeface="Calibri"/>
                  <a:cs typeface="Calibri"/>
                </a:rPr>
                <a:t>c</a:t>
              </a:r>
              <a:r>
                <a:rPr sz="1200" spc="-10" dirty="0">
                  <a:latin typeface="Calibri"/>
                  <a:cs typeface="Calibri"/>
                </a:rPr>
                <a:t>i</a:t>
              </a:r>
              <a:r>
                <a:rPr sz="1200" dirty="0">
                  <a:latin typeface="Calibri"/>
                  <a:cs typeface="Calibri"/>
                </a:rPr>
                <a:t>pa</a:t>
              </a:r>
              <a:r>
                <a:rPr sz="1200" spc="3" dirty="0">
                  <a:latin typeface="Calibri"/>
                  <a:cs typeface="Calibri"/>
                </a:rPr>
                <a:t>t</a:t>
              </a:r>
              <a:r>
                <a:rPr sz="1200" dirty="0">
                  <a:latin typeface="Calibri"/>
                  <a:cs typeface="Calibri"/>
                </a:rPr>
                <a:t>i</a:t>
              </a:r>
              <a:r>
                <a:rPr sz="1200" spc="-7" dirty="0">
                  <a:latin typeface="Calibri"/>
                  <a:cs typeface="Calibri"/>
                </a:rPr>
                <a:t>o</a:t>
              </a:r>
              <a:r>
                <a:rPr sz="1200" dirty="0">
                  <a:latin typeface="Calibri"/>
                  <a:cs typeface="Calibri"/>
                </a:rPr>
                <a:t>n </a:t>
              </a:r>
              <a:r>
                <a:rPr sz="1200" spc="-7" dirty="0">
                  <a:latin typeface="Calibri"/>
                  <a:cs typeface="Calibri"/>
                </a:rPr>
                <a:t>Rate</a:t>
              </a:r>
              <a:endParaRPr sz="1200" dirty="0">
                <a:latin typeface="Calibri"/>
                <a:cs typeface="Calibri"/>
              </a:endParaRPr>
            </a:p>
          </p:txBody>
        </p:sp>
        <p:sp>
          <p:nvSpPr>
            <p:cNvPr id="60" name="object 13"/>
            <p:cNvSpPr txBox="1"/>
            <p:nvPr/>
          </p:nvSpPr>
          <p:spPr>
            <a:xfrm>
              <a:off x="6111049" y="1195821"/>
              <a:ext cx="898814" cy="55234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005" indent="-133346">
                <a:buFont typeface="Calibri"/>
                <a:buChar char="•"/>
                <a:tabLst>
                  <a:tab pos="131182" algn="l"/>
                </a:tabLst>
              </a:pPr>
              <a:r>
                <a:rPr sz="1200" dirty="0">
                  <a:latin typeface="Calibri"/>
                  <a:cs typeface="Calibri"/>
                </a:rPr>
                <a:t>F</a:t>
              </a:r>
              <a:r>
                <a:rPr sz="1200" spc="-3" dirty="0">
                  <a:latin typeface="Calibri"/>
                  <a:cs typeface="Calibri"/>
                </a:rPr>
                <a:t>u</a:t>
              </a:r>
              <a:r>
                <a:rPr sz="1200" dirty="0">
                  <a:latin typeface="Calibri"/>
                  <a:cs typeface="Calibri"/>
                </a:rPr>
                <a:t>nd</a:t>
              </a:r>
              <a:r>
                <a:rPr sz="1200" spc="-3" dirty="0">
                  <a:latin typeface="Calibri"/>
                  <a:cs typeface="Calibri"/>
                </a:rPr>
                <a:t> B</a:t>
              </a:r>
              <a:r>
                <a:rPr sz="1200" dirty="0">
                  <a:latin typeface="Calibri"/>
                  <a:cs typeface="Calibri"/>
                </a:rPr>
                <a:t>ala</a:t>
              </a:r>
              <a:r>
                <a:rPr sz="1200" spc="3" dirty="0">
                  <a:latin typeface="Calibri"/>
                  <a:cs typeface="Calibri"/>
                </a:rPr>
                <a:t>n</a:t>
              </a:r>
              <a:r>
                <a:rPr sz="1200" spc="-3" dirty="0">
                  <a:latin typeface="Calibri"/>
                  <a:cs typeface="Calibri"/>
                </a:rPr>
                <a:t>c</a:t>
              </a:r>
              <a:r>
                <a:rPr sz="1200" dirty="0">
                  <a:latin typeface="Calibri"/>
                  <a:cs typeface="Calibri"/>
                </a:rPr>
                <a:t>e</a:t>
              </a:r>
            </a:p>
            <a:p>
              <a:pPr marL="142005" marR="3464" indent="-123822">
                <a:lnSpc>
                  <a:spcPct val="101699"/>
                </a:lnSpc>
                <a:buFont typeface="Calibri"/>
                <a:buChar char="•"/>
                <a:tabLst>
                  <a:tab pos="139840" algn="l"/>
                </a:tabLst>
              </a:pPr>
              <a:r>
                <a:rPr sz="1200" dirty="0">
                  <a:latin typeface="Calibri"/>
                  <a:cs typeface="Calibri"/>
                </a:rPr>
                <a:t>A</a:t>
              </a:r>
              <a:r>
                <a:rPr sz="1200" spc="-3" dirty="0">
                  <a:latin typeface="Calibri"/>
                  <a:cs typeface="Calibri"/>
                </a:rPr>
                <a:t>n</a:t>
              </a:r>
              <a:r>
                <a:rPr sz="1200" dirty="0">
                  <a:latin typeface="Calibri"/>
                  <a:cs typeface="Calibri"/>
                </a:rPr>
                <a:t>nual</a:t>
              </a:r>
              <a:r>
                <a:rPr sz="1200" spc="-7" dirty="0">
                  <a:latin typeface="Calibri"/>
                  <a:cs typeface="Calibri"/>
                </a:rPr>
                <a:t> </a:t>
              </a:r>
              <a:r>
                <a:rPr sz="1200" dirty="0">
                  <a:latin typeface="Calibri"/>
                  <a:cs typeface="Calibri"/>
                </a:rPr>
                <a:t>Oper</a:t>
              </a:r>
              <a:r>
                <a:rPr sz="1200" spc="-10" dirty="0">
                  <a:latin typeface="Calibri"/>
                  <a:cs typeface="Calibri"/>
                </a:rPr>
                <a:t>a</a:t>
              </a:r>
              <a:r>
                <a:rPr sz="1200" dirty="0">
                  <a:latin typeface="Calibri"/>
                  <a:cs typeface="Calibri"/>
                </a:rPr>
                <a:t>t</a:t>
              </a:r>
              <a:r>
                <a:rPr sz="1200" spc="-10" dirty="0">
                  <a:latin typeface="Calibri"/>
                  <a:cs typeface="Calibri"/>
                </a:rPr>
                <a:t>i</a:t>
              </a:r>
              <a:r>
                <a:rPr sz="1200" dirty="0">
                  <a:latin typeface="Calibri"/>
                  <a:cs typeface="Calibri"/>
                </a:rPr>
                <a:t>ng </a:t>
              </a:r>
              <a:r>
                <a:rPr sz="1200" spc="-3" dirty="0">
                  <a:latin typeface="Calibri"/>
                  <a:cs typeface="Calibri"/>
                </a:rPr>
                <a:t>Exc</a:t>
              </a:r>
              <a:r>
                <a:rPr sz="1200" dirty="0">
                  <a:latin typeface="Calibri"/>
                  <a:cs typeface="Calibri"/>
                </a:rPr>
                <a:t>ess</a:t>
              </a:r>
              <a:r>
                <a:rPr sz="1200" spc="-7" dirty="0">
                  <a:latin typeface="Calibri"/>
                  <a:cs typeface="Calibri"/>
                </a:rPr>
                <a:t>/</a:t>
              </a:r>
              <a:r>
                <a:rPr sz="1200" dirty="0">
                  <a:latin typeface="Calibri"/>
                  <a:cs typeface="Calibri"/>
                </a:rPr>
                <a:t>D</a:t>
              </a:r>
              <a:r>
                <a:rPr sz="1200" spc="-7" dirty="0">
                  <a:latin typeface="Calibri"/>
                  <a:cs typeface="Calibri"/>
                </a:rPr>
                <a:t>e</a:t>
              </a:r>
              <a:r>
                <a:rPr sz="1200" dirty="0">
                  <a:latin typeface="Calibri"/>
                  <a:cs typeface="Calibri"/>
                </a:rPr>
                <a:t>fi</a:t>
              </a:r>
              <a:r>
                <a:rPr sz="1200" spc="-3" dirty="0">
                  <a:latin typeface="Calibri"/>
                  <a:cs typeface="Calibri"/>
                </a:rPr>
                <a:t>c</a:t>
              </a:r>
              <a:r>
                <a:rPr sz="1200" dirty="0">
                  <a:latin typeface="Calibri"/>
                  <a:cs typeface="Calibri"/>
                </a:rPr>
                <a:t>i</a:t>
              </a:r>
              <a:r>
                <a:rPr sz="1200" spc="-7" dirty="0">
                  <a:latin typeface="Calibri"/>
                  <a:cs typeface="Calibri"/>
                </a:rPr>
                <a:t>e</a:t>
              </a:r>
              <a:r>
                <a:rPr sz="1200" dirty="0">
                  <a:latin typeface="Calibri"/>
                  <a:cs typeface="Calibri"/>
                </a:rPr>
                <a:t>n</a:t>
              </a:r>
              <a:r>
                <a:rPr sz="1200" spc="-7" dirty="0">
                  <a:latin typeface="Calibri"/>
                  <a:cs typeface="Calibri"/>
                </a:rPr>
                <a:t>cy</a:t>
              </a:r>
              <a:endParaRPr sz="1200" dirty="0">
                <a:latin typeface="Calibri"/>
                <a:cs typeface="Calibri"/>
              </a:endParaRPr>
            </a:p>
            <a:p>
              <a:pPr marL="142005" indent="-122090">
                <a:spcBef>
                  <a:spcPts val="17"/>
                </a:spcBef>
                <a:buFont typeface="Calibri"/>
                <a:buChar char="•"/>
                <a:tabLst>
                  <a:tab pos="142438" algn="l"/>
                </a:tabLst>
              </a:pPr>
              <a:r>
                <a:rPr sz="1200" dirty="0">
                  <a:latin typeface="Calibri"/>
                  <a:cs typeface="Calibri"/>
                </a:rPr>
                <a:t>FTES </a:t>
              </a:r>
              <a:r>
                <a:rPr sz="1200" spc="-34" dirty="0">
                  <a:latin typeface="Calibri"/>
                  <a:cs typeface="Calibri"/>
                </a:rPr>
                <a:t> </a:t>
              </a:r>
              <a:r>
                <a:rPr sz="1200" spc="-3" dirty="0">
                  <a:latin typeface="Calibri"/>
                  <a:cs typeface="Calibri"/>
                </a:rPr>
                <a:t>(</a:t>
              </a:r>
              <a:r>
                <a:rPr sz="1200" spc="-7" dirty="0">
                  <a:latin typeface="Calibri"/>
                  <a:cs typeface="Calibri"/>
                </a:rPr>
                <a:t>c</a:t>
              </a:r>
              <a:r>
                <a:rPr sz="1200" spc="-3" dirty="0">
                  <a:latin typeface="Calibri"/>
                  <a:cs typeface="Calibri"/>
                </a:rPr>
                <a:t>oll</a:t>
              </a:r>
              <a:r>
                <a:rPr sz="1200" spc="3" dirty="0">
                  <a:latin typeface="Calibri"/>
                  <a:cs typeface="Calibri"/>
                </a:rPr>
                <a:t>e</a:t>
              </a:r>
              <a:r>
                <a:rPr sz="1200" spc="-3" dirty="0">
                  <a:latin typeface="Calibri"/>
                  <a:cs typeface="Calibri"/>
                </a:rPr>
                <a:t>ge)</a:t>
              </a:r>
              <a:endParaRPr sz="1200" dirty="0">
                <a:latin typeface="Calibri"/>
                <a:cs typeface="Calibri"/>
              </a:endParaRPr>
            </a:p>
          </p:txBody>
        </p:sp>
        <p:sp>
          <p:nvSpPr>
            <p:cNvPr id="61" name="object 14"/>
            <p:cNvSpPr txBox="1"/>
            <p:nvPr/>
          </p:nvSpPr>
          <p:spPr>
            <a:xfrm>
              <a:off x="3570143" y="1576128"/>
              <a:ext cx="1210974"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128" indent="-145469">
                <a:buFont typeface="Calibri"/>
                <a:buChar char="•"/>
                <a:tabLst>
                  <a:tab pos="154561" algn="l"/>
                </a:tabLst>
              </a:pPr>
              <a:r>
                <a:rPr sz="1200" spc="-7" dirty="0">
                  <a:latin typeface="Calibri"/>
                  <a:cs typeface="Calibri"/>
                </a:rPr>
                <a:t>Nu</a:t>
              </a:r>
              <a:r>
                <a:rPr sz="1200" dirty="0">
                  <a:latin typeface="Calibri"/>
                  <a:cs typeface="Calibri"/>
                </a:rPr>
                <a:t>m</a:t>
              </a:r>
              <a:r>
                <a:rPr sz="1200" spc="3" dirty="0">
                  <a:latin typeface="Calibri"/>
                  <a:cs typeface="Calibri"/>
                </a:rPr>
                <a:t>b</a:t>
              </a:r>
              <a:r>
                <a:rPr sz="1200" spc="-3" dirty="0">
                  <a:latin typeface="Calibri"/>
                  <a:cs typeface="Calibri"/>
                </a:rPr>
                <a:t>er </a:t>
              </a:r>
              <a:r>
                <a:rPr sz="1200" spc="-7" dirty="0">
                  <a:latin typeface="Calibri"/>
                  <a:cs typeface="Calibri"/>
                </a:rPr>
                <a:t>o</a:t>
              </a:r>
              <a:r>
                <a:rPr sz="1200" dirty="0">
                  <a:latin typeface="Calibri"/>
                  <a:cs typeface="Calibri"/>
                </a:rPr>
                <a:t>f</a:t>
              </a:r>
              <a:r>
                <a:rPr sz="1200" spc="3" dirty="0">
                  <a:latin typeface="Calibri"/>
                  <a:cs typeface="Calibri"/>
                </a:rPr>
                <a:t> </a:t>
              </a:r>
              <a:r>
                <a:rPr sz="1200" spc="-3" dirty="0">
                  <a:latin typeface="Calibri"/>
                  <a:cs typeface="Calibri"/>
                </a:rPr>
                <a:t>C</a:t>
              </a:r>
              <a:r>
                <a:rPr sz="1200" dirty="0">
                  <a:latin typeface="Calibri"/>
                  <a:cs typeface="Calibri"/>
                </a:rPr>
                <a:t>D</a:t>
              </a:r>
              <a:r>
                <a:rPr sz="1200" spc="-3" dirty="0">
                  <a:latin typeface="Calibri"/>
                  <a:cs typeface="Calibri"/>
                </a:rPr>
                <a:t>C</a:t>
              </a:r>
              <a:r>
                <a:rPr sz="1200" spc="-7" dirty="0">
                  <a:latin typeface="Calibri"/>
                  <a:cs typeface="Calibri"/>
                </a:rPr>
                <a:t>P</a:t>
              </a:r>
              <a:r>
                <a:rPr sz="1200" spc="-3" dirty="0">
                  <a:latin typeface="Calibri"/>
                  <a:cs typeface="Calibri"/>
                </a:rPr>
                <a:t> </a:t>
              </a:r>
              <a:r>
                <a:rPr sz="1200" spc="-7" dirty="0">
                  <a:latin typeface="Calibri"/>
                  <a:cs typeface="Calibri"/>
                </a:rPr>
                <a:t>A</a:t>
              </a:r>
              <a:r>
                <a:rPr sz="1200" spc="-10" dirty="0">
                  <a:latin typeface="Calibri"/>
                  <a:cs typeface="Calibri"/>
                </a:rPr>
                <a:t>w</a:t>
              </a:r>
              <a:r>
                <a:rPr sz="1200" dirty="0">
                  <a:latin typeface="Calibri"/>
                  <a:cs typeface="Calibri"/>
                </a:rPr>
                <a:t>ar</a:t>
              </a:r>
              <a:r>
                <a:rPr sz="1200" spc="3" dirty="0">
                  <a:latin typeface="Calibri"/>
                  <a:cs typeface="Calibri"/>
                </a:rPr>
                <a:t>d</a:t>
              </a:r>
              <a:r>
                <a:rPr sz="1200" dirty="0">
                  <a:latin typeface="Calibri"/>
                  <a:cs typeface="Calibri"/>
                </a:rPr>
                <a:t>s</a:t>
              </a:r>
            </a:p>
          </p:txBody>
        </p:sp>
        <p:sp>
          <p:nvSpPr>
            <p:cNvPr id="62" name="object 15"/>
            <p:cNvSpPr txBox="1"/>
            <p:nvPr/>
          </p:nvSpPr>
          <p:spPr>
            <a:xfrm>
              <a:off x="3570143" y="1829666"/>
              <a:ext cx="1050348" cy="1367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128" indent="-145469">
                <a:buFont typeface="Calibri"/>
                <a:buChar char="•"/>
                <a:tabLst>
                  <a:tab pos="154561" algn="l"/>
                </a:tabLst>
              </a:pPr>
              <a:r>
                <a:rPr sz="1200" spc="-3" dirty="0">
                  <a:latin typeface="Calibri"/>
                  <a:cs typeface="Calibri"/>
                </a:rPr>
                <a:t>CT</a:t>
              </a:r>
              <a:r>
                <a:rPr sz="1200" dirty="0">
                  <a:latin typeface="Calibri"/>
                  <a:cs typeface="Calibri"/>
                </a:rPr>
                <a:t>E</a:t>
              </a:r>
              <a:r>
                <a:rPr sz="1200" spc="3" dirty="0">
                  <a:latin typeface="Calibri"/>
                  <a:cs typeface="Calibri"/>
                </a:rPr>
                <a:t> </a:t>
              </a:r>
              <a:r>
                <a:rPr sz="1200" spc="-3" dirty="0">
                  <a:latin typeface="Calibri"/>
                  <a:cs typeface="Calibri"/>
                </a:rPr>
                <a:t>Co</a:t>
              </a:r>
              <a:r>
                <a:rPr sz="1200" spc="-7" dirty="0">
                  <a:latin typeface="Calibri"/>
                  <a:cs typeface="Calibri"/>
                </a:rPr>
                <a:t>m</a:t>
              </a:r>
              <a:r>
                <a:rPr sz="1200" dirty="0">
                  <a:latin typeface="Calibri"/>
                  <a:cs typeface="Calibri"/>
                </a:rPr>
                <a:t>ple</a:t>
              </a:r>
              <a:r>
                <a:rPr sz="1200" spc="3" dirty="0">
                  <a:latin typeface="Calibri"/>
                  <a:cs typeface="Calibri"/>
                </a:rPr>
                <a:t>t</a:t>
              </a:r>
              <a:r>
                <a:rPr sz="1200" spc="-10" dirty="0">
                  <a:latin typeface="Calibri"/>
                  <a:cs typeface="Calibri"/>
                </a:rPr>
                <a:t>i</a:t>
              </a:r>
              <a:r>
                <a:rPr sz="1200" spc="-3" dirty="0">
                  <a:latin typeface="Calibri"/>
                  <a:cs typeface="Calibri"/>
                </a:rPr>
                <a:t>o</a:t>
              </a:r>
              <a:r>
                <a:rPr sz="1200" dirty="0">
                  <a:latin typeface="Calibri"/>
                  <a:cs typeface="Calibri"/>
                </a:rPr>
                <a:t>n</a:t>
              </a:r>
              <a:r>
                <a:rPr sz="1200" spc="7" dirty="0">
                  <a:latin typeface="Calibri"/>
                  <a:cs typeface="Calibri"/>
                </a:rPr>
                <a:t> </a:t>
              </a:r>
              <a:r>
                <a:rPr sz="1200" spc="-7" dirty="0">
                  <a:latin typeface="Calibri"/>
                  <a:cs typeface="Calibri"/>
                </a:rPr>
                <a:t>R</a:t>
              </a:r>
              <a:r>
                <a:rPr sz="1200" spc="-17" dirty="0">
                  <a:latin typeface="Calibri"/>
                  <a:cs typeface="Calibri"/>
                </a:rPr>
                <a:t>a</a:t>
              </a:r>
              <a:r>
                <a:rPr sz="1200" spc="-3" dirty="0">
                  <a:latin typeface="Calibri"/>
                  <a:cs typeface="Calibri"/>
                </a:rPr>
                <a:t>te</a:t>
              </a:r>
              <a:endParaRPr sz="1200" dirty="0">
                <a:latin typeface="Calibri"/>
                <a:cs typeface="Calibri"/>
              </a:endParaRPr>
            </a:p>
          </p:txBody>
        </p:sp>
        <p:sp>
          <p:nvSpPr>
            <p:cNvPr id="63" name="object 16"/>
            <p:cNvSpPr txBox="1"/>
            <p:nvPr/>
          </p:nvSpPr>
          <p:spPr>
            <a:xfrm>
              <a:off x="2353194" y="1955329"/>
              <a:ext cx="784947" cy="62473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2448" marR="3464" indent="-233789">
                <a:lnSpc>
                  <a:spcPct val="118900"/>
                </a:lnSpc>
                <a:buFont typeface="Symbol"/>
                <a:buChar char=""/>
                <a:tabLst>
                  <a:tab pos="164951" algn="l"/>
                </a:tabLst>
              </a:pPr>
              <a:r>
                <a:rPr sz="1200" spc="-7" dirty="0">
                  <a:latin typeface="Calibri"/>
                  <a:cs typeface="Calibri"/>
                </a:rPr>
                <a:t>Reme</a:t>
              </a:r>
              <a:r>
                <a:rPr sz="1200" spc="-3" dirty="0">
                  <a:latin typeface="Calibri"/>
                  <a:cs typeface="Calibri"/>
                </a:rPr>
                <a:t>d</a:t>
              </a:r>
              <a:r>
                <a:rPr sz="1200" dirty="0">
                  <a:latin typeface="Calibri"/>
                  <a:cs typeface="Calibri"/>
                </a:rPr>
                <a:t>ial </a:t>
              </a:r>
              <a:r>
                <a:rPr sz="1200" spc="-7" dirty="0">
                  <a:latin typeface="Calibri"/>
                  <a:cs typeface="Calibri"/>
                </a:rPr>
                <a:t>R</a:t>
              </a:r>
              <a:r>
                <a:rPr sz="1200" spc="-17" dirty="0">
                  <a:latin typeface="Calibri"/>
                  <a:cs typeface="Calibri"/>
                </a:rPr>
                <a:t>a</a:t>
              </a:r>
              <a:r>
                <a:rPr sz="1200" spc="-3" dirty="0">
                  <a:latin typeface="Calibri"/>
                  <a:cs typeface="Calibri"/>
                </a:rPr>
                <a:t>te</a:t>
              </a:r>
              <a:r>
                <a:rPr sz="1200" spc="-7" dirty="0">
                  <a:latin typeface="Calibri"/>
                  <a:cs typeface="Calibri"/>
                </a:rPr>
                <a:t> Mat</a:t>
              </a:r>
              <a:r>
                <a:rPr sz="1200" dirty="0">
                  <a:latin typeface="Calibri"/>
                  <a:cs typeface="Calibri"/>
                </a:rPr>
                <a:t>h </a:t>
              </a:r>
              <a:r>
                <a:rPr sz="1200" spc="-3" dirty="0">
                  <a:latin typeface="Calibri"/>
                  <a:cs typeface="Calibri"/>
                </a:rPr>
                <a:t>E</a:t>
              </a:r>
              <a:r>
                <a:rPr sz="1200" spc="3" dirty="0">
                  <a:latin typeface="Calibri"/>
                  <a:cs typeface="Calibri"/>
                </a:rPr>
                <a:t>n</a:t>
              </a:r>
              <a:r>
                <a:rPr sz="1200" dirty="0">
                  <a:latin typeface="Calibri"/>
                  <a:cs typeface="Calibri"/>
                </a:rPr>
                <a:t>glish</a:t>
              </a:r>
            </a:p>
            <a:p>
              <a:pPr marL="242448">
                <a:spcBef>
                  <a:spcPts val="14"/>
                </a:spcBef>
              </a:pPr>
              <a:r>
                <a:rPr sz="1200" spc="-3" dirty="0">
                  <a:latin typeface="Calibri"/>
                  <a:cs typeface="Calibri"/>
                </a:rPr>
                <a:t>ESL</a:t>
              </a:r>
              <a:endParaRPr sz="1200" dirty="0">
                <a:latin typeface="Calibri"/>
                <a:cs typeface="Calibri"/>
              </a:endParaRPr>
            </a:p>
          </p:txBody>
        </p:sp>
        <p:sp>
          <p:nvSpPr>
            <p:cNvPr id="64" name="object 17"/>
            <p:cNvSpPr txBox="1"/>
            <p:nvPr/>
          </p:nvSpPr>
          <p:spPr>
            <a:xfrm>
              <a:off x="3570143" y="2121910"/>
              <a:ext cx="1156942" cy="29325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4518" marR="3464" indent="-155859">
                <a:lnSpc>
                  <a:spcPct val="110000"/>
                </a:lnSpc>
                <a:buFont typeface="Calibri"/>
                <a:buChar char="•"/>
                <a:tabLst>
                  <a:tab pos="154561" algn="l"/>
                </a:tabLst>
              </a:pPr>
              <a:r>
                <a:rPr sz="1200" spc="-3" dirty="0">
                  <a:latin typeface="Calibri"/>
                  <a:cs typeface="Calibri"/>
                </a:rPr>
                <a:t>Co</a:t>
              </a:r>
              <a:r>
                <a:rPr sz="1200" spc="3" dirty="0">
                  <a:latin typeface="Calibri"/>
                  <a:cs typeface="Calibri"/>
                </a:rPr>
                <a:t>u</a:t>
              </a:r>
              <a:r>
                <a:rPr sz="1200" spc="-3" dirty="0">
                  <a:latin typeface="Calibri"/>
                  <a:cs typeface="Calibri"/>
                </a:rPr>
                <a:t>rse</a:t>
              </a:r>
              <a:r>
                <a:rPr sz="1200" spc="-7" dirty="0">
                  <a:latin typeface="Calibri"/>
                  <a:cs typeface="Calibri"/>
                </a:rPr>
                <a:t> </a:t>
              </a:r>
              <a:r>
                <a:rPr sz="1200" spc="-3" dirty="0">
                  <a:latin typeface="Calibri"/>
                  <a:cs typeface="Calibri"/>
                </a:rPr>
                <a:t>Co</a:t>
              </a:r>
              <a:r>
                <a:rPr sz="1200" dirty="0">
                  <a:latin typeface="Calibri"/>
                  <a:cs typeface="Calibri"/>
                </a:rPr>
                <a:t>mpl</a:t>
              </a:r>
              <a:r>
                <a:rPr sz="1200" spc="-7" dirty="0">
                  <a:latin typeface="Calibri"/>
                  <a:cs typeface="Calibri"/>
                </a:rPr>
                <a:t>e</a:t>
              </a:r>
              <a:r>
                <a:rPr sz="1200" spc="-3" dirty="0">
                  <a:latin typeface="Calibri"/>
                  <a:cs typeface="Calibri"/>
                </a:rPr>
                <a:t>t</a:t>
              </a:r>
              <a:r>
                <a:rPr sz="1200" dirty="0">
                  <a:latin typeface="Calibri"/>
                  <a:cs typeface="Calibri"/>
                </a:rPr>
                <a:t>i</a:t>
              </a:r>
              <a:r>
                <a:rPr sz="1200" spc="-7" dirty="0">
                  <a:latin typeface="Calibri"/>
                  <a:cs typeface="Calibri"/>
                </a:rPr>
                <a:t>o</a:t>
              </a:r>
              <a:r>
                <a:rPr sz="1200" dirty="0">
                  <a:latin typeface="Calibri"/>
                  <a:cs typeface="Calibri"/>
                </a:rPr>
                <a:t>n </a:t>
              </a:r>
              <a:r>
                <a:rPr sz="1200" spc="-7" dirty="0">
                  <a:latin typeface="Calibri"/>
                  <a:cs typeface="Calibri"/>
                </a:rPr>
                <a:t>Rate</a:t>
              </a:r>
              <a:endParaRPr sz="1200" dirty="0">
                <a:latin typeface="Calibri"/>
                <a:cs typeface="Calibri"/>
              </a:endParaRPr>
            </a:p>
          </p:txBody>
        </p:sp>
        <p:sp>
          <p:nvSpPr>
            <p:cNvPr id="65" name="object 18"/>
            <p:cNvSpPr txBox="1"/>
            <p:nvPr/>
          </p:nvSpPr>
          <p:spPr>
            <a:xfrm>
              <a:off x="4997247" y="2096193"/>
              <a:ext cx="2121824" cy="41012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9766"/>
              <a:r>
                <a:rPr sz="1200" b="1" spc="-7" dirty="0">
                  <a:latin typeface="Calibri"/>
                  <a:cs typeface="Calibri"/>
                </a:rPr>
                <a:t>State</a:t>
              </a:r>
              <a:r>
                <a:rPr sz="1200" b="1" spc="-3" dirty="0">
                  <a:latin typeface="Calibri"/>
                  <a:cs typeface="Calibri"/>
                </a:rPr>
                <a:t> </a:t>
              </a:r>
              <a:r>
                <a:rPr sz="1200" b="1" spc="-10" dirty="0">
                  <a:latin typeface="Calibri"/>
                  <a:cs typeface="Calibri"/>
                </a:rPr>
                <a:t>&amp;</a:t>
              </a:r>
              <a:r>
                <a:rPr sz="1200" b="1" spc="-3" dirty="0">
                  <a:latin typeface="Calibri"/>
                  <a:cs typeface="Calibri"/>
                </a:rPr>
                <a:t> </a:t>
              </a:r>
              <a:r>
                <a:rPr sz="1200" b="1" spc="-7" dirty="0">
                  <a:latin typeface="Calibri"/>
                  <a:cs typeface="Calibri"/>
                </a:rPr>
                <a:t>Fed</a:t>
              </a:r>
              <a:r>
                <a:rPr sz="1200" b="1" dirty="0">
                  <a:latin typeface="Calibri"/>
                  <a:cs typeface="Calibri"/>
                </a:rPr>
                <a:t>e</a:t>
              </a:r>
              <a:r>
                <a:rPr sz="1200" b="1" spc="-10" dirty="0">
                  <a:latin typeface="Calibri"/>
                  <a:cs typeface="Calibri"/>
                </a:rPr>
                <a:t>ra</a:t>
              </a:r>
              <a:r>
                <a:rPr sz="1200" b="1" spc="-3" dirty="0">
                  <a:latin typeface="Calibri"/>
                  <a:cs typeface="Calibri"/>
                </a:rPr>
                <a:t>l</a:t>
              </a:r>
              <a:r>
                <a:rPr sz="1200" b="1" dirty="0">
                  <a:latin typeface="Calibri"/>
                  <a:cs typeface="Calibri"/>
                </a:rPr>
                <a:t> </a:t>
              </a:r>
              <a:r>
                <a:rPr sz="1200" b="1" spc="-10" dirty="0">
                  <a:latin typeface="Calibri"/>
                  <a:cs typeface="Calibri"/>
                </a:rPr>
                <a:t>Co</a:t>
              </a:r>
              <a:r>
                <a:rPr sz="1200" b="1" spc="-3" dirty="0">
                  <a:latin typeface="Calibri"/>
                  <a:cs typeface="Calibri"/>
                </a:rPr>
                <a:t>m</a:t>
              </a:r>
              <a:r>
                <a:rPr sz="1200" b="1" spc="-10" dirty="0">
                  <a:latin typeface="Calibri"/>
                  <a:cs typeface="Calibri"/>
                </a:rPr>
                <a:t>p</a:t>
              </a:r>
              <a:r>
                <a:rPr sz="1200" b="1" spc="-3" dirty="0">
                  <a:latin typeface="Calibri"/>
                  <a:cs typeface="Calibri"/>
                </a:rPr>
                <a:t>l</a:t>
              </a:r>
              <a:r>
                <a:rPr sz="1200" b="1" dirty="0">
                  <a:latin typeface="Calibri"/>
                  <a:cs typeface="Calibri"/>
                </a:rPr>
                <a:t>i</a:t>
              </a:r>
              <a:r>
                <a:rPr sz="1200" b="1" spc="-7" dirty="0">
                  <a:latin typeface="Calibri"/>
                  <a:cs typeface="Calibri"/>
                </a:rPr>
                <a:t>ance</a:t>
              </a:r>
              <a:endParaRPr sz="1200" dirty="0">
                <a:latin typeface="Calibri"/>
                <a:cs typeface="Calibri"/>
              </a:endParaRPr>
            </a:p>
            <a:p>
              <a:pPr marL="129883" indent="-121224">
                <a:spcBef>
                  <a:spcPts val="44"/>
                </a:spcBef>
                <a:buFont typeface="Calibri"/>
                <a:buChar char="•"/>
                <a:tabLst>
                  <a:tab pos="130316" algn="l"/>
                  <a:tab pos="1131712" algn="l"/>
                </a:tabLst>
              </a:pPr>
              <a:r>
                <a:rPr sz="1200" spc="-3" dirty="0">
                  <a:latin typeface="Calibri"/>
                  <a:cs typeface="Calibri"/>
                </a:rPr>
                <a:t>Fisc</a:t>
              </a:r>
              <a:r>
                <a:rPr sz="1200" dirty="0">
                  <a:latin typeface="Calibri"/>
                  <a:cs typeface="Calibri"/>
                </a:rPr>
                <a:t>al</a:t>
              </a:r>
              <a:r>
                <a:rPr sz="1200" spc="3" dirty="0">
                  <a:latin typeface="Calibri"/>
                  <a:cs typeface="Calibri"/>
                </a:rPr>
                <a:t> </a:t>
              </a:r>
              <a:r>
                <a:rPr sz="1200" dirty="0">
                  <a:latin typeface="Calibri"/>
                  <a:cs typeface="Calibri"/>
                </a:rPr>
                <a:t>A</a:t>
              </a:r>
              <a:r>
                <a:rPr sz="1200" spc="-7" dirty="0">
                  <a:latin typeface="Calibri"/>
                  <a:cs typeface="Calibri"/>
                </a:rPr>
                <a:t>u</a:t>
              </a:r>
              <a:r>
                <a:rPr sz="1200" dirty="0">
                  <a:latin typeface="Calibri"/>
                  <a:cs typeface="Calibri"/>
                </a:rPr>
                <a:t>dit	•  </a:t>
              </a:r>
              <a:r>
                <a:rPr sz="1200" spc="-7" dirty="0">
                  <a:latin typeface="Calibri"/>
                  <a:cs typeface="Calibri"/>
                </a:rPr>
                <a:t> </a:t>
              </a:r>
              <a:r>
                <a:rPr sz="1200" dirty="0">
                  <a:latin typeface="Calibri"/>
                  <a:cs typeface="Calibri"/>
                </a:rPr>
                <a:t>S</a:t>
              </a:r>
              <a:r>
                <a:rPr sz="1200" spc="3" dirty="0">
                  <a:latin typeface="Calibri"/>
                  <a:cs typeface="Calibri"/>
                </a:rPr>
                <a:t>t</a:t>
              </a:r>
              <a:r>
                <a:rPr sz="1200" spc="-10" dirty="0">
                  <a:latin typeface="Calibri"/>
                  <a:cs typeface="Calibri"/>
                </a:rPr>
                <a:t>a</a:t>
              </a:r>
              <a:r>
                <a:rPr sz="1200" dirty="0">
                  <a:latin typeface="Calibri"/>
                  <a:cs typeface="Calibri"/>
                </a:rPr>
                <a:t>te</a:t>
              </a:r>
              <a:r>
                <a:rPr sz="1200" spc="3" dirty="0">
                  <a:latin typeface="Calibri"/>
                  <a:cs typeface="Calibri"/>
                </a:rPr>
                <a:t> </a:t>
              </a:r>
              <a:r>
                <a:rPr sz="1200" spc="-3" dirty="0">
                  <a:latin typeface="Calibri"/>
                  <a:cs typeface="Calibri"/>
                </a:rPr>
                <a:t>C</a:t>
              </a:r>
              <a:r>
                <a:rPr sz="1200" dirty="0">
                  <a:latin typeface="Calibri"/>
                  <a:cs typeface="Calibri"/>
                </a:rPr>
                <a:t>o</a:t>
              </a:r>
              <a:r>
                <a:rPr sz="1200" spc="-7" dirty="0">
                  <a:latin typeface="Calibri"/>
                  <a:cs typeface="Calibri"/>
                </a:rPr>
                <a:t>m</a:t>
              </a:r>
              <a:r>
                <a:rPr sz="1200" dirty="0">
                  <a:latin typeface="Calibri"/>
                  <a:cs typeface="Calibri"/>
                </a:rPr>
                <a:t>pli</a:t>
              </a:r>
              <a:r>
                <a:rPr sz="1200" spc="-10" dirty="0">
                  <a:latin typeface="Calibri"/>
                  <a:cs typeface="Calibri"/>
                </a:rPr>
                <a:t>a</a:t>
              </a:r>
              <a:r>
                <a:rPr sz="1200" spc="-7" dirty="0">
                  <a:latin typeface="Calibri"/>
                  <a:cs typeface="Calibri"/>
                </a:rPr>
                <a:t>n</a:t>
              </a:r>
              <a:r>
                <a:rPr sz="1200" spc="-3" dirty="0">
                  <a:latin typeface="Calibri"/>
                  <a:cs typeface="Calibri"/>
                </a:rPr>
                <a:t>c</a:t>
              </a:r>
              <a:r>
                <a:rPr sz="1200" dirty="0">
                  <a:latin typeface="Calibri"/>
                  <a:cs typeface="Calibri"/>
                </a:rPr>
                <a:t>e</a:t>
              </a:r>
            </a:p>
            <a:p>
              <a:pPr marL="129883" indent="-121224">
                <a:spcBef>
                  <a:spcPts val="14"/>
                </a:spcBef>
                <a:buFont typeface="Calibri"/>
                <a:buChar char="•"/>
                <a:tabLst>
                  <a:tab pos="130316" algn="l"/>
                </a:tabLst>
              </a:pPr>
              <a:r>
                <a:rPr sz="1200" dirty="0">
                  <a:latin typeface="Calibri"/>
                  <a:cs typeface="Calibri"/>
                </a:rPr>
                <a:t>Fe</a:t>
              </a:r>
              <a:r>
                <a:rPr sz="1200" spc="-7" dirty="0">
                  <a:latin typeface="Calibri"/>
                  <a:cs typeface="Calibri"/>
                </a:rPr>
                <a:t>d</a:t>
              </a:r>
              <a:r>
                <a:rPr sz="1200" dirty="0">
                  <a:latin typeface="Calibri"/>
                  <a:cs typeface="Calibri"/>
                </a:rPr>
                <a:t>eral A</a:t>
              </a:r>
              <a:r>
                <a:rPr sz="1200" spc="-3" dirty="0">
                  <a:latin typeface="Calibri"/>
                  <a:cs typeface="Calibri"/>
                </a:rPr>
                <a:t>w</a:t>
              </a:r>
              <a:r>
                <a:rPr sz="1200" dirty="0">
                  <a:latin typeface="Calibri"/>
                  <a:cs typeface="Calibri"/>
                </a:rPr>
                <a:t>a</a:t>
              </a:r>
              <a:r>
                <a:rPr sz="1200" spc="-7" dirty="0">
                  <a:latin typeface="Calibri"/>
                  <a:cs typeface="Calibri"/>
                </a:rPr>
                <a:t>r</a:t>
              </a:r>
              <a:r>
                <a:rPr sz="1200" dirty="0">
                  <a:latin typeface="Calibri"/>
                  <a:cs typeface="Calibri"/>
                </a:rPr>
                <a:t>ds</a:t>
              </a:r>
            </a:p>
          </p:txBody>
        </p:sp>
        <p:sp>
          <p:nvSpPr>
            <p:cNvPr id="66" name="object 19"/>
            <p:cNvSpPr txBox="1"/>
            <p:nvPr/>
          </p:nvSpPr>
          <p:spPr>
            <a:xfrm>
              <a:off x="2353194" y="2479567"/>
              <a:ext cx="2314922" cy="2829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4825">
                <a:buFont typeface="Calibri"/>
                <a:buChar char="•"/>
              </a:pPr>
              <a:r>
                <a:rPr lang="en-US" sz="1200" spc="-3" dirty="0" smtClean="0">
                  <a:latin typeface="Calibri"/>
                  <a:cs typeface="Calibri"/>
                </a:rPr>
                <a:t> </a:t>
              </a:r>
              <a:r>
                <a:rPr sz="1200" spc="-3" dirty="0" smtClean="0">
                  <a:latin typeface="Calibri"/>
                  <a:cs typeface="Calibri"/>
                </a:rPr>
                <a:t>CT</a:t>
              </a:r>
              <a:r>
                <a:rPr sz="1200" dirty="0" smtClean="0">
                  <a:latin typeface="Calibri"/>
                  <a:cs typeface="Calibri"/>
                </a:rPr>
                <a:t>E</a:t>
              </a:r>
              <a:r>
                <a:rPr sz="1200" spc="3" dirty="0" smtClean="0">
                  <a:latin typeface="Calibri"/>
                  <a:cs typeface="Calibri"/>
                </a:rPr>
                <a:t> </a:t>
              </a:r>
              <a:r>
                <a:rPr sz="1200" spc="-3" dirty="0">
                  <a:latin typeface="Calibri"/>
                  <a:cs typeface="Calibri"/>
                </a:rPr>
                <a:t>Sk</a:t>
              </a:r>
              <a:r>
                <a:rPr sz="1200" dirty="0">
                  <a:latin typeface="Calibri"/>
                  <a:cs typeface="Calibri"/>
                </a:rPr>
                <a:t>ills </a:t>
              </a:r>
              <a:r>
                <a:rPr sz="1200" spc="-10" dirty="0">
                  <a:latin typeface="Calibri"/>
                  <a:cs typeface="Calibri"/>
                </a:rPr>
                <a:t>B</a:t>
              </a:r>
              <a:r>
                <a:rPr sz="1200" dirty="0">
                  <a:latin typeface="Calibri"/>
                  <a:cs typeface="Calibri"/>
                </a:rPr>
                <a:t>ui</a:t>
              </a:r>
              <a:r>
                <a:rPr sz="1200" spc="-10" dirty="0">
                  <a:latin typeface="Calibri"/>
                  <a:cs typeface="Calibri"/>
                </a:rPr>
                <a:t>l</a:t>
              </a:r>
              <a:r>
                <a:rPr sz="1200" dirty="0">
                  <a:latin typeface="Calibri"/>
                  <a:cs typeface="Calibri"/>
                </a:rPr>
                <a:t>d</a:t>
              </a:r>
              <a:r>
                <a:rPr sz="1200" spc="-3" dirty="0">
                  <a:latin typeface="Calibri"/>
                  <a:cs typeface="Calibri"/>
                </a:rPr>
                <a:t>er</a:t>
              </a:r>
              <a:endParaRPr sz="1200" dirty="0">
                <a:latin typeface="Calibri"/>
                <a:cs typeface="Calibri"/>
              </a:endParaRPr>
            </a:p>
            <a:p>
              <a:pPr marL="164518" indent="-155859">
                <a:spcBef>
                  <a:spcPts val="55"/>
                </a:spcBef>
                <a:buFont typeface="Symbol"/>
                <a:buChar char=""/>
                <a:tabLst>
                  <a:tab pos="164951" algn="l"/>
                </a:tabLst>
              </a:pPr>
              <a:r>
                <a:rPr sz="1200" spc="-7" dirty="0">
                  <a:latin typeface="Calibri"/>
                  <a:cs typeface="Calibri"/>
                </a:rPr>
                <a:t>Me</a:t>
              </a:r>
              <a:r>
                <a:rPr sz="1200" spc="-3" dirty="0">
                  <a:latin typeface="Calibri"/>
                  <a:cs typeface="Calibri"/>
                </a:rPr>
                <a:t>d</a:t>
              </a:r>
              <a:r>
                <a:rPr sz="1200" dirty="0">
                  <a:latin typeface="Calibri"/>
                  <a:cs typeface="Calibri"/>
                </a:rPr>
                <a:t>i</a:t>
              </a:r>
              <a:r>
                <a:rPr sz="1200" spc="-10" dirty="0">
                  <a:latin typeface="Calibri"/>
                  <a:cs typeface="Calibri"/>
                </a:rPr>
                <a:t>a</a:t>
              </a:r>
              <a:r>
                <a:rPr sz="1200" dirty="0">
                  <a:latin typeface="Calibri"/>
                  <a:cs typeface="Calibri"/>
                </a:rPr>
                <a:t>n</a:t>
              </a:r>
              <a:r>
                <a:rPr sz="1200" spc="3" dirty="0">
                  <a:latin typeface="Calibri"/>
                  <a:cs typeface="Calibri"/>
                </a:rPr>
                <a:t> </a:t>
              </a:r>
              <a:r>
                <a:rPr sz="1200" spc="-3" dirty="0">
                  <a:latin typeface="Calibri"/>
                  <a:cs typeface="Calibri"/>
                </a:rPr>
                <a:t>T</a:t>
              </a:r>
              <a:r>
                <a:rPr sz="1200" spc="-7" dirty="0">
                  <a:latin typeface="Calibri"/>
                  <a:cs typeface="Calibri"/>
                </a:rPr>
                <a:t>ime</a:t>
              </a:r>
              <a:r>
                <a:rPr sz="1200" spc="-3" dirty="0">
                  <a:latin typeface="Calibri"/>
                  <a:cs typeface="Calibri"/>
                </a:rPr>
                <a:t> t</a:t>
              </a:r>
              <a:r>
                <a:rPr sz="1200" dirty="0">
                  <a:latin typeface="Calibri"/>
                  <a:cs typeface="Calibri"/>
                </a:rPr>
                <a:t>o</a:t>
              </a:r>
              <a:r>
                <a:rPr sz="1200" spc="-3" dirty="0">
                  <a:latin typeface="Calibri"/>
                  <a:cs typeface="Calibri"/>
                </a:rPr>
                <a:t> </a:t>
              </a:r>
              <a:r>
                <a:rPr sz="1200" dirty="0">
                  <a:latin typeface="Calibri"/>
                  <a:cs typeface="Calibri"/>
                </a:rPr>
                <a:t>D</a:t>
              </a:r>
              <a:r>
                <a:rPr sz="1200" spc="-7" dirty="0">
                  <a:latin typeface="Calibri"/>
                  <a:cs typeface="Calibri"/>
                </a:rPr>
                <a:t>egr</a:t>
              </a:r>
              <a:r>
                <a:rPr sz="1200" spc="-14" dirty="0">
                  <a:latin typeface="Calibri"/>
                  <a:cs typeface="Calibri"/>
                </a:rPr>
                <a:t>e</a:t>
              </a:r>
              <a:r>
                <a:rPr sz="1200" spc="-7" dirty="0">
                  <a:latin typeface="Calibri"/>
                  <a:cs typeface="Calibri"/>
                </a:rPr>
                <a:t>e</a:t>
              </a:r>
              <a:endParaRPr sz="1200" dirty="0">
                <a:latin typeface="Calibri"/>
                <a:cs typeface="Calibri"/>
              </a:endParaRPr>
            </a:p>
          </p:txBody>
        </p:sp>
        <p:sp>
          <p:nvSpPr>
            <p:cNvPr id="67" name="object 20"/>
            <p:cNvSpPr txBox="1"/>
            <p:nvPr/>
          </p:nvSpPr>
          <p:spPr>
            <a:xfrm>
              <a:off x="4973349" y="2777836"/>
              <a:ext cx="1819708" cy="42512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95759"/>
              <a:r>
                <a:rPr sz="1200" b="1" spc="-10" dirty="0">
                  <a:latin typeface="Calibri"/>
                  <a:cs typeface="Calibri"/>
                </a:rPr>
                <a:t>Other</a:t>
              </a:r>
              <a:endParaRPr sz="1200" dirty="0">
                <a:latin typeface="Calibri"/>
                <a:cs typeface="Calibri"/>
              </a:endParaRPr>
            </a:p>
            <a:p>
              <a:pPr marL="123822" marR="3464" indent="-115163">
                <a:lnSpc>
                  <a:spcPct val="101699"/>
                </a:lnSpc>
                <a:spcBef>
                  <a:spcPts val="68"/>
                </a:spcBef>
                <a:buFont typeface="Calibri"/>
                <a:buChar char="•"/>
                <a:tabLst>
                  <a:tab pos="107370" algn="l"/>
                  <a:tab pos="1309653" algn="l"/>
                </a:tabLst>
              </a:pPr>
              <a:r>
                <a:rPr sz="1200" dirty="0">
                  <a:latin typeface="Calibri"/>
                  <a:cs typeface="Calibri"/>
                </a:rPr>
                <a:t>Op</a:t>
              </a:r>
              <a:r>
                <a:rPr sz="1200" spc="-7" dirty="0">
                  <a:latin typeface="Calibri"/>
                  <a:cs typeface="Calibri"/>
                </a:rPr>
                <a:t>t</a:t>
              </a:r>
              <a:r>
                <a:rPr sz="1200" dirty="0">
                  <a:latin typeface="Calibri"/>
                  <a:cs typeface="Calibri"/>
                </a:rPr>
                <a:t>io</a:t>
              </a:r>
              <a:r>
                <a:rPr sz="1200" spc="3" dirty="0">
                  <a:latin typeface="Calibri"/>
                  <a:cs typeface="Calibri"/>
                </a:rPr>
                <a:t>n</a:t>
              </a:r>
              <a:r>
                <a:rPr sz="1200" dirty="0">
                  <a:latin typeface="Calibri"/>
                  <a:cs typeface="Calibri"/>
                </a:rPr>
                <a:t>al</a:t>
              </a:r>
              <a:r>
                <a:rPr sz="1200" spc="-7" dirty="0">
                  <a:latin typeface="Calibri"/>
                  <a:cs typeface="Calibri"/>
                </a:rPr>
                <a:t> </a:t>
              </a:r>
              <a:r>
                <a:rPr sz="1200" spc="-3" dirty="0">
                  <a:latin typeface="Calibri"/>
                  <a:cs typeface="Calibri"/>
                </a:rPr>
                <a:t>C</a:t>
              </a:r>
              <a:r>
                <a:rPr sz="1200" dirty="0">
                  <a:latin typeface="Calibri"/>
                  <a:cs typeface="Calibri"/>
                </a:rPr>
                <a:t>ollege</a:t>
              </a:r>
              <a:r>
                <a:rPr sz="1200" spc="-7" dirty="0">
                  <a:latin typeface="Calibri"/>
                  <a:cs typeface="Calibri"/>
                </a:rPr>
                <a:t> </a:t>
              </a:r>
              <a:r>
                <a:rPr sz="1200" spc="-3" dirty="0">
                  <a:latin typeface="Calibri"/>
                  <a:cs typeface="Calibri"/>
                </a:rPr>
                <a:t>C</a:t>
              </a:r>
              <a:r>
                <a:rPr sz="1200" dirty="0">
                  <a:latin typeface="Calibri"/>
                  <a:cs typeface="Calibri"/>
                </a:rPr>
                <a:t>ho</a:t>
              </a:r>
              <a:r>
                <a:rPr sz="1200" spc="-7" dirty="0">
                  <a:latin typeface="Calibri"/>
                  <a:cs typeface="Calibri"/>
                </a:rPr>
                <a:t>i</a:t>
              </a:r>
              <a:r>
                <a:rPr sz="1200" spc="-3" dirty="0">
                  <a:latin typeface="Calibri"/>
                  <a:cs typeface="Calibri"/>
                </a:rPr>
                <a:t>c</a:t>
              </a:r>
              <a:r>
                <a:rPr sz="1200" dirty="0">
                  <a:latin typeface="Calibri"/>
                  <a:cs typeface="Calibri"/>
                </a:rPr>
                <a:t>e</a:t>
              </a:r>
              <a:r>
                <a:rPr sz="1200" spc="3" dirty="0">
                  <a:latin typeface="Calibri"/>
                  <a:cs typeface="Calibri"/>
                </a:rPr>
                <a:t> </a:t>
              </a:r>
              <a:r>
                <a:rPr sz="1200" dirty="0">
                  <a:latin typeface="Calibri"/>
                  <a:cs typeface="Calibri"/>
                </a:rPr>
                <a:t>(	--  </a:t>
              </a:r>
              <a:r>
                <a:rPr sz="1200" b="1" i="1" spc="-3" dirty="0">
                  <a:latin typeface="Calibri"/>
                  <a:cs typeface="Calibri"/>
                </a:rPr>
                <a:t>o</a:t>
              </a:r>
              <a:r>
                <a:rPr sz="1200" b="1" i="1" spc="-7" dirty="0">
                  <a:latin typeface="Calibri"/>
                  <a:cs typeface="Calibri"/>
                </a:rPr>
                <a:t>n</a:t>
              </a:r>
              <a:r>
                <a:rPr sz="1200" b="1" i="1" spc="-3" dirty="0">
                  <a:latin typeface="Calibri"/>
                  <a:cs typeface="Calibri"/>
                </a:rPr>
                <a:t>l</a:t>
              </a:r>
              <a:r>
                <a:rPr sz="1200" b="1" i="1" dirty="0">
                  <a:latin typeface="Calibri"/>
                  <a:cs typeface="Calibri"/>
                </a:rPr>
                <a:t>y</a:t>
              </a:r>
              <a:r>
                <a:rPr sz="1200" b="1" i="1" spc="3" dirty="0">
                  <a:latin typeface="Calibri"/>
                  <a:cs typeface="Calibri"/>
                </a:rPr>
                <a:t> </a:t>
              </a:r>
              <a:r>
                <a:rPr sz="1200" spc="-10" dirty="0">
                  <a:latin typeface="Calibri"/>
                  <a:cs typeface="Calibri"/>
                </a:rPr>
                <a:t>i</a:t>
              </a:r>
              <a:r>
                <a:rPr sz="1200" dirty="0">
                  <a:latin typeface="Calibri"/>
                  <a:cs typeface="Calibri"/>
                </a:rPr>
                <a:t>f</a:t>
              </a:r>
              <a:r>
                <a:rPr sz="1200" spc="3" dirty="0">
                  <a:latin typeface="Calibri"/>
                  <a:cs typeface="Calibri"/>
                </a:rPr>
                <a:t> </a:t>
              </a:r>
              <a:r>
                <a:rPr sz="1200" spc="-10" dirty="0">
                  <a:latin typeface="Calibri"/>
                  <a:cs typeface="Calibri"/>
                </a:rPr>
                <a:t>a</a:t>
              </a:r>
              <a:r>
                <a:rPr sz="1200" dirty="0">
                  <a:latin typeface="Calibri"/>
                  <a:cs typeface="Calibri"/>
                </a:rPr>
                <a:t>n i</a:t>
              </a:r>
              <a:r>
                <a:rPr sz="1200" spc="-7" dirty="0">
                  <a:latin typeface="Calibri"/>
                  <a:cs typeface="Calibri"/>
                </a:rPr>
                <a:t>n</a:t>
              </a:r>
              <a:r>
                <a:rPr sz="1200" dirty="0">
                  <a:latin typeface="Calibri"/>
                  <a:cs typeface="Calibri"/>
                </a:rPr>
                <a:t>di</a:t>
              </a:r>
              <a:r>
                <a:rPr sz="1200" spc="-3" dirty="0">
                  <a:latin typeface="Calibri"/>
                  <a:cs typeface="Calibri"/>
                </a:rPr>
                <a:t>c</a:t>
              </a:r>
              <a:r>
                <a:rPr sz="1200" spc="-7" dirty="0">
                  <a:latin typeface="Calibri"/>
                  <a:cs typeface="Calibri"/>
                </a:rPr>
                <a:t>a</a:t>
              </a:r>
              <a:r>
                <a:rPr sz="1200" dirty="0">
                  <a:latin typeface="Calibri"/>
                  <a:cs typeface="Calibri"/>
                </a:rPr>
                <a:t>t</a:t>
              </a:r>
              <a:r>
                <a:rPr sz="1200" spc="-10" dirty="0">
                  <a:latin typeface="Calibri"/>
                  <a:cs typeface="Calibri"/>
                </a:rPr>
                <a:t>o</a:t>
              </a:r>
              <a:r>
                <a:rPr sz="1200" spc="-3" dirty="0">
                  <a:latin typeface="Calibri"/>
                  <a:cs typeface="Calibri"/>
                </a:rPr>
                <a:t>r </a:t>
              </a:r>
              <a:r>
                <a:rPr sz="1200" dirty="0">
                  <a:latin typeface="Calibri"/>
                  <a:cs typeface="Calibri"/>
                </a:rPr>
                <a:t>is </a:t>
              </a:r>
              <a:r>
                <a:rPr sz="1200" spc="-10" dirty="0">
                  <a:latin typeface="Calibri"/>
                  <a:cs typeface="Calibri"/>
                </a:rPr>
                <a:t>i</a:t>
              </a:r>
              <a:r>
                <a:rPr sz="1200" dirty="0">
                  <a:latin typeface="Calibri"/>
                  <a:cs typeface="Calibri"/>
                </a:rPr>
                <a:t>d</a:t>
              </a:r>
              <a:r>
                <a:rPr sz="1200" spc="-7" dirty="0">
                  <a:latin typeface="Calibri"/>
                  <a:cs typeface="Calibri"/>
                </a:rPr>
                <a:t>e</a:t>
              </a:r>
              <a:r>
                <a:rPr sz="1200" spc="-10" dirty="0">
                  <a:latin typeface="Calibri"/>
                  <a:cs typeface="Calibri"/>
                </a:rPr>
                <a:t>n</a:t>
              </a:r>
              <a:r>
                <a:rPr sz="1200" spc="-3" dirty="0">
                  <a:latin typeface="Calibri"/>
                  <a:cs typeface="Calibri"/>
                </a:rPr>
                <a:t>t</a:t>
              </a:r>
              <a:r>
                <a:rPr sz="1200" dirty="0">
                  <a:latin typeface="Calibri"/>
                  <a:cs typeface="Calibri"/>
                </a:rPr>
                <a:t>ifi</a:t>
              </a:r>
              <a:r>
                <a:rPr sz="1200" spc="-7" dirty="0">
                  <a:latin typeface="Calibri"/>
                  <a:cs typeface="Calibri"/>
                </a:rPr>
                <a:t>e</a:t>
              </a:r>
              <a:r>
                <a:rPr sz="1200" dirty="0">
                  <a:latin typeface="Calibri"/>
                  <a:cs typeface="Calibri"/>
                </a:rPr>
                <a:t>d</a:t>
              </a:r>
              <a:r>
                <a:rPr sz="1200" spc="-3" dirty="0">
                  <a:latin typeface="Calibri"/>
                  <a:cs typeface="Calibri"/>
                </a:rPr>
                <a:t> </a:t>
              </a:r>
              <a:r>
                <a:rPr sz="1200" dirty="0">
                  <a:latin typeface="Calibri"/>
                  <a:cs typeface="Calibri"/>
                </a:rPr>
                <a:t>b</a:t>
              </a:r>
              <a:r>
                <a:rPr sz="1200" spc="-7" dirty="0">
                  <a:latin typeface="Calibri"/>
                  <a:cs typeface="Calibri"/>
                </a:rPr>
                <a:t>y</a:t>
              </a:r>
              <a:r>
                <a:rPr sz="1200" dirty="0">
                  <a:latin typeface="Calibri"/>
                  <a:cs typeface="Calibri"/>
                </a:rPr>
                <a:t> </a:t>
              </a:r>
              <a:r>
                <a:rPr sz="1200" spc="-7" dirty="0">
                  <a:latin typeface="Calibri"/>
                  <a:cs typeface="Calibri"/>
                </a:rPr>
                <a:t>t</a:t>
              </a:r>
              <a:r>
                <a:rPr sz="1200" dirty="0">
                  <a:latin typeface="Calibri"/>
                  <a:cs typeface="Calibri"/>
                </a:rPr>
                <a:t>h</a:t>
              </a:r>
              <a:r>
                <a:rPr sz="1200" spc="-7" dirty="0">
                  <a:latin typeface="Calibri"/>
                  <a:cs typeface="Calibri"/>
                </a:rPr>
                <a:t>e</a:t>
              </a:r>
              <a:r>
                <a:rPr sz="1200" spc="3" dirty="0">
                  <a:latin typeface="Calibri"/>
                  <a:cs typeface="Calibri"/>
                </a:rPr>
                <a:t> </a:t>
              </a:r>
              <a:r>
                <a:rPr sz="1200" spc="-7" dirty="0">
                  <a:latin typeface="Calibri"/>
                  <a:cs typeface="Calibri"/>
                </a:rPr>
                <a:t>co</a:t>
              </a:r>
              <a:r>
                <a:rPr sz="1200" spc="-3" dirty="0">
                  <a:latin typeface="Calibri"/>
                  <a:cs typeface="Calibri"/>
                </a:rPr>
                <a:t>llege</a:t>
              </a:r>
              <a:r>
                <a:rPr sz="1200" dirty="0">
                  <a:latin typeface="Calibri"/>
                  <a:cs typeface="Calibri"/>
                </a:rPr>
                <a:t>)</a:t>
              </a:r>
            </a:p>
          </p:txBody>
        </p:sp>
        <p:sp>
          <p:nvSpPr>
            <p:cNvPr id="68" name="object 21"/>
            <p:cNvSpPr txBox="1"/>
            <p:nvPr/>
          </p:nvSpPr>
          <p:spPr>
            <a:xfrm>
              <a:off x="2353194" y="2938568"/>
              <a:ext cx="1286309" cy="27892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8457" marR="3464" indent="-149798">
                <a:lnSpc>
                  <a:spcPct val="101699"/>
                </a:lnSpc>
                <a:buFont typeface="Symbol"/>
                <a:buChar char=""/>
                <a:tabLst>
                  <a:tab pos="164951" algn="l"/>
                </a:tabLst>
              </a:pPr>
              <a:r>
                <a:rPr sz="1200" spc="-7" dirty="0">
                  <a:latin typeface="Calibri"/>
                  <a:cs typeface="Calibri"/>
                </a:rPr>
                <a:t>Requ</a:t>
              </a:r>
              <a:r>
                <a:rPr sz="1200" spc="-3" dirty="0">
                  <a:latin typeface="Calibri"/>
                  <a:cs typeface="Calibri"/>
                </a:rPr>
                <a:t>ir</a:t>
              </a:r>
              <a:r>
                <a:rPr sz="1200" spc="-14" dirty="0">
                  <a:latin typeface="Calibri"/>
                  <a:cs typeface="Calibri"/>
                </a:rPr>
                <a:t>e</a:t>
              </a:r>
              <a:r>
                <a:rPr sz="1200" dirty="0">
                  <a:latin typeface="Calibri"/>
                  <a:cs typeface="Calibri"/>
                </a:rPr>
                <a:t>d</a:t>
              </a:r>
              <a:r>
                <a:rPr sz="1200" spc="3" dirty="0">
                  <a:latin typeface="Calibri"/>
                  <a:cs typeface="Calibri"/>
                </a:rPr>
                <a:t> </a:t>
              </a:r>
              <a:r>
                <a:rPr sz="1200" spc="-3" dirty="0">
                  <a:latin typeface="Calibri"/>
                  <a:cs typeface="Calibri"/>
                </a:rPr>
                <a:t>Coll</a:t>
              </a:r>
              <a:r>
                <a:rPr sz="1200" spc="3" dirty="0">
                  <a:latin typeface="Calibri"/>
                  <a:cs typeface="Calibri"/>
                </a:rPr>
                <a:t>e</a:t>
              </a:r>
              <a:r>
                <a:rPr sz="1200" spc="-17" dirty="0">
                  <a:latin typeface="Calibri"/>
                  <a:cs typeface="Calibri"/>
                </a:rPr>
                <a:t>g</a:t>
              </a:r>
              <a:r>
                <a:rPr sz="1200" spc="-7" dirty="0">
                  <a:latin typeface="Calibri"/>
                  <a:cs typeface="Calibri"/>
                </a:rPr>
                <a:t>e</a:t>
              </a:r>
              <a:r>
                <a:rPr sz="1200" spc="3" dirty="0">
                  <a:latin typeface="Calibri"/>
                  <a:cs typeface="Calibri"/>
                </a:rPr>
                <a:t> </a:t>
              </a:r>
              <a:r>
                <a:rPr sz="1200" spc="-3" dirty="0">
                  <a:latin typeface="Calibri"/>
                  <a:cs typeface="Calibri"/>
                </a:rPr>
                <a:t>C</a:t>
              </a:r>
              <a:r>
                <a:rPr sz="1200" dirty="0">
                  <a:latin typeface="Calibri"/>
                  <a:cs typeface="Calibri"/>
                </a:rPr>
                <a:t>h</a:t>
              </a:r>
              <a:r>
                <a:rPr sz="1200" spc="-3" dirty="0">
                  <a:latin typeface="Calibri"/>
                  <a:cs typeface="Calibri"/>
                </a:rPr>
                <a:t>oic</a:t>
              </a:r>
              <a:r>
                <a:rPr sz="1200" dirty="0">
                  <a:latin typeface="Calibri"/>
                  <a:cs typeface="Calibri"/>
                </a:rPr>
                <a:t>e </a:t>
              </a:r>
              <a:r>
                <a:rPr sz="1200" spc="-3" dirty="0">
                  <a:latin typeface="Calibri"/>
                  <a:cs typeface="Calibri"/>
                </a:rPr>
                <a:t> </a:t>
              </a:r>
              <a:r>
                <a:rPr sz="1200" dirty="0">
                  <a:latin typeface="Calibri"/>
                  <a:cs typeface="Calibri"/>
                </a:rPr>
                <a:t>• </a:t>
              </a:r>
              <a:r>
                <a:rPr sz="1200" spc="-3" dirty="0">
                  <a:latin typeface="Calibri"/>
                  <a:cs typeface="Calibri"/>
                </a:rPr>
                <a:t>(</a:t>
              </a:r>
              <a:r>
                <a:rPr sz="1200" spc="-10" dirty="0">
                  <a:latin typeface="Calibri"/>
                  <a:cs typeface="Calibri"/>
                </a:rPr>
                <a:t>B</a:t>
              </a:r>
              <a:r>
                <a:rPr sz="1200" dirty="0">
                  <a:latin typeface="Calibri"/>
                  <a:cs typeface="Calibri"/>
                </a:rPr>
                <a:t>asic </a:t>
              </a:r>
              <a:r>
                <a:rPr sz="1200" spc="-3" dirty="0">
                  <a:latin typeface="Calibri"/>
                  <a:cs typeface="Calibri"/>
                </a:rPr>
                <a:t>Sk</a:t>
              </a:r>
              <a:r>
                <a:rPr sz="1200" dirty="0">
                  <a:latin typeface="Calibri"/>
                  <a:cs typeface="Calibri"/>
                </a:rPr>
                <a:t>ills)</a:t>
              </a:r>
            </a:p>
          </p:txBody>
        </p:sp>
        <p:sp>
          <p:nvSpPr>
            <p:cNvPr id="69" name="object 22"/>
            <p:cNvSpPr txBox="1"/>
            <p:nvPr/>
          </p:nvSpPr>
          <p:spPr>
            <a:xfrm>
              <a:off x="3704445" y="2945909"/>
              <a:ext cx="1022639" cy="2741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586" marR="3464" indent="-7360">
                <a:lnSpc>
                  <a:spcPct val="101699"/>
                </a:lnSpc>
              </a:pPr>
              <a:r>
                <a:rPr sz="1200" spc="-3" dirty="0">
                  <a:latin typeface="Calibri"/>
                  <a:cs typeface="Calibri"/>
                </a:rPr>
                <a:t>O</a:t>
              </a:r>
              <a:r>
                <a:rPr sz="1200" dirty="0">
                  <a:latin typeface="Calibri"/>
                  <a:cs typeface="Calibri"/>
                </a:rPr>
                <a:t>p</a:t>
              </a:r>
              <a:r>
                <a:rPr sz="1200" spc="-10" dirty="0">
                  <a:latin typeface="Calibri"/>
                  <a:cs typeface="Calibri"/>
                </a:rPr>
                <a:t>t</a:t>
              </a:r>
              <a:r>
                <a:rPr sz="1200" dirty="0">
                  <a:latin typeface="Calibri"/>
                  <a:cs typeface="Calibri"/>
                </a:rPr>
                <a:t>io</a:t>
              </a:r>
              <a:r>
                <a:rPr sz="1200" spc="3" dirty="0">
                  <a:latin typeface="Calibri"/>
                  <a:cs typeface="Calibri"/>
                </a:rPr>
                <a:t>n</a:t>
              </a:r>
              <a:r>
                <a:rPr sz="1200" dirty="0">
                  <a:latin typeface="Calibri"/>
                  <a:cs typeface="Calibri"/>
                </a:rPr>
                <a:t>al</a:t>
              </a:r>
              <a:r>
                <a:rPr sz="1200" spc="-7" dirty="0">
                  <a:latin typeface="Calibri"/>
                  <a:cs typeface="Calibri"/>
                </a:rPr>
                <a:t> </a:t>
              </a:r>
              <a:r>
                <a:rPr sz="1200" spc="-3" dirty="0">
                  <a:latin typeface="Calibri"/>
                  <a:cs typeface="Calibri"/>
                </a:rPr>
                <a:t>Coll</a:t>
              </a:r>
              <a:r>
                <a:rPr sz="1200" spc="3" dirty="0">
                  <a:latin typeface="Calibri"/>
                  <a:cs typeface="Calibri"/>
                </a:rPr>
                <a:t>e</a:t>
              </a:r>
              <a:r>
                <a:rPr sz="1200" spc="-7" dirty="0">
                  <a:latin typeface="Calibri"/>
                  <a:cs typeface="Calibri"/>
                </a:rPr>
                <a:t>ge </a:t>
              </a:r>
              <a:r>
                <a:rPr sz="1200" spc="-3" dirty="0">
                  <a:latin typeface="Calibri"/>
                  <a:cs typeface="Calibri"/>
                </a:rPr>
                <a:t>C</a:t>
              </a:r>
              <a:r>
                <a:rPr sz="1200" dirty="0">
                  <a:latin typeface="Calibri"/>
                  <a:cs typeface="Calibri"/>
                </a:rPr>
                <a:t>h</a:t>
              </a:r>
              <a:r>
                <a:rPr sz="1200" spc="-3" dirty="0">
                  <a:latin typeface="Calibri"/>
                  <a:cs typeface="Calibri"/>
                </a:rPr>
                <a:t>o</a:t>
              </a:r>
              <a:r>
                <a:rPr sz="1200" spc="-7" dirty="0">
                  <a:latin typeface="Calibri"/>
                  <a:cs typeface="Calibri"/>
                </a:rPr>
                <a:t>ice</a:t>
              </a:r>
              <a:r>
                <a:rPr sz="1200" spc="-3" dirty="0">
                  <a:latin typeface="Calibri"/>
                  <a:cs typeface="Calibri"/>
                </a:rPr>
                <a:t> (</a:t>
              </a:r>
              <a:r>
                <a:rPr sz="1200" spc="-14" dirty="0">
                  <a:latin typeface="Calibri"/>
                  <a:cs typeface="Calibri"/>
                </a:rPr>
                <a:t>N</a:t>
              </a:r>
              <a:r>
                <a:rPr sz="1200" spc="-3" dirty="0">
                  <a:latin typeface="Calibri"/>
                  <a:cs typeface="Calibri"/>
                </a:rPr>
                <a:t>o</a:t>
              </a:r>
              <a:r>
                <a:rPr sz="1200" spc="3" dirty="0">
                  <a:latin typeface="Calibri"/>
                  <a:cs typeface="Calibri"/>
                </a:rPr>
                <a:t>n</a:t>
              </a:r>
              <a:r>
                <a:rPr sz="1200" spc="-7" dirty="0">
                  <a:latin typeface="Calibri"/>
                  <a:cs typeface="Calibri"/>
                </a:rPr>
                <a:t>c</a:t>
              </a:r>
              <a:r>
                <a:rPr sz="1200" spc="-3" dirty="0">
                  <a:latin typeface="Calibri"/>
                  <a:cs typeface="Calibri"/>
                </a:rPr>
                <a:t>r</a:t>
              </a:r>
              <a:r>
                <a:rPr sz="1200" spc="-14" dirty="0">
                  <a:latin typeface="Calibri"/>
                  <a:cs typeface="Calibri"/>
                </a:rPr>
                <a:t>e</a:t>
              </a:r>
              <a:r>
                <a:rPr sz="1200" dirty="0">
                  <a:latin typeface="Calibri"/>
                  <a:cs typeface="Calibri"/>
                </a:rPr>
                <a:t>di</a:t>
              </a:r>
              <a:r>
                <a:rPr sz="1200" spc="3" dirty="0">
                  <a:latin typeface="Calibri"/>
                  <a:cs typeface="Calibri"/>
                </a:rPr>
                <a:t>t</a:t>
              </a:r>
              <a:r>
                <a:rPr sz="1200" dirty="0">
                  <a:latin typeface="Calibri"/>
                  <a:cs typeface="Calibri"/>
                </a:rPr>
                <a:t>)</a:t>
              </a:r>
            </a:p>
          </p:txBody>
        </p:sp>
        <p:sp>
          <p:nvSpPr>
            <p:cNvPr id="70" name="object 23"/>
            <p:cNvSpPr/>
            <p:nvPr/>
          </p:nvSpPr>
          <p:spPr>
            <a:xfrm>
              <a:off x="2216295" y="100013"/>
              <a:ext cx="2648383" cy="3271838"/>
            </a:xfrm>
            <a:custGeom>
              <a:avLst/>
              <a:gdLst/>
              <a:ahLst/>
              <a:cxnLst/>
              <a:rect l="l" t="t" r="r" b="b"/>
              <a:pathLst>
                <a:path w="3884295" h="4798695">
                  <a:moveTo>
                    <a:pt x="0" y="647446"/>
                  </a:moveTo>
                  <a:lnTo>
                    <a:pt x="2146" y="594337"/>
                  </a:lnTo>
                  <a:lnTo>
                    <a:pt x="8473" y="542412"/>
                  </a:lnTo>
                  <a:lnTo>
                    <a:pt x="18815" y="491838"/>
                  </a:lnTo>
                  <a:lnTo>
                    <a:pt x="33004" y="442780"/>
                  </a:lnTo>
                  <a:lnTo>
                    <a:pt x="50876" y="395406"/>
                  </a:lnTo>
                  <a:lnTo>
                    <a:pt x="72261" y="349881"/>
                  </a:lnTo>
                  <a:lnTo>
                    <a:pt x="96995" y="306373"/>
                  </a:lnTo>
                  <a:lnTo>
                    <a:pt x="124910" y="265047"/>
                  </a:lnTo>
                  <a:lnTo>
                    <a:pt x="155840" y="226071"/>
                  </a:lnTo>
                  <a:lnTo>
                    <a:pt x="189618" y="189611"/>
                  </a:lnTo>
                  <a:lnTo>
                    <a:pt x="226078" y="155832"/>
                  </a:lnTo>
                  <a:lnTo>
                    <a:pt x="265053" y="124902"/>
                  </a:lnTo>
                  <a:lnTo>
                    <a:pt x="306376" y="96988"/>
                  </a:lnTo>
                  <a:lnTo>
                    <a:pt x="349881" y="72255"/>
                  </a:lnTo>
                  <a:lnTo>
                    <a:pt x="395401" y="50871"/>
                  </a:lnTo>
                  <a:lnTo>
                    <a:pt x="442769" y="33001"/>
                  </a:lnTo>
                  <a:lnTo>
                    <a:pt x="491819" y="18813"/>
                  </a:lnTo>
                  <a:lnTo>
                    <a:pt x="542385" y="8472"/>
                  </a:lnTo>
                  <a:lnTo>
                    <a:pt x="594299" y="2145"/>
                  </a:lnTo>
                  <a:lnTo>
                    <a:pt x="647395" y="0"/>
                  </a:lnTo>
                  <a:lnTo>
                    <a:pt x="3236849" y="0"/>
                  </a:lnTo>
                  <a:lnTo>
                    <a:pt x="3289957" y="2145"/>
                  </a:lnTo>
                  <a:lnTo>
                    <a:pt x="3341882" y="8472"/>
                  </a:lnTo>
                  <a:lnTo>
                    <a:pt x="3392456" y="18813"/>
                  </a:lnTo>
                  <a:lnTo>
                    <a:pt x="3441514" y="33001"/>
                  </a:lnTo>
                  <a:lnTo>
                    <a:pt x="3488888" y="50871"/>
                  </a:lnTo>
                  <a:lnTo>
                    <a:pt x="3534413" y="72255"/>
                  </a:lnTo>
                  <a:lnTo>
                    <a:pt x="3577921" y="96988"/>
                  </a:lnTo>
                  <a:lnTo>
                    <a:pt x="3619247" y="124902"/>
                  </a:lnTo>
                  <a:lnTo>
                    <a:pt x="3658223" y="155832"/>
                  </a:lnTo>
                  <a:lnTo>
                    <a:pt x="3694684" y="189610"/>
                  </a:lnTo>
                  <a:lnTo>
                    <a:pt x="3728462" y="226071"/>
                  </a:lnTo>
                  <a:lnTo>
                    <a:pt x="3759392" y="265047"/>
                  </a:lnTo>
                  <a:lnTo>
                    <a:pt x="3787306" y="306373"/>
                  </a:lnTo>
                  <a:lnTo>
                    <a:pt x="3812039" y="349881"/>
                  </a:lnTo>
                  <a:lnTo>
                    <a:pt x="3833423" y="395406"/>
                  </a:lnTo>
                  <a:lnTo>
                    <a:pt x="3851293" y="442780"/>
                  </a:lnTo>
                  <a:lnTo>
                    <a:pt x="3865481" y="491838"/>
                  </a:lnTo>
                  <a:lnTo>
                    <a:pt x="3875822" y="542412"/>
                  </a:lnTo>
                  <a:lnTo>
                    <a:pt x="3882149" y="594337"/>
                  </a:lnTo>
                  <a:lnTo>
                    <a:pt x="3884295" y="647446"/>
                  </a:lnTo>
                  <a:lnTo>
                    <a:pt x="3884295" y="4151249"/>
                  </a:lnTo>
                  <a:lnTo>
                    <a:pt x="3882149" y="4204357"/>
                  </a:lnTo>
                  <a:lnTo>
                    <a:pt x="3875822" y="4256282"/>
                  </a:lnTo>
                  <a:lnTo>
                    <a:pt x="3865481" y="4306856"/>
                  </a:lnTo>
                  <a:lnTo>
                    <a:pt x="3851293" y="4355914"/>
                  </a:lnTo>
                  <a:lnTo>
                    <a:pt x="3833423" y="4403288"/>
                  </a:lnTo>
                  <a:lnTo>
                    <a:pt x="3812039" y="4448813"/>
                  </a:lnTo>
                  <a:lnTo>
                    <a:pt x="3787306" y="4492321"/>
                  </a:lnTo>
                  <a:lnTo>
                    <a:pt x="3759392" y="4533647"/>
                  </a:lnTo>
                  <a:lnTo>
                    <a:pt x="3728462" y="4572623"/>
                  </a:lnTo>
                  <a:lnTo>
                    <a:pt x="3694684" y="4609084"/>
                  </a:lnTo>
                  <a:lnTo>
                    <a:pt x="3658223" y="4642862"/>
                  </a:lnTo>
                  <a:lnTo>
                    <a:pt x="3619247" y="4673792"/>
                  </a:lnTo>
                  <a:lnTo>
                    <a:pt x="3577921" y="4701706"/>
                  </a:lnTo>
                  <a:lnTo>
                    <a:pt x="3534413" y="4726439"/>
                  </a:lnTo>
                  <a:lnTo>
                    <a:pt x="3488888" y="4747823"/>
                  </a:lnTo>
                  <a:lnTo>
                    <a:pt x="3441514" y="4765693"/>
                  </a:lnTo>
                  <a:lnTo>
                    <a:pt x="3392456" y="4779881"/>
                  </a:lnTo>
                  <a:lnTo>
                    <a:pt x="3341882" y="4790222"/>
                  </a:lnTo>
                  <a:lnTo>
                    <a:pt x="3289957" y="4796549"/>
                  </a:lnTo>
                  <a:lnTo>
                    <a:pt x="3236849" y="4798695"/>
                  </a:lnTo>
                  <a:lnTo>
                    <a:pt x="647395" y="4798695"/>
                  </a:lnTo>
                  <a:lnTo>
                    <a:pt x="594299" y="4796549"/>
                  </a:lnTo>
                  <a:lnTo>
                    <a:pt x="542385" y="4790222"/>
                  </a:lnTo>
                  <a:lnTo>
                    <a:pt x="491819" y="4779881"/>
                  </a:lnTo>
                  <a:lnTo>
                    <a:pt x="442769" y="4765693"/>
                  </a:lnTo>
                  <a:lnTo>
                    <a:pt x="395401" y="4747823"/>
                  </a:lnTo>
                  <a:lnTo>
                    <a:pt x="349881" y="4726439"/>
                  </a:lnTo>
                  <a:lnTo>
                    <a:pt x="306376" y="4701706"/>
                  </a:lnTo>
                  <a:lnTo>
                    <a:pt x="265053" y="4673792"/>
                  </a:lnTo>
                  <a:lnTo>
                    <a:pt x="226078" y="4642862"/>
                  </a:lnTo>
                  <a:lnTo>
                    <a:pt x="189618" y="4609084"/>
                  </a:lnTo>
                  <a:lnTo>
                    <a:pt x="155840" y="4572623"/>
                  </a:lnTo>
                  <a:lnTo>
                    <a:pt x="124910" y="4533647"/>
                  </a:lnTo>
                  <a:lnTo>
                    <a:pt x="96995" y="4492321"/>
                  </a:lnTo>
                  <a:lnTo>
                    <a:pt x="72261" y="4448813"/>
                  </a:lnTo>
                  <a:lnTo>
                    <a:pt x="50876" y="4403288"/>
                  </a:lnTo>
                  <a:lnTo>
                    <a:pt x="33004" y="4355914"/>
                  </a:lnTo>
                  <a:lnTo>
                    <a:pt x="18815" y="4306856"/>
                  </a:lnTo>
                  <a:lnTo>
                    <a:pt x="8473" y="4256282"/>
                  </a:lnTo>
                  <a:lnTo>
                    <a:pt x="2146" y="4204357"/>
                  </a:lnTo>
                  <a:lnTo>
                    <a:pt x="0" y="4151249"/>
                  </a:lnTo>
                  <a:lnTo>
                    <a:pt x="0" y="647446"/>
                  </a:lnTo>
                  <a:close/>
                </a:path>
              </a:pathLst>
            </a:custGeom>
            <a:ln w="28575">
              <a:solidFill>
                <a:srgbClr val="0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1" name="object 24"/>
            <p:cNvSpPr/>
            <p:nvPr/>
          </p:nvSpPr>
          <p:spPr>
            <a:xfrm>
              <a:off x="4493653" y="2138298"/>
              <a:ext cx="74468" cy="69706"/>
            </a:xfrm>
            <a:custGeom>
              <a:avLst/>
              <a:gdLst/>
              <a:ahLst/>
              <a:cxnLst/>
              <a:rect l="l" t="t" r="r" b="b"/>
              <a:pathLst>
                <a:path w="109219" h="102235">
                  <a:moveTo>
                    <a:pt x="109219" y="39115"/>
                  </a:moveTo>
                  <a:lnTo>
                    <a:pt x="0" y="39115"/>
                  </a:lnTo>
                  <a:lnTo>
                    <a:pt x="33781" y="63246"/>
                  </a:lnTo>
                  <a:lnTo>
                    <a:pt x="20827" y="102234"/>
                  </a:lnTo>
                  <a:lnTo>
                    <a:pt x="54610" y="78104"/>
                  </a:lnTo>
                  <a:lnTo>
                    <a:pt x="80374" y="78104"/>
                  </a:lnTo>
                  <a:lnTo>
                    <a:pt x="75437" y="63246"/>
                  </a:lnTo>
                  <a:lnTo>
                    <a:pt x="109219" y="39115"/>
                  </a:lnTo>
                  <a:close/>
                </a:path>
                <a:path w="109219" h="102235">
                  <a:moveTo>
                    <a:pt x="80374" y="78104"/>
                  </a:moveTo>
                  <a:lnTo>
                    <a:pt x="54610" y="78104"/>
                  </a:lnTo>
                  <a:lnTo>
                    <a:pt x="88392" y="102234"/>
                  </a:lnTo>
                  <a:lnTo>
                    <a:pt x="80374" y="78104"/>
                  </a:lnTo>
                  <a:close/>
                </a:path>
                <a:path w="109219" h="102235">
                  <a:moveTo>
                    <a:pt x="54610" y="0"/>
                  </a:moveTo>
                  <a:lnTo>
                    <a:pt x="41656" y="39115"/>
                  </a:lnTo>
                  <a:lnTo>
                    <a:pt x="67563" y="39115"/>
                  </a:lnTo>
                  <a:lnTo>
                    <a:pt x="54610"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2" name="object 26"/>
            <p:cNvSpPr/>
            <p:nvPr/>
          </p:nvSpPr>
          <p:spPr>
            <a:xfrm>
              <a:off x="6021531" y="525780"/>
              <a:ext cx="74468" cy="69706"/>
            </a:xfrm>
            <a:custGeom>
              <a:avLst/>
              <a:gdLst/>
              <a:ahLst/>
              <a:cxnLst/>
              <a:rect l="l" t="t" r="r" b="b"/>
              <a:pathLst>
                <a:path w="109220" h="102234">
                  <a:moveTo>
                    <a:pt x="109220" y="38988"/>
                  </a:moveTo>
                  <a:lnTo>
                    <a:pt x="0" y="38988"/>
                  </a:lnTo>
                  <a:lnTo>
                    <a:pt x="33782" y="63119"/>
                  </a:lnTo>
                  <a:lnTo>
                    <a:pt x="20828" y="102234"/>
                  </a:lnTo>
                  <a:lnTo>
                    <a:pt x="54610" y="78104"/>
                  </a:lnTo>
                  <a:lnTo>
                    <a:pt x="80400" y="78104"/>
                  </a:lnTo>
                  <a:lnTo>
                    <a:pt x="75437" y="63119"/>
                  </a:lnTo>
                  <a:lnTo>
                    <a:pt x="109220" y="38988"/>
                  </a:lnTo>
                  <a:close/>
                </a:path>
                <a:path w="109220" h="102234">
                  <a:moveTo>
                    <a:pt x="80400" y="78104"/>
                  </a:moveTo>
                  <a:lnTo>
                    <a:pt x="54610" y="78104"/>
                  </a:lnTo>
                  <a:lnTo>
                    <a:pt x="88392" y="102234"/>
                  </a:lnTo>
                  <a:lnTo>
                    <a:pt x="80400" y="78104"/>
                  </a:lnTo>
                  <a:close/>
                </a:path>
                <a:path w="109220" h="102234">
                  <a:moveTo>
                    <a:pt x="54610" y="0"/>
                  </a:moveTo>
                  <a:lnTo>
                    <a:pt x="41656" y="38988"/>
                  </a:lnTo>
                  <a:lnTo>
                    <a:pt x="67437" y="38988"/>
                  </a:lnTo>
                  <a:lnTo>
                    <a:pt x="54610"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3" name="object 27"/>
            <p:cNvSpPr/>
            <p:nvPr/>
          </p:nvSpPr>
          <p:spPr>
            <a:xfrm>
              <a:off x="6021531" y="525780"/>
              <a:ext cx="74468" cy="69706"/>
            </a:xfrm>
            <a:custGeom>
              <a:avLst/>
              <a:gdLst/>
              <a:ahLst/>
              <a:cxnLst/>
              <a:rect l="l" t="t" r="r" b="b"/>
              <a:pathLst>
                <a:path w="109220" h="102234">
                  <a:moveTo>
                    <a:pt x="0" y="38988"/>
                  </a:moveTo>
                  <a:lnTo>
                    <a:pt x="41656" y="38988"/>
                  </a:lnTo>
                  <a:lnTo>
                    <a:pt x="54610" y="0"/>
                  </a:lnTo>
                  <a:lnTo>
                    <a:pt x="67437" y="38988"/>
                  </a:lnTo>
                  <a:lnTo>
                    <a:pt x="109220" y="38988"/>
                  </a:lnTo>
                  <a:lnTo>
                    <a:pt x="75437" y="63119"/>
                  </a:lnTo>
                  <a:lnTo>
                    <a:pt x="88392" y="102234"/>
                  </a:lnTo>
                  <a:lnTo>
                    <a:pt x="54610" y="78104"/>
                  </a:lnTo>
                  <a:lnTo>
                    <a:pt x="20828" y="102234"/>
                  </a:lnTo>
                  <a:lnTo>
                    <a:pt x="33782" y="63119"/>
                  </a:lnTo>
                  <a:lnTo>
                    <a:pt x="0" y="38988"/>
                  </a:lnTo>
                  <a:close/>
                </a:path>
              </a:pathLst>
            </a:custGeom>
            <a:ln w="12700">
              <a:solidFill>
                <a:srgbClr val="C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4" name="object 28"/>
            <p:cNvSpPr/>
            <p:nvPr/>
          </p:nvSpPr>
          <p:spPr>
            <a:xfrm>
              <a:off x="3048866" y="3080472"/>
              <a:ext cx="74468" cy="69706"/>
            </a:xfrm>
            <a:custGeom>
              <a:avLst/>
              <a:gdLst/>
              <a:ahLst/>
              <a:cxnLst/>
              <a:rect l="l" t="t" r="r" b="b"/>
              <a:pathLst>
                <a:path w="109219" h="102235">
                  <a:moveTo>
                    <a:pt x="109219" y="39115"/>
                  </a:moveTo>
                  <a:lnTo>
                    <a:pt x="0" y="39115"/>
                  </a:lnTo>
                  <a:lnTo>
                    <a:pt x="33781" y="63246"/>
                  </a:lnTo>
                  <a:lnTo>
                    <a:pt x="20828" y="102235"/>
                  </a:lnTo>
                  <a:lnTo>
                    <a:pt x="54610" y="78104"/>
                  </a:lnTo>
                  <a:lnTo>
                    <a:pt x="80374" y="78104"/>
                  </a:lnTo>
                  <a:lnTo>
                    <a:pt x="75437" y="63246"/>
                  </a:lnTo>
                  <a:lnTo>
                    <a:pt x="109219" y="39115"/>
                  </a:lnTo>
                  <a:close/>
                </a:path>
                <a:path w="109219" h="102235">
                  <a:moveTo>
                    <a:pt x="80374" y="78104"/>
                  </a:moveTo>
                  <a:lnTo>
                    <a:pt x="54610" y="78104"/>
                  </a:lnTo>
                  <a:lnTo>
                    <a:pt x="88392" y="102235"/>
                  </a:lnTo>
                  <a:lnTo>
                    <a:pt x="80374" y="78104"/>
                  </a:lnTo>
                  <a:close/>
                </a:path>
                <a:path w="109219" h="102235">
                  <a:moveTo>
                    <a:pt x="54610" y="0"/>
                  </a:moveTo>
                  <a:lnTo>
                    <a:pt x="41656" y="39115"/>
                  </a:lnTo>
                  <a:lnTo>
                    <a:pt x="67563" y="39115"/>
                  </a:lnTo>
                  <a:lnTo>
                    <a:pt x="54610"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5" name="object 29"/>
            <p:cNvSpPr/>
            <p:nvPr/>
          </p:nvSpPr>
          <p:spPr>
            <a:xfrm>
              <a:off x="3048866" y="3080472"/>
              <a:ext cx="74468" cy="69706"/>
            </a:xfrm>
            <a:custGeom>
              <a:avLst/>
              <a:gdLst/>
              <a:ahLst/>
              <a:cxnLst/>
              <a:rect l="l" t="t" r="r" b="b"/>
              <a:pathLst>
                <a:path w="109219" h="102235">
                  <a:moveTo>
                    <a:pt x="0" y="39115"/>
                  </a:moveTo>
                  <a:lnTo>
                    <a:pt x="41656" y="39115"/>
                  </a:lnTo>
                  <a:lnTo>
                    <a:pt x="54610" y="0"/>
                  </a:lnTo>
                  <a:lnTo>
                    <a:pt x="67563" y="39115"/>
                  </a:lnTo>
                  <a:lnTo>
                    <a:pt x="109219" y="39115"/>
                  </a:lnTo>
                  <a:lnTo>
                    <a:pt x="75437" y="63246"/>
                  </a:lnTo>
                  <a:lnTo>
                    <a:pt x="88392" y="102235"/>
                  </a:lnTo>
                  <a:lnTo>
                    <a:pt x="54610" y="78104"/>
                  </a:lnTo>
                  <a:lnTo>
                    <a:pt x="20828" y="102235"/>
                  </a:lnTo>
                  <a:lnTo>
                    <a:pt x="33781" y="63246"/>
                  </a:lnTo>
                  <a:lnTo>
                    <a:pt x="0" y="39115"/>
                  </a:lnTo>
                  <a:close/>
                </a:path>
              </a:pathLst>
            </a:custGeom>
            <a:ln w="12699">
              <a:solidFill>
                <a:srgbClr val="C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6" name="object 30"/>
            <p:cNvSpPr/>
            <p:nvPr/>
          </p:nvSpPr>
          <p:spPr>
            <a:xfrm>
              <a:off x="6845877" y="1197033"/>
              <a:ext cx="74468" cy="69706"/>
            </a:xfrm>
            <a:custGeom>
              <a:avLst/>
              <a:gdLst/>
              <a:ahLst/>
              <a:cxnLst/>
              <a:rect l="l" t="t" r="r" b="b"/>
              <a:pathLst>
                <a:path w="109220" h="102235">
                  <a:moveTo>
                    <a:pt x="109220" y="39116"/>
                  </a:moveTo>
                  <a:lnTo>
                    <a:pt x="0" y="39116"/>
                  </a:lnTo>
                  <a:lnTo>
                    <a:pt x="33781" y="63246"/>
                  </a:lnTo>
                  <a:lnTo>
                    <a:pt x="20827" y="102234"/>
                  </a:lnTo>
                  <a:lnTo>
                    <a:pt x="54609" y="78104"/>
                  </a:lnTo>
                  <a:lnTo>
                    <a:pt x="80374" y="78104"/>
                  </a:lnTo>
                  <a:lnTo>
                    <a:pt x="75437" y="63246"/>
                  </a:lnTo>
                  <a:lnTo>
                    <a:pt x="109220" y="39116"/>
                  </a:lnTo>
                  <a:close/>
                </a:path>
                <a:path w="109220" h="102235">
                  <a:moveTo>
                    <a:pt x="80374" y="78104"/>
                  </a:moveTo>
                  <a:lnTo>
                    <a:pt x="54609" y="78104"/>
                  </a:lnTo>
                  <a:lnTo>
                    <a:pt x="88391" y="102234"/>
                  </a:lnTo>
                  <a:lnTo>
                    <a:pt x="80374" y="78104"/>
                  </a:lnTo>
                  <a:close/>
                </a:path>
                <a:path w="109220" h="102235">
                  <a:moveTo>
                    <a:pt x="54609" y="0"/>
                  </a:moveTo>
                  <a:lnTo>
                    <a:pt x="41655" y="39116"/>
                  </a:lnTo>
                  <a:lnTo>
                    <a:pt x="67563" y="39116"/>
                  </a:lnTo>
                  <a:lnTo>
                    <a:pt x="54609"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7" name="object 31"/>
            <p:cNvSpPr/>
            <p:nvPr/>
          </p:nvSpPr>
          <p:spPr>
            <a:xfrm>
              <a:off x="6845877" y="1197033"/>
              <a:ext cx="74468" cy="69706"/>
            </a:xfrm>
            <a:custGeom>
              <a:avLst/>
              <a:gdLst/>
              <a:ahLst/>
              <a:cxnLst/>
              <a:rect l="l" t="t" r="r" b="b"/>
              <a:pathLst>
                <a:path w="109220" h="102235">
                  <a:moveTo>
                    <a:pt x="0" y="39116"/>
                  </a:moveTo>
                  <a:lnTo>
                    <a:pt x="41655" y="39116"/>
                  </a:lnTo>
                  <a:lnTo>
                    <a:pt x="54609" y="0"/>
                  </a:lnTo>
                  <a:lnTo>
                    <a:pt x="67563" y="39116"/>
                  </a:lnTo>
                  <a:lnTo>
                    <a:pt x="109220" y="39116"/>
                  </a:lnTo>
                  <a:lnTo>
                    <a:pt x="75437" y="63246"/>
                  </a:lnTo>
                  <a:lnTo>
                    <a:pt x="88391" y="102234"/>
                  </a:lnTo>
                  <a:lnTo>
                    <a:pt x="54609" y="78104"/>
                  </a:lnTo>
                  <a:lnTo>
                    <a:pt x="20827" y="102234"/>
                  </a:lnTo>
                  <a:lnTo>
                    <a:pt x="33781" y="63246"/>
                  </a:lnTo>
                  <a:lnTo>
                    <a:pt x="0" y="39116"/>
                  </a:lnTo>
                  <a:close/>
                </a:path>
              </a:pathLst>
            </a:custGeom>
            <a:ln w="12700">
              <a:solidFill>
                <a:srgbClr val="C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8" name="object 32"/>
            <p:cNvSpPr/>
            <p:nvPr/>
          </p:nvSpPr>
          <p:spPr>
            <a:xfrm>
              <a:off x="4919662" y="139844"/>
              <a:ext cx="2189451" cy="693160"/>
            </a:xfrm>
            <a:custGeom>
              <a:avLst/>
              <a:gdLst/>
              <a:ahLst/>
              <a:cxnLst/>
              <a:rect l="l" t="t" r="r" b="b"/>
              <a:pathLst>
                <a:path w="3211195" h="1016635">
                  <a:moveTo>
                    <a:pt x="0" y="169418"/>
                  </a:moveTo>
                  <a:lnTo>
                    <a:pt x="5518" y="126348"/>
                  </a:lnTo>
                  <a:lnTo>
                    <a:pt x="21139" y="87375"/>
                  </a:lnTo>
                  <a:lnTo>
                    <a:pt x="45464" y="53902"/>
                  </a:lnTo>
                  <a:lnTo>
                    <a:pt x="77091" y="27326"/>
                  </a:lnTo>
                  <a:lnTo>
                    <a:pt x="114620" y="9050"/>
                  </a:lnTo>
                  <a:lnTo>
                    <a:pt x="156652" y="473"/>
                  </a:lnTo>
                  <a:lnTo>
                    <a:pt x="3041777" y="0"/>
                  </a:lnTo>
                  <a:lnTo>
                    <a:pt x="3056502" y="630"/>
                  </a:lnTo>
                  <a:lnTo>
                    <a:pt x="3098362" y="9672"/>
                  </a:lnTo>
                  <a:lnTo>
                    <a:pt x="3135657" y="28350"/>
                  </a:lnTo>
                  <a:lnTo>
                    <a:pt x="3166986" y="55264"/>
                  </a:lnTo>
                  <a:lnTo>
                    <a:pt x="3190951" y="89014"/>
                  </a:lnTo>
                  <a:lnTo>
                    <a:pt x="3206150" y="128200"/>
                  </a:lnTo>
                  <a:lnTo>
                    <a:pt x="3211195" y="847217"/>
                  </a:lnTo>
                  <a:lnTo>
                    <a:pt x="3210564" y="861942"/>
                  </a:lnTo>
                  <a:lnTo>
                    <a:pt x="3201522" y="903802"/>
                  </a:lnTo>
                  <a:lnTo>
                    <a:pt x="3182844" y="941097"/>
                  </a:lnTo>
                  <a:lnTo>
                    <a:pt x="3155930" y="972426"/>
                  </a:lnTo>
                  <a:lnTo>
                    <a:pt x="3122180" y="996391"/>
                  </a:lnTo>
                  <a:lnTo>
                    <a:pt x="3082994" y="1011590"/>
                  </a:lnTo>
                  <a:lnTo>
                    <a:pt x="169418" y="1016635"/>
                  </a:lnTo>
                  <a:lnTo>
                    <a:pt x="154692" y="1016004"/>
                  </a:lnTo>
                  <a:lnTo>
                    <a:pt x="112832" y="1006962"/>
                  </a:lnTo>
                  <a:lnTo>
                    <a:pt x="75537" y="988284"/>
                  </a:lnTo>
                  <a:lnTo>
                    <a:pt x="44208" y="961370"/>
                  </a:lnTo>
                  <a:lnTo>
                    <a:pt x="20243" y="927620"/>
                  </a:lnTo>
                  <a:lnTo>
                    <a:pt x="5044" y="888434"/>
                  </a:lnTo>
                  <a:lnTo>
                    <a:pt x="0" y="169418"/>
                  </a:lnTo>
                  <a:close/>
                </a:path>
              </a:pathLst>
            </a:custGeom>
            <a:ln w="28575">
              <a:solidFill>
                <a:srgbClr val="0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79" name="object 33"/>
            <p:cNvSpPr/>
            <p:nvPr/>
          </p:nvSpPr>
          <p:spPr>
            <a:xfrm>
              <a:off x="4929620" y="952587"/>
              <a:ext cx="2189451" cy="922626"/>
            </a:xfrm>
            <a:custGeom>
              <a:avLst/>
              <a:gdLst/>
              <a:ahLst/>
              <a:cxnLst/>
              <a:rect l="l" t="t" r="r" b="b"/>
              <a:pathLst>
                <a:path w="3211195" h="1353185">
                  <a:moveTo>
                    <a:pt x="0" y="225551"/>
                  </a:moveTo>
                  <a:lnTo>
                    <a:pt x="6554" y="171343"/>
                  </a:lnTo>
                  <a:lnTo>
                    <a:pt x="25172" y="121889"/>
                  </a:lnTo>
                  <a:lnTo>
                    <a:pt x="54288" y="78757"/>
                  </a:lnTo>
                  <a:lnTo>
                    <a:pt x="92336" y="43513"/>
                  </a:lnTo>
                  <a:lnTo>
                    <a:pt x="137749" y="17722"/>
                  </a:lnTo>
                  <a:lnTo>
                    <a:pt x="188961" y="2951"/>
                  </a:lnTo>
                  <a:lnTo>
                    <a:pt x="225551" y="0"/>
                  </a:lnTo>
                  <a:lnTo>
                    <a:pt x="2985642" y="0"/>
                  </a:lnTo>
                  <a:lnTo>
                    <a:pt x="3039851" y="6554"/>
                  </a:lnTo>
                  <a:lnTo>
                    <a:pt x="3089305" y="25172"/>
                  </a:lnTo>
                  <a:lnTo>
                    <a:pt x="3132437" y="54288"/>
                  </a:lnTo>
                  <a:lnTo>
                    <a:pt x="3167681" y="92336"/>
                  </a:lnTo>
                  <a:lnTo>
                    <a:pt x="3193472" y="137749"/>
                  </a:lnTo>
                  <a:lnTo>
                    <a:pt x="3208243" y="188961"/>
                  </a:lnTo>
                  <a:lnTo>
                    <a:pt x="3211194" y="225551"/>
                  </a:lnTo>
                  <a:lnTo>
                    <a:pt x="3211194" y="1127632"/>
                  </a:lnTo>
                  <a:lnTo>
                    <a:pt x="3204640" y="1181841"/>
                  </a:lnTo>
                  <a:lnTo>
                    <a:pt x="3186022" y="1231295"/>
                  </a:lnTo>
                  <a:lnTo>
                    <a:pt x="3156906" y="1274427"/>
                  </a:lnTo>
                  <a:lnTo>
                    <a:pt x="3118858" y="1309671"/>
                  </a:lnTo>
                  <a:lnTo>
                    <a:pt x="3073445" y="1335462"/>
                  </a:lnTo>
                  <a:lnTo>
                    <a:pt x="3022233" y="1350233"/>
                  </a:lnTo>
                  <a:lnTo>
                    <a:pt x="2985642" y="1353184"/>
                  </a:lnTo>
                  <a:lnTo>
                    <a:pt x="225551" y="1353184"/>
                  </a:lnTo>
                  <a:lnTo>
                    <a:pt x="171343" y="1346630"/>
                  </a:lnTo>
                  <a:lnTo>
                    <a:pt x="121889" y="1328012"/>
                  </a:lnTo>
                  <a:lnTo>
                    <a:pt x="78757" y="1298896"/>
                  </a:lnTo>
                  <a:lnTo>
                    <a:pt x="43513" y="1260848"/>
                  </a:lnTo>
                  <a:lnTo>
                    <a:pt x="17722" y="1215435"/>
                  </a:lnTo>
                  <a:lnTo>
                    <a:pt x="2951" y="1164223"/>
                  </a:lnTo>
                  <a:lnTo>
                    <a:pt x="0" y="1127632"/>
                  </a:lnTo>
                  <a:lnTo>
                    <a:pt x="0" y="225551"/>
                  </a:lnTo>
                  <a:close/>
                </a:path>
              </a:pathLst>
            </a:custGeom>
            <a:ln w="28574">
              <a:solidFill>
                <a:srgbClr val="0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0" name="object 34"/>
            <p:cNvSpPr/>
            <p:nvPr/>
          </p:nvSpPr>
          <p:spPr>
            <a:xfrm>
              <a:off x="4929620" y="1999643"/>
              <a:ext cx="2189451" cy="587952"/>
            </a:xfrm>
            <a:custGeom>
              <a:avLst/>
              <a:gdLst/>
              <a:ahLst/>
              <a:cxnLst/>
              <a:rect l="l" t="t" r="r" b="b"/>
              <a:pathLst>
                <a:path w="3211195" h="862329">
                  <a:moveTo>
                    <a:pt x="0" y="143764"/>
                  </a:moveTo>
                  <a:lnTo>
                    <a:pt x="6458" y="101044"/>
                  </a:lnTo>
                  <a:lnTo>
                    <a:pt x="24533" y="63432"/>
                  </a:lnTo>
                  <a:lnTo>
                    <a:pt x="52273" y="32880"/>
                  </a:lnTo>
                  <a:lnTo>
                    <a:pt x="87728" y="11337"/>
                  </a:lnTo>
                  <a:lnTo>
                    <a:pt x="128948" y="754"/>
                  </a:lnTo>
                  <a:lnTo>
                    <a:pt x="3067431" y="0"/>
                  </a:lnTo>
                  <a:lnTo>
                    <a:pt x="3082118" y="741"/>
                  </a:lnTo>
                  <a:lnTo>
                    <a:pt x="3123351" y="11288"/>
                  </a:lnTo>
                  <a:lnTo>
                    <a:pt x="3158826" y="32802"/>
                  </a:lnTo>
                  <a:lnTo>
                    <a:pt x="3186593" y="63330"/>
                  </a:lnTo>
                  <a:lnTo>
                    <a:pt x="3204699" y="100924"/>
                  </a:lnTo>
                  <a:lnTo>
                    <a:pt x="3211194" y="143631"/>
                  </a:lnTo>
                  <a:lnTo>
                    <a:pt x="3211194" y="718693"/>
                  </a:lnTo>
                  <a:lnTo>
                    <a:pt x="3210452" y="733385"/>
                  </a:lnTo>
                  <a:lnTo>
                    <a:pt x="3199896" y="774616"/>
                  </a:lnTo>
                  <a:lnTo>
                    <a:pt x="3178365" y="810070"/>
                  </a:lnTo>
                  <a:lnTo>
                    <a:pt x="3147813" y="837802"/>
                  </a:lnTo>
                  <a:lnTo>
                    <a:pt x="3110193" y="855870"/>
                  </a:lnTo>
                  <a:lnTo>
                    <a:pt x="3067458" y="862329"/>
                  </a:lnTo>
                  <a:lnTo>
                    <a:pt x="143763" y="862330"/>
                  </a:lnTo>
                  <a:lnTo>
                    <a:pt x="129070" y="861589"/>
                  </a:lnTo>
                  <a:lnTo>
                    <a:pt x="87820" y="851051"/>
                  </a:lnTo>
                  <a:lnTo>
                    <a:pt x="52335" y="829552"/>
                  </a:lnTo>
                  <a:lnTo>
                    <a:pt x="24567" y="799035"/>
                  </a:lnTo>
                  <a:lnTo>
                    <a:pt x="6471" y="761443"/>
                  </a:lnTo>
                  <a:lnTo>
                    <a:pt x="0" y="718720"/>
                  </a:lnTo>
                  <a:lnTo>
                    <a:pt x="0" y="143764"/>
                  </a:lnTo>
                  <a:close/>
                </a:path>
              </a:pathLst>
            </a:custGeom>
            <a:ln w="28575">
              <a:solidFill>
                <a:srgbClr val="0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1" name="object 35"/>
            <p:cNvSpPr/>
            <p:nvPr/>
          </p:nvSpPr>
          <p:spPr>
            <a:xfrm>
              <a:off x="5815878" y="2392074"/>
              <a:ext cx="74468" cy="69706"/>
            </a:xfrm>
            <a:custGeom>
              <a:avLst/>
              <a:gdLst/>
              <a:ahLst/>
              <a:cxnLst/>
              <a:rect l="l" t="t" r="r" b="b"/>
              <a:pathLst>
                <a:path w="109220" h="102235">
                  <a:moveTo>
                    <a:pt x="109220" y="39116"/>
                  </a:moveTo>
                  <a:lnTo>
                    <a:pt x="0" y="39116"/>
                  </a:lnTo>
                  <a:lnTo>
                    <a:pt x="33782" y="63246"/>
                  </a:lnTo>
                  <a:lnTo>
                    <a:pt x="20828" y="102235"/>
                  </a:lnTo>
                  <a:lnTo>
                    <a:pt x="54610" y="78104"/>
                  </a:lnTo>
                  <a:lnTo>
                    <a:pt x="80374" y="78104"/>
                  </a:lnTo>
                  <a:lnTo>
                    <a:pt x="75437" y="63246"/>
                  </a:lnTo>
                  <a:lnTo>
                    <a:pt x="109220" y="39116"/>
                  </a:lnTo>
                  <a:close/>
                </a:path>
                <a:path w="109220" h="102235">
                  <a:moveTo>
                    <a:pt x="80374" y="78104"/>
                  </a:moveTo>
                  <a:lnTo>
                    <a:pt x="54610" y="78104"/>
                  </a:lnTo>
                  <a:lnTo>
                    <a:pt x="88392" y="102235"/>
                  </a:lnTo>
                  <a:lnTo>
                    <a:pt x="80374" y="78104"/>
                  </a:lnTo>
                  <a:close/>
                </a:path>
                <a:path w="109220" h="102235">
                  <a:moveTo>
                    <a:pt x="54610" y="0"/>
                  </a:moveTo>
                  <a:lnTo>
                    <a:pt x="41656" y="39116"/>
                  </a:lnTo>
                  <a:lnTo>
                    <a:pt x="67437" y="39116"/>
                  </a:lnTo>
                  <a:lnTo>
                    <a:pt x="54610"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2" name="object 36"/>
            <p:cNvSpPr/>
            <p:nvPr/>
          </p:nvSpPr>
          <p:spPr>
            <a:xfrm>
              <a:off x="5815878" y="2392074"/>
              <a:ext cx="74468" cy="69706"/>
            </a:xfrm>
            <a:custGeom>
              <a:avLst/>
              <a:gdLst/>
              <a:ahLst/>
              <a:cxnLst/>
              <a:rect l="l" t="t" r="r" b="b"/>
              <a:pathLst>
                <a:path w="109220" h="102235">
                  <a:moveTo>
                    <a:pt x="0" y="39116"/>
                  </a:moveTo>
                  <a:lnTo>
                    <a:pt x="41656" y="39116"/>
                  </a:lnTo>
                  <a:lnTo>
                    <a:pt x="54610" y="0"/>
                  </a:lnTo>
                  <a:lnTo>
                    <a:pt x="67437" y="39116"/>
                  </a:lnTo>
                  <a:lnTo>
                    <a:pt x="109220" y="39116"/>
                  </a:lnTo>
                  <a:lnTo>
                    <a:pt x="75437" y="63246"/>
                  </a:lnTo>
                  <a:lnTo>
                    <a:pt x="88392" y="102235"/>
                  </a:lnTo>
                  <a:lnTo>
                    <a:pt x="54610" y="78104"/>
                  </a:lnTo>
                  <a:lnTo>
                    <a:pt x="20828" y="102235"/>
                  </a:lnTo>
                  <a:lnTo>
                    <a:pt x="33782" y="63246"/>
                  </a:lnTo>
                  <a:lnTo>
                    <a:pt x="0" y="39116"/>
                  </a:lnTo>
                  <a:close/>
                </a:path>
              </a:pathLst>
            </a:custGeom>
            <a:ln w="12700">
              <a:solidFill>
                <a:srgbClr val="C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3" name="object 37"/>
            <p:cNvSpPr/>
            <p:nvPr/>
          </p:nvSpPr>
          <p:spPr>
            <a:xfrm>
              <a:off x="6778147" y="2230336"/>
              <a:ext cx="74468" cy="69706"/>
            </a:xfrm>
            <a:custGeom>
              <a:avLst/>
              <a:gdLst/>
              <a:ahLst/>
              <a:cxnLst/>
              <a:rect l="l" t="t" r="r" b="b"/>
              <a:pathLst>
                <a:path w="109220" h="102235">
                  <a:moveTo>
                    <a:pt x="109220" y="39115"/>
                  </a:moveTo>
                  <a:lnTo>
                    <a:pt x="0" y="39115"/>
                  </a:lnTo>
                  <a:lnTo>
                    <a:pt x="33781" y="63246"/>
                  </a:lnTo>
                  <a:lnTo>
                    <a:pt x="20827" y="102234"/>
                  </a:lnTo>
                  <a:lnTo>
                    <a:pt x="54609" y="78104"/>
                  </a:lnTo>
                  <a:lnTo>
                    <a:pt x="80374" y="78104"/>
                  </a:lnTo>
                  <a:lnTo>
                    <a:pt x="75437" y="63246"/>
                  </a:lnTo>
                  <a:lnTo>
                    <a:pt x="109220" y="39115"/>
                  </a:lnTo>
                  <a:close/>
                </a:path>
                <a:path w="109220" h="102235">
                  <a:moveTo>
                    <a:pt x="80374" y="78104"/>
                  </a:moveTo>
                  <a:lnTo>
                    <a:pt x="54609" y="78104"/>
                  </a:lnTo>
                  <a:lnTo>
                    <a:pt x="88391" y="102234"/>
                  </a:lnTo>
                  <a:lnTo>
                    <a:pt x="80374" y="78104"/>
                  </a:lnTo>
                  <a:close/>
                </a:path>
                <a:path w="109220" h="102235">
                  <a:moveTo>
                    <a:pt x="54609" y="0"/>
                  </a:moveTo>
                  <a:lnTo>
                    <a:pt x="41655" y="39115"/>
                  </a:lnTo>
                  <a:lnTo>
                    <a:pt x="67563" y="39115"/>
                  </a:lnTo>
                  <a:lnTo>
                    <a:pt x="54609"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4" name="object 38"/>
            <p:cNvSpPr/>
            <p:nvPr/>
          </p:nvSpPr>
          <p:spPr>
            <a:xfrm>
              <a:off x="6767792" y="2233686"/>
              <a:ext cx="74468" cy="69706"/>
            </a:xfrm>
            <a:custGeom>
              <a:avLst/>
              <a:gdLst/>
              <a:ahLst/>
              <a:cxnLst/>
              <a:rect l="l" t="t" r="r" b="b"/>
              <a:pathLst>
                <a:path w="109220" h="102235">
                  <a:moveTo>
                    <a:pt x="0" y="39115"/>
                  </a:moveTo>
                  <a:lnTo>
                    <a:pt x="41655" y="39115"/>
                  </a:lnTo>
                  <a:lnTo>
                    <a:pt x="54609" y="0"/>
                  </a:lnTo>
                  <a:lnTo>
                    <a:pt x="67563" y="39115"/>
                  </a:lnTo>
                  <a:lnTo>
                    <a:pt x="109220" y="39115"/>
                  </a:lnTo>
                  <a:lnTo>
                    <a:pt x="75437" y="63246"/>
                  </a:lnTo>
                  <a:lnTo>
                    <a:pt x="88391" y="102234"/>
                  </a:lnTo>
                  <a:lnTo>
                    <a:pt x="54609" y="78104"/>
                  </a:lnTo>
                  <a:lnTo>
                    <a:pt x="20827" y="102234"/>
                  </a:lnTo>
                  <a:lnTo>
                    <a:pt x="33781" y="63246"/>
                  </a:lnTo>
                  <a:lnTo>
                    <a:pt x="0" y="39115"/>
                  </a:lnTo>
                  <a:close/>
                </a:path>
              </a:pathLst>
            </a:custGeom>
            <a:ln w="12700">
              <a:solidFill>
                <a:srgbClr val="C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5" name="object 39"/>
            <p:cNvSpPr/>
            <p:nvPr/>
          </p:nvSpPr>
          <p:spPr>
            <a:xfrm>
              <a:off x="5632306" y="2263054"/>
              <a:ext cx="74468" cy="69706"/>
            </a:xfrm>
            <a:custGeom>
              <a:avLst/>
              <a:gdLst/>
              <a:ahLst/>
              <a:cxnLst/>
              <a:rect l="l" t="t" r="r" b="b"/>
              <a:pathLst>
                <a:path w="109220" h="102235">
                  <a:moveTo>
                    <a:pt x="109220" y="39115"/>
                  </a:moveTo>
                  <a:lnTo>
                    <a:pt x="0" y="39115"/>
                  </a:lnTo>
                  <a:lnTo>
                    <a:pt x="33782" y="63246"/>
                  </a:lnTo>
                  <a:lnTo>
                    <a:pt x="20827" y="102234"/>
                  </a:lnTo>
                  <a:lnTo>
                    <a:pt x="54610" y="78104"/>
                  </a:lnTo>
                  <a:lnTo>
                    <a:pt x="80374" y="78104"/>
                  </a:lnTo>
                  <a:lnTo>
                    <a:pt x="75437" y="63246"/>
                  </a:lnTo>
                  <a:lnTo>
                    <a:pt x="109220" y="39115"/>
                  </a:lnTo>
                  <a:close/>
                </a:path>
                <a:path w="109220" h="102235">
                  <a:moveTo>
                    <a:pt x="80374" y="78104"/>
                  </a:moveTo>
                  <a:lnTo>
                    <a:pt x="54610" y="78104"/>
                  </a:lnTo>
                  <a:lnTo>
                    <a:pt x="88392" y="102234"/>
                  </a:lnTo>
                  <a:lnTo>
                    <a:pt x="80374" y="78104"/>
                  </a:lnTo>
                  <a:close/>
                </a:path>
                <a:path w="109220" h="102235">
                  <a:moveTo>
                    <a:pt x="54610" y="0"/>
                  </a:moveTo>
                  <a:lnTo>
                    <a:pt x="41656" y="39115"/>
                  </a:lnTo>
                  <a:lnTo>
                    <a:pt x="67437" y="39115"/>
                  </a:lnTo>
                  <a:lnTo>
                    <a:pt x="54610"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6" name="object 40"/>
            <p:cNvSpPr/>
            <p:nvPr/>
          </p:nvSpPr>
          <p:spPr>
            <a:xfrm>
              <a:off x="5632306" y="2263054"/>
              <a:ext cx="74468" cy="69706"/>
            </a:xfrm>
            <a:custGeom>
              <a:avLst/>
              <a:gdLst/>
              <a:ahLst/>
              <a:cxnLst/>
              <a:rect l="l" t="t" r="r" b="b"/>
              <a:pathLst>
                <a:path w="109220" h="102235">
                  <a:moveTo>
                    <a:pt x="0" y="39115"/>
                  </a:moveTo>
                  <a:lnTo>
                    <a:pt x="41656" y="39115"/>
                  </a:lnTo>
                  <a:lnTo>
                    <a:pt x="54610" y="0"/>
                  </a:lnTo>
                  <a:lnTo>
                    <a:pt x="67437" y="39115"/>
                  </a:lnTo>
                  <a:lnTo>
                    <a:pt x="109220" y="39115"/>
                  </a:lnTo>
                  <a:lnTo>
                    <a:pt x="75437" y="63246"/>
                  </a:lnTo>
                  <a:lnTo>
                    <a:pt x="88392" y="102234"/>
                  </a:lnTo>
                  <a:lnTo>
                    <a:pt x="54610" y="78104"/>
                  </a:lnTo>
                  <a:lnTo>
                    <a:pt x="20827" y="102234"/>
                  </a:lnTo>
                  <a:lnTo>
                    <a:pt x="33782" y="63246"/>
                  </a:lnTo>
                  <a:lnTo>
                    <a:pt x="0" y="39115"/>
                  </a:lnTo>
                  <a:close/>
                </a:path>
              </a:pathLst>
            </a:custGeom>
            <a:ln w="12700">
              <a:solidFill>
                <a:srgbClr val="C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7" name="object 41"/>
            <p:cNvSpPr/>
            <p:nvPr/>
          </p:nvSpPr>
          <p:spPr>
            <a:xfrm>
              <a:off x="4914900" y="2708563"/>
              <a:ext cx="2189451" cy="632979"/>
            </a:xfrm>
            <a:custGeom>
              <a:avLst/>
              <a:gdLst/>
              <a:ahLst/>
              <a:cxnLst/>
              <a:rect l="l" t="t" r="r" b="b"/>
              <a:pathLst>
                <a:path w="3211195" h="928370">
                  <a:moveTo>
                    <a:pt x="0" y="154686"/>
                  </a:moveTo>
                  <a:lnTo>
                    <a:pt x="6018" y="111787"/>
                  </a:lnTo>
                  <a:lnTo>
                    <a:pt x="22955" y="73525"/>
                  </a:lnTo>
                  <a:lnTo>
                    <a:pt x="49132" y="41579"/>
                  </a:lnTo>
                  <a:lnTo>
                    <a:pt x="82870" y="17628"/>
                  </a:lnTo>
                  <a:lnTo>
                    <a:pt x="122490" y="3350"/>
                  </a:lnTo>
                  <a:lnTo>
                    <a:pt x="3056508" y="0"/>
                  </a:lnTo>
                  <a:lnTo>
                    <a:pt x="3071220" y="689"/>
                  </a:lnTo>
                  <a:lnTo>
                    <a:pt x="3112759" y="10534"/>
                  </a:lnTo>
                  <a:lnTo>
                    <a:pt x="3149102" y="30737"/>
                  </a:lnTo>
                  <a:lnTo>
                    <a:pt x="3178570" y="59621"/>
                  </a:lnTo>
                  <a:lnTo>
                    <a:pt x="3199483" y="95506"/>
                  </a:lnTo>
                  <a:lnTo>
                    <a:pt x="3210163" y="136714"/>
                  </a:lnTo>
                  <a:lnTo>
                    <a:pt x="3211195" y="773556"/>
                  </a:lnTo>
                  <a:lnTo>
                    <a:pt x="3210506" y="788263"/>
                  </a:lnTo>
                  <a:lnTo>
                    <a:pt x="3200669" y="829803"/>
                  </a:lnTo>
                  <a:lnTo>
                    <a:pt x="3180480" y="866164"/>
                  </a:lnTo>
                  <a:lnTo>
                    <a:pt x="3151618" y="895661"/>
                  </a:lnTo>
                  <a:lnTo>
                    <a:pt x="3115757" y="916610"/>
                  </a:lnTo>
                  <a:lnTo>
                    <a:pt x="3074575" y="927325"/>
                  </a:lnTo>
                  <a:lnTo>
                    <a:pt x="154685" y="928369"/>
                  </a:lnTo>
                  <a:lnTo>
                    <a:pt x="139980" y="927679"/>
                  </a:lnTo>
                  <a:lnTo>
                    <a:pt x="98456" y="917826"/>
                  </a:lnTo>
                  <a:lnTo>
                    <a:pt x="62123" y="897610"/>
                  </a:lnTo>
                  <a:lnTo>
                    <a:pt x="32659" y="868714"/>
                  </a:lnTo>
                  <a:lnTo>
                    <a:pt x="11740" y="832824"/>
                  </a:lnTo>
                  <a:lnTo>
                    <a:pt x="1042" y="791625"/>
                  </a:lnTo>
                  <a:lnTo>
                    <a:pt x="0" y="154686"/>
                  </a:lnTo>
                  <a:close/>
                </a:path>
              </a:pathLst>
            </a:custGeom>
            <a:ln w="28574">
              <a:solidFill>
                <a:srgbClr val="0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8" name="object 42"/>
            <p:cNvSpPr/>
            <p:nvPr/>
          </p:nvSpPr>
          <p:spPr>
            <a:xfrm>
              <a:off x="6150552" y="2946862"/>
              <a:ext cx="74468" cy="69706"/>
            </a:xfrm>
            <a:custGeom>
              <a:avLst/>
              <a:gdLst/>
              <a:ahLst/>
              <a:cxnLst/>
              <a:rect l="l" t="t" r="r" b="b"/>
              <a:pathLst>
                <a:path w="109220" h="102235">
                  <a:moveTo>
                    <a:pt x="109219" y="38988"/>
                  </a:moveTo>
                  <a:lnTo>
                    <a:pt x="0" y="38988"/>
                  </a:lnTo>
                  <a:lnTo>
                    <a:pt x="33781" y="63119"/>
                  </a:lnTo>
                  <a:lnTo>
                    <a:pt x="20827" y="102235"/>
                  </a:lnTo>
                  <a:lnTo>
                    <a:pt x="54610" y="78105"/>
                  </a:lnTo>
                  <a:lnTo>
                    <a:pt x="80400" y="78105"/>
                  </a:lnTo>
                  <a:lnTo>
                    <a:pt x="75437" y="63119"/>
                  </a:lnTo>
                  <a:lnTo>
                    <a:pt x="109219" y="38988"/>
                  </a:lnTo>
                  <a:close/>
                </a:path>
                <a:path w="109220" h="102235">
                  <a:moveTo>
                    <a:pt x="80400" y="78105"/>
                  </a:moveTo>
                  <a:lnTo>
                    <a:pt x="54610" y="78105"/>
                  </a:lnTo>
                  <a:lnTo>
                    <a:pt x="88391" y="102235"/>
                  </a:lnTo>
                  <a:lnTo>
                    <a:pt x="80400" y="78105"/>
                  </a:lnTo>
                  <a:close/>
                </a:path>
                <a:path w="109220" h="102235">
                  <a:moveTo>
                    <a:pt x="54610" y="0"/>
                  </a:moveTo>
                  <a:lnTo>
                    <a:pt x="41655" y="38988"/>
                  </a:lnTo>
                  <a:lnTo>
                    <a:pt x="67563" y="38988"/>
                  </a:lnTo>
                  <a:lnTo>
                    <a:pt x="54610" y="0"/>
                  </a:lnTo>
                  <a:close/>
                </a:path>
              </a:pathLst>
            </a:custGeom>
            <a:solidFill>
              <a:srgbClr val="C000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sp>
          <p:nvSpPr>
            <p:cNvPr id="89" name="object 43"/>
            <p:cNvSpPr/>
            <p:nvPr/>
          </p:nvSpPr>
          <p:spPr>
            <a:xfrm>
              <a:off x="6150552" y="2946862"/>
              <a:ext cx="74468" cy="69706"/>
            </a:xfrm>
            <a:custGeom>
              <a:avLst/>
              <a:gdLst/>
              <a:ahLst/>
              <a:cxnLst/>
              <a:rect l="l" t="t" r="r" b="b"/>
              <a:pathLst>
                <a:path w="109220" h="102235">
                  <a:moveTo>
                    <a:pt x="0" y="38988"/>
                  </a:moveTo>
                  <a:lnTo>
                    <a:pt x="41655" y="38988"/>
                  </a:lnTo>
                  <a:lnTo>
                    <a:pt x="54610" y="0"/>
                  </a:lnTo>
                  <a:lnTo>
                    <a:pt x="67563" y="38988"/>
                  </a:lnTo>
                  <a:lnTo>
                    <a:pt x="109219" y="38988"/>
                  </a:lnTo>
                  <a:lnTo>
                    <a:pt x="75437" y="63119"/>
                  </a:lnTo>
                  <a:lnTo>
                    <a:pt x="88391" y="102235"/>
                  </a:lnTo>
                  <a:lnTo>
                    <a:pt x="54610" y="78105"/>
                  </a:lnTo>
                  <a:lnTo>
                    <a:pt x="20827" y="102235"/>
                  </a:lnTo>
                  <a:lnTo>
                    <a:pt x="33781" y="63119"/>
                  </a:lnTo>
                  <a:lnTo>
                    <a:pt x="0" y="38988"/>
                  </a:lnTo>
                  <a:close/>
                </a:path>
              </a:pathLst>
            </a:custGeom>
            <a:ln w="12700">
              <a:solidFill>
                <a:srgbClr val="C0000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227"/>
            </a:p>
          </p:txBody>
        </p:sp>
      </p:grpSp>
    </p:spTree>
    <p:extLst>
      <p:ext uri="{BB962C8B-B14F-4D97-AF65-F5344CB8AC3E}">
        <p14:creationId xmlns:p14="http://schemas.microsoft.com/office/powerpoint/2010/main" val="2931101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91"/>
            <a:ext cx="8229600" cy="1143000"/>
          </a:xfrm>
        </p:spPr>
        <p:txBody>
          <a:bodyPr/>
          <a:lstStyle/>
          <a:p>
            <a:r>
              <a:rPr lang="en-US" dirty="0" smtClean="0"/>
              <a:t>Scorecard</a:t>
            </a:r>
            <a:endParaRPr lang="en-US" dirty="0"/>
          </a:p>
        </p:txBody>
      </p:sp>
      <p:pic>
        <p:nvPicPr>
          <p:cNvPr id="4" name="Picture 3"/>
          <p:cNvPicPr/>
          <p:nvPr/>
        </p:nvPicPr>
        <p:blipFill rotWithShape="1">
          <a:blip r:embed="rId2"/>
          <a:srcRect l="10256" t="11623" r="60257" b="3932"/>
          <a:stretch/>
        </p:blipFill>
        <p:spPr bwMode="auto">
          <a:xfrm>
            <a:off x="1828800" y="1066800"/>
            <a:ext cx="5486400" cy="50301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8198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Launchboard</a:t>
            </a:r>
            <a:endParaRPr lang="en-US" dirty="0"/>
          </a:p>
        </p:txBody>
      </p:sp>
      <p:pic>
        <p:nvPicPr>
          <p:cNvPr id="4" name="Content Placeholder 3"/>
          <p:cNvPicPr>
            <a:picLocks noGrp="1"/>
          </p:cNvPicPr>
          <p:nvPr>
            <p:ph idx="1"/>
          </p:nvPr>
        </p:nvPicPr>
        <p:blipFill rotWithShape="1">
          <a:blip r:embed="rId2"/>
          <a:srcRect l="16988" t="10541" r="32532" b="38461"/>
          <a:stretch/>
        </p:blipFill>
        <p:spPr bwMode="auto">
          <a:xfrm>
            <a:off x="589785" y="1417638"/>
            <a:ext cx="7964429"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7659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Launchboard</a:t>
            </a:r>
            <a:endParaRPr lang="en-US" dirty="0"/>
          </a:p>
        </p:txBody>
      </p:sp>
      <p:pic>
        <p:nvPicPr>
          <p:cNvPr id="4" name="Content Placeholder 3"/>
          <p:cNvPicPr>
            <a:picLocks noGrp="1"/>
          </p:cNvPicPr>
          <p:nvPr>
            <p:ph idx="1"/>
          </p:nvPr>
        </p:nvPicPr>
        <p:blipFill rotWithShape="1">
          <a:blip r:embed="rId2"/>
          <a:srcRect l="16204" r="37346" b="26781"/>
          <a:stretch/>
        </p:blipFill>
        <p:spPr bwMode="auto">
          <a:xfrm>
            <a:off x="1590792" y="1143000"/>
            <a:ext cx="5962416"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6745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Datamart</a:t>
            </a:r>
            <a:endParaRPr lang="en-US" dirty="0"/>
          </a:p>
        </p:txBody>
      </p:sp>
      <p:pic>
        <p:nvPicPr>
          <p:cNvPr id="4" name="Picture 3"/>
          <p:cNvPicPr/>
          <p:nvPr/>
        </p:nvPicPr>
        <p:blipFill rotWithShape="1">
          <a:blip r:embed="rId2"/>
          <a:srcRect l="10042" t="11282" r="60578" b="4273"/>
          <a:stretch/>
        </p:blipFill>
        <p:spPr bwMode="auto">
          <a:xfrm>
            <a:off x="1752600" y="1143001"/>
            <a:ext cx="5921375"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5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7644"/>
          </a:xfrm>
        </p:spPr>
        <p:txBody>
          <a:bodyPr>
            <a:normAutofit/>
          </a:bodyPr>
          <a:lstStyle/>
          <a:p>
            <a:r>
              <a:rPr lang="en-US" dirty="0" smtClean="0">
                <a:solidFill>
                  <a:srgbClr val="000000"/>
                </a:solidFill>
              </a:rPr>
              <a:t>Student Equity and SSSP</a:t>
            </a:r>
            <a:endParaRPr lang="en-US" dirty="0">
              <a:solidFill>
                <a:srgbClr val="000000"/>
              </a:solidFill>
            </a:endParaRPr>
          </a:p>
        </p:txBody>
      </p:sp>
      <p:sp>
        <p:nvSpPr>
          <p:cNvPr id="3" name="Content Placeholder 2"/>
          <p:cNvSpPr>
            <a:spLocks noGrp="1"/>
          </p:cNvSpPr>
          <p:nvPr>
            <p:ph idx="1"/>
          </p:nvPr>
        </p:nvSpPr>
        <p:spPr>
          <a:xfrm>
            <a:off x="762000" y="1600200"/>
            <a:ext cx="7315200" cy="4525963"/>
          </a:xfrm>
        </p:spPr>
        <p:txBody>
          <a:bodyPr/>
          <a:lstStyle/>
          <a:p>
            <a:r>
              <a:rPr lang="en-US" dirty="0" smtClean="0"/>
              <a:t>Student Equity Plans and SSSP Plans can be used to help meet standards IA, IB and IIC </a:t>
            </a:r>
          </a:p>
          <a:p>
            <a:r>
              <a:rPr lang="en-US" dirty="0" smtClean="0"/>
              <a:t>IA- Mission</a:t>
            </a:r>
          </a:p>
          <a:p>
            <a:r>
              <a:rPr lang="en-US" dirty="0" smtClean="0"/>
              <a:t>IB- Academic Quality and Institutional Effectiveness </a:t>
            </a:r>
          </a:p>
          <a:p>
            <a:r>
              <a:rPr lang="en-US" dirty="0" smtClean="0"/>
              <a:t>IIC- Student Support Services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7117"/>
            <a:ext cx="1125313" cy="1125313"/>
          </a:xfrm>
          <a:prstGeom prst="rect">
            <a:avLst/>
          </a:prstGeom>
        </p:spPr>
      </p:pic>
    </p:spTree>
    <p:extLst>
      <p:ext uri="{BB962C8B-B14F-4D97-AF65-F5344CB8AC3E}">
        <p14:creationId xmlns:p14="http://schemas.microsoft.com/office/powerpoint/2010/main" val="1743513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457200" y="1600200"/>
            <a:ext cx="7924800" cy="4525963"/>
          </a:xfrm>
        </p:spPr>
        <p:txBody>
          <a:bodyPr/>
          <a:lstStyle/>
          <a:p>
            <a:r>
              <a:rPr lang="en-US" dirty="0" smtClean="0"/>
              <a:t>What do the ACCJC Standards say about using data for program review and integrated planning?</a:t>
            </a:r>
          </a:p>
          <a:p>
            <a:r>
              <a:rPr lang="en-US" dirty="0" smtClean="0"/>
              <a:t>What needs to be integrated?</a:t>
            </a:r>
          </a:p>
          <a:p>
            <a:r>
              <a:rPr lang="en-US" dirty="0" smtClean="0"/>
              <a:t>What data is readily available?</a:t>
            </a:r>
          </a:p>
          <a:p>
            <a:r>
              <a:rPr lang="en-US" dirty="0" smtClean="0"/>
              <a:t>How is data incorporated in college processes?</a:t>
            </a:r>
            <a:endParaRPr lang="en-US" dirty="0"/>
          </a:p>
        </p:txBody>
      </p:sp>
    </p:spTree>
    <p:extLst>
      <p:ext uri="{BB962C8B-B14F-4D97-AF65-F5344CB8AC3E}">
        <p14:creationId xmlns:p14="http://schemas.microsoft.com/office/powerpoint/2010/main" val="916629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278792" y="649300"/>
            <a:ext cx="8673538" cy="685800"/>
          </a:xfrm>
          <a:prstGeom prst="rect">
            <a:avLst/>
          </a:prstGeom>
        </p:spPr>
        <p:txBody>
          <a:bodyPr lIns="90000" tIns="45000" rIns="90000" bIns="45000" anchor="ctr"/>
          <a:lstStyle/>
          <a:p>
            <a:pPr algn="ctr"/>
            <a:r>
              <a:rPr lang="en-US" sz="4000" dirty="0" smtClean="0">
                <a:solidFill>
                  <a:srgbClr val="000000"/>
                </a:solidFill>
              </a:rPr>
              <a:t>SSSSP and Student Equity Plan </a:t>
            </a:r>
          </a:p>
          <a:p>
            <a:pPr algn="ctr"/>
            <a:r>
              <a:rPr lang="en-US" sz="4000" dirty="0" smtClean="0">
                <a:solidFill>
                  <a:srgbClr val="000000"/>
                </a:solidFill>
              </a:rPr>
              <a:t>Data Components</a:t>
            </a:r>
          </a:p>
        </p:txBody>
      </p:sp>
      <p:sp>
        <p:nvSpPr>
          <p:cNvPr id="4" name="CustomShape 2"/>
          <p:cNvSpPr/>
          <p:nvPr/>
        </p:nvSpPr>
        <p:spPr>
          <a:xfrm>
            <a:off x="1244085" y="1676400"/>
            <a:ext cx="7637615" cy="4393349"/>
          </a:xfrm>
          <a:prstGeom prst="rect">
            <a:avLst/>
          </a:prstGeom>
        </p:spPr>
        <p:txBody>
          <a:bodyPr lIns="90000" tIns="45000" rIns="90000" bIns="45000"/>
          <a:lstStyle/>
          <a:p>
            <a:r>
              <a:rPr lang="en-US" sz="2800" u="sng" dirty="0" smtClean="0"/>
              <a:t>Three major areas:</a:t>
            </a:r>
          </a:p>
          <a:p>
            <a:endParaRPr lang="en-US" sz="1400" dirty="0"/>
          </a:p>
          <a:p>
            <a:r>
              <a:rPr lang="en-US" sz="2800" dirty="0" smtClean="0"/>
              <a:t>Specific sections on institutional research, monitoring and evaluation.</a:t>
            </a:r>
          </a:p>
          <a:p>
            <a:endParaRPr lang="en-US" dirty="0"/>
          </a:p>
          <a:p>
            <a:r>
              <a:rPr lang="en-US" sz="2800" dirty="0" smtClean="0"/>
              <a:t>Equity Plan Goals and Priorities for closing </a:t>
            </a:r>
            <a:r>
              <a:rPr lang="en-US" sz="2800" dirty="0"/>
              <a:t>A</a:t>
            </a:r>
            <a:r>
              <a:rPr lang="en-US" sz="2800" dirty="0" smtClean="0"/>
              <a:t>chievement Gaps in Key Indicators </a:t>
            </a:r>
            <a:r>
              <a:rPr lang="en-US" sz="2800" b="1" dirty="0" smtClean="0"/>
              <a:t>link</a:t>
            </a:r>
            <a:r>
              <a:rPr lang="en-US" sz="2800" dirty="0" smtClean="0"/>
              <a:t> Student Services </a:t>
            </a:r>
            <a:r>
              <a:rPr lang="en-US" sz="2800" i="1" dirty="0" smtClean="0"/>
              <a:t>and</a:t>
            </a:r>
            <a:r>
              <a:rPr lang="en-US" sz="2800" dirty="0" smtClean="0"/>
              <a:t> Instruction.</a:t>
            </a:r>
          </a:p>
          <a:p>
            <a:endParaRPr lang="en-US" dirty="0" smtClean="0"/>
          </a:p>
          <a:p>
            <a:r>
              <a:rPr lang="en-US" sz="2800" dirty="0" smtClean="0"/>
              <a:t>Budgets that reflect linkages to Student Success and Equity.</a:t>
            </a:r>
            <a:endParaRPr lang="en-US" sz="2800" dirty="0"/>
          </a:p>
          <a:p>
            <a:endParaRPr lang="en-US" sz="2800" dirty="0" smtClean="0"/>
          </a:p>
          <a:p>
            <a:endParaRPr lang="en-US" sz="2800" dirty="0"/>
          </a:p>
        </p:txBody>
      </p:sp>
      <p:sp>
        <p:nvSpPr>
          <p:cNvPr id="8" name="CustomShape 2"/>
          <p:cNvSpPr/>
          <p:nvPr/>
        </p:nvSpPr>
        <p:spPr>
          <a:xfrm>
            <a:off x="118772" y="5195818"/>
            <a:ext cx="5584753" cy="555275"/>
          </a:xfrm>
          <a:prstGeom prst="rect">
            <a:avLst/>
          </a:prstGeom>
        </p:spPr>
        <p:txBody>
          <a:bodyPr lIns="90000" tIns="45000" rIns="90000" bIns="45000"/>
          <a:lstStyle/>
          <a:p>
            <a:pPr lvl="1">
              <a:buSzPct val="60000"/>
            </a:pPr>
            <a:endParaRPr lang="en-US" sz="2000" b="1" dirty="0">
              <a:solidFill>
                <a:srgbClr val="000000"/>
              </a:solidFill>
            </a:endParaRPr>
          </a:p>
          <a:p>
            <a:pPr lvl="2" indent="-457200">
              <a:buSzPct val="60000"/>
            </a:pPr>
            <a:r>
              <a:rPr lang="en-US" sz="2000" dirty="0">
                <a:solidFill>
                  <a:srgbClr val="000000"/>
                </a:solidFill>
              </a:rPr>
              <a:t>	</a:t>
            </a:r>
            <a:endParaRPr lang="en-US" dirty="0">
              <a:solidFill>
                <a:srgbClr val="000000"/>
              </a:solidFill>
            </a:endParaRPr>
          </a:p>
          <a:p>
            <a:pPr lvl="1">
              <a:buSzPct val="60000"/>
            </a:pPr>
            <a:endParaRPr lang="en-US" sz="2000" dirty="0">
              <a:solidFill>
                <a:srgbClr val="000000"/>
              </a:solidFill>
            </a:endParaRPr>
          </a:p>
          <a:p>
            <a:pPr lvl="1">
              <a:buSzPct val="60000"/>
            </a:pPr>
            <a:endParaRPr lang="en-US" sz="2000" b="1" dirty="0">
              <a:solidFill>
                <a:srgbClr val="000000"/>
              </a:solidFill>
            </a:endParaRPr>
          </a:p>
          <a:p>
            <a:pPr>
              <a:buSzPct val="60000"/>
            </a:pPr>
            <a:r>
              <a:rPr lang="en-US" sz="2000" dirty="0">
                <a:solidFill>
                  <a:srgbClr val="000000"/>
                </a:solidFill>
              </a:rPr>
              <a:t>	</a:t>
            </a:r>
            <a:r>
              <a:rPr lang="en-US" sz="2000" b="1" dirty="0">
                <a:solidFill>
                  <a:srgbClr val="000000"/>
                </a:solidFill>
              </a:rPr>
              <a:t>	</a:t>
            </a:r>
            <a:endParaRPr sz="2400" b="1" dirty="0"/>
          </a:p>
          <a:p>
            <a:endParaRPr sz="2800" dirty="0">
              <a:solidFill>
                <a:srgbClr val="000000"/>
              </a:solidFill>
              <a:latin typeface="Calibri"/>
            </a:endParaRPr>
          </a:p>
          <a:p>
            <a:endParaRPr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3585397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pPr algn="l"/>
            <a:r>
              <a:rPr lang="en-US" dirty="0" smtClean="0">
                <a:solidFill>
                  <a:srgbClr val="000000"/>
                </a:solidFill>
              </a:rPr>
              <a:t>What do the plans tell us…   </a:t>
            </a:r>
            <a:endParaRPr lang="en-US" dirty="0">
              <a:solidFill>
                <a:srgbClr val="000000"/>
              </a:solidFill>
            </a:endParaRPr>
          </a:p>
        </p:txBody>
      </p:sp>
      <p:sp>
        <p:nvSpPr>
          <p:cNvPr id="3" name="Content Placeholder 2"/>
          <p:cNvSpPr>
            <a:spLocks noGrp="1"/>
          </p:cNvSpPr>
          <p:nvPr>
            <p:ph idx="1"/>
          </p:nvPr>
        </p:nvSpPr>
        <p:spPr>
          <a:xfrm>
            <a:off x="457200" y="1417638"/>
            <a:ext cx="7772400" cy="4525963"/>
          </a:xfrm>
        </p:spPr>
        <p:txBody>
          <a:bodyPr>
            <a:normAutofit lnSpcReduction="10000"/>
          </a:bodyPr>
          <a:lstStyle/>
          <a:p>
            <a:r>
              <a:rPr lang="en-US" dirty="0" smtClean="0"/>
              <a:t>Provided disaggregated data on student success </a:t>
            </a:r>
          </a:p>
          <a:p>
            <a:r>
              <a:rPr lang="en-US" dirty="0" smtClean="0"/>
              <a:t>Created opportunities to dialog about student success and equity</a:t>
            </a:r>
          </a:p>
          <a:p>
            <a:r>
              <a:rPr lang="en-US" dirty="0" smtClean="0"/>
              <a:t>Required us to assess our student services in the areas of assessment, orientation, counseling services and at risk students</a:t>
            </a:r>
          </a:p>
          <a:p>
            <a:r>
              <a:rPr lang="en-US" dirty="0" smtClean="0"/>
              <a:t>Created plans that link student success data and goals to resource allocation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40878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02" y="754063"/>
            <a:ext cx="7162800" cy="1143000"/>
          </a:xfrm>
        </p:spPr>
        <p:txBody>
          <a:bodyPr/>
          <a:lstStyle/>
          <a:p>
            <a:pPr algn="l"/>
            <a:r>
              <a:rPr lang="en-US" dirty="0" smtClean="0">
                <a:solidFill>
                  <a:srgbClr val="000000"/>
                </a:solidFill>
              </a:rPr>
              <a:t>CTE Data Unlocked and SWP</a:t>
            </a:r>
            <a:endParaRPr lang="en-US" dirty="0">
              <a:solidFill>
                <a:srgbClr val="000000"/>
              </a:solidFill>
            </a:endParaRPr>
          </a:p>
        </p:txBody>
      </p:sp>
      <p:sp>
        <p:nvSpPr>
          <p:cNvPr id="3" name="Content Placeholder 2"/>
          <p:cNvSpPr>
            <a:spLocks noGrp="1"/>
          </p:cNvSpPr>
          <p:nvPr>
            <p:ph idx="1"/>
          </p:nvPr>
        </p:nvSpPr>
        <p:spPr>
          <a:xfrm>
            <a:off x="457200" y="1828800"/>
            <a:ext cx="7696200" cy="4525963"/>
          </a:xfrm>
        </p:spPr>
        <p:txBody>
          <a:bodyPr>
            <a:normAutofit/>
          </a:bodyPr>
          <a:lstStyle/>
          <a:p>
            <a:r>
              <a:rPr lang="en-US" dirty="0" smtClean="0"/>
              <a:t>Provides data on workforce needs in the area and current community college capacity</a:t>
            </a:r>
          </a:p>
          <a:p>
            <a:r>
              <a:rPr lang="en-US" dirty="0" smtClean="0"/>
              <a:t>More detailed completion data</a:t>
            </a:r>
          </a:p>
          <a:p>
            <a:r>
              <a:rPr lang="en-US" dirty="0" smtClean="0"/>
              <a:t>Demographic data on CTE programs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510643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rmAutofit/>
          </a:bodyPr>
          <a:lstStyle/>
          <a:p>
            <a:pPr algn="l"/>
            <a:r>
              <a:rPr lang="en-US" dirty="0" smtClean="0">
                <a:solidFill>
                  <a:srgbClr val="000000"/>
                </a:solidFill>
              </a:rPr>
              <a:t>So Now What?</a:t>
            </a:r>
            <a:endParaRPr lang="en-US" dirty="0">
              <a:solidFill>
                <a:srgbClr val="000000"/>
              </a:solidFill>
            </a:endParaRPr>
          </a:p>
        </p:txBody>
      </p:sp>
      <p:sp>
        <p:nvSpPr>
          <p:cNvPr id="3" name="Content Placeholder 2"/>
          <p:cNvSpPr>
            <a:spLocks noGrp="1"/>
          </p:cNvSpPr>
          <p:nvPr>
            <p:ph idx="1"/>
          </p:nvPr>
        </p:nvSpPr>
        <p:spPr>
          <a:xfrm>
            <a:off x="457200" y="1600200"/>
            <a:ext cx="7467600" cy="4525963"/>
          </a:xfrm>
        </p:spPr>
        <p:txBody>
          <a:bodyPr>
            <a:normAutofit/>
          </a:bodyPr>
          <a:lstStyle/>
          <a:p>
            <a:r>
              <a:rPr lang="en-US" dirty="0" smtClean="0"/>
              <a:t>What do we do with all this data and how is it incorporated into your college processes of integrated planning and program review?</a:t>
            </a:r>
          </a:p>
          <a:p>
            <a:pPr marL="0" indent="0">
              <a:buNone/>
            </a:pPr>
            <a:endParaRPr lang="en-US" sz="1800" dirty="0"/>
          </a:p>
          <a:p>
            <a:r>
              <a:rPr lang="en-US" dirty="0" smtClean="0"/>
              <a:t>Document, document, document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1459764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3"/>
          <a:srcRect l="2283" t="17450" r="66033" b="39050"/>
          <a:stretch/>
        </p:blipFill>
        <p:spPr bwMode="auto">
          <a:xfrm>
            <a:off x="1295400" y="1371600"/>
            <a:ext cx="6248400" cy="4825611"/>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914400" y="152400"/>
            <a:ext cx="6324600" cy="1200329"/>
          </a:xfrm>
          <a:prstGeom prst="rect">
            <a:avLst/>
          </a:prstGeom>
          <a:noFill/>
        </p:spPr>
        <p:txBody>
          <a:bodyPr wrap="square" rtlCol="0">
            <a:spAutoFit/>
          </a:bodyPr>
          <a:lstStyle/>
          <a:p>
            <a:pPr algn="ctr"/>
            <a:r>
              <a:rPr lang="en-US" sz="3600" dirty="0" smtClean="0"/>
              <a:t>Getting Data Into Program Review</a:t>
            </a:r>
            <a:endParaRPr lang="en-US" sz="3600" dirty="0"/>
          </a:p>
        </p:txBody>
      </p:sp>
      <p:sp>
        <p:nvSpPr>
          <p:cNvPr id="4" name="Footer Placeholder 3"/>
          <p:cNvSpPr>
            <a:spLocks noGrp="1"/>
          </p:cNvSpPr>
          <p:nvPr>
            <p:ph type="ftr" sz="quarter" idx="11"/>
          </p:nvPr>
        </p:nvSpPr>
        <p:spPr/>
        <p:txBody>
          <a:bodyPr/>
          <a:lstStyle/>
          <a:p>
            <a:r>
              <a:rPr lang="en-US" sz="900" dirty="0"/>
              <a:t>COLLEGE OF THE CANYONS - PROGRAM REVIEW DATA TABLE </a:t>
            </a:r>
          </a:p>
        </p:txBody>
      </p:sp>
      <p:sp>
        <p:nvSpPr>
          <p:cNvPr id="5" name="Slide Number Placeholder 4"/>
          <p:cNvSpPr>
            <a:spLocks noGrp="1"/>
          </p:cNvSpPr>
          <p:nvPr>
            <p:ph type="sldNum" sz="quarter" idx="12"/>
          </p:nvPr>
        </p:nvSpPr>
        <p:spPr/>
        <p:txBody>
          <a:bodyPr/>
          <a:lstStyle/>
          <a:p>
            <a:fld id="{0FDF4430-B043-4064-B7B9-B51AA11C7523}" type="slidenum">
              <a:rPr lang="en-US" sz="900"/>
              <a:pPr/>
              <a:t>24</a:t>
            </a:fld>
            <a:endParaRPr lang="en-US" sz="900" dirty="0"/>
          </a:p>
        </p:txBody>
      </p:sp>
    </p:spTree>
    <p:extLst>
      <p:ext uri="{BB962C8B-B14F-4D97-AF65-F5344CB8AC3E}">
        <p14:creationId xmlns:p14="http://schemas.microsoft.com/office/powerpoint/2010/main" val="2821658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0225" y="381000"/>
            <a:ext cx="7851648" cy="99060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b="0" dirty="0" smtClean="0">
                <a:solidFill>
                  <a:schemeClr val="tx1"/>
                </a:solidFill>
                <a:effectLst/>
              </a:rPr>
              <a:t>An Example</a:t>
            </a:r>
          </a:p>
        </p:txBody>
      </p:sp>
      <p:pic>
        <p:nvPicPr>
          <p:cNvPr id="4096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889" r="14483"/>
          <a:stretch/>
        </p:blipFill>
        <p:spPr bwMode="auto">
          <a:xfrm>
            <a:off x="609600" y="1447800"/>
            <a:ext cx="7086600" cy="460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08192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737875"/>
            <a:ext cx="5867401" cy="1088068"/>
          </a:xfrm>
        </p:spPr>
        <p:txBody>
          <a:bodyPr>
            <a:normAutofit fontScale="90000"/>
          </a:bodyPr>
          <a:lstStyle/>
          <a:p>
            <a:r>
              <a:rPr lang="en-US" dirty="0" smtClean="0"/>
              <a:t>Integrating With Program Review Example</a:t>
            </a:r>
            <a:endParaRPr lang="en-US" dirty="0"/>
          </a:p>
        </p:txBody>
      </p:sp>
      <p:sp>
        <p:nvSpPr>
          <p:cNvPr id="7" name="Footer Placeholder 6"/>
          <p:cNvSpPr>
            <a:spLocks noGrp="1"/>
          </p:cNvSpPr>
          <p:nvPr>
            <p:ph type="ftr" sz="quarter" idx="11"/>
          </p:nvPr>
        </p:nvSpPr>
        <p:spPr/>
        <p:txBody>
          <a:bodyPr/>
          <a:lstStyle/>
          <a:p>
            <a:r>
              <a:rPr lang="en-US" sz="900" dirty="0"/>
              <a:t>COLLEGE OF THE CANYONS - INTEGRATION (STRATEGIC PLAN</a:t>
            </a:r>
            <a:r>
              <a:rPr lang="en-US" dirty="0" smtClean="0"/>
              <a:t>)</a:t>
            </a:r>
            <a:endParaRPr lang="en-US" dirty="0"/>
          </a:p>
        </p:txBody>
      </p:sp>
      <p:sp>
        <p:nvSpPr>
          <p:cNvPr id="4" name="Slide Number Placeholder 3"/>
          <p:cNvSpPr>
            <a:spLocks noGrp="1"/>
          </p:cNvSpPr>
          <p:nvPr>
            <p:ph type="sldNum" sz="quarter" idx="12"/>
          </p:nvPr>
        </p:nvSpPr>
        <p:spPr/>
        <p:txBody>
          <a:bodyPr/>
          <a:lstStyle/>
          <a:p>
            <a:fld id="{0FDF4430-B043-4064-B7B9-B51AA11C7523}" type="slidenum">
              <a:rPr lang="en-US" sz="900"/>
              <a:pPr/>
              <a:t>26</a:t>
            </a:fld>
            <a:endParaRPr lang="en-US" sz="900" dirty="0"/>
          </a:p>
        </p:txBody>
      </p:sp>
      <p:pic>
        <p:nvPicPr>
          <p:cNvPr id="6" name="Picture 5"/>
          <p:cNvPicPr/>
          <p:nvPr/>
        </p:nvPicPr>
        <p:blipFill rotWithShape="1">
          <a:blip r:embed="rId3"/>
          <a:srcRect l="1449" t="47287" r="70998" b="16531"/>
          <a:stretch/>
        </p:blipFill>
        <p:spPr bwMode="auto">
          <a:xfrm>
            <a:off x="88451" y="2212983"/>
            <a:ext cx="7350462" cy="3165308"/>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7426362" y="3648561"/>
            <a:ext cx="1600200" cy="818832"/>
          </a:xfrm>
        </p:spPr>
        <p:txBody>
          <a:bodyPr>
            <a:noAutofit/>
          </a:bodyPr>
          <a:lstStyle/>
          <a:p>
            <a:pPr marL="0" indent="0">
              <a:buNone/>
            </a:pPr>
            <a:r>
              <a:rPr lang="en-US" sz="2100" dirty="0"/>
              <a:t>Drawn exclusively from program review</a:t>
            </a:r>
          </a:p>
        </p:txBody>
      </p:sp>
      <p:sp>
        <p:nvSpPr>
          <p:cNvPr id="5" name="Right Arrow 4"/>
          <p:cNvSpPr/>
          <p:nvPr/>
        </p:nvSpPr>
        <p:spPr>
          <a:xfrm rot="8940000">
            <a:off x="6520037" y="4059979"/>
            <a:ext cx="856836" cy="589936"/>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72639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533400" y="1371600"/>
            <a:ext cx="7851775" cy="1828800"/>
          </a:xfrm>
        </p:spPr>
        <p:txBody>
          <a:bodyPr/>
          <a:lstStyle/>
          <a:p>
            <a:pPr eaLnBrk="1" fontAlgn="auto" hangingPunct="1">
              <a:spcAft>
                <a:spcPts val="0"/>
              </a:spcAft>
              <a:defRPr/>
            </a:pPr>
            <a:endParaRPr lang="en-US" dirty="0" smtClean="0"/>
          </a:p>
        </p:txBody>
      </p:sp>
      <p:sp>
        <p:nvSpPr>
          <p:cNvPr id="19459" name="Subtitle 2"/>
          <p:cNvSpPr>
            <a:spLocks noGrp="1"/>
          </p:cNvSpPr>
          <p:nvPr>
            <p:ph type="subTitle" idx="1"/>
          </p:nvPr>
        </p:nvSpPr>
        <p:spPr>
          <a:xfrm>
            <a:off x="533400" y="3228975"/>
            <a:ext cx="7854950" cy="1752600"/>
          </a:xfrm>
        </p:spPr>
        <p:txBody>
          <a:bodyPr rtlCol="0">
            <a:normAutofit/>
          </a:bodyPr>
          <a:lstStyle/>
          <a:p>
            <a:pPr eaLnBrk="1" fontAlgn="auto" hangingPunct="1">
              <a:spcAft>
                <a:spcPts val="0"/>
              </a:spcAft>
              <a:defRPr/>
            </a:pPr>
            <a:endParaRPr lang="en-US" dirty="0" smtClean="0"/>
          </a:p>
        </p:txBody>
      </p:sp>
      <p:pic>
        <p:nvPicPr>
          <p:cNvPr id="44036" name="Picture 2" descr="C:\Users\decker_t\Desktop\Program Review Screen Shots\Program Review 6.png"/>
          <p:cNvPicPr>
            <a:picLocks noChangeAspect="1" noChangeArrowheads="1"/>
          </p:cNvPicPr>
          <p:nvPr/>
        </p:nvPicPr>
        <p:blipFill rotWithShape="1">
          <a:blip r:embed="rId2">
            <a:extLst>
              <a:ext uri="{28A0092B-C50C-407E-A947-70E740481C1C}">
                <a14:useLocalDpi xmlns:a14="http://schemas.microsoft.com/office/drawing/2010/main" val="0"/>
              </a:ext>
            </a:extLst>
          </a:blip>
          <a:srcRect t="9269" r="3998" b="3490"/>
          <a:stretch/>
        </p:blipFill>
        <p:spPr bwMode="auto">
          <a:xfrm>
            <a:off x="304800" y="1752600"/>
            <a:ext cx="84693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533400" y="381000"/>
            <a:ext cx="7851648" cy="990600"/>
          </a:xfrm>
          <a:prstGeom prst="rect">
            <a:avLst/>
          </a:prstGeom>
          <a:ln>
            <a:noFill/>
          </a:ln>
        </p:spPr>
        <p:txBody>
          <a:bodyPr lIns="0" tIns="0" rIns="18288" bIns="0" anchor="b">
            <a:normAutofit fontScale="7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b="0" dirty="0" smtClean="0">
                <a:solidFill>
                  <a:schemeClr val="tx1"/>
                </a:solidFill>
                <a:effectLst/>
              </a:rPr>
              <a:t>Student Learning </a:t>
            </a:r>
            <a:r>
              <a:rPr lang="en-US" b="0" dirty="0" smtClean="0">
                <a:solidFill>
                  <a:schemeClr val="tx1"/>
                </a:solidFill>
                <a:effectLst/>
              </a:rPr>
              <a:t>Outcomes-</a:t>
            </a:r>
          </a:p>
          <a:p>
            <a:pPr algn="ctr">
              <a:defRPr/>
            </a:pPr>
            <a:r>
              <a:rPr lang="en-US" b="0" dirty="0" smtClean="0">
                <a:solidFill>
                  <a:schemeClr val="tx1"/>
                </a:solidFill>
                <a:effectLst/>
              </a:rPr>
              <a:t>Programs</a:t>
            </a:r>
            <a:endParaRPr lang="en-US" b="0" dirty="0" smtClean="0">
              <a:solidFill>
                <a:schemeClr val="tx1"/>
              </a:solidFill>
              <a:effectLst/>
            </a:endParaRPr>
          </a:p>
        </p:txBody>
      </p:sp>
    </p:spTree>
    <p:extLst>
      <p:ext uri="{BB962C8B-B14F-4D97-AF65-F5344CB8AC3E}">
        <p14:creationId xmlns:p14="http://schemas.microsoft.com/office/powerpoint/2010/main" val="125224222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541543" y="2036502"/>
            <a:ext cx="7851775" cy="1828800"/>
          </a:xfrm>
        </p:spPr>
        <p:txBody>
          <a:bodyPr/>
          <a:lstStyle/>
          <a:p>
            <a:pPr eaLnBrk="1" fontAlgn="auto" hangingPunct="1">
              <a:spcAft>
                <a:spcPts val="0"/>
              </a:spcAft>
              <a:defRPr/>
            </a:pPr>
            <a:endParaRPr lang="en-US" dirty="0" smtClean="0"/>
          </a:p>
        </p:txBody>
      </p:sp>
      <p:sp>
        <p:nvSpPr>
          <p:cNvPr id="26627" name="Subtitle 2"/>
          <p:cNvSpPr>
            <a:spLocks noGrp="1"/>
          </p:cNvSpPr>
          <p:nvPr>
            <p:ph type="subTitle" idx="1"/>
          </p:nvPr>
        </p:nvSpPr>
        <p:spPr>
          <a:xfrm>
            <a:off x="533400" y="3228975"/>
            <a:ext cx="7854950" cy="1752600"/>
          </a:xfrm>
        </p:spPr>
        <p:txBody>
          <a:bodyPr rtlCol="0">
            <a:normAutofit/>
          </a:bodyPr>
          <a:lstStyle/>
          <a:p>
            <a:pPr eaLnBrk="1" fontAlgn="auto" hangingPunct="1">
              <a:spcAft>
                <a:spcPts val="0"/>
              </a:spcAft>
              <a:defRPr/>
            </a:pPr>
            <a:endParaRPr lang="en-US" dirty="0" smtClean="0"/>
          </a:p>
        </p:txBody>
      </p:sp>
      <p:pic>
        <p:nvPicPr>
          <p:cNvPr id="48132" name="Picture 2" descr="C:\Users\decker_t\Desktop\Program Review Screen Shots\Program Review 10a.png"/>
          <p:cNvPicPr>
            <a:picLocks noChangeAspect="1" noChangeArrowheads="1"/>
          </p:cNvPicPr>
          <p:nvPr/>
        </p:nvPicPr>
        <p:blipFill rotWithShape="1">
          <a:blip r:embed="rId2">
            <a:extLst>
              <a:ext uri="{28A0092B-C50C-407E-A947-70E740481C1C}">
                <a14:useLocalDpi xmlns:a14="http://schemas.microsoft.com/office/drawing/2010/main" val="0"/>
              </a:ext>
            </a:extLst>
          </a:blip>
          <a:srcRect l="1466" t="6733" r="27514" b="14158"/>
          <a:stretch/>
        </p:blipFill>
        <p:spPr bwMode="auto">
          <a:xfrm>
            <a:off x="533400" y="1600200"/>
            <a:ext cx="777371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533400" y="381000"/>
            <a:ext cx="7851648" cy="990600"/>
          </a:xfrm>
          <a:prstGeom prst="rect">
            <a:avLst/>
          </a:prstGeom>
          <a:ln>
            <a:noFill/>
          </a:ln>
        </p:spPr>
        <p:txBody>
          <a:bodyPr lIns="0" tIns="0" rIns="18288" bIns="0" anchor="b">
            <a:normAutofit fontScale="7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b="0" dirty="0" smtClean="0">
                <a:solidFill>
                  <a:schemeClr val="tx1"/>
                </a:solidFill>
                <a:effectLst/>
              </a:rPr>
              <a:t>Previous Objectives – </a:t>
            </a:r>
          </a:p>
          <a:p>
            <a:pPr algn="ctr">
              <a:defRPr/>
            </a:pPr>
            <a:r>
              <a:rPr lang="en-US" b="0" dirty="0" smtClean="0">
                <a:solidFill>
                  <a:schemeClr val="tx1"/>
                </a:solidFill>
                <a:effectLst/>
              </a:rPr>
              <a:t>Internal Factors (continued)</a:t>
            </a:r>
          </a:p>
        </p:txBody>
      </p:sp>
    </p:spTree>
    <p:extLst>
      <p:ext uri="{BB962C8B-B14F-4D97-AF65-F5344CB8AC3E}">
        <p14:creationId xmlns:p14="http://schemas.microsoft.com/office/powerpoint/2010/main" val="314307372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96" y="-1330733"/>
            <a:ext cx="7543800" cy="1088068"/>
          </a:xfrm>
        </p:spPr>
        <p:txBody>
          <a:bodyPr/>
          <a:lstStyle/>
          <a:p>
            <a:r>
              <a:rPr lang="en-US" dirty="0" smtClean="0"/>
              <a:t>Budget Planning (continued)</a:t>
            </a:r>
            <a:endParaRPr lang="en-US" dirty="0"/>
          </a:p>
        </p:txBody>
      </p:sp>
      <p:pic>
        <p:nvPicPr>
          <p:cNvPr id="4" name="Content Placeholder 3"/>
          <p:cNvPicPr>
            <a:picLocks noGrp="1" noChangeAspect="1"/>
          </p:cNvPicPr>
          <p:nvPr>
            <p:ph idx="1"/>
          </p:nvPr>
        </p:nvPicPr>
        <p:blipFill rotWithShape="1">
          <a:blip r:embed="rId3"/>
          <a:srcRect l="29186" t="39583" r="29942" b="5336"/>
          <a:stretch/>
        </p:blipFill>
        <p:spPr>
          <a:xfrm>
            <a:off x="837432" y="1220162"/>
            <a:ext cx="6775396" cy="5136188"/>
          </a:xfrm>
          <a:prstGeom prst="rect">
            <a:avLst/>
          </a:prstGeom>
        </p:spPr>
      </p:pic>
      <p:sp>
        <p:nvSpPr>
          <p:cNvPr id="3" name="Footer Placeholder 2"/>
          <p:cNvSpPr>
            <a:spLocks noGrp="1"/>
          </p:cNvSpPr>
          <p:nvPr>
            <p:ph type="ftr" sz="quarter" idx="11"/>
          </p:nvPr>
        </p:nvSpPr>
        <p:spPr/>
        <p:txBody>
          <a:bodyPr/>
          <a:lstStyle/>
          <a:p>
            <a:r>
              <a:rPr lang="en-US" sz="900" dirty="0"/>
              <a:t>COLLEGE OF THE CANYONS - INTEGRATION (BUDGET PLANNING)</a:t>
            </a:r>
          </a:p>
        </p:txBody>
      </p:sp>
      <p:sp>
        <p:nvSpPr>
          <p:cNvPr id="9" name="Slide Number Placeholder 8"/>
          <p:cNvSpPr>
            <a:spLocks noGrp="1"/>
          </p:cNvSpPr>
          <p:nvPr>
            <p:ph type="sldNum" sz="quarter" idx="12"/>
          </p:nvPr>
        </p:nvSpPr>
        <p:spPr/>
        <p:txBody>
          <a:bodyPr/>
          <a:lstStyle/>
          <a:p>
            <a:fld id="{0FDF4430-B043-4064-B7B9-B51AA11C7523}" type="slidenum">
              <a:rPr lang="en-US" sz="900"/>
              <a:pPr/>
              <a:t>29</a:t>
            </a:fld>
            <a:endParaRPr lang="en-US" sz="900" dirty="0"/>
          </a:p>
        </p:txBody>
      </p:sp>
      <p:pic>
        <p:nvPicPr>
          <p:cNvPr id="5" name="Picture 4"/>
          <p:cNvPicPr>
            <a:picLocks noChangeAspect="1"/>
          </p:cNvPicPr>
          <p:nvPr/>
        </p:nvPicPr>
        <p:blipFill rotWithShape="1">
          <a:blip r:embed="rId4"/>
          <a:srcRect l="62403" t="45128" r="15750" b="29872"/>
          <a:stretch/>
        </p:blipFill>
        <p:spPr>
          <a:xfrm>
            <a:off x="4755308" y="3303242"/>
            <a:ext cx="2528984" cy="1626982"/>
          </a:xfrm>
          <a:prstGeom prst="rect">
            <a:avLst/>
          </a:prstGeom>
        </p:spPr>
      </p:pic>
      <p:sp>
        <p:nvSpPr>
          <p:cNvPr id="6" name="TextBox 5"/>
          <p:cNvSpPr txBox="1"/>
          <p:nvPr/>
        </p:nvSpPr>
        <p:spPr>
          <a:xfrm>
            <a:off x="5334000" y="2538432"/>
            <a:ext cx="1835204" cy="507831"/>
          </a:xfrm>
          <a:prstGeom prst="rect">
            <a:avLst/>
          </a:prstGeom>
          <a:solidFill>
            <a:schemeClr val="tx1"/>
          </a:solidFill>
          <a:ln w="28575">
            <a:solidFill>
              <a:srgbClr val="002060"/>
            </a:solidFill>
          </a:ln>
        </p:spPr>
        <p:txBody>
          <a:bodyPr wrap="square" rtlCol="0">
            <a:spAutoFit/>
          </a:bodyPr>
          <a:lstStyle/>
          <a:p>
            <a:pPr algn="ctr"/>
            <a:r>
              <a:rPr lang="en-US" sz="1350" b="1" dirty="0">
                <a:solidFill>
                  <a:schemeClr val="bg1"/>
                </a:solidFill>
              </a:rPr>
              <a:t>Budget Connected to Department Objectives</a:t>
            </a:r>
          </a:p>
        </p:txBody>
      </p:sp>
      <p:cxnSp>
        <p:nvCxnSpPr>
          <p:cNvPr id="8" name="Straight Arrow Connector 7"/>
          <p:cNvCxnSpPr/>
          <p:nvPr/>
        </p:nvCxnSpPr>
        <p:spPr>
          <a:xfrm>
            <a:off x="6019800" y="3046263"/>
            <a:ext cx="0" cy="256979"/>
          </a:xfrm>
          <a:prstGeom prst="straightConnector1">
            <a:avLst/>
          </a:prstGeom>
          <a:ln w="412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27032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56" y="2057400"/>
            <a:ext cx="7449913" cy="1143000"/>
          </a:xfrm>
        </p:spPr>
        <p:txBody>
          <a:bodyPr>
            <a:noAutofit/>
          </a:bodyPr>
          <a:lstStyle/>
          <a:p>
            <a:r>
              <a:rPr lang="en-US" sz="4600" dirty="0" smtClean="0">
                <a:solidFill>
                  <a:srgbClr val="000000"/>
                </a:solidFill>
              </a:rPr>
              <a:t>What do the ACCJC Standards Say?</a:t>
            </a:r>
            <a:endParaRPr lang="en-US" sz="4600"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283480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54785088"/>
              </p:ext>
            </p:extLst>
          </p:nvPr>
        </p:nvGraphicFramePr>
        <p:xfrm>
          <a:off x="6860458" y="4495800"/>
          <a:ext cx="1992032" cy="979159"/>
        </p:xfrm>
        <a:graphic>
          <a:graphicData uri="http://schemas.openxmlformats.org/drawingml/2006/table">
            <a:tbl>
              <a:tblPr/>
              <a:tblGrid>
                <a:gridCol w="996016"/>
                <a:gridCol w="996016"/>
              </a:tblGrid>
              <a:tr h="212128">
                <a:tc>
                  <a:txBody>
                    <a:bodyPr/>
                    <a:lstStyle/>
                    <a:p>
                      <a:pPr algn="ctr" fontAlgn="ctr"/>
                      <a:r>
                        <a:rPr lang="en-US" sz="800" b="1" i="0" u="none" strike="noStrike" dirty="0">
                          <a:solidFill>
                            <a:srgbClr val="000000"/>
                          </a:solidFill>
                          <a:effectLst/>
                          <a:latin typeface="Calibri" panose="020F0502020204030204" pitchFamily="34" charset="0"/>
                        </a:rPr>
                        <a:t>Legend:</a:t>
                      </a:r>
                    </a:p>
                  </a:txBody>
                  <a:tcPr marL="7144" marR="7144" marT="7144" marB="0" anchor="ctr">
                    <a:lnL>
                      <a:noFill/>
                    </a:lnL>
                    <a:lnR>
                      <a:noFill/>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Red</a:t>
                      </a:r>
                    </a:p>
                  </a:txBody>
                  <a:tcPr marL="7144" marR="7144" marT="7144" marB="0" anchor="ctr">
                    <a:lnL>
                      <a:noFill/>
                    </a:lnL>
                    <a:lnR>
                      <a:noFill/>
                    </a:lnR>
                    <a:lnT>
                      <a:noFill/>
                    </a:lnT>
                    <a:lnB>
                      <a:noFill/>
                    </a:lnB>
                    <a:pattFill prst="pct10">
                      <a:fgClr>
                        <a:srgbClr val="000000"/>
                      </a:fgClr>
                      <a:bgClr>
                        <a:srgbClr val="FFFFFF"/>
                      </a:bgClr>
                    </a:pattFill>
                  </a:tcPr>
                </a:tc>
              </a:tr>
              <a:tr h="255677">
                <a:tc>
                  <a:txBody>
                    <a:bodyPr/>
                    <a:lstStyle/>
                    <a:p>
                      <a:pPr algn="ctr" fontAlgn="ctr"/>
                      <a:endParaRPr lang="en-US" sz="800" b="1" i="0" u="none" strike="noStrike">
                        <a:solidFill>
                          <a:srgbClr val="000000"/>
                        </a:solidFill>
                        <a:effectLst/>
                        <a:latin typeface="Calibri" panose="020F0502020204030204" pitchFamily="34" charset="0"/>
                      </a:endParaRPr>
                    </a:p>
                  </a:txBody>
                  <a:tcPr marL="7144" marR="7144" marT="7144" marB="0" anchor="ctr">
                    <a:lnL>
                      <a:noFill/>
                    </a:lnL>
                    <a:lnR>
                      <a:noFill/>
                    </a:lnR>
                    <a:lnT>
                      <a:noFill/>
                    </a:lnT>
                    <a:lnB>
                      <a:noFill/>
                    </a:lnB>
                  </a:tcPr>
                </a:tc>
                <a:tc>
                  <a:txBody>
                    <a:bodyPr/>
                    <a:lstStyle/>
                    <a:p>
                      <a:pPr algn="ctr" fontAlgn="ctr"/>
                      <a:r>
                        <a:rPr lang="en-US" sz="800" b="1" i="0" u="none" strike="noStrike" dirty="0">
                          <a:solidFill>
                            <a:srgbClr val="000000"/>
                          </a:solidFill>
                          <a:effectLst/>
                          <a:latin typeface="Calibri" panose="020F0502020204030204" pitchFamily="34" charset="0"/>
                        </a:rPr>
                        <a:t>Orange</a:t>
                      </a:r>
                    </a:p>
                  </a:txBody>
                  <a:tcPr marL="7144" marR="7144" marT="7144" marB="0" anchor="ctr">
                    <a:lnL>
                      <a:noFill/>
                    </a:lnL>
                    <a:lnR>
                      <a:noFill/>
                    </a:lnR>
                    <a:lnT>
                      <a:noFill/>
                    </a:lnT>
                    <a:lnB>
                      <a:noFill/>
                    </a:lnB>
                    <a:pattFill prst="ltDnDiag">
                      <a:fgClr>
                        <a:srgbClr val="000000"/>
                      </a:fgClr>
                      <a:bgClr>
                        <a:srgbClr val="FFFFFF"/>
                      </a:bgClr>
                    </a:pattFill>
                  </a:tcPr>
                </a:tc>
              </a:tr>
              <a:tr h="255677">
                <a:tc>
                  <a:txBody>
                    <a:bodyPr/>
                    <a:lstStyle/>
                    <a:p>
                      <a:pPr algn="ctr" fontAlgn="ctr"/>
                      <a:endParaRPr lang="en-US" sz="800" b="1" i="0" u="none" strike="noStrike">
                        <a:solidFill>
                          <a:srgbClr val="000000"/>
                        </a:solidFill>
                        <a:effectLst/>
                        <a:latin typeface="Calibri" panose="020F0502020204030204" pitchFamily="34" charset="0"/>
                      </a:endParaRPr>
                    </a:p>
                  </a:txBody>
                  <a:tcPr marL="7144" marR="7144" marT="7144" marB="0" anchor="ctr">
                    <a:lnL>
                      <a:noFill/>
                    </a:lnL>
                    <a:lnR>
                      <a:noFill/>
                    </a:lnR>
                    <a:lnT>
                      <a:noFill/>
                    </a:lnT>
                    <a:lnB>
                      <a:noFill/>
                    </a:lnB>
                  </a:tcPr>
                </a:tc>
                <a:tc>
                  <a:txBody>
                    <a:bodyPr/>
                    <a:lstStyle/>
                    <a:p>
                      <a:pPr algn="ctr" fontAlgn="ctr"/>
                      <a:r>
                        <a:rPr lang="en-US" sz="800" b="1" i="0" u="none" strike="noStrike">
                          <a:solidFill>
                            <a:srgbClr val="000000"/>
                          </a:solidFill>
                          <a:effectLst/>
                          <a:latin typeface="Calibri" panose="020F0502020204030204" pitchFamily="34" charset="0"/>
                        </a:rPr>
                        <a:t>Yellow</a:t>
                      </a:r>
                    </a:p>
                  </a:txBody>
                  <a:tcPr marL="7144" marR="7144" marT="7144" marB="0" anchor="ctr">
                    <a:lnL>
                      <a:noFill/>
                    </a:lnL>
                    <a:lnR>
                      <a:noFill/>
                    </a:lnR>
                    <a:lnT>
                      <a:noFill/>
                    </a:lnT>
                    <a:lnB>
                      <a:noFill/>
                    </a:lnB>
                    <a:pattFill prst="ltHorz">
                      <a:fgClr>
                        <a:srgbClr val="000000"/>
                      </a:fgClr>
                      <a:bgClr>
                        <a:srgbClr val="FFFFFF"/>
                      </a:bgClr>
                    </a:pattFill>
                  </a:tcPr>
                </a:tc>
              </a:tr>
              <a:tr h="255677">
                <a:tc>
                  <a:txBody>
                    <a:bodyPr/>
                    <a:lstStyle/>
                    <a:p>
                      <a:pPr algn="ctr" fontAlgn="ctr"/>
                      <a:endParaRPr lang="en-US" sz="800" b="1" i="0" u="none" strike="noStrike" dirty="0">
                        <a:solidFill>
                          <a:srgbClr val="000000"/>
                        </a:solidFill>
                        <a:effectLst/>
                        <a:latin typeface="Calibri" panose="020F0502020204030204" pitchFamily="34" charset="0"/>
                      </a:endParaRPr>
                    </a:p>
                  </a:txBody>
                  <a:tcPr marL="7144" marR="7144" marT="7144" marB="0" anchor="ctr">
                    <a:lnL>
                      <a:noFill/>
                    </a:lnL>
                    <a:lnR>
                      <a:noFill/>
                    </a:lnR>
                    <a:lnT>
                      <a:noFill/>
                    </a:lnT>
                    <a:lnB>
                      <a:noFill/>
                    </a:lnB>
                  </a:tcPr>
                </a:tc>
                <a:tc>
                  <a:txBody>
                    <a:bodyPr/>
                    <a:lstStyle/>
                    <a:p>
                      <a:pPr algn="ctr" fontAlgn="ctr"/>
                      <a:r>
                        <a:rPr lang="en-US" sz="800" b="1" i="0" u="none" strike="noStrike" dirty="0">
                          <a:solidFill>
                            <a:srgbClr val="000000"/>
                          </a:solidFill>
                          <a:effectLst/>
                          <a:latin typeface="Calibri" panose="020F0502020204030204" pitchFamily="34" charset="0"/>
                        </a:rPr>
                        <a:t>Green</a:t>
                      </a:r>
                    </a:p>
                  </a:txBody>
                  <a:tcPr marL="7144" marR="7144" marT="7144" marB="0" anchor="ctr">
                    <a:lnL>
                      <a:noFill/>
                    </a:lnL>
                    <a:lnR>
                      <a:noFill/>
                    </a:lnR>
                    <a:lnT>
                      <a:noFill/>
                    </a:lnT>
                    <a:lnB>
                      <a:noFill/>
                    </a:lnB>
                    <a:pattFill prst="pct25">
                      <a:fgClr>
                        <a:srgbClr val="000000"/>
                      </a:fgClr>
                      <a:bgClr>
                        <a:srgbClr val="FFFFFF"/>
                      </a:bgClr>
                    </a:pattFill>
                  </a:tcPr>
                </a:tc>
              </a:tr>
            </a:tbl>
          </a:graphicData>
        </a:graphic>
      </p:graphicFrame>
      <p:pic>
        <p:nvPicPr>
          <p:cNvPr id="5" name="Picture 4"/>
          <p:cNvPicPr>
            <a:picLocks noChangeAspect="1"/>
          </p:cNvPicPr>
          <p:nvPr/>
        </p:nvPicPr>
        <p:blipFill rotWithShape="1">
          <a:blip r:embed="rId3"/>
          <a:srcRect l="-1" r="36616"/>
          <a:stretch/>
        </p:blipFill>
        <p:spPr>
          <a:xfrm>
            <a:off x="685800" y="1407495"/>
            <a:ext cx="6452420" cy="4538379"/>
          </a:xfrm>
          <a:prstGeom prst="rect">
            <a:avLst/>
          </a:prstGeom>
        </p:spPr>
      </p:pic>
      <p:sp>
        <p:nvSpPr>
          <p:cNvPr id="6" name="Slide Number Placeholder 5"/>
          <p:cNvSpPr>
            <a:spLocks noGrp="1"/>
          </p:cNvSpPr>
          <p:nvPr>
            <p:ph type="sldNum" sz="quarter" idx="12"/>
          </p:nvPr>
        </p:nvSpPr>
        <p:spPr/>
        <p:txBody>
          <a:bodyPr/>
          <a:lstStyle/>
          <a:p>
            <a:fld id="{0FDF4430-B043-4064-B7B9-B51AA11C7523}" type="slidenum">
              <a:rPr lang="en-US" sz="900"/>
              <a:pPr/>
              <a:t>30</a:t>
            </a:fld>
            <a:endParaRPr lang="en-US" sz="900" dirty="0"/>
          </a:p>
        </p:txBody>
      </p:sp>
      <p:sp>
        <p:nvSpPr>
          <p:cNvPr id="7" name="TextBox 6"/>
          <p:cNvSpPr txBox="1"/>
          <p:nvPr/>
        </p:nvSpPr>
        <p:spPr>
          <a:xfrm>
            <a:off x="1676400" y="391832"/>
            <a:ext cx="6400800" cy="1015663"/>
          </a:xfrm>
          <a:prstGeom prst="rect">
            <a:avLst/>
          </a:prstGeom>
          <a:noFill/>
        </p:spPr>
        <p:txBody>
          <a:bodyPr wrap="square" rtlCol="0">
            <a:spAutoFit/>
          </a:bodyPr>
          <a:lstStyle/>
          <a:p>
            <a:r>
              <a:rPr lang="en-US" sz="3000" dirty="0"/>
              <a:t>Sample View of College of Canyons’ “Student Equity Heat Map”</a:t>
            </a:r>
          </a:p>
        </p:txBody>
      </p:sp>
      <p:sp>
        <p:nvSpPr>
          <p:cNvPr id="8" name="Footer Placeholder 7"/>
          <p:cNvSpPr>
            <a:spLocks noGrp="1"/>
          </p:cNvSpPr>
          <p:nvPr>
            <p:ph type="ftr" sz="quarter" idx="11"/>
          </p:nvPr>
        </p:nvSpPr>
        <p:spPr/>
        <p:txBody>
          <a:bodyPr/>
          <a:lstStyle/>
          <a:p>
            <a:r>
              <a:rPr lang="en-US" sz="900" dirty="0"/>
              <a:t>COLLEGE OF THE CANYONS - STUDENT EQUITY</a:t>
            </a:r>
          </a:p>
        </p:txBody>
      </p:sp>
    </p:spTree>
    <p:extLst>
      <p:ext uri="{BB962C8B-B14F-4D97-AF65-F5344CB8AC3E}">
        <p14:creationId xmlns:p14="http://schemas.microsoft.com/office/powerpoint/2010/main" val="3117292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Tableau Example</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31</a:t>
            </a:fld>
            <a:endParaRPr lang="en-US" dirty="0">
              <a:solidFill>
                <a:prstClr val="black">
                  <a:tint val="75000"/>
                </a:prstClr>
              </a:solidFill>
            </a:endParaRPr>
          </a:p>
        </p:txBody>
      </p:sp>
      <p:sp>
        <p:nvSpPr>
          <p:cNvPr id="6" name="object 2"/>
          <p:cNvSpPr/>
          <p:nvPr/>
        </p:nvSpPr>
        <p:spPr>
          <a:xfrm>
            <a:off x="491067" y="1327150"/>
            <a:ext cx="8077200" cy="49974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11544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It Work?</a:t>
            </a:r>
            <a:endParaRPr lang="en-US" dirty="0"/>
          </a:p>
        </p:txBody>
      </p:sp>
      <p:sp>
        <p:nvSpPr>
          <p:cNvPr id="3" name="Content Placeholder 2"/>
          <p:cNvSpPr>
            <a:spLocks noGrp="1"/>
          </p:cNvSpPr>
          <p:nvPr>
            <p:ph idx="1"/>
          </p:nvPr>
        </p:nvSpPr>
        <p:spPr>
          <a:xfrm>
            <a:off x="457200" y="1600200"/>
            <a:ext cx="7543800" cy="4525963"/>
          </a:xfrm>
        </p:spPr>
        <p:txBody>
          <a:bodyPr>
            <a:normAutofit/>
          </a:bodyPr>
          <a:lstStyle/>
          <a:p>
            <a:r>
              <a:rPr lang="en-US" dirty="0" smtClean="0"/>
              <a:t>Big Ideas from Departments Drive Planning!!!</a:t>
            </a:r>
          </a:p>
          <a:p>
            <a:r>
              <a:rPr lang="en-US" dirty="0" smtClean="0"/>
              <a:t>Dialog within and Across Area</a:t>
            </a:r>
          </a:p>
          <a:p>
            <a:r>
              <a:rPr lang="en-US" dirty="0" smtClean="0"/>
              <a:t>Ensure Ideas are Clearly Articulated Where they Should Be</a:t>
            </a:r>
          </a:p>
          <a:p>
            <a:endParaRPr lang="en-US" dirty="0"/>
          </a:p>
        </p:txBody>
      </p:sp>
    </p:spTree>
    <p:extLst>
      <p:ext uri="{BB962C8B-B14F-4D97-AF65-F5344CB8AC3E}">
        <p14:creationId xmlns:p14="http://schemas.microsoft.com/office/powerpoint/2010/main" val="2417689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z="900" dirty="0"/>
              <a:t>COLLEGE OF THE CANYONS - INCLUSIVE PROCESS</a:t>
            </a:r>
          </a:p>
        </p:txBody>
      </p:sp>
      <p:sp>
        <p:nvSpPr>
          <p:cNvPr id="4" name="Slide Number Placeholder 3"/>
          <p:cNvSpPr>
            <a:spLocks noGrp="1"/>
          </p:cNvSpPr>
          <p:nvPr>
            <p:ph type="sldNum" sz="quarter" idx="12"/>
          </p:nvPr>
        </p:nvSpPr>
        <p:spPr/>
        <p:txBody>
          <a:bodyPr/>
          <a:lstStyle/>
          <a:p>
            <a:fld id="{0FDF4430-B043-4064-B7B9-B51AA11C7523}" type="slidenum">
              <a:rPr lang="en-US" sz="900"/>
              <a:pPr/>
              <a:t>33</a:t>
            </a:fld>
            <a:endParaRPr lang="en-US" sz="900" dirty="0"/>
          </a:p>
        </p:txBody>
      </p:sp>
      <p:sp>
        <p:nvSpPr>
          <p:cNvPr id="2" name="Title 1"/>
          <p:cNvSpPr>
            <a:spLocks noGrp="1"/>
          </p:cNvSpPr>
          <p:nvPr>
            <p:ph type="title" idx="4294967295"/>
          </p:nvPr>
        </p:nvSpPr>
        <p:spPr>
          <a:xfrm>
            <a:off x="1454972" y="457200"/>
            <a:ext cx="6781800" cy="710803"/>
          </a:xfrm>
        </p:spPr>
        <p:txBody>
          <a:bodyPr>
            <a:normAutofit fontScale="90000"/>
          </a:bodyPr>
          <a:lstStyle/>
          <a:p>
            <a:r>
              <a:rPr lang="en-US" dirty="0" smtClean="0"/>
              <a:t>Integrated and Inclusive Process</a:t>
            </a:r>
            <a:endParaRPr lang="en-US" dirty="0"/>
          </a:p>
        </p:txBody>
      </p:sp>
      <p:graphicFrame>
        <p:nvGraphicFramePr>
          <p:cNvPr id="11" name="Content Placeholder 3"/>
          <p:cNvGraphicFramePr>
            <a:graphicFrameLocks noGrp="1"/>
          </p:cNvGraphicFramePr>
          <p:nvPr>
            <p:ph idx="4294967295"/>
            <p:extLst>
              <p:ext uri="{D42A27DB-BD31-4B8C-83A1-F6EECF244321}">
                <p14:modId xmlns:p14="http://schemas.microsoft.com/office/powerpoint/2010/main" val="2792787158"/>
              </p:ext>
            </p:extLst>
          </p:nvPr>
        </p:nvGraphicFramePr>
        <p:xfrm>
          <a:off x="304800" y="1524000"/>
          <a:ext cx="4032647" cy="4525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06643" y="2301253"/>
            <a:ext cx="2057400" cy="300082"/>
          </a:xfrm>
          <a:prstGeom prst="rect">
            <a:avLst/>
          </a:prstGeom>
        </p:spPr>
        <p:txBody>
          <a:bodyPr rtlCol="0">
            <a:spAutoFit/>
          </a:bodyPr>
          <a:lstStyle/>
          <a:p>
            <a:pPr algn="ctr"/>
            <a:endParaRPr lang="en-US" sz="1350" dirty="0"/>
          </a:p>
        </p:txBody>
      </p:sp>
      <p:sp>
        <p:nvSpPr>
          <p:cNvPr id="10" name="TextBox 9"/>
          <p:cNvSpPr txBox="1"/>
          <p:nvPr/>
        </p:nvSpPr>
        <p:spPr>
          <a:xfrm>
            <a:off x="4191000" y="1447800"/>
            <a:ext cx="4114800" cy="4732065"/>
          </a:xfrm>
          <a:prstGeom prst="rect">
            <a:avLst/>
          </a:prstGeom>
          <a:noFill/>
        </p:spPr>
        <p:txBody>
          <a:bodyPr wrap="square" rtlCol="0">
            <a:spAutoFit/>
          </a:bodyPr>
          <a:lstStyle/>
          <a:p>
            <a:pPr marL="257175" indent="-257175" defTabSz="685800">
              <a:buFont typeface="+mj-lt"/>
              <a:buAutoNum type="arabicPeriod"/>
              <a:defRPr/>
            </a:pPr>
            <a:r>
              <a:rPr lang="en-US" dirty="0">
                <a:latin typeface="Calibri" panose="020F0502020204030204"/>
              </a:rPr>
              <a:t>Improved communication, collaboration &amp; integrated planning</a:t>
            </a:r>
          </a:p>
          <a:p>
            <a:pPr marL="257175" indent="-257175" defTabSz="685800">
              <a:buFont typeface="+mj-lt"/>
              <a:buAutoNum type="arabicPeriod"/>
              <a:defRPr/>
            </a:pPr>
            <a:r>
              <a:rPr lang="en-US" dirty="0">
                <a:latin typeface="Calibri" panose="020F0502020204030204"/>
              </a:rPr>
              <a:t>Improved coordination of research, evaluation and development of plans pertaining to student success</a:t>
            </a:r>
          </a:p>
          <a:p>
            <a:pPr marL="257175" indent="-257175" defTabSz="685800">
              <a:buFont typeface="+mj-lt"/>
              <a:buAutoNum type="arabicPeriod"/>
              <a:defRPr/>
            </a:pPr>
            <a:r>
              <a:rPr lang="en-US" dirty="0"/>
              <a:t>Review progress on indicators relative to goals, establish new goals, review strategies for achieving goals within Equity, Basic Skills, SSSP and other efforts, as well as discuss unmet needs and ways to meet those needs</a:t>
            </a:r>
          </a:p>
          <a:p>
            <a:pPr marL="257175" indent="-257175" defTabSz="685800">
              <a:buFont typeface="+mj-lt"/>
              <a:buAutoNum type="arabicPeriod"/>
              <a:defRPr/>
            </a:pPr>
            <a:r>
              <a:rPr lang="en-US" dirty="0" smtClean="0">
                <a:latin typeface="Calibri" panose="020F0502020204030204"/>
              </a:rPr>
              <a:t>Developing </a:t>
            </a:r>
            <a:r>
              <a:rPr lang="en-US" dirty="0">
                <a:latin typeface="Calibri" panose="020F0502020204030204"/>
              </a:rPr>
              <a:t>an inventory of all activities supporting </a:t>
            </a:r>
            <a:r>
              <a:rPr lang="en-US" dirty="0" smtClean="0">
                <a:latin typeface="Calibri" panose="020F0502020204030204"/>
              </a:rPr>
              <a:t>student </a:t>
            </a:r>
            <a:r>
              <a:rPr lang="en-US" dirty="0">
                <a:latin typeface="Calibri" panose="020F0502020204030204"/>
              </a:rPr>
              <a:t>outcome and institutional goals</a:t>
            </a:r>
          </a:p>
          <a:p>
            <a:pPr marL="257175" indent="-257175" defTabSz="685800">
              <a:buFont typeface="+mj-lt"/>
              <a:buAutoNum type="arabicPeriod"/>
              <a:defRPr/>
            </a:pPr>
            <a:r>
              <a:rPr lang="en-US" dirty="0">
                <a:latin typeface="Calibri" panose="020F0502020204030204"/>
              </a:rPr>
              <a:t>Streamlining processes through utilization of a common solution form</a:t>
            </a:r>
          </a:p>
          <a:p>
            <a:pPr marL="257175" indent="-257175" defTabSz="685800">
              <a:buFont typeface="+mj-lt"/>
              <a:buAutoNum type="arabicPeriod"/>
              <a:defRPr/>
            </a:pPr>
            <a:endParaRPr lang="en-US" sz="1350" dirty="0">
              <a:latin typeface="Calibri" panose="020F0502020204030204"/>
            </a:endParaRPr>
          </a:p>
        </p:txBody>
      </p:sp>
    </p:spTree>
    <p:extLst>
      <p:ext uri="{BB962C8B-B14F-4D97-AF65-F5344CB8AC3E}">
        <p14:creationId xmlns:p14="http://schemas.microsoft.com/office/powerpoint/2010/main" val="2550992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dirty="0" smtClean="0"/>
              <a:t>How Does Your College </a:t>
            </a:r>
            <a:r>
              <a:rPr lang="en-US" dirty="0" smtClean="0"/>
              <a:t/>
            </a:r>
            <a:br>
              <a:rPr lang="en-US" dirty="0" smtClean="0"/>
            </a:br>
            <a:r>
              <a:rPr lang="en-US" dirty="0" smtClean="0"/>
              <a:t>Approach </a:t>
            </a:r>
            <a:r>
              <a:rPr lang="en-US" dirty="0" smtClean="0"/>
              <a:t>Integrated Planning?</a:t>
            </a:r>
            <a:endParaRPr lang="en-US" dirty="0"/>
          </a:p>
        </p:txBody>
      </p:sp>
      <p:sp>
        <p:nvSpPr>
          <p:cNvPr id="3" name="Content Placeholder 2"/>
          <p:cNvSpPr>
            <a:spLocks noGrp="1"/>
          </p:cNvSpPr>
          <p:nvPr>
            <p:ph idx="1"/>
          </p:nvPr>
        </p:nvSpPr>
        <p:spPr>
          <a:xfrm>
            <a:off x="1828800" y="1905000"/>
            <a:ext cx="5181600" cy="4525963"/>
          </a:xfrm>
        </p:spPr>
        <p:txBody>
          <a:bodyPr/>
          <a:lstStyle/>
          <a:p>
            <a:r>
              <a:rPr lang="en-US" dirty="0" smtClean="0"/>
              <a:t>Summits?</a:t>
            </a:r>
          </a:p>
          <a:p>
            <a:r>
              <a:rPr lang="en-US" dirty="0" smtClean="0"/>
              <a:t>Uber-committees?</a:t>
            </a:r>
          </a:p>
          <a:p>
            <a:r>
              <a:rPr lang="en-US" dirty="0" smtClean="0"/>
              <a:t>Technology Solutions?</a:t>
            </a:r>
          </a:p>
          <a:p>
            <a:r>
              <a:rPr lang="en-US" dirty="0" smtClean="0"/>
              <a:t>Other Ideas?</a:t>
            </a:r>
            <a:endParaRPr lang="en-US" dirty="0"/>
          </a:p>
        </p:txBody>
      </p:sp>
    </p:spTree>
    <p:extLst>
      <p:ext uri="{BB962C8B-B14F-4D97-AF65-F5344CB8AC3E}">
        <p14:creationId xmlns:p14="http://schemas.microsoft.com/office/powerpoint/2010/main" val="3914220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32099"/>
            <a:ext cx="5943600" cy="1143000"/>
          </a:xfrm>
        </p:spPr>
        <p:txBody>
          <a:bodyPr/>
          <a:lstStyle/>
          <a:p>
            <a:pPr algn="l"/>
            <a:r>
              <a:rPr lang="en-US" dirty="0" smtClean="0">
                <a:solidFill>
                  <a:srgbClr val="000000"/>
                </a:solidFill>
              </a:rPr>
              <a:t>I. Mission </a:t>
            </a:r>
            <a:endParaRPr lang="en-US" dirty="0">
              <a:solidFill>
                <a:srgbClr val="000000"/>
              </a:solidFill>
            </a:endParaRPr>
          </a:p>
        </p:txBody>
      </p:sp>
      <p:sp>
        <p:nvSpPr>
          <p:cNvPr id="3" name="Content Placeholder 2"/>
          <p:cNvSpPr>
            <a:spLocks noGrp="1"/>
          </p:cNvSpPr>
          <p:nvPr>
            <p:ph idx="1"/>
          </p:nvPr>
        </p:nvSpPr>
        <p:spPr>
          <a:xfrm>
            <a:off x="304800" y="1981200"/>
            <a:ext cx="7543800" cy="4525963"/>
          </a:xfrm>
        </p:spPr>
        <p:txBody>
          <a:bodyPr/>
          <a:lstStyle/>
          <a:p>
            <a:pPr marL="0" indent="0">
              <a:buNone/>
            </a:pPr>
            <a:r>
              <a:rPr lang="en-US" dirty="0" smtClean="0"/>
              <a:t>Using </a:t>
            </a:r>
            <a:r>
              <a:rPr lang="en-US" dirty="0"/>
              <a:t>analysis of quantitative and qualitative data, the institution continuously and systematically evaluates, plans, implements, and improves the quality of its educational programs and services.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277900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96863"/>
            <a:ext cx="5334000" cy="1143000"/>
          </a:xfrm>
        </p:spPr>
        <p:txBody>
          <a:bodyPr/>
          <a:lstStyle/>
          <a:p>
            <a:pPr algn="l"/>
            <a:r>
              <a:rPr lang="en-US" dirty="0" smtClean="0">
                <a:solidFill>
                  <a:srgbClr val="000000"/>
                </a:solidFill>
              </a:rPr>
              <a:t>IB. Mission </a:t>
            </a:r>
            <a:endParaRPr lang="en-US" dirty="0">
              <a:solidFill>
                <a:srgbClr val="000000"/>
              </a:solidFill>
            </a:endParaRPr>
          </a:p>
        </p:txBody>
      </p:sp>
      <p:sp>
        <p:nvSpPr>
          <p:cNvPr id="3" name="Content Placeholder 2"/>
          <p:cNvSpPr>
            <a:spLocks noGrp="1"/>
          </p:cNvSpPr>
          <p:nvPr>
            <p:ph idx="1"/>
          </p:nvPr>
        </p:nvSpPr>
        <p:spPr>
          <a:xfrm>
            <a:off x="685800" y="1676400"/>
            <a:ext cx="7543800" cy="4525963"/>
          </a:xfrm>
        </p:spPr>
        <p:txBody>
          <a:bodyPr/>
          <a:lstStyle/>
          <a:p>
            <a:pPr marL="0" indent="0">
              <a:buNone/>
            </a:pPr>
            <a:r>
              <a:rPr lang="en-US" dirty="0" smtClean="0"/>
              <a:t>IB1. </a:t>
            </a:r>
            <a:r>
              <a:rPr lang="en-US" dirty="0"/>
              <a:t>The institution demonstrates a sustained, substantive and collegial dialog about student outcomes, student equity, academic quality, institutional effectiveness, and continuous improvement of student learning and achievement.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292257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96863"/>
            <a:ext cx="5791200" cy="1143000"/>
          </a:xfrm>
        </p:spPr>
        <p:txBody>
          <a:bodyPr/>
          <a:lstStyle/>
          <a:p>
            <a:pPr algn="l"/>
            <a:r>
              <a:rPr lang="en-US" dirty="0" smtClean="0">
                <a:solidFill>
                  <a:srgbClr val="000000"/>
                </a:solidFill>
              </a:rPr>
              <a:t>IB. Mission </a:t>
            </a:r>
            <a:endParaRPr lang="en-US" dirty="0">
              <a:solidFill>
                <a:srgbClr val="000000"/>
              </a:solidFill>
            </a:endParaRPr>
          </a:p>
        </p:txBody>
      </p:sp>
      <p:sp>
        <p:nvSpPr>
          <p:cNvPr id="3" name="Content Placeholder 2"/>
          <p:cNvSpPr>
            <a:spLocks noGrp="1"/>
          </p:cNvSpPr>
          <p:nvPr>
            <p:ph idx="1"/>
          </p:nvPr>
        </p:nvSpPr>
        <p:spPr>
          <a:xfrm>
            <a:off x="562656" y="1600200"/>
            <a:ext cx="7543800" cy="4525963"/>
          </a:xfrm>
        </p:spPr>
        <p:txBody>
          <a:bodyPr/>
          <a:lstStyle/>
          <a:p>
            <a:pPr marL="0" indent="0">
              <a:buNone/>
            </a:pPr>
            <a:r>
              <a:rPr lang="en-US" dirty="0" smtClean="0"/>
              <a:t>IB3. </a:t>
            </a:r>
            <a:r>
              <a:rPr lang="en-US" dirty="0"/>
              <a:t>The institution establishes institution-set standards for student achievement, appropriate to its mission, assesses how well it is achieving them in pursuit of continuous improvement, and publishes this information. (ER 11)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1924588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6863"/>
            <a:ext cx="4876800" cy="1143000"/>
          </a:xfrm>
        </p:spPr>
        <p:txBody>
          <a:bodyPr/>
          <a:lstStyle/>
          <a:p>
            <a:pPr algn="l"/>
            <a:r>
              <a:rPr lang="en-US" dirty="0" smtClean="0">
                <a:solidFill>
                  <a:srgbClr val="000000"/>
                </a:solidFill>
              </a:rPr>
              <a:t>IB. Mission </a:t>
            </a:r>
            <a:endParaRPr lang="en-US" dirty="0">
              <a:solidFill>
                <a:srgbClr val="000000"/>
              </a:solidFill>
            </a:endParaRPr>
          </a:p>
        </p:txBody>
      </p:sp>
      <p:sp>
        <p:nvSpPr>
          <p:cNvPr id="3" name="Content Placeholder 2"/>
          <p:cNvSpPr>
            <a:spLocks noGrp="1"/>
          </p:cNvSpPr>
          <p:nvPr>
            <p:ph idx="1"/>
          </p:nvPr>
        </p:nvSpPr>
        <p:spPr>
          <a:xfrm>
            <a:off x="457200" y="1600200"/>
            <a:ext cx="7620000" cy="4525963"/>
          </a:xfrm>
        </p:spPr>
        <p:txBody>
          <a:bodyPr/>
          <a:lstStyle/>
          <a:p>
            <a:pPr marL="0" indent="0">
              <a:buNone/>
            </a:pPr>
            <a:r>
              <a:rPr lang="en-US" dirty="0" smtClean="0"/>
              <a:t>IB4. </a:t>
            </a:r>
            <a:r>
              <a:rPr lang="en-US" dirty="0"/>
              <a:t>The institution uses assessment data and organizes its institutional processes to support student learning and student achievement.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284384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134" y="228600"/>
            <a:ext cx="5520466" cy="1143000"/>
          </a:xfrm>
        </p:spPr>
        <p:txBody>
          <a:bodyPr/>
          <a:lstStyle/>
          <a:p>
            <a:pPr algn="l"/>
            <a:r>
              <a:rPr lang="en-US" dirty="0" smtClean="0">
                <a:solidFill>
                  <a:srgbClr val="000000"/>
                </a:solidFill>
              </a:rPr>
              <a:t>IB. Mission </a:t>
            </a:r>
            <a:endParaRPr lang="en-US" dirty="0">
              <a:solidFill>
                <a:srgbClr val="000000"/>
              </a:solidFill>
            </a:endParaRPr>
          </a:p>
        </p:txBody>
      </p:sp>
      <p:sp>
        <p:nvSpPr>
          <p:cNvPr id="3" name="Content Placeholder 2"/>
          <p:cNvSpPr>
            <a:spLocks noGrp="1"/>
          </p:cNvSpPr>
          <p:nvPr>
            <p:ph idx="1"/>
          </p:nvPr>
        </p:nvSpPr>
        <p:spPr>
          <a:xfrm>
            <a:off x="457200" y="1371600"/>
            <a:ext cx="7467600" cy="4525963"/>
          </a:xfrm>
        </p:spPr>
        <p:txBody>
          <a:bodyPr/>
          <a:lstStyle/>
          <a:p>
            <a:pPr marL="0" indent="0">
              <a:buNone/>
            </a:pPr>
            <a:r>
              <a:rPr lang="en-US" dirty="0" smtClean="0"/>
              <a:t>IB5. </a:t>
            </a:r>
            <a:r>
              <a:rPr lang="en-US" dirty="0"/>
              <a:t>The institution assesses accomplishment of its mission through program review and evaluation of goals and objectives, student learning outcomes, and student achievement. Quantitative and qualitative data are disaggregated for analysis by program type and mode of delivery.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687"/>
            <a:ext cx="1125313" cy="1125313"/>
          </a:xfrm>
          <a:prstGeom prst="rect">
            <a:avLst/>
          </a:prstGeom>
        </p:spPr>
      </p:pic>
    </p:spTree>
    <p:extLst>
      <p:ext uri="{BB962C8B-B14F-4D97-AF65-F5344CB8AC3E}">
        <p14:creationId xmlns:p14="http://schemas.microsoft.com/office/powerpoint/2010/main" val="665436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013"/>
            <a:ext cx="6248400" cy="1143000"/>
          </a:xfrm>
        </p:spPr>
        <p:txBody>
          <a:bodyPr/>
          <a:lstStyle/>
          <a:p>
            <a:r>
              <a:rPr lang="en-US" dirty="0">
                <a:solidFill>
                  <a:srgbClr val="000000"/>
                </a:solidFill>
              </a:rPr>
              <a:t>IB. Mission </a:t>
            </a:r>
            <a:endParaRPr lang="en-US" dirty="0"/>
          </a:p>
        </p:txBody>
      </p:sp>
      <p:sp>
        <p:nvSpPr>
          <p:cNvPr id="3" name="Content Placeholder 2"/>
          <p:cNvSpPr>
            <a:spLocks noGrp="1"/>
          </p:cNvSpPr>
          <p:nvPr>
            <p:ph idx="1"/>
          </p:nvPr>
        </p:nvSpPr>
        <p:spPr>
          <a:xfrm>
            <a:off x="457200" y="1370013"/>
            <a:ext cx="7848600" cy="4525963"/>
          </a:xfrm>
        </p:spPr>
        <p:txBody>
          <a:bodyPr/>
          <a:lstStyle/>
          <a:p>
            <a:r>
              <a:rPr lang="en-US" dirty="0"/>
              <a:t>1B6. The institution disaggregates and analyzes learning outcomes and achievement for subpopulations of students. When the institution identifies performance gaps, it implements strategies, which may include allocation or reallocation of human, fiscal and other resources, to mitigate those gaps and evaluates the efficacy of those strategies. </a:t>
            </a:r>
          </a:p>
        </p:txBody>
      </p:sp>
      <p:sp>
        <p:nvSpPr>
          <p:cNvPr id="4" name="Slide Number Placeholder 3"/>
          <p:cNvSpPr>
            <a:spLocks noGrp="1"/>
          </p:cNvSpPr>
          <p:nvPr>
            <p:ph type="sldNum" sz="quarter" idx="12"/>
          </p:nvPr>
        </p:nvSpPr>
        <p:spPr/>
        <p:txBody>
          <a:bodyPr/>
          <a:lstStyle/>
          <a:p>
            <a:fld id="{E5E507D8-6DC6-4D2C-8233-08C18F3EF4D6}"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93604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10491</TotalTime>
  <Words>1068</Words>
  <Application>Microsoft Office PowerPoint</Application>
  <PresentationFormat>On-screen Show (4:3)</PresentationFormat>
  <Paragraphs>189</Paragraphs>
  <Slides>34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Symbol</vt:lpstr>
      <vt:lpstr>Office Theme</vt:lpstr>
      <vt:lpstr>Program Review and Integrated Planning:  A Conversation About Data</vt:lpstr>
      <vt:lpstr>Overview </vt:lpstr>
      <vt:lpstr>What do the ACCJC Standards Say?</vt:lpstr>
      <vt:lpstr>I. Mission </vt:lpstr>
      <vt:lpstr>IB. Mission </vt:lpstr>
      <vt:lpstr>IB. Mission </vt:lpstr>
      <vt:lpstr>IB. Mission </vt:lpstr>
      <vt:lpstr>IB. Mission </vt:lpstr>
      <vt:lpstr>IB. Mission </vt:lpstr>
      <vt:lpstr>III. Resources</vt:lpstr>
      <vt:lpstr>IV. Leadership and Governance</vt:lpstr>
      <vt:lpstr>What Needs to be Integrated?</vt:lpstr>
      <vt:lpstr>Resources Commonly Available</vt:lpstr>
      <vt:lpstr>IEPI Indicators</vt:lpstr>
      <vt:lpstr>Scorecard</vt:lpstr>
      <vt:lpstr>Launchboard</vt:lpstr>
      <vt:lpstr>Launchboard</vt:lpstr>
      <vt:lpstr>Datamart</vt:lpstr>
      <vt:lpstr>Student Equity and SSSP</vt:lpstr>
      <vt:lpstr>PowerPoint Presentation</vt:lpstr>
      <vt:lpstr>What do the plans tell us…   </vt:lpstr>
      <vt:lpstr>CTE Data Unlocked and SWP</vt:lpstr>
      <vt:lpstr>So Now What?</vt:lpstr>
      <vt:lpstr>PowerPoint Presentation</vt:lpstr>
      <vt:lpstr>PowerPoint Presentation</vt:lpstr>
      <vt:lpstr>Integrating With Program Review Example</vt:lpstr>
      <vt:lpstr>PowerPoint Presentation</vt:lpstr>
      <vt:lpstr>PowerPoint Presentation</vt:lpstr>
      <vt:lpstr>Budget Planning (continued)</vt:lpstr>
      <vt:lpstr>PowerPoint Presentation</vt:lpstr>
      <vt:lpstr>Tableau Example</vt:lpstr>
      <vt:lpstr>What Makes It Work?</vt:lpstr>
      <vt:lpstr>Integrated and Inclusive Process</vt:lpstr>
      <vt:lpstr>How Does Your College  Approach Integrated Planning?</vt:lpstr>
    </vt:vector>
  </TitlesOfParts>
  <Company>College of the Canyons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Effectiveness Partnership Initiative</dc:title>
  <dc:creator>Windows User</dc:creator>
  <cp:lastModifiedBy>Windows User</cp:lastModifiedBy>
  <cp:revision>421</cp:revision>
  <cp:lastPrinted>2017-02-13T18:23:16Z</cp:lastPrinted>
  <dcterms:created xsi:type="dcterms:W3CDTF">2015-03-18T21:50:07Z</dcterms:created>
  <dcterms:modified xsi:type="dcterms:W3CDTF">2017-02-13T19:25:45Z</dcterms:modified>
</cp:coreProperties>
</file>