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0"/>
  </p:notesMasterIdLst>
  <p:sldIdLst>
    <p:sldId id="256" r:id="rId3"/>
    <p:sldId id="266" r:id="rId4"/>
    <p:sldId id="257" r:id="rId5"/>
    <p:sldId id="275" r:id="rId6"/>
    <p:sldId id="280" r:id="rId7"/>
    <p:sldId id="276" r:id="rId8"/>
    <p:sldId id="267" r:id="rId9"/>
    <p:sldId id="273" r:id="rId10"/>
    <p:sldId id="281" r:id="rId11"/>
    <p:sldId id="270" r:id="rId12"/>
    <p:sldId id="271" r:id="rId13"/>
    <p:sldId id="272" r:id="rId14"/>
    <p:sldId id="277" r:id="rId15"/>
    <p:sldId id="282" r:id="rId16"/>
    <p:sldId id="274" r:id="rId17"/>
    <p:sldId id="279"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autoAdjust="0"/>
    <p:restoredTop sz="75577" autoAdjust="0"/>
  </p:normalViewPr>
  <p:slideViewPr>
    <p:cSldViewPr snapToGrid="0">
      <p:cViewPr>
        <p:scale>
          <a:sx n="60" d="100"/>
          <a:sy n="60" d="100"/>
        </p:scale>
        <p:origin x="-79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pPr/>
              <a:t>2/18/2016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pPr/>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3</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ACCJC Guide to Evaluating</a:t>
            </a:r>
            <a:r>
              <a:rPr lang="en-US" baseline="0" dirty="0" smtClean="0"/>
              <a:t> Distance Education and Correspondence Education</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7</a:t>
            </a:fld>
            <a:endParaRPr lang="en-US"/>
          </a:p>
        </p:txBody>
      </p:sp>
    </p:spTree>
    <p:extLst>
      <p:ext uri="{BB962C8B-B14F-4D97-AF65-F5344CB8AC3E}">
        <p14:creationId xmlns:p14="http://schemas.microsoft.com/office/powerpoint/2010/main" val="85281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omit this—the ASCCC definition</a:t>
            </a:r>
            <a:r>
              <a:rPr lang="en-US" baseline="0" dirty="0" smtClean="0"/>
              <a:t> does not seem to have an impact on ACCJC’s treatment, which depends on the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10</a:t>
            </a:fld>
            <a:endParaRPr lang="en-US"/>
          </a:p>
        </p:txBody>
      </p:sp>
    </p:spTree>
    <p:extLst>
      <p:ext uri="{BB962C8B-B14F-4D97-AF65-F5344CB8AC3E}">
        <p14:creationId xmlns:p14="http://schemas.microsoft.com/office/powerpoint/2010/main" val="118149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11</a:t>
            </a:fld>
            <a:endParaRPr lang="en-US"/>
          </a:p>
        </p:txBody>
      </p:sp>
    </p:spTree>
    <p:extLst>
      <p:ext uri="{BB962C8B-B14F-4D97-AF65-F5344CB8AC3E}">
        <p14:creationId xmlns:p14="http://schemas.microsoft.com/office/powerpoint/2010/main" val="71189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12</a:t>
            </a:fld>
            <a:endParaRPr lang="en-US"/>
          </a:p>
        </p:txBody>
      </p:sp>
    </p:spTree>
    <p:extLst>
      <p:ext uri="{BB962C8B-B14F-4D97-AF65-F5344CB8AC3E}">
        <p14:creationId xmlns:p14="http://schemas.microsoft.com/office/powerpoint/2010/main" val="253908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17</a:t>
            </a:fld>
            <a:endParaRPr lang="en-US"/>
          </a:p>
        </p:txBody>
      </p:sp>
    </p:spTree>
    <p:extLst>
      <p:ext uri="{BB962C8B-B14F-4D97-AF65-F5344CB8AC3E}">
        <p14:creationId xmlns:p14="http://schemas.microsoft.com/office/powerpoint/2010/main" val="283581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pPr/>
              <a:t>2/18/2016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pPr/>
              <a:t>2/18/2016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pPr/>
              <a:t>2/18/2016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pPr/>
              <a:t>2/18/2016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pPr/>
              <a:t>2/18/2016</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pPr/>
              <a:t>2/18/2016</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pPr/>
              <a:t>2/18/2016</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pPr/>
              <a:t>2/18/2016</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pPr/>
              <a:t>2/18/2016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pPr/>
              <a:t>2/18/2016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pPr/>
              <a:t>2/18/2016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Regardless of Location or Means of Delivery: Meeting the Standards for Every Student</a:t>
            </a:r>
            <a:endParaRPr lang="en-US" sz="4800" dirty="0"/>
          </a:p>
        </p:txBody>
      </p:sp>
      <p:sp>
        <p:nvSpPr>
          <p:cNvPr id="3" name="Subtitle 2"/>
          <p:cNvSpPr>
            <a:spLocks noGrp="1"/>
          </p:cNvSpPr>
          <p:nvPr>
            <p:ph type="subTitle" idx="1"/>
          </p:nvPr>
        </p:nvSpPr>
        <p:spPr/>
        <p:txBody>
          <a:bodyPr>
            <a:normAutofit/>
          </a:bodyPr>
          <a:lstStyle/>
          <a:p>
            <a:endParaRPr lang="en-US" dirty="0" smtClean="0"/>
          </a:p>
          <a:p>
            <a:r>
              <a:rPr lang="en-US" dirty="0" smtClean="0"/>
              <a:t>Stephanie Curry—Reedley College </a:t>
            </a:r>
          </a:p>
          <a:p>
            <a:r>
              <a:rPr lang="en-US" dirty="0" smtClean="0"/>
              <a:t>Alice Taylor—West Los Angeles College</a:t>
            </a:r>
            <a:endParaRPr lang="en-US" dirty="0"/>
          </a:p>
        </p:txBody>
      </p:sp>
      <p:sp>
        <p:nvSpPr>
          <p:cNvPr id="4" name="Shape 229"/>
          <p:cNvSpPr txBox="1">
            <a:spLocks noGrp="1"/>
          </p:cNvSpPr>
          <p:nvPr>
            <p:ph type="ftr" idx="4294967295"/>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Centers and Sites</a:t>
            </a:r>
            <a:endParaRPr lang="en-US" dirty="0"/>
          </a:p>
        </p:txBody>
      </p:sp>
      <p:sp>
        <p:nvSpPr>
          <p:cNvPr id="3" name="Content Placeholder 2"/>
          <p:cNvSpPr>
            <a:spLocks noGrp="1"/>
          </p:cNvSpPr>
          <p:nvPr>
            <p:ph idx="1"/>
          </p:nvPr>
        </p:nvSpPr>
        <p:spPr/>
        <p:txBody>
          <a:bodyPr/>
          <a:lstStyle/>
          <a:p>
            <a:pPr>
              <a:buNone/>
            </a:pPr>
            <a:r>
              <a:rPr lang="en-US" dirty="0" smtClean="0"/>
              <a:t>Center--An off-campus site administered by a parent college that offers programs leading to certificates or degrees that are conferred by the parent institution.</a:t>
            </a:r>
          </a:p>
          <a:p>
            <a:pPr>
              <a:buNone/>
            </a:pP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a:solidFill>
                <a:prstClr val="black">
                  <a:tint val="75000"/>
                </a:prstClr>
              </a:solidFill>
            </a:endParaRPr>
          </a:p>
        </p:txBody>
      </p:sp>
      <p:pic>
        <p:nvPicPr>
          <p:cNvPr id="10242" name="Picture 2" descr="http://www.corrections.com/system/article/image/31003/CollegeDegree.jpg?1349457606"/>
          <p:cNvPicPr>
            <a:picLocks noChangeAspect="1" noChangeArrowheads="1"/>
          </p:cNvPicPr>
          <p:nvPr/>
        </p:nvPicPr>
        <p:blipFill>
          <a:blip r:embed="rId3" cstate="print"/>
          <a:srcRect/>
          <a:stretch>
            <a:fillRect/>
          </a:stretch>
        </p:blipFill>
        <p:spPr bwMode="auto">
          <a:xfrm>
            <a:off x="6995991" y="3241797"/>
            <a:ext cx="3486150" cy="2333626"/>
          </a:xfrm>
          <a:prstGeom prst="rect">
            <a:avLst/>
          </a:prstGeom>
          <a:noFill/>
        </p:spPr>
      </p:pic>
      <p:sp>
        <p:nvSpPr>
          <p:cNvPr id="7" name="Shape 229"/>
          <p:cNvSpPr txBox="1">
            <a:spLocks noGrp="1"/>
          </p:cNvSpPr>
          <p:nvPr>
            <p:ph type="ftr" sz="quarter" idx="11"/>
          </p:nvPr>
        </p:nvSpPr>
        <p:spPr>
          <a:xfrm>
            <a:off x="3678238" y="6308725"/>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buNone/>
            </a:pPr>
            <a:r>
              <a:rPr lang="en-US" dirty="0" smtClean="0"/>
              <a:t>Dual Enrollment = Concurrent Enrollment</a:t>
            </a:r>
          </a:p>
          <a:p>
            <a:pPr>
              <a:lnSpc>
                <a:spcPct val="110000"/>
              </a:lnSpc>
              <a:buNone/>
            </a:pPr>
            <a:r>
              <a:rPr lang="en-US" dirty="0" smtClean="0"/>
              <a:t>For </a:t>
            </a:r>
            <a:r>
              <a:rPr lang="en-US" dirty="0"/>
              <a:t>accreditation purposes, h</a:t>
            </a:r>
            <a:r>
              <a:rPr lang="en-US" dirty="0" smtClean="0"/>
              <a:t>igh school </a:t>
            </a:r>
            <a:r>
              <a:rPr lang="en-US" dirty="0"/>
              <a:t>students enrolled in our classes, “regardless of location,” are our </a:t>
            </a:r>
            <a:r>
              <a:rPr lang="en-US" dirty="0" smtClean="0"/>
              <a:t>students</a:t>
            </a:r>
            <a:endParaRPr lang="en-US" dirty="0"/>
          </a:p>
          <a:p>
            <a:pPr>
              <a:lnSpc>
                <a:spcPct val="110000"/>
              </a:lnSpc>
              <a:buNone/>
            </a:pPr>
            <a:r>
              <a:rPr lang="en-US" dirty="0"/>
              <a:t>AB 288</a:t>
            </a:r>
            <a:r>
              <a:rPr lang="en-US" dirty="0" smtClean="0"/>
              <a:t>—</a:t>
            </a:r>
          </a:p>
          <a:p>
            <a:pPr>
              <a:lnSpc>
                <a:spcPct val="110000"/>
              </a:lnSpc>
            </a:pPr>
            <a:r>
              <a:rPr lang="en-US" dirty="0" smtClean="0"/>
              <a:t>expands </a:t>
            </a:r>
            <a:r>
              <a:rPr lang="en-US" dirty="0"/>
              <a:t>opportunities for high school students to be concurrently enrolled at community college pursuant to a agreement by the respective local governing boards</a:t>
            </a:r>
          </a:p>
          <a:p>
            <a:pPr>
              <a:lnSpc>
                <a:spcPct val="110000"/>
              </a:lnSpc>
            </a:pPr>
            <a:r>
              <a:rPr lang="en-US" dirty="0" smtClean="0"/>
              <a:t>College </a:t>
            </a:r>
            <a:r>
              <a:rPr lang="en-US" dirty="0"/>
              <a:t>and Career Access Pathways </a:t>
            </a:r>
            <a:r>
              <a:rPr lang="en-US" dirty="0" smtClean="0"/>
              <a:t>partnerships: high school students may take college courses only in designated college or career access pathways with the goal of developing a seamless transition from high school to community college  </a:t>
            </a:r>
          </a:p>
          <a:p>
            <a:pPr>
              <a:lnSpc>
                <a:spcPct val="110000"/>
              </a:lnSpc>
              <a:buNone/>
            </a:pPr>
            <a:endParaRPr lang="en-US" dirty="0" smtClean="0"/>
          </a:p>
          <a:p>
            <a:pPr>
              <a:lnSpc>
                <a:spcPct val="110000"/>
              </a:lnSpc>
              <a:buNone/>
            </a:pPr>
            <a:r>
              <a:rPr lang="en-US" dirty="0" smtClean="0"/>
              <a:t>Dual Enrollment agreements can be used for Accreditation Evidence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pic>
        <p:nvPicPr>
          <p:cNvPr id="9218" name="Picture 2" descr="http://slhs.pasco.k12.fl.us/wp-content/uploads/slhs/2014/09/Dual-enrollment-1.jpg"/>
          <p:cNvPicPr>
            <a:picLocks noChangeAspect="1" noChangeArrowheads="1"/>
          </p:cNvPicPr>
          <p:nvPr/>
        </p:nvPicPr>
        <p:blipFill>
          <a:blip r:embed="rId3" cstate="print"/>
          <a:srcRect/>
          <a:stretch>
            <a:fillRect/>
          </a:stretch>
        </p:blipFill>
        <p:spPr bwMode="auto">
          <a:xfrm>
            <a:off x="7998313" y="407377"/>
            <a:ext cx="3381375" cy="1352550"/>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College and Early College High Schools </a:t>
            </a:r>
            <a:endParaRPr lang="en-US" dirty="0"/>
          </a:p>
        </p:txBody>
      </p:sp>
      <p:sp>
        <p:nvSpPr>
          <p:cNvPr id="3" name="Content Placeholder 2"/>
          <p:cNvSpPr>
            <a:spLocks noGrp="1"/>
          </p:cNvSpPr>
          <p:nvPr>
            <p:ph idx="1"/>
          </p:nvPr>
        </p:nvSpPr>
        <p:spPr/>
        <p:txBody>
          <a:bodyPr>
            <a:normAutofit fontScale="92500"/>
          </a:bodyPr>
          <a:lstStyle/>
          <a:p>
            <a:r>
              <a:rPr lang="en-US" sz="2200" dirty="0" smtClean="0"/>
              <a:t>MCHS are secondary schools located on a college campus. These schools offer challenging academic programs designed to serve high-potential, high-risk students. MCHS feature effective support services, small class size, and the opportunity for students to concurrently take some college classes at typically minor cost to the student. </a:t>
            </a:r>
          </a:p>
          <a:p>
            <a:r>
              <a:rPr lang="en-US" sz="2200" dirty="0" smtClean="0"/>
              <a:t>ECHS are designed for students who are underrepresented in postsecondary education, including: students who have not had access to the academic preparation needed to meet college readiness standards, students for whom the cost of college is prohibitive, students of color, first generation college-goers, and English learners. </a:t>
            </a:r>
          </a:p>
          <a:p>
            <a:r>
              <a:rPr lang="en-US" sz="2200" dirty="0" smtClean="0"/>
              <a:t>They are designed so that all students can achieve two years of college credit at the same time they are earning a high school diploma (within four to five years of entering grade nine). </a:t>
            </a:r>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a:solidFill>
                <a:prstClr val="black">
                  <a:tint val="75000"/>
                </a:prstClr>
              </a:solidFill>
            </a:endParaRPr>
          </a:p>
        </p:txBody>
      </p:sp>
      <p:pic>
        <p:nvPicPr>
          <p:cNvPr id="8194" name="Picture 2" descr="http://toolbox1.s3-website-us-west-2.amazonaws.com/site_0269/sitelayout_middlecollegehs_sliced_01.jpg"/>
          <p:cNvPicPr>
            <a:picLocks noChangeAspect="1" noChangeArrowheads="1"/>
          </p:cNvPicPr>
          <p:nvPr/>
        </p:nvPicPr>
        <p:blipFill>
          <a:blip r:embed="rId3" cstate="print"/>
          <a:srcRect/>
          <a:stretch>
            <a:fillRect/>
          </a:stretch>
        </p:blipFill>
        <p:spPr bwMode="auto">
          <a:xfrm>
            <a:off x="6154615" y="5476321"/>
            <a:ext cx="6037385" cy="11706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t>
            </a:r>
            <a:endParaRPr lang="en-US" dirty="0"/>
          </a:p>
        </p:txBody>
      </p:sp>
      <p:sp>
        <p:nvSpPr>
          <p:cNvPr id="3" name="Content Placeholder 2"/>
          <p:cNvSpPr>
            <a:spLocks noGrp="1"/>
          </p:cNvSpPr>
          <p:nvPr>
            <p:ph idx="1"/>
          </p:nvPr>
        </p:nvSpPr>
        <p:spPr/>
        <p:txBody>
          <a:bodyPr/>
          <a:lstStyle/>
          <a:p>
            <a:r>
              <a:rPr lang="en-US" dirty="0" smtClean="0"/>
              <a:t>Planning documents can be evidence that you meet Standards for all locations: </a:t>
            </a:r>
          </a:p>
          <a:p>
            <a:pPr lvl="1"/>
            <a:r>
              <a:rPr lang="en-US" dirty="0" smtClean="0"/>
              <a:t>Distance Education Plans</a:t>
            </a:r>
          </a:p>
          <a:p>
            <a:pPr lvl="1"/>
            <a:r>
              <a:rPr lang="en-US" dirty="0" smtClean="0"/>
              <a:t>Strategic Plans</a:t>
            </a:r>
          </a:p>
          <a:p>
            <a:pPr lvl="1"/>
            <a:r>
              <a:rPr lang="en-US" dirty="0" err="1" smtClean="0"/>
              <a:t>Facilites</a:t>
            </a:r>
            <a:r>
              <a:rPr lang="en-US" dirty="0" smtClean="0"/>
              <a:t> Plans</a:t>
            </a:r>
          </a:p>
          <a:p>
            <a:pPr lvl="1"/>
            <a:r>
              <a:rPr lang="en-US" dirty="0" smtClean="0"/>
              <a:t>Educational Master Plans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a:solidFill>
                <a:prstClr val="black">
                  <a:tint val="75000"/>
                </a:prstClr>
              </a:solidFill>
            </a:endParaRPr>
          </a:p>
        </p:txBody>
      </p:sp>
      <p:pic>
        <p:nvPicPr>
          <p:cNvPr id="4098" name="Picture 2" descr="https://media.licdn.com/mpr/mpr/p/6/005/09c/0df/0d850d2.jpg"/>
          <p:cNvPicPr>
            <a:picLocks noChangeAspect="1" noChangeArrowheads="1"/>
          </p:cNvPicPr>
          <p:nvPr/>
        </p:nvPicPr>
        <p:blipFill>
          <a:blip r:embed="rId2" cstate="print"/>
          <a:srcRect/>
          <a:stretch>
            <a:fillRect/>
          </a:stretch>
        </p:blipFill>
        <p:spPr bwMode="auto">
          <a:xfrm>
            <a:off x="7347682" y="2268781"/>
            <a:ext cx="3914775" cy="3924301"/>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Review</a:t>
            </a:r>
            <a:endParaRPr lang="en-US" dirty="0"/>
          </a:p>
        </p:txBody>
      </p:sp>
      <p:sp>
        <p:nvSpPr>
          <p:cNvPr id="3" name="Content Placeholder 2"/>
          <p:cNvSpPr>
            <a:spLocks noGrp="1"/>
          </p:cNvSpPr>
          <p:nvPr>
            <p:ph idx="1"/>
          </p:nvPr>
        </p:nvSpPr>
        <p:spPr/>
        <p:txBody>
          <a:bodyPr/>
          <a:lstStyle/>
          <a:p>
            <a:r>
              <a:rPr lang="en-US" dirty="0" smtClean="0"/>
              <a:t>Questions that ask for evaluation of DE or off-campus programs can show you meet the standards at all locations</a:t>
            </a:r>
          </a:p>
          <a:p>
            <a:pPr marL="0" indent="0">
              <a:buNone/>
            </a:pPr>
            <a:endParaRPr lang="en-US" dirty="0" smtClean="0"/>
          </a:p>
          <a:p>
            <a:pPr marL="0" indent="0">
              <a:buNone/>
            </a:pPr>
            <a:r>
              <a:rPr lang="en-US" dirty="0" smtClean="0"/>
              <a:t>This is an opportunity to disaggregate </a:t>
            </a:r>
          </a:p>
          <a:p>
            <a:r>
              <a:rPr lang="en-US" dirty="0" smtClean="0"/>
              <a:t>by program type an mode of delivery (I.B.5)</a:t>
            </a:r>
          </a:p>
          <a:p>
            <a:r>
              <a:rPr lang="en-US" dirty="0"/>
              <a:t>b</a:t>
            </a:r>
            <a:r>
              <a:rPr lang="en-US" dirty="0" smtClean="0"/>
              <a:t>y subpopulations of students (I.B.6)</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974179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Publicizing Services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a:solidFill>
                <a:prstClr val="black">
                  <a:tint val="75000"/>
                </a:prst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16088" y="1966303"/>
            <a:ext cx="3376409" cy="435133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03677" y="1916722"/>
            <a:ext cx="3344898" cy="430566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969780" y="1881554"/>
            <a:ext cx="3298177" cy="4265736"/>
          </a:xfrm>
          <a:prstGeom prst="rect">
            <a:avLst/>
          </a:prstGeom>
          <a:noFill/>
          <a:ln w="9525">
            <a:noFill/>
            <a:miter lim="800000"/>
            <a:headEnd/>
            <a:tailEnd/>
          </a:ln>
        </p:spPr>
      </p:pic>
      <p:sp>
        <p:nvSpPr>
          <p:cNvPr id="8"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Outsourcing Services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IIB 4--When the institution relies on or collaborates with other institutions or other sources for library and other learning support services for its instructional programs, it documents that formal agreements exist and that such resources and services are adequate for the institution’s intended purposes, are easily accessible and utilized. The institution takes responsibility for and assures the security, maintenance, and reliability of services provided either directly or through contractual arrangement. The institution regularly evaluates these services to ensure their effectiveness</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a:solidFill>
                <a:prstClr val="black">
                  <a:tint val="75000"/>
                </a:prstClr>
              </a:solidFill>
            </a:endParaRPr>
          </a:p>
        </p:txBody>
      </p:sp>
      <p:pic>
        <p:nvPicPr>
          <p:cNvPr id="2050" name="Picture 2" descr="http://www.becomeablogger.com/wp-content/uploads/2012/06/Outsourcing21.jpg"/>
          <p:cNvPicPr>
            <a:picLocks noChangeAspect="1" noChangeArrowheads="1"/>
          </p:cNvPicPr>
          <p:nvPr/>
        </p:nvPicPr>
        <p:blipFill>
          <a:blip r:embed="rId2" cstate="print"/>
          <a:srcRect/>
          <a:stretch>
            <a:fillRect/>
          </a:stretch>
        </p:blipFill>
        <p:spPr bwMode="auto">
          <a:xfrm>
            <a:off x="7473463" y="0"/>
            <a:ext cx="3860800" cy="2113086"/>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F01EB0EE-5C55-4A20-9AF4-1E061F85A2B6}" type="slidenum">
              <a:rPr lang="en-US" smtClean="0"/>
              <a:pPr/>
              <a:t>17</a:t>
            </a:fld>
            <a:endParaRPr lang="en-US"/>
          </a:p>
        </p:txBody>
      </p:sp>
      <p:sp>
        <p:nvSpPr>
          <p:cNvPr id="11" name="Text Placeholder 2"/>
          <p:cNvSpPr txBox="1">
            <a:spLocks/>
          </p:cNvSpPr>
          <p:nvPr/>
        </p:nvSpPr>
        <p:spPr>
          <a:xfrm>
            <a:off x="803030" y="197717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cap="all" dirty="0" smtClean="0"/>
              <a:t>Questions? </a:t>
            </a:r>
            <a:endParaRPr lang="en-US" sz="5400" cap="all" dirty="0"/>
          </a:p>
        </p:txBody>
      </p:sp>
      <p:pic>
        <p:nvPicPr>
          <p:cNvPr id="13314" name="Picture 2" descr="https://www.sac.edu/StudentServices/InternationalStudents/Calendar%20of%20Events/questions-and-answers.jpg"/>
          <p:cNvPicPr>
            <a:picLocks noChangeAspect="1" noChangeArrowheads="1"/>
          </p:cNvPicPr>
          <p:nvPr/>
        </p:nvPicPr>
        <p:blipFill>
          <a:blip r:embed="rId3" cstate="print"/>
          <a:srcRect/>
          <a:stretch>
            <a:fillRect/>
          </a:stretch>
        </p:blipFill>
        <p:spPr bwMode="auto">
          <a:xfrm>
            <a:off x="1826113" y="3633299"/>
            <a:ext cx="4953000" cy="2286001"/>
          </a:xfrm>
          <a:prstGeom prst="rect">
            <a:avLst/>
          </a:prstGeom>
          <a:noFill/>
        </p:spPr>
      </p:pic>
      <p:sp>
        <p:nvSpPr>
          <p:cNvPr id="6" name="Shape 229"/>
          <p:cNvSpPr txBox="1">
            <a:spLocks noGrp="1"/>
          </p:cNvSpPr>
          <p:nvPr>
            <p:ph type="ftr" idx="11"/>
          </p:nvPr>
        </p:nvSpPr>
        <p:spPr>
          <a:xfrm>
            <a:off x="4038600" y="6356351"/>
            <a:ext cx="41148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Outcome</a:t>
            </a:r>
            <a:endParaRPr lang="en-US" dirty="0"/>
          </a:p>
        </p:txBody>
      </p:sp>
      <p:sp>
        <p:nvSpPr>
          <p:cNvPr id="3" name="Content Placeholder 2"/>
          <p:cNvSpPr>
            <a:spLocks noGrp="1"/>
          </p:cNvSpPr>
          <p:nvPr>
            <p:ph idx="1"/>
          </p:nvPr>
        </p:nvSpPr>
        <p:spPr/>
        <p:txBody>
          <a:bodyPr>
            <a:normAutofit/>
          </a:bodyPr>
          <a:lstStyle/>
          <a:p>
            <a:pPr>
              <a:buNone/>
            </a:pPr>
            <a:r>
              <a:rPr lang="en-US" sz="2800" dirty="0" smtClean="0"/>
              <a:t>Attendees will understand the expectations for addressing non-traditional student populations and instructional locations and discuss strategies for addressing those standards.</a:t>
            </a:r>
            <a:br>
              <a:rPr lang="en-US" sz="2800" dirty="0" smtClean="0"/>
            </a:br>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pPr/>
              <a:t>2</a:t>
            </a:fld>
            <a:endParaRPr lang="en-US"/>
          </a:p>
        </p:txBody>
      </p:sp>
      <p:pic>
        <p:nvPicPr>
          <p:cNvPr id="12290" name="Picture 2" descr="http://charitableadvisors.com/wp-content/uploads/2016/01/outcomes.jpg"/>
          <p:cNvPicPr>
            <a:picLocks noChangeAspect="1" noChangeArrowheads="1"/>
          </p:cNvPicPr>
          <p:nvPr/>
        </p:nvPicPr>
        <p:blipFill>
          <a:blip r:embed="rId2" cstate="print"/>
          <a:srcRect/>
          <a:stretch>
            <a:fillRect/>
          </a:stretch>
        </p:blipFill>
        <p:spPr bwMode="auto">
          <a:xfrm>
            <a:off x="3514237" y="3427533"/>
            <a:ext cx="4829175" cy="32194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 College Example </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pPr/>
              <a:t>3</a:t>
            </a:fld>
            <a:endParaRPr lang="en-US"/>
          </a:p>
        </p:txBody>
      </p:sp>
      <p:sp>
        <p:nvSpPr>
          <p:cNvPr id="5" name="Content Placeholder 4"/>
          <p:cNvSpPr>
            <a:spLocks noGrp="1"/>
          </p:cNvSpPr>
          <p:nvPr>
            <p:ph idx="1"/>
          </p:nvPr>
        </p:nvSpPr>
        <p:spPr/>
        <p:txBody>
          <a:bodyPr>
            <a:normAutofit fontScale="92500" lnSpcReduction="10000"/>
          </a:bodyPr>
          <a:lstStyle/>
          <a:p>
            <a:r>
              <a:rPr lang="en-US" dirty="0" smtClean="0"/>
              <a:t>2 Educational Centers</a:t>
            </a:r>
          </a:p>
          <a:p>
            <a:pPr lvl="1"/>
            <a:r>
              <a:rPr lang="en-US" dirty="0" smtClean="0"/>
              <a:t>40 Miles from main campus</a:t>
            </a:r>
          </a:p>
          <a:p>
            <a:pPr lvl="1"/>
            <a:r>
              <a:rPr lang="en-US" dirty="0" smtClean="0"/>
              <a:t>70 Miles from main campus </a:t>
            </a:r>
          </a:p>
          <a:p>
            <a:r>
              <a:rPr lang="en-US" dirty="0" smtClean="0"/>
              <a:t>Online Classes </a:t>
            </a:r>
          </a:p>
          <a:p>
            <a:r>
              <a:rPr lang="en-US" dirty="0" smtClean="0"/>
              <a:t>Middle College High School </a:t>
            </a:r>
          </a:p>
          <a:p>
            <a:r>
              <a:rPr lang="en-US" dirty="0" smtClean="0"/>
              <a:t>Dual Enrollment (60 sections with 12 school districts) </a:t>
            </a:r>
          </a:p>
          <a:p>
            <a:pPr marL="0" indent="0">
              <a:buNone/>
            </a:pPr>
            <a:endParaRPr lang="en-US" dirty="0"/>
          </a:p>
          <a:p>
            <a:pPr marL="0" indent="0">
              <a:buNone/>
            </a:pPr>
            <a:r>
              <a:rPr lang="en-US" dirty="0" smtClean="0"/>
              <a:t>Other Considerations </a:t>
            </a:r>
          </a:p>
          <a:p>
            <a:r>
              <a:rPr lang="en-US" dirty="0" smtClean="0"/>
              <a:t>Sites</a:t>
            </a:r>
          </a:p>
          <a:p>
            <a:r>
              <a:rPr lang="en-US" dirty="0" smtClean="0"/>
              <a:t>Community Campuses</a:t>
            </a:r>
          </a:p>
          <a:p>
            <a:r>
              <a:rPr lang="en-US" dirty="0" smtClean="0"/>
              <a:t>Prison Program </a:t>
            </a:r>
            <a:endParaRPr lang="en-US" dirty="0"/>
          </a:p>
        </p:txBody>
      </p:sp>
      <p:pic>
        <p:nvPicPr>
          <p:cNvPr id="15362" name="Picture 2" descr="http://collegeservicescenter.com/wp-content/uploads/2013/08/pic-college-exit-sign.jpg"/>
          <p:cNvPicPr>
            <a:picLocks noChangeAspect="1" noChangeArrowheads="1"/>
          </p:cNvPicPr>
          <p:nvPr/>
        </p:nvPicPr>
        <p:blipFill>
          <a:blip r:embed="rId3" cstate="print"/>
          <a:srcRect/>
          <a:stretch>
            <a:fillRect/>
          </a:stretch>
        </p:blipFill>
        <p:spPr bwMode="auto">
          <a:xfrm>
            <a:off x="8121406" y="4164321"/>
            <a:ext cx="2733675" cy="1581151"/>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sz="4000" dirty="0" smtClean="0"/>
              <a:t>Regardless</a:t>
            </a:r>
            <a:r>
              <a:rPr lang="en-US" dirty="0" smtClean="0"/>
              <a:t> of location or means of delivery”</a:t>
            </a:r>
            <a:endParaRPr lang="en-US" dirty="0"/>
          </a:p>
        </p:txBody>
      </p:sp>
      <p:sp>
        <p:nvSpPr>
          <p:cNvPr id="3" name="Content Placeholder 2"/>
          <p:cNvSpPr>
            <a:spLocks noGrp="1"/>
          </p:cNvSpPr>
          <p:nvPr>
            <p:ph idx="1"/>
          </p:nvPr>
        </p:nvSpPr>
        <p:spPr/>
        <p:txBody>
          <a:bodyPr>
            <a:normAutofit/>
          </a:bodyPr>
          <a:lstStyle/>
          <a:p>
            <a:r>
              <a:rPr lang="en-US" dirty="0" smtClean="0"/>
              <a:t>II.A.1-instructional programs </a:t>
            </a:r>
          </a:p>
          <a:p>
            <a:r>
              <a:rPr lang="en-US" dirty="0" smtClean="0"/>
              <a:t>II.B.16-evaluates and improves</a:t>
            </a:r>
          </a:p>
          <a:p>
            <a:r>
              <a:rPr lang="en-US" dirty="0" smtClean="0"/>
              <a:t>II.B.1-providing learning support services</a:t>
            </a:r>
          </a:p>
          <a:p>
            <a:r>
              <a:rPr lang="en-US" dirty="0" smtClean="0"/>
              <a:t>II.C.1-evaluating student support services</a:t>
            </a:r>
          </a:p>
          <a:p>
            <a:r>
              <a:rPr lang="en-US" dirty="0" smtClean="0"/>
              <a:t>II.C.3-equitable </a:t>
            </a:r>
            <a:r>
              <a:rPr lang="en-US" dirty="0"/>
              <a:t>a</a:t>
            </a:r>
            <a:r>
              <a:rPr lang="en-US" dirty="0" smtClean="0"/>
              <a:t>ccess to appropriate, </a:t>
            </a:r>
          </a:p>
          <a:p>
            <a:pPr marL="0" indent="0">
              <a:buNone/>
            </a:pPr>
            <a:r>
              <a:rPr lang="en-US" dirty="0" smtClean="0"/>
              <a:t>     comprehensive and reliable services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a:solidFill>
                <a:prstClr val="black">
                  <a:tint val="75000"/>
                </a:prstClr>
              </a:solidFill>
            </a:endParaRPr>
          </a:p>
        </p:txBody>
      </p:sp>
      <p:pic>
        <p:nvPicPr>
          <p:cNvPr id="6146" name="Picture 2" descr="http://wow-achievements.com/wp-content/uploads/2012/05/learing.jpg"/>
          <p:cNvPicPr>
            <a:picLocks noChangeAspect="1" noChangeArrowheads="1"/>
          </p:cNvPicPr>
          <p:nvPr/>
        </p:nvPicPr>
        <p:blipFill>
          <a:blip r:embed="rId2" cstate="print"/>
          <a:srcRect/>
          <a:stretch>
            <a:fillRect/>
          </a:stretch>
        </p:blipFill>
        <p:spPr bwMode="auto">
          <a:xfrm>
            <a:off x="7917359" y="3090049"/>
            <a:ext cx="4000500" cy="2638426"/>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the standards apply to everything the college does—no matter where.</a:t>
            </a:r>
            <a:endParaRPr lang="en-US" dirty="0"/>
          </a:p>
        </p:txBody>
      </p:sp>
      <p:sp>
        <p:nvSpPr>
          <p:cNvPr id="3" name="Content Placeholder 2"/>
          <p:cNvSpPr>
            <a:spLocks noGrp="1"/>
          </p:cNvSpPr>
          <p:nvPr>
            <p:ph idx="1"/>
          </p:nvPr>
        </p:nvSpPr>
        <p:spPr/>
        <p:txBody>
          <a:bodyPr/>
          <a:lstStyle/>
          <a:p>
            <a:pPr marL="0" indent="0">
              <a:buNone/>
            </a:pPr>
            <a:r>
              <a:rPr lang="en-US" dirty="0" smtClean="0"/>
              <a:t>for example, </a:t>
            </a:r>
          </a:p>
          <a:p>
            <a:pPr marL="0" indent="0">
              <a:buNone/>
            </a:pPr>
            <a:endParaRPr lang="en-US" dirty="0" smtClean="0"/>
          </a:p>
          <a:p>
            <a:r>
              <a:rPr lang="en-US" dirty="0" smtClean="0"/>
              <a:t>serving your “intended student population” (I.A.1)</a:t>
            </a:r>
          </a:p>
          <a:p>
            <a:r>
              <a:rPr lang="en-US" dirty="0" smtClean="0"/>
              <a:t>assessing SLOs “for all instructional programs and student and learning support services” (I.B.2)</a:t>
            </a:r>
          </a:p>
          <a:p>
            <a:r>
              <a:rPr lang="en-US" dirty="0" smtClean="0"/>
              <a:t>using delivery modes “that </a:t>
            </a:r>
            <a:r>
              <a:rPr lang="en-US" dirty="0"/>
              <a:t>reflect the diverse and changing needs of its students, in support of equity in success for all </a:t>
            </a:r>
            <a:r>
              <a:rPr lang="en-US" dirty="0" smtClean="0"/>
              <a:t>students” (II.A.7)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52048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SLOs </a:t>
            </a:r>
            <a:endParaRPr lang="en-US" dirty="0"/>
          </a:p>
        </p:txBody>
      </p:sp>
      <p:sp>
        <p:nvSpPr>
          <p:cNvPr id="3" name="Content Placeholder 2"/>
          <p:cNvSpPr>
            <a:spLocks noGrp="1"/>
          </p:cNvSpPr>
          <p:nvPr>
            <p:ph idx="1"/>
          </p:nvPr>
        </p:nvSpPr>
        <p:spPr/>
        <p:txBody>
          <a:bodyPr/>
          <a:lstStyle/>
          <a:p>
            <a:endParaRPr lang="en-US" dirty="0" smtClean="0"/>
          </a:p>
          <a:p>
            <a:r>
              <a:rPr lang="en-US" dirty="0"/>
              <a:t>D</a:t>
            </a:r>
            <a:r>
              <a:rPr lang="en-US" dirty="0" smtClean="0"/>
              <a:t>ocument that SLO’s and ILO’s are being assessed at all locations and online</a:t>
            </a:r>
          </a:p>
          <a:p>
            <a:r>
              <a:rPr lang="en-US" dirty="0" smtClean="0"/>
              <a:t>Should be broad discussion of outcomes between faculty members from all locations</a:t>
            </a:r>
          </a:p>
          <a:p>
            <a:r>
              <a:rPr lang="en-US" dirty="0" smtClean="0"/>
              <a:t>May want to disaggregate data by location or means of delivery</a:t>
            </a:r>
          </a:p>
          <a:p>
            <a:r>
              <a:rPr lang="en-US" dirty="0"/>
              <a:t>D</a:t>
            </a:r>
            <a:r>
              <a:rPr lang="en-US" dirty="0" smtClean="0"/>
              <a:t>ual enrollment classes must assess the same course SLOs as on campus classes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pic>
        <p:nvPicPr>
          <p:cNvPr id="5122" name="Picture 2" descr="http://www.piercecollege.edu/departments/modern_languages/images/student%20learning%20outcomes2.jpg"/>
          <p:cNvPicPr>
            <a:picLocks noChangeAspect="1" noChangeArrowheads="1"/>
          </p:cNvPicPr>
          <p:nvPr/>
        </p:nvPicPr>
        <p:blipFill>
          <a:blip r:embed="rId2" cstate="print"/>
          <a:srcRect/>
          <a:stretch>
            <a:fillRect/>
          </a:stretch>
        </p:blipFill>
        <p:spPr bwMode="auto">
          <a:xfrm>
            <a:off x="5801250" y="211015"/>
            <a:ext cx="5334452" cy="1651488"/>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a:t>
            </a:r>
            <a:endParaRPr lang="en-US" dirty="0"/>
          </a:p>
        </p:txBody>
      </p:sp>
      <p:sp>
        <p:nvSpPr>
          <p:cNvPr id="3" name="Content Placeholder 2"/>
          <p:cNvSpPr>
            <a:spLocks noGrp="1"/>
          </p:cNvSpPr>
          <p:nvPr>
            <p:ph idx="1"/>
          </p:nvPr>
        </p:nvSpPr>
        <p:spPr/>
        <p:txBody>
          <a:bodyPr/>
          <a:lstStyle/>
          <a:p>
            <a:pPr>
              <a:buNone/>
            </a:pPr>
            <a:r>
              <a:rPr lang="en-US" dirty="0" smtClean="0"/>
              <a:t>Definition: “a formal interaction which uses one or more technologies to deliver instruction to students who are separated from the instructor and which supports regular and substantive interaction between the student and the instructor either synchronously or asynchronously” </a:t>
            </a:r>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pic>
        <p:nvPicPr>
          <p:cNvPr id="11266" name="Picture 2" descr="http://www.searchallindia.com/wp-content/uploads/2015/12/41.jpg"/>
          <p:cNvPicPr>
            <a:picLocks noChangeAspect="1" noChangeArrowheads="1"/>
          </p:cNvPicPr>
          <p:nvPr/>
        </p:nvPicPr>
        <p:blipFill>
          <a:blip r:embed="rId3" cstate="print"/>
          <a:srcRect/>
          <a:stretch>
            <a:fillRect/>
          </a:stretch>
        </p:blipFill>
        <p:spPr bwMode="auto">
          <a:xfrm>
            <a:off x="2901461" y="3734351"/>
            <a:ext cx="7019437" cy="312364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 </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Proper training for faculty teaching online students </a:t>
            </a:r>
          </a:p>
          <a:p>
            <a:pPr>
              <a:buNone/>
            </a:pPr>
            <a:r>
              <a:rPr lang="en-US" dirty="0" smtClean="0"/>
              <a:t>Need to document that all online students and faculty have equitable access to resources and services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pic>
        <p:nvPicPr>
          <p:cNvPr id="7170" name="Picture 2" descr="http://www.ipsmeerut.com/blog/wp-content/uploads/2014/01/distance-education-course2.jpg"/>
          <p:cNvPicPr>
            <a:picLocks noChangeAspect="1" noChangeArrowheads="1"/>
          </p:cNvPicPr>
          <p:nvPr/>
        </p:nvPicPr>
        <p:blipFill>
          <a:blip r:embed="rId2" cstate="print"/>
          <a:srcRect/>
          <a:stretch>
            <a:fillRect/>
          </a:stretch>
        </p:blipFill>
        <p:spPr bwMode="auto">
          <a:xfrm>
            <a:off x="7262820" y="211015"/>
            <a:ext cx="4611436" cy="1661381"/>
          </a:xfrm>
          <a:prstGeom prst="rect">
            <a:avLst/>
          </a:prstGeom>
          <a:noFill/>
        </p:spPr>
      </p:pic>
      <p:sp>
        <p:nvSpPr>
          <p:cNvPr id="7" name="Shape 229"/>
          <p:cNvSpPr txBox="1">
            <a:spLocks noGrp="1"/>
          </p:cNvSpPr>
          <p:nvPr>
            <p:ph type="ftr" sz="quarte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dirty="0" smtClean="0">
                <a:solidFill>
                  <a:srgbClr val="888888"/>
                </a:solidFill>
                <a:latin typeface="Calibri"/>
                <a:ea typeface="Calibri"/>
                <a:cs typeface="Calibri"/>
                <a:sym typeface="Calibri"/>
              </a:rPr>
              <a:t>ASCCC Accreditation Institute, Feb. 19-20, San Diego, </a:t>
            </a:r>
            <a:r>
              <a:rPr lang="en-US" sz="1200" dirty="0">
                <a:solidFill>
                  <a:srgbClr val="888888"/>
                </a:solidFill>
                <a:latin typeface="Calibri"/>
                <a:ea typeface="Calibri"/>
                <a:cs typeface="Calibri"/>
                <a:sym typeface="Calibri"/>
              </a:rPr>
              <a:t>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Change Proposal</a:t>
            </a:r>
            <a:endParaRPr lang="en-US" dirty="0"/>
          </a:p>
        </p:txBody>
      </p:sp>
      <p:sp>
        <p:nvSpPr>
          <p:cNvPr id="3" name="Content Placeholder 2"/>
          <p:cNvSpPr>
            <a:spLocks noGrp="1"/>
          </p:cNvSpPr>
          <p:nvPr>
            <p:ph idx="1"/>
          </p:nvPr>
        </p:nvSpPr>
        <p:spPr/>
        <p:txBody>
          <a:bodyPr/>
          <a:lstStyle/>
          <a:p>
            <a:r>
              <a:rPr lang="en-US" dirty="0"/>
              <a:t>R</a:t>
            </a:r>
            <a:r>
              <a:rPr lang="en-US" dirty="0" smtClean="0"/>
              <a:t>equired </a:t>
            </a:r>
            <a:r>
              <a:rPr lang="en-US" dirty="0"/>
              <a:t>when 50% or more of the classes for any degree or certificate (including  GE) are offered as distance education or at </a:t>
            </a:r>
            <a:r>
              <a:rPr lang="en-US" dirty="0" smtClean="0"/>
              <a:t>an off-campus location </a:t>
            </a:r>
          </a:p>
          <a:p>
            <a:r>
              <a:rPr lang="en-US" dirty="0" smtClean="0"/>
              <a:t>Must demonstrate:</a:t>
            </a:r>
          </a:p>
          <a:p>
            <a:pPr lvl="1"/>
            <a:r>
              <a:rPr lang="en-US" dirty="0" smtClean="0"/>
              <a:t>control of the site sufficient to assure quality of programs and services</a:t>
            </a:r>
          </a:p>
          <a:p>
            <a:pPr lvl="1"/>
            <a:r>
              <a:rPr lang="en-US" dirty="0" smtClean="0"/>
              <a:t>appropriate services and learning resources</a:t>
            </a:r>
          </a:p>
          <a:p>
            <a:pPr lvl="1"/>
            <a:r>
              <a:rPr lang="en-US" dirty="0" smtClean="0"/>
              <a:t>safety, security, facilities and equipment (Standard III.B and III.C)</a:t>
            </a:r>
          </a:p>
          <a:p>
            <a:pPr lvl="1"/>
            <a:r>
              <a:rPr lang="en-US" dirty="0" smtClean="0"/>
              <a:t>fiscal stability and planning (Standard III.D)</a:t>
            </a:r>
          </a:p>
          <a:p>
            <a:pPr lvl="1"/>
            <a:endParaRPr lang="en-US" dirty="0"/>
          </a:p>
          <a:p>
            <a:pPr marL="0" indent="0">
              <a:buNone/>
            </a:pPr>
            <a:r>
              <a:rPr lang="en-US" dirty="0" smtClean="0"/>
              <a:t>Another Substantive Change Proposal is required to close a location.</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76936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2958</TotalTime>
  <Words>1058</Words>
  <Application>Microsoft Office PowerPoint</Application>
  <PresentationFormat>Custom</PresentationFormat>
  <Paragraphs>124</Paragraphs>
  <Slides>17</Slides>
  <Notes>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Office Theme</vt:lpstr>
      <vt:lpstr>Regardless of Location or Means of Delivery: Meeting the Standards for Every Student</vt:lpstr>
      <vt:lpstr>Breakout Outcome</vt:lpstr>
      <vt:lpstr>One College Example </vt:lpstr>
      <vt:lpstr>“Regardless of location or means of delivery”</vt:lpstr>
      <vt:lpstr>ALL the standards apply to everything the college does—no matter where.</vt:lpstr>
      <vt:lpstr>SLOs </vt:lpstr>
      <vt:lpstr>Distance Education </vt:lpstr>
      <vt:lpstr>Distance Education </vt:lpstr>
      <vt:lpstr>Substantive Change Proposal</vt:lpstr>
      <vt:lpstr>Educational Centers and Sites</vt:lpstr>
      <vt:lpstr>Dual Enrollment</vt:lpstr>
      <vt:lpstr>Middle College and Early College High Schools </vt:lpstr>
      <vt:lpstr>Planning </vt:lpstr>
      <vt:lpstr>Program Review</vt:lpstr>
      <vt:lpstr>Publicizing Services </vt:lpstr>
      <vt:lpstr>Outsourcing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Stephanie Curry</cp:lastModifiedBy>
  <cp:revision>73</cp:revision>
  <dcterms:created xsi:type="dcterms:W3CDTF">2015-05-02T02:46:00Z</dcterms:created>
  <dcterms:modified xsi:type="dcterms:W3CDTF">2016-02-19T01:25:16Z</dcterms:modified>
</cp:coreProperties>
</file>