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00" r:id="rId4"/>
    <p:sldId id="259" r:id="rId5"/>
    <p:sldId id="257" r:id="rId6"/>
    <p:sldId id="289" r:id="rId7"/>
    <p:sldId id="290" r:id="rId8"/>
    <p:sldId id="291" r:id="rId9"/>
    <p:sldId id="293" r:id="rId10"/>
    <p:sldId id="294" r:id="rId11"/>
    <p:sldId id="288" r:id="rId12"/>
    <p:sldId id="261" r:id="rId13"/>
    <p:sldId id="295" r:id="rId14"/>
    <p:sldId id="292" r:id="rId15"/>
    <p:sldId id="296" r:id="rId16"/>
    <p:sldId id="274" r:id="rId17"/>
    <p:sldId id="275" r:id="rId18"/>
    <p:sldId id="297" r:id="rId19"/>
    <p:sldId id="299" r:id="rId20"/>
    <p:sldId id="298" r:id="rId21"/>
    <p:sldId id="266" r:id="rId22"/>
    <p:sldId id="262" r:id="rId23"/>
    <p:sldId id="281" r:id="rId24"/>
    <p:sldId id="276" r:id="rId25"/>
    <p:sldId id="282" r:id="rId26"/>
    <p:sldId id="283" r:id="rId27"/>
    <p:sldId id="271" r:id="rId28"/>
    <p:sldId id="260" r:id="rId29"/>
    <p:sldId id="268" r:id="rId30"/>
    <p:sldId id="269" r:id="rId31"/>
    <p:sldId id="263" r:id="rId32"/>
    <p:sldId id="264" r:id="rId33"/>
    <p:sldId id="272" r:id="rId34"/>
    <p:sldId id="273" r:id="rId35"/>
    <p:sldId id="285" r:id="rId36"/>
    <p:sldId id="286" r:id="rId37"/>
    <p:sldId id="287" r:id="rId38"/>
    <p:sldId id="284" r:id="rId39"/>
    <p:sldId id="278" r:id="rId40"/>
    <p:sldId id="265" r:id="rId41"/>
    <p:sldId id="267" r:id="rId42"/>
    <p:sldId id="270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260AE"/>
    <a:srgbClr val="FBA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1097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61022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the legislation say about planning?</a:t>
            </a:r>
          </a:p>
        </p:txBody>
      </p:sp>
    </p:spTree>
    <p:extLst>
      <p:ext uri="{BB962C8B-B14F-4D97-AF65-F5344CB8AC3E}">
        <p14:creationId xmlns:p14="http://schemas.microsoft.com/office/powerpoint/2010/main" val="472806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the legislation say about planning?</a:t>
            </a:r>
          </a:p>
        </p:txBody>
      </p:sp>
    </p:spTree>
    <p:extLst>
      <p:ext uri="{BB962C8B-B14F-4D97-AF65-F5344CB8AC3E}">
        <p14:creationId xmlns:p14="http://schemas.microsoft.com/office/powerpoint/2010/main" val="168339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</a:t>
            </a:r>
            <a:r>
              <a:rPr lang="en-US" baseline="0" dirty="0"/>
              <a:t> lots of money after graduation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DFF7-AE63-4D03-9E31-98EF8B62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85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2325441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the regional plan links and analytics</a:t>
            </a:r>
          </a:p>
        </p:txBody>
      </p:sp>
    </p:spTree>
    <p:extLst>
      <p:ext uri="{BB962C8B-B14F-4D97-AF65-F5344CB8AC3E}">
        <p14:creationId xmlns:p14="http://schemas.microsoft.com/office/powerpoint/2010/main" val="2453368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17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3196121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2060072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(Susanne)</a:t>
            </a:r>
            <a:r>
              <a:rPr lang="en-US" baseline="0" dirty="0"/>
              <a:t> </a:t>
            </a:r>
            <a:r>
              <a:rPr lang="en-US" dirty="0"/>
              <a:t>Getting</a:t>
            </a:r>
            <a:r>
              <a:rPr lang="en-US" baseline="0" dirty="0"/>
              <a:t> started on a career path in high school.  Students may think life after high school will be all rainbows and butterflies.  Articulation.  Get focused, stay focused.</a:t>
            </a:r>
            <a:endParaRPr lang="en-US" dirty="0"/>
          </a:p>
          <a:p>
            <a:r>
              <a:rPr lang="en-US" dirty="0"/>
              <a:t>is not all rainbows and butterflies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DFF7-AE63-4D03-9E31-98EF8B62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3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more like this</a:t>
            </a:r>
            <a:r>
              <a:rPr lang="en-US" baseline="0" dirty="0"/>
              <a:t> … it’s not easy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DFF7-AE63-4D03-9E31-98EF8B62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4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777239" y="4777558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1 M more middle skill credentials – more than a high school degree but less than a BA.  A.k.a., subbaccalaureate:  AA, certificates and industry-valued credentials.</a:t>
            </a:r>
          </a:p>
        </p:txBody>
      </p:sp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4399198" y="9555478"/>
            <a:ext cx="3372839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4484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2159078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more like this</a:t>
            </a:r>
            <a:r>
              <a:rPr lang="en-US" baseline="0" dirty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5DFF7-AE63-4D03-9E31-98EF8B62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640" y="4416479"/>
            <a:ext cx="5606639" cy="4182839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 sz="1400" dirty="0" smtClean="0"/>
              <a:t>Van:</a:t>
            </a:r>
          </a:p>
          <a:p>
            <a:pPr lvl="0"/>
            <a:r>
              <a:rPr lang="en-US" sz="1400" dirty="0" smtClean="0"/>
              <a:t>- “Some College” has become the new gateway for employment.  65% of jobs openings require an AA, certificate,</a:t>
            </a:r>
            <a:r>
              <a:rPr lang="en-US" sz="1400" baseline="0" dirty="0" smtClean="0"/>
              <a:t> industry-recognized credential or more.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5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970439" y="8829720"/>
            <a:ext cx="3038040" cy="464759"/>
          </a:xfrm>
          <a:prstGeom prst="rect">
            <a:avLst/>
          </a:prstGeom>
        </p:spPr>
        <p:txBody>
          <a:bodyPr wrap="square" lIns="90000" tIns="45000" rIns="90000" bIns="45000" anchor="t"/>
          <a:lstStyle/>
          <a:p>
            <a:pPr lvl="0" algn="l" hangingPunct="1"/>
            <a:fld id="{64E1250A-AAED-4FD8-B4A5-6DA3D9F77D88}" type="slidenum">
              <a:rPr/>
              <a:pPr lvl="0" algn="l" hangingPunct="1"/>
              <a:t>8</a:t>
            </a:fld>
            <a:endParaRPr lang="en-US" sz="1800">
              <a:solidFill>
                <a:srgbClr val="000000"/>
              </a:solidFill>
              <a:latin typeface="Calibri" pitchFamily="34"/>
              <a:ea typeface="MS PGothic" pitchFamily="1"/>
              <a:cs typeface="+mn-c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640" y="4416479"/>
            <a:ext cx="5606639" cy="4182839"/>
          </a:xfrm>
        </p:spPr>
        <p:txBody>
          <a:bodyPr wrap="square" lIns="90000" tIns="45000" rIns="90000" bIns="45000" anchor="t"/>
          <a:lstStyle/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Van:</a:t>
            </a:r>
          </a:p>
          <a:p>
            <a:pPr marL="216000" marR="0" lvl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-</a:t>
            </a:r>
            <a:r>
              <a:rPr lang="en-US" sz="1400" baseline="0" dirty="0" smtClean="0"/>
              <a:t> </a:t>
            </a:r>
            <a:r>
              <a:rPr lang="en-US" sz="1400" dirty="0" smtClean="0"/>
              <a:t>Our Career</a:t>
            </a:r>
            <a:r>
              <a:rPr lang="en-US" sz="1400" baseline="0" dirty="0" smtClean="0"/>
              <a:t> Technical Education (CTE) programs have strong earning power, </a:t>
            </a:r>
            <a:r>
              <a:rPr lang="en-US" sz="1400" baseline="0" dirty="0" err="1" smtClean="0"/>
              <a:t>esp</a:t>
            </a:r>
            <a:r>
              <a:rPr lang="en-US" sz="1400" baseline="0" dirty="0" smtClean="0"/>
              <a:t> given current concerns re: student debt.  Actual </a:t>
            </a:r>
            <a:r>
              <a:rPr lang="en-US" sz="1400" baseline="0" dirty="0" err="1" smtClean="0"/>
              <a:t>avg</a:t>
            </a:r>
            <a:r>
              <a:rPr lang="en-US" sz="1400" baseline="0" dirty="0" smtClean="0"/>
              <a:t> student earnings from our CTE programs 5 years after leaving us is $66K…. Supports a family of 4 to live in CA. 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2724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-   26 members:</a:t>
            </a:r>
            <a:r>
              <a:rPr lang="en-US" sz="2000" baseline="0" dirty="0" smtClean="0"/>
              <a:t> ½ of whom are reps of internal constituency groups; ½ are stakeholder groups that depend on the community colleges for workforce training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99199" y="9555479"/>
            <a:ext cx="3372840" cy="502560"/>
          </a:xfrm>
          <a:prstGeom prst="rect">
            <a:avLst/>
          </a:prstGeom>
        </p:spPr>
        <p:txBody>
          <a:bodyPr/>
          <a:lstStyle/>
          <a:p>
            <a:pPr lvl="0"/>
            <a:fld id="{C26562CA-00F0-46B8-BAEE-E4B1E2954F1F}" type="slidenum">
              <a:rPr lang="en-US" smtClean="0"/>
              <a:pPr lv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379330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the legislation say about planning?</a:t>
            </a:r>
          </a:p>
        </p:txBody>
      </p:sp>
    </p:spTree>
    <p:extLst>
      <p:ext uri="{BB962C8B-B14F-4D97-AF65-F5344CB8AC3E}">
        <p14:creationId xmlns:p14="http://schemas.microsoft.com/office/powerpoint/2010/main" val="157031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252052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the legislation say about planning?</a:t>
            </a:r>
          </a:p>
        </p:txBody>
      </p:sp>
    </p:spTree>
    <p:extLst>
      <p:ext uri="{BB962C8B-B14F-4D97-AF65-F5344CB8AC3E}">
        <p14:creationId xmlns:p14="http://schemas.microsoft.com/office/powerpoint/2010/main" val="16494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624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 userDrawn="1"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7" name="Shape 2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1097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8" name="Shape 3"/>
          <p:cNvSpPr>
            <a:spLocks noGrp="1"/>
          </p:cNvSpPr>
          <p:nvPr>
            <p:ph idx="1"/>
          </p:nvPr>
        </p:nvSpPr>
        <p:spPr>
          <a:xfrm>
            <a:off x="952500" y="3271877"/>
            <a:ext cx="11099800" cy="505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" name="Shape 4"/>
          <p:cNvSpPr>
            <a:spLocks noGrp="1"/>
          </p:cNvSpPr>
          <p:nvPr>
            <p:ph type="sldNum" sz="quarter" idx="2"/>
          </p:nvPr>
        </p:nvSpPr>
        <p:spPr>
          <a:xfrm>
            <a:off x="10900196" y="9125785"/>
            <a:ext cx="359198" cy="3334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500">
                <a:solidFill>
                  <a:srgbClr val="FBAB18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90596"/>
            <a:ext cx="11270827" cy="1625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D99D-095A-4270-AD70-50ADBE2F0C2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4685" y="9125785"/>
            <a:ext cx="330219" cy="333425"/>
          </a:xfrm>
        </p:spPr>
        <p:txBody>
          <a:bodyPr/>
          <a:lstStyle/>
          <a:p>
            <a:fld id="{8868CB89-5369-424D-9C37-CA5D142C19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66987" y="2275840"/>
            <a:ext cx="11270827" cy="585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385"/>
            <a:ext cx="3034112" cy="518655"/>
          </a:xfrm>
          <a:prstGeom prst="rect">
            <a:avLst/>
          </a:prstGeom>
        </p:spPr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135" y="9040385"/>
            <a:ext cx="4117503" cy="518655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0678" y="9125785"/>
            <a:ext cx="338233" cy="333425"/>
          </a:xfrm>
        </p:spPr>
        <p:txBody>
          <a:bodyPr/>
          <a:lstStyle/>
          <a:p>
            <a:pPr lvl="0"/>
            <a:fld id="{63F2E89B-683F-4053-BE64-D35E554E87EF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3.png"/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624" y="0"/>
            <a:ext cx="1300155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 userDrawn="1"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doingwhatmatters.</a:t>
            </a:r>
            <a:r>
              <a:rPr lang="en-US" sz="1800" dirty="0">
                <a:solidFill>
                  <a:srgbClr val="FBAB18"/>
                </a:solidFill>
              </a:rPr>
              <a:t>cccco.edu</a:t>
            </a:r>
          </a:p>
        </p:txBody>
      </p:sp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1097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3271877"/>
            <a:ext cx="11099800" cy="5055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hape 4"/>
          <p:cNvSpPr>
            <a:spLocks noGrp="1"/>
          </p:cNvSpPr>
          <p:nvPr>
            <p:ph type="sldNum" sz="quarter" idx="4"/>
          </p:nvPr>
        </p:nvSpPr>
        <p:spPr>
          <a:xfrm>
            <a:off x="10900196" y="9125785"/>
            <a:ext cx="359198" cy="3334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500">
                <a:solidFill>
                  <a:srgbClr val="FBAB18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1260AE"/>
          </a:solidFill>
          <a:uFillTx/>
          <a:latin typeface="Arial"/>
          <a:ea typeface="Helvetica Light"/>
          <a:cs typeface="Arial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33333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yworkforceconnection.org/sdic-strong-workforce/" TargetMode="External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12" Type="http://schemas.openxmlformats.org/officeDocument/2006/relationships/hyperlink" Target="http://sccrcolleges.org/swp" TargetMode="External"/><Relationship Id="rId2" Type="http://schemas.openxmlformats.org/officeDocument/2006/relationships/hyperlink" Target="https://desertcolleges.org/swp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consortium.com/swp-regional-planning/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hyperlink" Target="http://www.laocrc.org/about/strong-workforce-program" TargetMode="External"/><Relationship Id="rId4" Type="http://schemas.openxmlformats.org/officeDocument/2006/relationships/hyperlink" Target="http://www.baccc.net/swp" TargetMode="External"/><Relationship Id="rId9" Type="http://schemas.openxmlformats.org/officeDocument/2006/relationships/image" Target="../media/image39.jpeg"/><Relationship Id="rId14" Type="http://schemas.openxmlformats.org/officeDocument/2006/relationships/hyperlink" Target="https://www.nfnswp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myworkforceconnection.org/sdic-strong-workforce/" TargetMode="External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12" Type="http://schemas.openxmlformats.org/officeDocument/2006/relationships/hyperlink" Target="http://sccrcolleges.org/swp" TargetMode="External"/><Relationship Id="rId2" Type="http://schemas.openxmlformats.org/officeDocument/2006/relationships/hyperlink" Target="https://desertcolleges.org/swp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consortium.com/swp-regional-planning/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hyperlink" Target="http://www.laocrc.org/about/strong-workforce-program" TargetMode="External"/><Relationship Id="rId4" Type="http://schemas.openxmlformats.org/officeDocument/2006/relationships/hyperlink" Target="http://www.baccc.net/swp" TargetMode="External"/><Relationship Id="rId9" Type="http://schemas.openxmlformats.org/officeDocument/2006/relationships/image" Target="../media/image39.jpeg"/><Relationship Id="rId14" Type="http://schemas.openxmlformats.org/officeDocument/2006/relationships/hyperlink" Target="https://www.nfnswp.com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WM_PPT_20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0" y="0"/>
            <a:ext cx="1300155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5474939" y="8264536"/>
            <a:ext cx="807863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/>
              <a:t>Regional Consortia Planning</a:t>
            </a:r>
            <a:endParaRPr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5" y="8232335"/>
            <a:ext cx="4650864" cy="6887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5665" y="2117150"/>
            <a:ext cx="2539478" cy="1870518"/>
            <a:chOff x="1251735" y="1408854"/>
            <a:chExt cx="2539478" cy="1870518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938" y="1408854"/>
              <a:ext cx="1327573" cy="132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51735" y="2817707"/>
              <a:ext cx="2539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Tim Rainey (Vice Chair)</a:t>
              </a:r>
            </a:p>
            <a:p>
              <a:pPr algn="ctr"/>
              <a:r>
                <a:rPr lang="en-US" sz="1200" dirty="0"/>
                <a:t>CA Workforce Development Board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2115" y="4346254"/>
            <a:ext cx="2148345" cy="1897527"/>
            <a:chOff x="1447308" y="3413760"/>
            <a:chExt cx="2148345" cy="1897527"/>
          </a:xfrm>
        </p:grpSpPr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938" y="3413760"/>
              <a:ext cx="1327573" cy="132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447308" y="4849622"/>
              <a:ext cx="2148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Patricia de Cos</a:t>
              </a:r>
            </a:p>
            <a:p>
              <a:pPr algn="ctr"/>
              <a:r>
                <a:rPr lang="en-US" sz="1200" dirty="0"/>
                <a:t>CA State Board of Education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91213" y="2117150"/>
            <a:ext cx="2337498" cy="1862777"/>
            <a:chOff x="4004289" y="1416595"/>
            <a:chExt cx="2337498" cy="1862777"/>
          </a:xfrm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81" y="1416595"/>
              <a:ext cx="1312090" cy="131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004289" y="2817707"/>
              <a:ext cx="2337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Nicole Rice</a:t>
              </a:r>
            </a:p>
            <a:p>
              <a:pPr algn="ctr"/>
              <a:r>
                <a:rPr lang="en-US" sz="1200" dirty="0"/>
                <a:t>CA Manufacturers &amp; Tech Assn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33913" y="4346254"/>
            <a:ext cx="1395661" cy="1870433"/>
            <a:chOff x="4483592" y="3440854"/>
            <a:chExt cx="1395661" cy="1870433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80" y="3440854"/>
              <a:ext cx="1327573" cy="132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483592" y="4849622"/>
              <a:ext cx="1378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Cathy Martin</a:t>
              </a:r>
            </a:p>
            <a:p>
              <a:pPr algn="ctr"/>
              <a:r>
                <a:rPr lang="en-US" sz="1200" dirty="0"/>
                <a:t>CA Hospital Assn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10047" y="2117150"/>
            <a:ext cx="1651413" cy="1944585"/>
            <a:chOff x="7011453" y="1334787"/>
            <a:chExt cx="1651413" cy="1944585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547" y="1334787"/>
              <a:ext cx="1317018" cy="131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011453" y="2817707"/>
              <a:ext cx="16514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John Brauer</a:t>
              </a:r>
            </a:p>
            <a:p>
              <a:pPr algn="ctr"/>
              <a:r>
                <a:rPr lang="en-US" sz="1200" dirty="0"/>
                <a:t>CA  Labor Federation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1875" y="6691961"/>
            <a:ext cx="1412566" cy="1762145"/>
            <a:chOff x="4469811" y="5527041"/>
            <a:chExt cx="1412566" cy="1762145"/>
          </a:xfrm>
        </p:grpSpPr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867" y="5527041"/>
              <a:ext cx="1257200" cy="12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469811" y="6827521"/>
              <a:ext cx="14125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Kari Decker</a:t>
              </a:r>
            </a:p>
            <a:p>
              <a:pPr algn="ctr"/>
              <a:r>
                <a:rPr lang="en-US" sz="1200" dirty="0"/>
                <a:t>JP Morgan Chase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85143" y="6691961"/>
            <a:ext cx="2036134" cy="1843340"/>
            <a:chOff x="4158032" y="7477760"/>
            <a:chExt cx="2036134" cy="1843340"/>
          </a:xfrm>
        </p:grpSpPr>
        <p:pic>
          <p:nvPicPr>
            <p:cNvPr id="13324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587" y="7477760"/>
              <a:ext cx="1327573" cy="1327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4158032" y="8859435"/>
              <a:ext cx="20361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Allan Zaremberg</a:t>
              </a:r>
            </a:p>
            <a:p>
              <a:pPr algn="ctr"/>
              <a:r>
                <a:rPr lang="en-US" sz="1200" dirty="0"/>
                <a:t>CA Chamber of Commerce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52605" y="2117150"/>
            <a:ext cx="1489510" cy="1870518"/>
            <a:chOff x="9710805" y="1408854"/>
            <a:chExt cx="1489510" cy="1870518"/>
          </a:xfrm>
        </p:grpSpPr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8838" y="1408854"/>
              <a:ext cx="1327573" cy="132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9710805" y="2817707"/>
              <a:ext cx="1489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Abdi </a:t>
              </a:r>
              <a:r>
                <a:rPr lang="en-US" sz="1200" dirty="0" err="1"/>
                <a:t>Soltani</a:t>
              </a:r>
              <a:endParaRPr lang="en-US" sz="1200" dirty="0"/>
            </a:p>
            <a:p>
              <a:pPr algn="ctr"/>
              <a:r>
                <a:rPr lang="en-US" sz="1200" dirty="0"/>
                <a:t>ACLU Northern CA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559179" y="4346254"/>
            <a:ext cx="1550424" cy="1844572"/>
            <a:chOff x="9680353" y="3466715"/>
            <a:chExt cx="1550424" cy="1844572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401" y="3466715"/>
              <a:ext cx="1301712" cy="130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9680353" y="4849622"/>
              <a:ext cx="1550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Brian Burrell</a:t>
              </a:r>
            </a:p>
            <a:p>
              <a:pPr algn="ctr"/>
              <a:r>
                <a:rPr lang="en-US" sz="1200" dirty="0"/>
                <a:t>Year Up – Bay Area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559179" y="6691961"/>
            <a:ext cx="1515158" cy="1870519"/>
            <a:chOff x="9619619" y="5527040"/>
            <a:chExt cx="1515158" cy="1870519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539" y="5527040"/>
              <a:ext cx="1327573" cy="132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9619619" y="6935894"/>
              <a:ext cx="1515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Barbara  Baran</a:t>
              </a:r>
            </a:p>
            <a:p>
              <a:pPr algn="ctr"/>
              <a:r>
                <a:rPr lang="en-US" sz="1200" dirty="0"/>
                <a:t>CA EDGE Coalition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83665" y="4346254"/>
            <a:ext cx="1630575" cy="1870519"/>
            <a:chOff x="6994813" y="3469178"/>
            <a:chExt cx="1630575" cy="1870519"/>
          </a:xfrm>
        </p:grpSpPr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104" y="3469178"/>
              <a:ext cx="1246909" cy="124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6994813" y="4878032"/>
              <a:ext cx="1630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Darin Chidsey</a:t>
              </a:r>
            </a:p>
            <a:p>
              <a:pPr algn="ctr"/>
              <a:r>
                <a:rPr lang="en-US" sz="1200" dirty="0"/>
                <a:t>So CA Assn of </a:t>
              </a:r>
              <a:r>
                <a:rPr lang="en-US" sz="1200" dirty="0" err="1"/>
                <a:t>Govts</a:t>
              </a:r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0216" y="6691961"/>
            <a:ext cx="1301712" cy="1844572"/>
            <a:chOff x="7186302" y="5527040"/>
            <a:chExt cx="1301712" cy="1844572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302" y="5527040"/>
              <a:ext cx="1301712" cy="130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7363499" y="6909947"/>
              <a:ext cx="893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Jim Mayer</a:t>
              </a:r>
            </a:p>
            <a:p>
              <a:pPr algn="ctr"/>
              <a:r>
                <a:rPr lang="en-US" sz="1200" dirty="0"/>
                <a:t>CAFWD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03270" y="6691961"/>
            <a:ext cx="2545889" cy="1870519"/>
            <a:chOff x="6656240" y="7477760"/>
            <a:chExt cx="2545889" cy="1870519"/>
          </a:xfrm>
        </p:grpSpPr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372" y="7477760"/>
              <a:ext cx="1327573" cy="132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6656240" y="8886614"/>
              <a:ext cx="25458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Mike Dozier</a:t>
              </a:r>
            </a:p>
            <a:p>
              <a:pPr algn="ctr"/>
              <a:r>
                <a:rPr lang="en-US" sz="1200" dirty="0"/>
                <a:t>Partnership for San Joaquin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1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sz="19900" dirty="0" smtClean="0"/>
              <a:t>25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373905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/>
          <a:lstStyle/>
          <a:p>
            <a:pPr algn="ctr"/>
            <a:r>
              <a:rPr lang="en-US" dirty="0" smtClean="0"/>
              <a:t>The number of recommendations identified by the Strong Workforce Task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71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8587" y="1739900"/>
            <a:ext cx="11270827" cy="75565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500" dirty="0">
                <a:solidFill>
                  <a:schemeClr val="tx1"/>
                </a:solidFill>
              </a:rPr>
              <a:t>Student </a:t>
            </a:r>
            <a:r>
              <a:rPr lang="en-US" sz="3500" dirty="0" smtClean="0">
                <a:solidFill>
                  <a:schemeClr val="tx1"/>
                </a:solidFill>
              </a:rPr>
              <a:t>Success (2)</a:t>
            </a:r>
            <a:endParaRPr lang="en-US" sz="35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500" dirty="0">
                <a:solidFill>
                  <a:schemeClr val="tx1"/>
                </a:solidFill>
              </a:rPr>
              <a:t>Workforce Data &amp; </a:t>
            </a:r>
            <a:r>
              <a:rPr lang="en-US" sz="3500" dirty="0" smtClean="0">
                <a:solidFill>
                  <a:schemeClr val="tx1"/>
                </a:solidFill>
              </a:rPr>
              <a:t>Outcomes (3)</a:t>
            </a:r>
            <a:endParaRPr lang="en-US" sz="35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500" dirty="0" smtClean="0">
                <a:solidFill>
                  <a:schemeClr val="tx1"/>
                </a:solidFill>
              </a:rPr>
              <a:t>Curriculum (6)</a:t>
            </a:r>
            <a:endParaRPr lang="en-US" sz="35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500" dirty="0">
                <a:solidFill>
                  <a:schemeClr val="tx1"/>
                </a:solidFill>
              </a:rPr>
              <a:t>Career </a:t>
            </a:r>
            <a:r>
              <a:rPr lang="en-US" sz="3500" dirty="0" smtClean="0">
                <a:solidFill>
                  <a:schemeClr val="tx1"/>
                </a:solidFill>
              </a:rPr>
              <a:t>Pathways (1)</a:t>
            </a:r>
            <a:endParaRPr lang="en-US" sz="35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500" dirty="0">
                <a:solidFill>
                  <a:schemeClr val="tx1"/>
                </a:solidFill>
              </a:rPr>
              <a:t>CTE </a:t>
            </a:r>
            <a:r>
              <a:rPr lang="en-US" sz="3500" dirty="0" smtClean="0">
                <a:solidFill>
                  <a:schemeClr val="tx1"/>
                </a:solidFill>
              </a:rPr>
              <a:t>Faculty (4)</a:t>
            </a:r>
            <a:endParaRPr lang="en-US" sz="35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500" dirty="0">
                <a:solidFill>
                  <a:schemeClr val="tx1"/>
                </a:solidFill>
              </a:rPr>
              <a:t>Regional </a:t>
            </a:r>
            <a:r>
              <a:rPr lang="en-US" sz="3500" dirty="0" smtClean="0">
                <a:solidFill>
                  <a:schemeClr val="tx1"/>
                </a:solidFill>
              </a:rPr>
              <a:t>Coordination (4)</a:t>
            </a:r>
            <a:endParaRPr lang="en-US" sz="35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500" b="1" u="sng" dirty="0" smtClean="0">
                <a:solidFill>
                  <a:schemeClr val="tx1"/>
                </a:solidFill>
              </a:rPr>
              <a:t>Funding</a:t>
            </a:r>
            <a:r>
              <a:rPr lang="en-US" sz="3500" dirty="0" smtClean="0">
                <a:solidFill>
                  <a:schemeClr val="tx1"/>
                </a:solidFill>
              </a:rPr>
              <a:t> (5)</a:t>
            </a:r>
            <a:endParaRPr lang="en-US" sz="35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sz="199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969238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/>
          <a:lstStyle/>
          <a:p>
            <a:pPr algn="ctr"/>
            <a:r>
              <a:rPr lang="en-US" dirty="0"/>
              <a:t>How many times the word plan or planning is used in the Trailer Bill language.</a:t>
            </a:r>
          </a:p>
        </p:txBody>
      </p:sp>
    </p:spTree>
    <p:extLst>
      <p:ext uri="{BB962C8B-B14F-4D97-AF65-F5344CB8AC3E}">
        <p14:creationId xmlns:p14="http://schemas.microsoft.com/office/powerpoint/2010/main" val="570110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b="1" dirty="0"/>
              <a:t>regional plan</a:t>
            </a:r>
            <a:r>
              <a:rPr lang="en-US" dirty="0"/>
              <a:t>, developed with input from regional stakeholders, updated yearly, renewed every 4 years.</a:t>
            </a:r>
          </a:p>
        </p:txBody>
      </p:sp>
    </p:spTree>
    <p:extLst>
      <p:ext uri="{BB962C8B-B14F-4D97-AF65-F5344CB8AC3E}">
        <p14:creationId xmlns:p14="http://schemas.microsoft.com/office/powerpoint/2010/main" val="199304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regional plan </a:t>
            </a:r>
            <a:r>
              <a:rPr lang="en-US" i="1" dirty="0"/>
              <a:t>should</a:t>
            </a:r>
            <a:r>
              <a:rPr lang="en-US" dirty="0"/>
              <a:t> inform: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Regional (40%) </a:t>
            </a:r>
            <a:r>
              <a:rPr lang="en-US" b="1" dirty="0"/>
              <a:t>Allocations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Local Campus (60%) </a:t>
            </a:r>
            <a:r>
              <a:rPr lang="en-US" b="1" dirty="0"/>
              <a:t>Planning</a:t>
            </a:r>
            <a:r>
              <a:rPr lang="en-US" dirty="0"/>
              <a:t> and </a:t>
            </a:r>
            <a:r>
              <a:rPr lang="en-US" b="1" dirty="0"/>
              <a:t>Allocations</a:t>
            </a:r>
          </a:p>
        </p:txBody>
      </p:sp>
    </p:spTree>
    <p:extLst>
      <p:ext uri="{BB962C8B-B14F-4D97-AF65-F5344CB8AC3E}">
        <p14:creationId xmlns:p14="http://schemas.microsoft.com/office/powerpoint/2010/main" val="2787317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627" y="1709420"/>
            <a:ext cx="11704320" cy="1625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Allocation Model</a:t>
            </a:r>
            <a:br>
              <a:rPr lang="en-US" dirty="0">
                <a:solidFill>
                  <a:schemeClr val="accent3"/>
                </a:solidFill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482"/>
          <a:stretch/>
        </p:blipFill>
        <p:spPr>
          <a:xfrm>
            <a:off x="866987" y="2926080"/>
            <a:ext cx="11436813" cy="49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7199"/>
            <a:ext cx="11137900" cy="6946316"/>
          </a:xfrm>
        </p:spPr>
      </p:pic>
    </p:spTree>
    <p:extLst>
      <p:ext uri="{BB962C8B-B14F-4D97-AF65-F5344CB8AC3E}">
        <p14:creationId xmlns:p14="http://schemas.microsoft.com/office/powerpoint/2010/main" val="34168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Of the $200 million in Strong Workforce funding, 40% is allocated to regions to invest in coordinated efforts to increase CTE enrollments and improve the quality of their CTE programs. This session will provide an overview of regional planning </a:t>
            </a:r>
            <a:r>
              <a:rPr lang="en-US" sz="4000" dirty="0" smtClean="0"/>
              <a:t>efforts, as well as regional structures.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3466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89" y="1825870"/>
            <a:ext cx="12048913" cy="1067642"/>
          </a:xfrm>
        </p:spPr>
        <p:txBody>
          <a:bodyPr>
            <a:noAutofit/>
          </a:bodyPr>
          <a:lstStyle/>
          <a:p>
            <a:r>
              <a:rPr lang="en-US" dirty="0"/>
              <a:t>Strong Workforce Program Metrics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99545" y="2893512"/>
            <a:ext cx="9779000" cy="57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sz="199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86699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93" y="1982090"/>
            <a:ext cx="2841564" cy="2560320"/>
          </a:xfrm>
        </p:spPr>
      </p:pic>
      <p:pic>
        <p:nvPicPr>
          <p:cNvPr id="1026" name="Picture 2" descr="http://www.baccc.net/_/rsrc/1474153665438/Home/BACCC_Logo_Color-260x19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7" y="6303781"/>
            <a:ext cx="2710035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al Region Consortium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10633" y="6685542"/>
            <a:ext cx="3840480" cy="12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C Logo 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54" y="6303781"/>
            <a:ext cx="367821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s Angeles Orange County Regional Consorti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33" y="5040465"/>
            <a:ext cx="3840480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CCRC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602" y="2480145"/>
            <a:ext cx="256031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orth/Far North Regional Consortium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4" y="2478240"/>
            <a:ext cx="26193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2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sz="10300" dirty="0"/>
              <a:t>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807689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56" y="14450"/>
            <a:ext cx="8493443" cy="97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sz="10300" dirty="0"/>
              <a:t>Governance structures in place in all 7 regions</a:t>
            </a:r>
          </a:p>
        </p:txBody>
      </p:sp>
    </p:spTree>
    <p:extLst>
      <p:ext uri="{BB962C8B-B14F-4D97-AF65-F5344CB8AC3E}">
        <p14:creationId xmlns:p14="http://schemas.microsoft.com/office/powerpoint/2010/main" val="63411385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sz="10300" dirty="0"/>
              <a:t>Fiscal 101</a:t>
            </a:r>
          </a:p>
        </p:txBody>
      </p:sp>
    </p:spTree>
    <p:extLst>
      <p:ext uri="{BB962C8B-B14F-4D97-AF65-F5344CB8AC3E}">
        <p14:creationId xmlns:p14="http://schemas.microsoft.com/office/powerpoint/2010/main" val="179498546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3" y="5141418"/>
            <a:ext cx="12526027" cy="322857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0313" y="1894014"/>
            <a:ext cx="12874171" cy="335752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Not a grant – Ongoing Funding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Overlapping funding years</a:t>
            </a:r>
          </a:p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Flexible – Will expense produce More and Better CTE?</a:t>
            </a:r>
          </a:p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Local allocation – Regional allocation</a:t>
            </a:r>
          </a:p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83% allocation – 17% allocation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71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Things Strong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3271877"/>
            <a:ext cx="12874171" cy="335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http://doingwhatmatters.cccco.edu/StrongWorkforce.aspx</a:t>
            </a:r>
          </a:p>
        </p:txBody>
      </p:sp>
    </p:spTree>
    <p:extLst>
      <p:ext uri="{BB962C8B-B14F-4D97-AF65-F5344CB8AC3E}">
        <p14:creationId xmlns:p14="http://schemas.microsoft.com/office/powerpoint/2010/main" val="357906758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sz="19900" dirty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21361367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6" y="1843615"/>
            <a:ext cx="11270827" cy="1625600"/>
          </a:xfrm>
        </p:spPr>
        <p:txBody>
          <a:bodyPr/>
          <a:lstStyle/>
          <a:p>
            <a:r>
              <a:rPr lang="en-US" dirty="0" smtClean="0"/>
              <a:t>Your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6987" y="3469214"/>
            <a:ext cx="11270827" cy="46587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Gustavo Chamorro, LAOCRC, OC Director</a:t>
            </a:r>
          </a:p>
          <a:p>
            <a:r>
              <a:rPr lang="en-US" sz="3600" dirty="0" smtClean="0"/>
              <a:t>Julie Pehkonen, Chair, Inland Empire/Desert Regional Consortium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8479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/>
          <a:lstStyle/>
          <a:p>
            <a:pPr algn="ctr"/>
            <a:r>
              <a:rPr lang="en-US" dirty="0"/>
              <a:t>How many times consortia are referenced in the Trailer Bill language.</a:t>
            </a:r>
          </a:p>
        </p:txBody>
      </p:sp>
    </p:spTree>
    <p:extLst>
      <p:ext uri="{BB962C8B-B14F-4D97-AF65-F5344CB8AC3E}">
        <p14:creationId xmlns:p14="http://schemas.microsoft.com/office/powerpoint/2010/main" val="279092871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Consortia Role in SWP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400" dirty="0"/>
              <a:t>Collaboration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400" dirty="0"/>
              <a:t>Coordination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400" dirty="0"/>
              <a:t>Governance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400" dirty="0"/>
              <a:t>Fiscal</a:t>
            </a:r>
          </a:p>
        </p:txBody>
      </p:sp>
    </p:spTree>
    <p:extLst>
      <p:ext uri="{BB962C8B-B14F-4D97-AF65-F5344CB8AC3E}">
        <p14:creationId xmlns:p14="http://schemas.microsoft.com/office/powerpoint/2010/main" val="245166564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1686466"/>
          </a:xfrm>
        </p:spPr>
        <p:txBody>
          <a:bodyPr>
            <a:noAutofit/>
          </a:bodyPr>
          <a:lstStyle/>
          <a:p>
            <a:r>
              <a:rPr lang="en-US" dirty="0"/>
              <a:t>How do regions plan and allocate resources?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4114799"/>
            <a:ext cx="11099800" cy="42120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Ongoing (timelines)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Gather data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Develop proposals (template)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Decisions (governance)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37232346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sz="19900" dirty="0"/>
              <a:t>184</a:t>
            </a:r>
          </a:p>
        </p:txBody>
      </p:sp>
    </p:spTree>
    <p:extLst>
      <p:ext uri="{BB962C8B-B14F-4D97-AF65-F5344CB8AC3E}">
        <p14:creationId xmlns:p14="http://schemas.microsoft.com/office/powerpoint/2010/main" val="391526575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1131295"/>
          </a:xfrm>
        </p:spPr>
        <p:txBody>
          <a:bodyPr>
            <a:noAutofit/>
          </a:bodyPr>
          <a:lstStyle/>
          <a:p>
            <a:r>
              <a:rPr lang="en-US" dirty="0"/>
              <a:t>Plans by </a:t>
            </a:r>
            <a:r>
              <a:rPr lang="en-US" dirty="0" smtClean="0"/>
              <a:t>Region – 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3111501"/>
            <a:ext cx="11099800" cy="52153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/>
              <a:t>Bay - 70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/>
              <a:t>Central / Mother Lode - 16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/>
              <a:t>Inland Empire / Desert – 9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/>
              <a:t>Los Angeles / Orange – 37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/>
              <a:t>North / Far North - 22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/>
              <a:t>San Diego – 5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/>
              <a:t>South / Central Coast -  25</a:t>
            </a:r>
          </a:p>
        </p:txBody>
      </p:sp>
    </p:spTree>
    <p:extLst>
      <p:ext uri="{BB962C8B-B14F-4D97-AF65-F5344CB8AC3E}">
        <p14:creationId xmlns:p14="http://schemas.microsoft.com/office/powerpoint/2010/main" val="200835904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Autofit/>
          </a:bodyPr>
          <a:lstStyle/>
          <a:p>
            <a:pPr algn="ctr"/>
            <a:r>
              <a:rPr lang="en-US" sz="10300" dirty="0"/>
              <a:t>The Local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108774969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93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004799" cy="9753600"/>
          </a:xfrm>
        </p:spPr>
      </p:pic>
    </p:spTree>
    <p:extLst>
      <p:ext uri="{BB962C8B-B14F-4D97-AF65-F5344CB8AC3E}">
        <p14:creationId xmlns:p14="http://schemas.microsoft.com/office/powerpoint/2010/main" val="1077931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Autofit/>
          </a:bodyPr>
          <a:lstStyle/>
          <a:p>
            <a:pPr algn="ctr"/>
            <a:r>
              <a:rPr lang="en-US" sz="12400" dirty="0"/>
              <a:t>Faculty Engagement</a:t>
            </a:r>
          </a:p>
        </p:txBody>
      </p:sp>
    </p:spTree>
    <p:extLst>
      <p:ext uri="{BB962C8B-B14F-4D97-AF65-F5344CB8AC3E}">
        <p14:creationId xmlns:p14="http://schemas.microsoft.com/office/powerpoint/2010/main" val="401294793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33493"/>
            <a:ext cx="11595947" cy="3142827"/>
          </a:xfrm>
        </p:spPr>
        <p:txBody>
          <a:bodyPr>
            <a:noAutofit/>
          </a:bodyPr>
          <a:lstStyle/>
          <a:p>
            <a:r>
              <a:rPr lang="en-US" sz="8533" dirty="0"/>
              <a:t>Choice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0"/>
          <a:stretch/>
        </p:blipFill>
        <p:spPr>
          <a:xfrm>
            <a:off x="1" y="1"/>
            <a:ext cx="13047755" cy="9861972"/>
          </a:xfrm>
        </p:spPr>
      </p:pic>
    </p:spTree>
    <p:extLst>
      <p:ext uri="{BB962C8B-B14F-4D97-AF65-F5344CB8AC3E}">
        <p14:creationId xmlns:p14="http://schemas.microsoft.com/office/powerpoint/2010/main" val="147604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 a result of your participation in this session, </a:t>
            </a:r>
            <a:r>
              <a:rPr lang="en-US" sz="4000" dirty="0" smtClean="0"/>
              <a:t>we hope you </a:t>
            </a:r>
            <a:r>
              <a:rPr lang="en-US" sz="4000" dirty="0"/>
              <a:t>will …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be inspired to learn more about your own region’s Strong Workforce Program </a:t>
            </a:r>
            <a:r>
              <a:rPr lang="en-US" sz="4000" dirty="0" smtClean="0"/>
              <a:t>plan, </a:t>
            </a:r>
            <a:r>
              <a:rPr lang="en-US" sz="4000" dirty="0"/>
              <a:t>and you will be motivated to engage in the process.</a:t>
            </a:r>
          </a:p>
        </p:txBody>
      </p:sp>
    </p:spTree>
    <p:extLst>
      <p:ext uri="{BB962C8B-B14F-4D97-AF65-F5344CB8AC3E}">
        <p14:creationId xmlns:p14="http://schemas.microsoft.com/office/powerpoint/2010/main" val="4043970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Bring your ideas and expertise to the planning table.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Can’t attend a meeting? Who is already at the regional planning table?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Discuss your ideas with your CTE Dean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Reach out to your CTE Liaisons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Engage with your DSN and other regional faculty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Share with the region the gaps your employers/advisors are talking to you about?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55729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1" y="3480507"/>
            <a:ext cx="2364591" cy="2130555"/>
          </a:xfrm>
        </p:spPr>
      </p:pic>
      <p:pic>
        <p:nvPicPr>
          <p:cNvPr id="1026" name="Picture 2" descr="http://www.baccc.net/_/rsrc/1474153665438/Home/BACCC_Logo_Color-260x19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7" y="6303781"/>
            <a:ext cx="2710035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al Region Consortium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23159" y="7317200"/>
            <a:ext cx="3840480" cy="12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C Logo 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54" y="6303781"/>
            <a:ext cx="367821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s Angeles Orange County Regional Consorti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59" y="5672123"/>
            <a:ext cx="3840480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CCRC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676" y="3480507"/>
            <a:ext cx="256031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orth/Far North Regional Consortium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69" y="3548798"/>
            <a:ext cx="26193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8927" y="1703541"/>
            <a:ext cx="12159944" cy="16525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does the next round of planning begin?</a:t>
            </a:r>
          </a:p>
        </p:txBody>
      </p:sp>
    </p:spTree>
    <p:extLst>
      <p:ext uri="{BB962C8B-B14F-4D97-AF65-F5344CB8AC3E}">
        <p14:creationId xmlns:p14="http://schemas.microsoft.com/office/powerpoint/2010/main" val="138072097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193" y="4323790"/>
            <a:ext cx="11099800" cy="10979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196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89" y="2069105"/>
            <a:ext cx="11099800" cy="5605324"/>
          </a:xfrm>
        </p:spPr>
        <p:txBody>
          <a:bodyPr>
            <a:normAutofit/>
          </a:bodyPr>
          <a:lstStyle/>
          <a:p>
            <a:pPr algn="ctr"/>
            <a:r>
              <a:rPr lang="en-US" sz="10300" dirty="0" smtClean="0"/>
              <a:t>SWP 101</a:t>
            </a:r>
            <a:endParaRPr lang="en-US" sz="10300" dirty="0"/>
          </a:p>
        </p:txBody>
      </p:sp>
    </p:spTree>
    <p:extLst>
      <p:ext uri="{BB962C8B-B14F-4D97-AF65-F5344CB8AC3E}">
        <p14:creationId xmlns:p14="http://schemas.microsoft.com/office/powerpoint/2010/main" val="3030731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433494" y="3251198"/>
            <a:ext cx="4394045" cy="29950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128000" tIns="64000" rIns="128000" bIns="640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US" sz="3413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California needs </a:t>
            </a:r>
            <a:br>
              <a:rPr lang="en-US" sz="3413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413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million more </a:t>
            </a:r>
            <a:br>
              <a:rPr lang="en-US" sz="3413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413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AA, certificates, or industry-valued credentials. </a:t>
            </a:r>
            <a:br>
              <a:rPr lang="en-US" sz="3413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413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91086" y="1945965"/>
            <a:ext cx="7911250" cy="6296161"/>
            <a:chOff x="4991086" y="430316"/>
            <a:chExt cx="7911250" cy="6296161"/>
          </a:xfrm>
        </p:grpSpPr>
        <p:pic>
          <p:nvPicPr>
            <p:cNvPr id="518" name="Shape 518"/>
            <p:cNvPicPr preferRelativeResize="0"/>
            <p:nvPr/>
          </p:nvPicPr>
          <p:blipFill rotWithShape="1">
            <a:blip r:embed="rId3">
              <a:alphaModFix/>
            </a:blip>
            <a:srcRect b="23051"/>
            <a:stretch/>
          </p:blipFill>
          <p:spPr>
            <a:xfrm>
              <a:off x="4991086" y="430316"/>
              <a:ext cx="7911250" cy="6296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" name="Shape 519"/>
            <p:cNvSpPr/>
            <p:nvPr/>
          </p:nvSpPr>
          <p:spPr>
            <a:xfrm>
              <a:off x="9596952" y="3670341"/>
              <a:ext cx="338665" cy="1314587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30027" tIns="64996" rIns="130027" bIns="64996" anchor="t" anchorCtr="0">
              <a:noAutofit/>
            </a:bodyPr>
            <a:lstStyle/>
            <a:p>
              <a:pPr algn="l"/>
              <a:endParaRPr sz="2560">
                <a:solidFill>
                  <a:schemeClr val="dk1"/>
                </a:solidFill>
              </a:endParaRPr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10192976" y="3801458"/>
              <a:ext cx="2059122" cy="1397282"/>
            </a:xfrm>
            <a:prstGeom prst="rect">
              <a:avLst/>
            </a:prstGeom>
            <a:noFill/>
            <a:ln>
              <a:noFill/>
            </a:ln>
          </p:spPr>
          <p:txBody>
            <a:bodyPr lIns="130027" tIns="64996" rIns="130027" bIns="64996" anchor="t" anchorCtr="0">
              <a:noAutofit/>
            </a:bodyPr>
            <a:lstStyle/>
            <a:p>
              <a:pPr algn="l">
                <a:buSzPct val="25000"/>
              </a:pPr>
              <a:r>
                <a:rPr lang="en-US" sz="1564" dirty="0"/>
                <a:t>1.9 million job openings will require some college or an Associate's degree</a:t>
              </a:r>
            </a:p>
          </p:txBody>
        </p:sp>
      </p:grpSp>
      <p:sp>
        <p:nvSpPr>
          <p:cNvPr id="521" name="Shape 521"/>
          <p:cNvSpPr txBox="1"/>
          <p:nvPr/>
        </p:nvSpPr>
        <p:spPr>
          <a:xfrm>
            <a:off x="433494" y="7219600"/>
            <a:ext cx="4557592" cy="1110279"/>
          </a:xfrm>
          <a:prstGeom prst="rect">
            <a:avLst/>
          </a:prstGeom>
          <a:noFill/>
          <a:ln>
            <a:noFill/>
          </a:ln>
        </p:spPr>
        <p:txBody>
          <a:bodyPr lIns="130027" tIns="64996" rIns="130027" bIns="64996" anchor="t" anchorCtr="0">
            <a:noAutofit/>
          </a:bodyPr>
          <a:lstStyle/>
          <a:p>
            <a:pPr algn="l">
              <a:buSzPct val="25000"/>
            </a:pPr>
            <a:r>
              <a:rPr lang="en-US" sz="1280" dirty="0"/>
              <a:t>Data source: Georgetown University Center on Education and the Workforce, "Recover: Job Growth and Education Requirements Through 2020," State Report, June 2013.</a:t>
            </a:r>
          </a:p>
          <a:p>
            <a:pPr algn="l">
              <a:buSzPct val="25000"/>
            </a:pPr>
            <a:r>
              <a:rPr lang="en-US" sz="1280" dirty="0"/>
              <a:t>Analysis: Collaborative Economics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-502848" y="2102703"/>
            <a:ext cx="6133604" cy="1086967"/>
          </a:xfrm>
          <a:prstGeom prst="rect">
            <a:avLst/>
          </a:prstGeom>
          <a:noFill/>
          <a:ln>
            <a:noFill/>
          </a:ln>
        </p:spPr>
        <p:txBody>
          <a:bodyPr lIns="128000" tIns="64000" rIns="128000" bIns="64000" anchor="t" anchorCtr="0">
            <a:noAutofit/>
          </a:bodyPr>
          <a:lstStyle/>
          <a:p>
            <a:pPr>
              <a:buClr>
                <a:srgbClr val="1575BB"/>
              </a:buClr>
              <a:buSzPct val="25000"/>
            </a:pPr>
            <a:r>
              <a:rPr lang="en-US" sz="4551" b="1">
                <a:solidFill>
                  <a:srgbClr val="1575BB"/>
                </a:solidFill>
                <a:latin typeface="Calibri"/>
                <a:ea typeface="Calibri"/>
                <a:cs typeface="Calibri"/>
                <a:sym typeface="Calibri"/>
              </a:rPr>
              <a:t>The Goal</a:t>
            </a:r>
          </a:p>
        </p:txBody>
      </p:sp>
    </p:spTree>
    <p:extLst>
      <p:ext uri="{BB962C8B-B14F-4D97-AF65-F5344CB8AC3E}">
        <p14:creationId xmlns:p14="http://schemas.microsoft.com/office/powerpoint/2010/main" val="7436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/>
          <p:nvPr/>
        </p:nvSpPr>
        <p:spPr>
          <a:xfrm>
            <a:off x="769621" y="8003837"/>
            <a:ext cx="5336957" cy="3405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116736" tIns="58368" rIns="116736" bIns="58368" anchor="t" anchorCtr="0" compatLnSpc="0">
            <a:spAutoFit/>
          </a:bodyPr>
          <a:lstStyle/>
          <a:p>
            <a:pPr algn="l" hangingPunct="1">
              <a:defRPr sz="1800"/>
            </a:pPr>
            <a:r>
              <a:rPr lang="en-US" sz="1422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18"/>
                <a:ea typeface="Arial Unicode MS" pitchFamily="2"/>
                <a:cs typeface="Arial Unicode MS" pitchFamily="2"/>
              </a:rPr>
              <a:t>Source: Georgetown Center on Education and the Workforce analysis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9621" y="2826821"/>
            <a:ext cx="11652688" cy="5317238"/>
            <a:chOff x="769621" y="2374379"/>
            <a:chExt cx="11652688" cy="5317238"/>
          </a:xfrm>
        </p:grpSpPr>
        <p:pic>
          <p:nvPicPr>
            <p:cNvPr id="12" name="Picture 11" descr="Slide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932" y="2374379"/>
              <a:ext cx="11370066" cy="3797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06881" y="3111501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IN THE 1970s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1028" y="3162301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IN 1992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91508" y="3142828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BY 2020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621" y="5013961"/>
              <a:ext cx="36169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39F41"/>
                  </a:solidFill>
                </a:rPr>
                <a:t>of jobs required more than a high school education.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73788" y="5044441"/>
              <a:ext cx="3616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99C25D"/>
                  </a:solidFill>
                </a:rPr>
                <a:t>of jobs required more training.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77955" y="5013961"/>
              <a:ext cx="424435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1575BB"/>
                  </a:solidFill>
                </a:rPr>
                <a:t>of job openings in the U.S. will require some postsecondary education or training-though not necessarily a four-year degree.</a:t>
              </a:r>
            </a:p>
          </p:txBody>
        </p:sp>
      </p:grp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9621" y="1938412"/>
            <a:ext cx="11799476" cy="1398254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800" dirty="0">
                <a:solidFill>
                  <a:srgbClr val="1575BB"/>
                </a:solidFill>
              </a:rPr>
              <a:t>“Some College” is the New Gateway Into The Workforce</a:t>
            </a:r>
          </a:p>
        </p:txBody>
      </p:sp>
    </p:spTree>
    <p:extLst>
      <p:ext uri="{BB962C8B-B14F-4D97-AF65-F5344CB8AC3E}">
        <p14:creationId xmlns:p14="http://schemas.microsoft.com/office/powerpoint/2010/main" val="2378639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9685" y="3581400"/>
            <a:ext cx="6068224" cy="48636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6D9F1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28000" tIns="64000" rIns="128000" bIns="64000" anchor="ctr" anchorCtr="0" compatLnSpc="0"/>
          <a:lstStyle/>
          <a:p>
            <a:endParaRPr lang="en-US" sz="2560" kern="12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367536" y="1761029"/>
            <a:ext cx="12131342" cy="1340328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800" dirty="0">
                <a:solidFill>
                  <a:srgbClr val="1575BB"/>
                </a:solidFill>
              </a:rPr>
              <a:t>Career Technical Education: </a:t>
            </a:r>
            <a:r>
              <a:rPr lang="en-US" sz="4800" dirty="0" smtClean="0">
                <a:solidFill>
                  <a:srgbClr val="1575BB"/>
                </a:solidFill>
              </a:rPr>
              <a:t>The </a:t>
            </a:r>
            <a:r>
              <a:rPr lang="en-US" sz="4800" dirty="0">
                <a:solidFill>
                  <a:srgbClr val="1575BB"/>
                </a:solidFill>
              </a:rPr>
              <a:t>Path Out of Poverty</a:t>
            </a:r>
          </a:p>
        </p:txBody>
      </p:sp>
      <p:sp>
        <p:nvSpPr>
          <p:cNvPr id="5" name="TextBox 6"/>
          <p:cNvSpPr/>
          <p:nvPr/>
        </p:nvSpPr>
        <p:spPr>
          <a:xfrm>
            <a:off x="6433207" y="3961641"/>
            <a:ext cx="5233151" cy="18281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5F4ED"/>
          </a:solidFill>
          <a:ln>
            <a:noFill/>
            <a:prstDash val="solid"/>
          </a:ln>
        </p:spPr>
        <p:txBody>
          <a:bodyPr vert="horz" wrap="square" lIns="128000" tIns="64000" rIns="128000" bIns="64000" anchor="t" anchorCtr="0" compatLnSpc="0">
            <a:spAutoFit/>
          </a:bodyPr>
          <a:lstStyle/>
          <a:p>
            <a:pPr hangingPunct="1"/>
            <a:r>
              <a:rPr lang="en-US" sz="4978" b="1" kern="1200" dirty="0">
                <a:solidFill>
                  <a:srgbClr val="579D1C"/>
                </a:solidFill>
                <a:latin typeface="Arial" pitchFamily="34"/>
                <a:ea typeface="Arial Unicode MS" pitchFamily="2"/>
                <a:cs typeface="Arial Unicode MS" pitchFamily="2"/>
              </a:rPr>
              <a:t>$66,000</a:t>
            </a:r>
          </a:p>
          <a:p>
            <a:pPr hangingPunct="1"/>
            <a:r>
              <a:rPr lang="en-US" sz="2560" kern="1200" dirty="0">
                <a:latin typeface="Arial" pitchFamily="34"/>
                <a:ea typeface="Arial Unicode MS" pitchFamily="2"/>
                <a:cs typeface="Arial Unicode MS" pitchFamily="2"/>
              </a:rPr>
              <a:t>AA – Career Technical Education</a:t>
            </a:r>
          </a:p>
          <a:p>
            <a:pPr hangingPunct="1"/>
            <a:r>
              <a:rPr lang="en-US" sz="2560" kern="1200" dirty="0">
                <a:latin typeface="Arial" pitchFamily="34"/>
                <a:ea typeface="Arial Unicode MS" pitchFamily="2"/>
                <a:cs typeface="Arial Unicode MS" pitchFamily="2"/>
              </a:rPr>
              <a:t>5-years later</a:t>
            </a:r>
          </a:p>
          <a:p>
            <a:pPr hangingPunct="1"/>
            <a:r>
              <a:rPr lang="en-US" sz="1422" kern="1200" dirty="0">
                <a:latin typeface="Arial" pitchFamily="34"/>
                <a:ea typeface="Arial Unicode MS" pitchFamily="2"/>
                <a:cs typeface="Arial Unicode MS" pitchFamily="2"/>
              </a:rPr>
              <a:t>Source: Salary Surfer, 112 CA Community Colleges</a:t>
            </a:r>
          </a:p>
        </p:txBody>
      </p:sp>
      <p:sp>
        <p:nvSpPr>
          <p:cNvPr id="6" name="TextBox 7"/>
          <p:cNvSpPr/>
          <p:nvPr/>
        </p:nvSpPr>
        <p:spPr>
          <a:xfrm>
            <a:off x="6407807" y="6301657"/>
            <a:ext cx="5233151" cy="18281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5F4ED"/>
          </a:solidFill>
          <a:ln>
            <a:noFill/>
            <a:prstDash val="solid"/>
          </a:ln>
        </p:spPr>
        <p:txBody>
          <a:bodyPr vert="horz" wrap="square" lIns="128000" tIns="64000" rIns="128000" bIns="64000" anchor="t" anchorCtr="0" compatLnSpc="0">
            <a:spAutoFit/>
          </a:bodyPr>
          <a:lstStyle/>
          <a:p>
            <a:pPr hangingPunct="1"/>
            <a:r>
              <a:rPr lang="en-US" sz="4978" b="1" kern="1200" dirty="0">
                <a:solidFill>
                  <a:srgbClr val="FF6600"/>
                </a:solidFill>
                <a:latin typeface="Arial" pitchFamily="34"/>
                <a:ea typeface="Arial Unicode MS" pitchFamily="2"/>
                <a:cs typeface="Arial Unicode MS" pitchFamily="2"/>
              </a:rPr>
              <a:t>$38,500</a:t>
            </a:r>
          </a:p>
          <a:p>
            <a:pPr hangingPunct="1"/>
            <a:r>
              <a:rPr lang="en-US" sz="2560" kern="1200" dirty="0">
                <a:latin typeface="Arial" pitchFamily="34"/>
                <a:ea typeface="Arial Unicode MS" pitchFamily="2"/>
                <a:cs typeface="Arial Unicode MS" pitchFamily="2"/>
              </a:rPr>
              <a:t>AA - General Education</a:t>
            </a:r>
          </a:p>
          <a:p>
            <a:pPr hangingPunct="1"/>
            <a:r>
              <a:rPr lang="en-US" sz="2560" kern="1200" dirty="0">
                <a:latin typeface="Arial" pitchFamily="34"/>
                <a:ea typeface="Arial Unicode MS" pitchFamily="2"/>
                <a:cs typeface="Arial Unicode MS" pitchFamily="2"/>
              </a:rPr>
              <a:t>5-years later</a:t>
            </a:r>
          </a:p>
          <a:p>
            <a:pPr hangingPunct="1"/>
            <a:r>
              <a:rPr lang="en-US" sz="1422" kern="1200" dirty="0">
                <a:latin typeface="Arial" pitchFamily="34"/>
                <a:ea typeface="Arial Unicode MS" pitchFamily="2"/>
                <a:cs typeface="Arial Unicode MS" pitchFamily="2"/>
              </a:rPr>
              <a:t>Source: Salary Surfer, 112 CA Community Colleges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01992" y="3581400"/>
            <a:ext cx="3795477" cy="4915631"/>
            <a:chOff x="926636" y="3049863"/>
            <a:chExt cx="3982019" cy="5395674"/>
          </a:xfrm>
        </p:grpSpPr>
        <p:sp>
          <p:nvSpPr>
            <p:cNvPr id="4" name="TextBox 5"/>
            <p:cNvSpPr/>
            <p:nvPr/>
          </p:nvSpPr>
          <p:spPr>
            <a:xfrm>
              <a:off x="926636" y="3049863"/>
              <a:ext cx="3982019" cy="220571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128000" tIns="64000" rIns="128000" bIns="64000" anchor="t" anchorCtr="0" compatLnSpc="0">
              <a:spAutoFit/>
            </a:bodyPr>
            <a:lstStyle/>
            <a:p>
              <a:pPr algn="r" hangingPunct="1"/>
              <a:r>
                <a:rPr lang="en-US" sz="4978" b="1" kern="1200" dirty="0">
                  <a:solidFill>
                    <a:srgbClr val="FF3333"/>
                  </a:solidFill>
                  <a:latin typeface="Arial" pitchFamily="18"/>
                  <a:ea typeface="MS PGothic" pitchFamily="1"/>
                  <a:cs typeface="Arial Unicode MS" pitchFamily="2"/>
                </a:rPr>
                <a:t>$60,771</a:t>
              </a:r>
            </a:p>
            <a:p>
              <a:pPr algn="r" hangingPunct="1"/>
              <a:r>
                <a:rPr lang="en-US" sz="2560" kern="1200" dirty="0">
                  <a:latin typeface="Arial" pitchFamily="18"/>
                  <a:ea typeface="MS PGothic" pitchFamily="1"/>
                  <a:cs typeface="Arial Unicode MS" pitchFamily="2"/>
                </a:rPr>
                <a:t>($29.22/hour)</a:t>
              </a:r>
            </a:p>
            <a:p>
              <a:pPr algn="r" hangingPunct="1"/>
              <a:r>
                <a:rPr lang="en-US" sz="2560" kern="1200" dirty="0">
                  <a:latin typeface="Arial" pitchFamily="18"/>
                  <a:ea typeface="MS PGothic" pitchFamily="1"/>
                  <a:cs typeface="Arial Unicode MS" pitchFamily="2"/>
                </a:rPr>
                <a:t>2-parent with</a:t>
              </a:r>
            </a:p>
            <a:p>
              <a:pPr algn="r" hangingPunct="1"/>
              <a:r>
                <a:rPr lang="en-US" sz="2560" kern="1200" dirty="0">
                  <a:latin typeface="Arial" pitchFamily="18"/>
                  <a:ea typeface="MS PGothic" pitchFamily="1"/>
                  <a:cs typeface="Arial Unicode MS" pitchFamily="2"/>
                </a:rPr>
                <a:t>one working adult, 2-child</a:t>
              </a:r>
            </a:p>
            <a:p>
              <a:pPr algn="r" hangingPunct="1"/>
              <a:r>
                <a:rPr lang="en-US" sz="1422" kern="1200" dirty="0">
                  <a:latin typeface="Arial" pitchFamily="18"/>
                  <a:ea typeface="MS PGothic" pitchFamily="1"/>
                  <a:cs typeface="Arial Unicode MS" pitchFamily="2"/>
                </a:rPr>
                <a:t>Source: CA Budget Project</a:t>
              </a:r>
            </a:p>
          </p:txBody>
        </p:sp>
        <p:pic>
          <p:nvPicPr>
            <p:cNvPr id="14" name="Picture 13" descr="famil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7966" y="5371940"/>
              <a:ext cx="3701123" cy="30735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35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01599" y="2131587"/>
            <a:ext cx="1803699" cy="1762145"/>
            <a:chOff x="3946912" y="1517227"/>
            <a:chExt cx="1803699" cy="1762145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88" y="1517227"/>
              <a:ext cx="1354667" cy="135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946912" y="2817707"/>
              <a:ext cx="1803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Lynn Shaw (Vice-Chair)</a:t>
              </a:r>
            </a:p>
            <a:p>
              <a:pPr algn="ctr"/>
              <a:r>
                <a:rPr lang="en-US" sz="1200" dirty="0"/>
                <a:t>Faculty - CTE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55759" y="4356792"/>
            <a:ext cx="2121093" cy="1734967"/>
            <a:chOff x="3788227" y="3576320"/>
            <a:chExt cx="2121093" cy="1734967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071" y="3576320"/>
              <a:ext cx="1300480" cy="130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788227" y="4849622"/>
              <a:ext cx="2121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Julie Bruno</a:t>
              </a:r>
            </a:p>
            <a:p>
              <a:pPr algn="ctr"/>
              <a:r>
                <a:rPr lang="en-US" sz="1200" dirty="0"/>
                <a:t>Faculty – General Education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98701" y="6425016"/>
            <a:ext cx="1951175" cy="1744730"/>
            <a:chOff x="3876232" y="5544456"/>
            <a:chExt cx="1951175" cy="1744730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071" y="5544456"/>
              <a:ext cx="1273387" cy="127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876232" y="6827521"/>
              <a:ext cx="195117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Toni Parsons</a:t>
              </a:r>
            </a:p>
            <a:p>
              <a:pPr algn="ctr"/>
              <a:r>
                <a:rPr lang="en-US" sz="1200" dirty="0"/>
                <a:t>Faculty – Basic Education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520829" y="6268668"/>
            <a:ext cx="1515158" cy="1883979"/>
            <a:chOff x="4094248" y="7437121"/>
            <a:chExt cx="1515158" cy="1883979"/>
          </a:xfrm>
        </p:grpSpPr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986" y="7437121"/>
              <a:ext cx="1341120" cy="13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094248" y="8859435"/>
              <a:ext cx="1515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Lynell</a:t>
              </a:r>
              <a:r>
                <a:rPr lang="en-US" sz="1200" dirty="0"/>
                <a:t> Wiggins</a:t>
              </a:r>
            </a:p>
            <a:p>
              <a:pPr algn="ctr"/>
              <a:r>
                <a:rPr lang="en-US" sz="1200" dirty="0"/>
                <a:t>Faculty - Counselor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0999" y="2119400"/>
            <a:ext cx="1747593" cy="1762145"/>
            <a:chOff x="1302809" y="1517227"/>
            <a:chExt cx="1747593" cy="1762145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401" y="1517227"/>
              <a:ext cx="1354667" cy="135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302809" y="2817707"/>
              <a:ext cx="1747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Sunny Cooke (Chair)</a:t>
              </a:r>
            </a:p>
            <a:p>
              <a:pPr algn="ctr"/>
              <a:r>
                <a:rPr lang="en-US" sz="1200" dirty="0"/>
                <a:t>Chief Executive Officer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7887" y="4287448"/>
            <a:ext cx="1747593" cy="1789154"/>
            <a:chOff x="1302820" y="3522133"/>
            <a:chExt cx="1747593" cy="1789154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401" y="3522133"/>
              <a:ext cx="1354667" cy="135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302820" y="4849622"/>
              <a:ext cx="1747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Bill Scroggins</a:t>
              </a:r>
            </a:p>
            <a:p>
              <a:pPr algn="ctr"/>
              <a:r>
                <a:rPr lang="en-US" sz="1200" dirty="0"/>
                <a:t>Chief Executive Officer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7887" y="6425016"/>
            <a:ext cx="1747593" cy="1762146"/>
            <a:chOff x="1305868" y="5527040"/>
            <a:chExt cx="1747593" cy="1762146"/>
          </a:xfrm>
        </p:grpSpPr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401" y="5527040"/>
              <a:ext cx="1299248" cy="129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305868" y="6827521"/>
              <a:ext cx="174759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Carole Goldsmith</a:t>
              </a:r>
            </a:p>
            <a:p>
              <a:pPr algn="ctr"/>
              <a:r>
                <a:rPr lang="en-US" sz="1200" dirty="0"/>
                <a:t>Chief Executive Officer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74207" y="2119400"/>
            <a:ext cx="1909497" cy="1762145"/>
            <a:chOff x="6742374" y="1517227"/>
            <a:chExt cx="1909497" cy="1762145"/>
          </a:xfrm>
        </p:grpSpPr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595" y="1517227"/>
              <a:ext cx="1277255" cy="1277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742374" y="2817707"/>
              <a:ext cx="1909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Craig Justice</a:t>
              </a:r>
            </a:p>
            <a:p>
              <a:pPr algn="ctr"/>
              <a:r>
                <a:rPr lang="en-US" sz="1200" dirty="0"/>
                <a:t>Chief Instructional Officer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74207" y="4357414"/>
            <a:ext cx="1988045" cy="1722302"/>
            <a:chOff x="6703111" y="3588985"/>
            <a:chExt cx="1988045" cy="1722302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665" y="3588985"/>
              <a:ext cx="1300480" cy="130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703111" y="4849622"/>
              <a:ext cx="1988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Ricardo </a:t>
              </a:r>
              <a:r>
                <a:rPr lang="en-US" sz="1200" dirty="0" err="1"/>
                <a:t>Navarette</a:t>
              </a:r>
              <a:endParaRPr lang="en-US" sz="1200" dirty="0"/>
            </a:p>
            <a:p>
              <a:pPr algn="ctr"/>
              <a:r>
                <a:rPr lang="en-US" sz="1200" dirty="0"/>
                <a:t>Chief Student </a:t>
              </a:r>
              <a:r>
                <a:rPr lang="en-US" sz="1200" dirty="0" err="1"/>
                <a:t>Svcs</a:t>
              </a:r>
              <a:r>
                <a:rPr lang="en-US" sz="1200" dirty="0"/>
                <a:t> Officer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90942" y="6425016"/>
            <a:ext cx="1704313" cy="1830673"/>
            <a:chOff x="6848021" y="5539707"/>
            <a:chExt cx="1704313" cy="1830673"/>
          </a:xfrm>
        </p:grpSpPr>
        <p:pic>
          <p:nvPicPr>
            <p:cNvPr id="12299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236" y="5539707"/>
              <a:ext cx="1341120" cy="13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848021" y="6908715"/>
              <a:ext cx="170431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/>
                <a:t>Kuldeep</a:t>
              </a:r>
              <a:r>
                <a:rPr lang="en-US" sz="1200" dirty="0"/>
                <a:t> Kaur</a:t>
              </a:r>
            </a:p>
            <a:p>
              <a:pPr algn="ctr"/>
              <a:r>
                <a:rPr lang="en-US" sz="1200" dirty="0"/>
                <a:t>Chief Business Officer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42043" y="2119400"/>
            <a:ext cx="1253066" cy="1762145"/>
            <a:chOff x="9775609" y="1517227"/>
            <a:chExt cx="1253066" cy="1762145"/>
          </a:xfrm>
        </p:grpSpPr>
        <p:pic>
          <p:nvPicPr>
            <p:cNvPr id="12300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5609" y="1517227"/>
              <a:ext cx="1253066" cy="125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896533" y="2817707"/>
              <a:ext cx="1019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Mollie Smith</a:t>
              </a:r>
            </a:p>
            <a:p>
              <a:pPr algn="ctr"/>
              <a:r>
                <a:rPr lang="en-US" sz="1200" dirty="0"/>
                <a:t>CTE Dean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42043" y="4287448"/>
            <a:ext cx="1293944" cy="1705941"/>
            <a:chOff x="9759490" y="3605346"/>
            <a:chExt cx="1293944" cy="1705941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5609" y="3605346"/>
              <a:ext cx="1267758" cy="126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759490" y="4849622"/>
              <a:ext cx="1293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Rachel Mullin</a:t>
              </a:r>
            </a:p>
            <a:p>
              <a:pPr algn="ctr"/>
              <a:r>
                <a:rPr lang="en-US" sz="1200" dirty="0"/>
                <a:t>Student/Veteran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93409" y="6425016"/>
            <a:ext cx="1341120" cy="1843339"/>
            <a:chOff x="9719708" y="5527041"/>
            <a:chExt cx="1341120" cy="1843339"/>
          </a:xfrm>
        </p:grpSpPr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9708" y="5527041"/>
              <a:ext cx="1341120" cy="13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9950893" y="6908715"/>
              <a:ext cx="91723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Linda Wah</a:t>
              </a:r>
            </a:p>
            <a:p>
              <a:pPr algn="ctr"/>
              <a:r>
                <a:rPr lang="en-US" sz="1200" dirty="0"/>
                <a:t>Trustee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5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993</Words>
  <Application>Microsoft Office PowerPoint</Application>
  <PresentationFormat>Custom</PresentationFormat>
  <Paragraphs>178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 Unicode MS</vt:lpstr>
      <vt:lpstr>MS PGothic</vt:lpstr>
      <vt:lpstr>Arial</vt:lpstr>
      <vt:lpstr>Calibri</vt:lpstr>
      <vt:lpstr>Helvetica Light</vt:lpstr>
      <vt:lpstr>Helvetica Neue</vt:lpstr>
      <vt:lpstr>StarSymbol</vt:lpstr>
      <vt:lpstr>Times New Roman</vt:lpstr>
      <vt:lpstr>White</vt:lpstr>
      <vt:lpstr>PowerPoint Presentation</vt:lpstr>
      <vt:lpstr>Session Overview</vt:lpstr>
      <vt:lpstr>Your Presenters</vt:lpstr>
      <vt:lpstr>Learning Outcome</vt:lpstr>
      <vt:lpstr>SWP 101</vt:lpstr>
      <vt:lpstr>California needs  1 million more  AA, certificates, or industry-valued credentials.  </vt:lpstr>
      <vt:lpstr>“Some College” is the New Gateway Into The Workforce</vt:lpstr>
      <vt:lpstr>Career Technical Education: The Path Out of Poverty</vt:lpstr>
      <vt:lpstr>PowerPoint Presentation</vt:lpstr>
      <vt:lpstr>PowerPoint Presentation</vt:lpstr>
      <vt:lpstr>25</vt:lpstr>
      <vt:lpstr>The number of recommendations identified by the Strong Workforce Task Force</vt:lpstr>
      <vt:lpstr>PowerPoint Presentation</vt:lpstr>
      <vt:lpstr>70</vt:lpstr>
      <vt:lpstr>How many times the word plan or planning is used in the Trailer Bill language.</vt:lpstr>
      <vt:lpstr>A regional plan, developed with input from regional stakeholders, updated yearly, renewed every 4 years.</vt:lpstr>
      <vt:lpstr>The regional plan should inform:  Regional (40%) Allocations  Local Campus (60%) Planning and Allocations</vt:lpstr>
      <vt:lpstr>Allocation Model </vt:lpstr>
      <vt:lpstr>PowerPoint Presentation</vt:lpstr>
      <vt:lpstr>Strong Workforce Program Metrics</vt:lpstr>
      <vt:lpstr>7</vt:lpstr>
      <vt:lpstr>PowerPoint Presentation</vt:lpstr>
      <vt:lpstr>Decision Making</vt:lpstr>
      <vt:lpstr>PowerPoint Presentation</vt:lpstr>
      <vt:lpstr>Governance structures in place in all 7 regions</vt:lpstr>
      <vt:lpstr>Fiscal 101</vt:lpstr>
      <vt:lpstr>PowerPoint Presentation</vt:lpstr>
      <vt:lpstr>All Things Strong Workforce</vt:lpstr>
      <vt:lpstr>53</vt:lpstr>
      <vt:lpstr>How many times consortia are referenced in the Trailer Bill language.</vt:lpstr>
      <vt:lpstr>The Consortia Role in SWP</vt:lpstr>
      <vt:lpstr>How do regions plan and allocate resources?</vt:lpstr>
      <vt:lpstr>184</vt:lpstr>
      <vt:lpstr>Plans by Region – Round 1</vt:lpstr>
      <vt:lpstr>The Local Planning Process</vt:lpstr>
      <vt:lpstr>PowerPoint Presentation</vt:lpstr>
      <vt:lpstr>PowerPoint Presentation</vt:lpstr>
      <vt:lpstr>Faculty Engagement</vt:lpstr>
      <vt:lpstr>Choice</vt:lpstr>
      <vt:lpstr>Faculty Engagement</vt:lpstr>
      <vt:lpstr>When does the next round of planning begin?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Bonecutter</dc:creator>
  <cp:lastModifiedBy>Marie Boyd</cp:lastModifiedBy>
  <cp:revision>45</cp:revision>
  <dcterms:modified xsi:type="dcterms:W3CDTF">2018-05-01T16:35:15Z</dcterms:modified>
</cp:coreProperties>
</file>