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60" r:id="rId3"/>
    <p:sldId id="257" r:id="rId4"/>
    <p:sldId id="262" r:id="rId5"/>
    <p:sldId id="263" r:id="rId6"/>
    <p:sldId id="258" r:id="rId7"/>
    <p:sldId id="259" r:id="rId8"/>
    <p:sldId id="276" r:id="rId9"/>
    <p:sldId id="277" r:id="rId10"/>
    <p:sldId id="266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72" d="100"/>
          <a:sy n="72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DE53F-22C1-484E-AE55-6B319FF71A40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D20E-BB71-4C38-8479-917BE3506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1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9D48F3-E12C-429F-9DC8-D696E32B98A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383F22-3A6E-46D9-ACF1-B2BFF7AEAD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visondolores@foothill.edu" TargetMode="External"/><Relationship Id="rId3" Type="http://schemas.openxmlformats.org/officeDocument/2006/relationships/hyperlink" Target="mailto:jescajeda@CCCCO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cedplan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/>
              <a:t>Statewide Curriculum Updates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2514600"/>
          </a:xfrm>
        </p:spPr>
        <p:txBody>
          <a:bodyPr/>
          <a:lstStyle/>
          <a:p>
            <a:pPr algn="ctr"/>
            <a:r>
              <a:rPr lang="en-US" b="1" dirty="0" smtClean="0"/>
              <a:t>Curriculum Regional Meetings</a:t>
            </a:r>
          </a:p>
          <a:p>
            <a:pPr algn="ctr"/>
            <a:r>
              <a:rPr lang="en-US" b="1" dirty="0" smtClean="0"/>
              <a:t>October 21 &amp; 22, 2016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Dolores Davison, ASCCC</a:t>
            </a:r>
          </a:p>
          <a:p>
            <a:pPr algn="l"/>
            <a:r>
              <a:rPr lang="en-US" dirty="0" smtClean="0"/>
              <a:t>Jackie Escajeda, CCCCO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9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630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PCAH – Noteworthy Changes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95400" y="1371600"/>
            <a:ext cx="7620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Credit hour calculations– major clarification for calculating credit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Grade of “P” OK for ADTs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Guidelines </a:t>
            </a:r>
            <a:r>
              <a:rPr lang="en-US" sz="3200" dirty="0"/>
              <a:t>for double counting major and GE units in ADT </a:t>
            </a:r>
            <a:r>
              <a:rPr lang="en-US" sz="3200" dirty="0" smtClean="0"/>
              <a:t>submissions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Stand alone credit courses can be locally approved</a:t>
            </a:r>
          </a:p>
        </p:txBody>
      </p:sp>
    </p:spTree>
    <p:extLst>
      <p:ext uri="{BB962C8B-B14F-4D97-AF65-F5344CB8AC3E}">
        <p14:creationId xmlns:p14="http://schemas.microsoft.com/office/powerpoint/2010/main" val="168471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247" y="-692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PCAH – Noteworthy Changes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1102578"/>
            <a:ext cx="78070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Program Goal classification for credit </a:t>
            </a:r>
            <a:r>
              <a:rPr lang="en-US" sz="2600" b="1" dirty="0" smtClean="0"/>
              <a:t>programs:</a:t>
            </a:r>
            <a:endParaRPr lang="en-US" sz="2600" dirty="0"/>
          </a:p>
          <a:p>
            <a:pPr marL="692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Transfer 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ADT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IGETC/CSU GE Breadth Certificate</a:t>
            </a:r>
          </a:p>
          <a:p>
            <a:pPr marL="692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CTE (Must have CTE TOP Code)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Certificate of Achievement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Associate Degree (Some degrees may include programs with transfer preparation)</a:t>
            </a:r>
          </a:p>
          <a:p>
            <a:pPr marL="692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Local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Includes programs developed for transfer preparation that are not ADTs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Includes programs designed to address community need </a:t>
            </a:r>
          </a:p>
          <a:p>
            <a:pPr marL="1149350" lvl="2" indent="-346075">
              <a:buFont typeface="Wingdings" panose="05000000000000000000" pitchFamily="2" charset="2"/>
              <a:buChar char="§"/>
            </a:pPr>
            <a:r>
              <a:rPr lang="en-US" sz="2600" dirty="0"/>
              <a:t>May include transfer or local 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92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247" y="-692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PCAH – Noteworthy Changes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1102578"/>
            <a:ext cx="78070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Documentation/justification for Transfer Prep degree submissions options</a:t>
            </a:r>
            <a:r>
              <a:rPr lang="en-US" sz="2600" b="1" dirty="0" smtClean="0"/>
              <a:t>:</a:t>
            </a:r>
          </a:p>
          <a:p>
            <a:r>
              <a:rPr lang="en-US" sz="2600" b="1" dirty="0" smtClean="0"/>
              <a:t> </a:t>
            </a:r>
            <a:endParaRPr lang="en-US" sz="2600" dirty="0"/>
          </a:p>
          <a:p>
            <a:pPr marL="623888" lvl="2" indent="-388938">
              <a:buFont typeface="Arial" panose="020B0604020202020204" pitchFamily="34" charset="0"/>
              <a:buChar char="•"/>
            </a:pPr>
            <a:r>
              <a:rPr lang="en-US" sz="2600" dirty="0"/>
              <a:t>Programmatic articulation agreements</a:t>
            </a:r>
          </a:p>
          <a:p>
            <a:pPr marL="623888" lvl="2" indent="-388938">
              <a:buFont typeface="Arial" panose="020B0604020202020204" pitchFamily="34" charset="0"/>
              <a:buChar char="•"/>
            </a:pPr>
            <a:r>
              <a:rPr lang="en-US" sz="2600" dirty="0"/>
              <a:t>ASSIST documentation – major articulation for majority of required courses</a:t>
            </a:r>
          </a:p>
          <a:p>
            <a:pPr marL="623888" lvl="2" indent="-388938">
              <a:buFont typeface="Arial" panose="020B0604020202020204" pitchFamily="34" charset="0"/>
              <a:buChar char="•"/>
            </a:pPr>
            <a:r>
              <a:rPr lang="en-US" sz="2600" dirty="0"/>
              <a:t>Table of program requirements from catalog of targeted transfer institution with crosswalk to CCC program requirements</a:t>
            </a:r>
          </a:p>
          <a:p>
            <a:pPr marL="623888" lvl="2" indent="-388938">
              <a:buFont typeface="Arial" panose="020B0604020202020204" pitchFamily="34" charset="0"/>
              <a:buChar char="•"/>
            </a:pPr>
            <a:r>
              <a:rPr lang="en-US" sz="2600" dirty="0"/>
              <a:t>Lower division major prep endorsed by professional bodies/program accreditors</a:t>
            </a:r>
          </a:p>
          <a:p>
            <a:pPr marL="623888" lvl="2" indent="-388938">
              <a:buFont typeface="Arial" panose="020B0604020202020204" pitchFamily="34" charset="0"/>
              <a:buChar char="•"/>
            </a:pPr>
            <a:r>
              <a:rPr lang="en-US" sz="2600" dirty="0"/>
              <a:t>Formal letters from targeted institution verifying program alignment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157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247" y="-692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PCAH – Noteworthy Changes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1102578"/>
            <a:ext cx="78070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Documentation/justification for Local community need (not transfer prep) degrees or </a:t>
            </a:r>
            <a:r>
              <a:rPr lang="en-US" sz="2800" b="1" dirty="0" smtClean="0"/>
              <a:t>certificates:</a:t>
            </a:r>
          </a:p>
          <a:p>
            <a:endParaRPr lang="en-US" sz="2800" b="1" dirty="0"/>
          </a:p>
          <a:p>
            <a:pPr marL="568325" lvl="1" indent="-346075">
              <a:buFont typeface="Arial" panose="020B0604020202020204" pitchFamily="34" charset="0"/>
              <a:buChar char="•"/>
            </a:pPr>
            <a:r>
              <a:rPr lang="en-US" sz="2800" dirty="0"/>
              <a:t>Letters of support</a:t>
            </a:r>
          </a:p>
          <a:p>
            <a:pPr marL="568325" lvl="1" indent="-346075">
              <a:buFont typeface="Arial" panose="020B0604020202020204" pitchFamily="34" charset="0"/>
              <a:buChar char="•"/>
            </a:pPr>
            <a:r>
              <a:rPr lang="en-US" sz="2800" dirty="0"/>
              <a:t>Surveys</a:t>
            </a:r>
          </a:p>
          <a:p>
            <a:pPr marL="568325" lvl="1" indent="-346075">
              <a:buFont typeface="Arial" panose="020B0604020202020204" pitchFamily="34" charset="0"/>
              <a:buChar char="•"/>
            </a:pPr>
            <a:r>
              <a:rPr lang="en-US" sz="2800" dirty="0"/>
              <a:t>Other evidence that program supports community needs</a:t>
            </a:r>
          </a:p>
        </p:txBody>
      </p:sp>
    </p:spTree>
    <p:extLst>
      <p:ext uri="{BB962C8B-B14F-4D97-AF65-F5344CB8AC3E}">
        <p14:creationId xmlns:p14="http://schemas.microsoft.com/office/powerpoint/2010/main" val="48815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247" y="-692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PCAH – Noteworthy Changes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1600200"/>
            <a:ext cx="701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Collaborative </a:t>
            </a:r>
            <a:r>
              <a:rPr lang="en-US" sz="2800" b="1" dirty="0" smtClean="0"/>
              <a:t>programs:</a:t>
            </a:r>
          </a:p>
          <a:p>
            <a:endParaRPr lang="en-US" sz="2800" b="1" dirty="0"/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800" dirty="0"/>
              <a:t>Where college(s) rely on other college(s) to offer all courses required for degree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800" dirty="0"/>
              <a:t>Some more background information added </a:t>
            </a:r>
          </a:p>
          <a:p>
            <a:pPr marL="803275" lvl="2" indent="-457200">
              <a:buFont typeface="Wingdings" panose="05000000000000000000" pitchFamily="2" charset="2"/>
              <a:buChar char="§"/>
            </a:pPr>
            <a:r>
              <a:rPr lang="en-US" sz="2800" dirty="0"/>
              <a:t>Ideal option for ADT or CTE</a:t>
            </a:r>
          </a:p>
          <a:p>
            <a:pPr marL="803275" lvl="2" indent="-457200">
              <a:buFont typeface="Wingdings" panose="05000000000000000000" pitchFamily="2" charset="2"/>
              <a:buChar char="§"/>
            </a:pPr>
            <a:r>
              <a:rPr lang="en-US" sz="2800" dirty="0"/>
              <a:t>Written agreement (MOU)</a:t>
            </a:r>
          </a:p>
        </p:txBody>
      </p:sp>
    </p:spTree>
    <p:extLst>
      <p:ext uri="{BB962C8B-B14F-4D97-AF65-F5344CB8AC3E}">
        <p14:creationId xmlns:p14="http://schemas.microsoft.com/office/powerpoint/2010/main" val="368380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Statewide Curriculum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include ASCCC, CIOs, Curriculum Specialist, CO staff, CTE, Noncredit</a:t>
            </a:r>
          </a:p>
          <a:p>
            <a:r>
              <a:rPr lang="en-US" dirty="0" smtClean="0"/>
              <a:t>First meeting – October 13</a:t>
            </a:r>
          </a:p>
          <a:p>
            <a:r>
              <a:rPr lang="en-US" dirty="0" smtClean="0"/>
              <a:t>Purpose – to delve into curriculum processes and determine means by which to streamline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2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Statewide Curriculum Workgroup</a:t>
            </a:r>
            <a:endParaRPr lang="en-US" dirty="0"/>
          </a:p>
        </p:txBody>
      </p:sp>
      <p:pic>
        <p:nvPicPr>
          <p:cNvPr id="4" name="Content Placeholder 3" descr="CurriculumFlow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7" r="12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464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Statewide Curriculum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Processes</a:t>
            </a:r>
          </a:p>
          <a:p>
            <a:pPr lvl="1"/>
            <a:r>
              <a:rPr lang="en-US" dirty="0" smtClean="0"/>
              <a:t>ASCCC Regional Workshops </a:t>
            </a:r>
          </a:p>
          <a:p>
            <a:pPr lvl="1"/>
            <a:r>
              <a:rPr lang="en-US" dirty="0" smtClean="0"/>
              <a:t>Plan to roll out in December through winter/early spring </a:t>
            </a:r>
          </a:p>
          <a:p>
            <a:r>
              <a:rPr lang="en-US" dirty="0" smtClean="0"/>
              <a:t>CCCCO Processes</a:t>
            </a:r>
          </a:p>
          <a:p>
            <a:pPr lvl="1"/>
            <a:r>
              <a:rPr lang="en-US" dirty="0" smtClean="0"/>
              <a:t>What are legal obligations?</a:t>
            </a:r>
          </a:p>
          <a:p>
            <a:pPr lvl="1"/>
            <a:r>
              <a:rPr lang="en-US" dirty="0" smtClean="0"/>
              <a:t>Changes on standalone and other approvals</a:t>
            </a:r>
          </a:p>
          <a:p>
            <a:pPr lvl="1"/>
            <a:r>
              <a:rPr lang="en-US" dirty="0" smtClean="0"/>
              <a:t>Outside entities</a:t>
            </a:r>
          </a:p>
        </p:txBody>
      </p:sp>
    </p:spTree>
    <p:extLst>
      <p:ext uri="{BB962C8B-B14F-4D97-AF65-F5344CB8AC3E}">
        <p14:creationId xmlns:p14="http://schemas.microsoft.com/office/powerpoint/2010/main" val="207074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Dolores Davison (</a:t>
            </a:r>
            <a:r>
              <a:rPr lang="en-US" dirty="0" smtClean="0">
                <a:hlinkClick r:id="rId2"/>
              </a:rPr>
              <a:t>davisondolores@foothill.edu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Jackie </a:t>
            </a:r>
            <a:r>
              <a:rPr lang="en-US" dirty="0" err="1" smtClean="0"/>
              <a:t>Escajeda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jescajeda</a:t>
            </a:r>
            <a:r>
              <a:rPr lang="en-US">
                <a:hlinkClick r:id="rId3"/>
              </a:rPr>
              <a:t>@</a:t>
            </a:r>
            <a:r>
              <a:rPr lang="en-US" smtClean="0">
                <a:hlinkClick r:id="rId3"/>
              </a:rPr>
              <a:t>CCCCO.edu</a:t>
            </a:r>
            <a:r>
              <a:rPr lang="en-US" smtClean="0"/>
              <a:t>)‎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508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Chancellor’s Office Curriculum Inventory (COCI)</a:t>
            </a:r>
          </a:p>
          <a:p>
            <a:r>
              <a:rPr lang="en-US" dirty="0"/>
              <a:t>Program and Course Approval Handbook (PCAH)</a:t>
            </a:r>
          </a:p>
          <a:p>
            <a:r>
              <a:rPr lang="en-US" dirty="0" smtClean="0"/>
              <a:t>Statewide Curriculum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3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Chancellor’s Office </a:t>
            </a:r>
            <a:br>
              <a:rPr lang="en-US" b="1" dirty="0"/>
            </a:br>
            <a:r>
              <a:rPr lang="en-US" b="1" dirty="0"/>
              <a:t>Curriculum Inventory (COCI)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/>
              <a:t>Three Phase Migration: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December 2016 </a:t>
            </a:r>
          </a:p>
          <a:p>
            <a:pPr marL="857250" lvl="1"/>
            <a:r>
              <a:rPr lang="en-US" dirty="0"/>
              <a:t>12 Pilot Colleges &amp; any college brave enough to take a leap of faith</a:t>
            </a:r>
          </a:p>
          <a:p>
            <a:pPr marL="857250" lvl="1"/>
            <a:r>
              <a:rPr lang="en-US" dirty="0"/>
              <a:t>Testing and conversion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February 2017 </a:t>
            </a:r>
          </a:p>
          <a:p>
            <a:pPr marL="857250" lvl="1"/>
            <a:r>
              <a:rPr lang="en-US" dirty="0"/>
              <a:t>Early adopters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March 2017 – </a:t>
            </a:r>
          </a:p>
          <a:p>
            <a:pPr marL="857250" lvl="1"/>
            <a:r>
              <a:rPr lang="en-US" dirty="0"/>
              <a:t>Final migration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4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2668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600" dirty="0"/>
              <a:t>Development for creating a new course  are 87% developed with the remaining 13% being worked </a:t>
            </a:r>
            <a:r>
              <a:rPr lang="en-US" sz="3600" dirty="0" smtClean="0"/>
              <a:t>on right </a:t>
            </a:r>
            <a:r>
              <a:rPr lang="en-US" sz="3600" dirty="0"/>
              <a:t>now. </a:t>
            </a:r>
            <a:r>
              <a:rPr lang="en-US" sz="3600" dirty="0" smtClean="0"/>
              <a:t>This </a:t>
            </a:r>
            <a:r>
              <a:rPr lang="en-US" sz="3600" dirty="0"/>
              <a:t>will be completed by the end of the month and we will enter November with that section of the new application complete.</a:t>
            </a:r>
          </a:p>
          <a:p>
            <a:pPr lvl="0"/>
            <a:r>
              <a:rPr lang="en-US" sz="3600" dirty="0"/>
              <a:t>Development for creating a new Program is 100% complete. </a:t>
            </a:r>
          </a:p>
          <a:p>
            <a:pPr lvl="0"/>
            <a:r>
              <a:rPr lang="en-US" sz="3600" dirty="0"/>
              <a:t>Development for all components of submitting a new program proposal and amending an existing program is now at </a:t>
            </a:r>
            <a:r>
              <a:rPr lang="en-US" sz="3600" dirty="0" smtClean="0"/>
              <a:t>87</a:t>
            </a:r>
            <a:r>
              <a:rPr lang="en-US" sz="3600" dirty="0"/>
              <a:t>% complete with additional work </a:t>
            </a:r>
            <a:r>
              <a:rPr lang="en-US" sz="3600" dirty="0" smtClean="0"/>
              <a:t>happening now. This </a:t>
            </a:r>
            <a:r>
              <a:rPr lang="en-US" sz="3600" dirty="0"/>
              <a:t>section will be 95% complete by the beginning of November.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7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/>
              <a:t>The </a:t>
            </a:r>
            <a:r>
              <a:rPr lang="en-US" sz="3000" dirty="0"/>
              <a:t>subproject of working with </a:t>
            </a:r>
            <a:r>
              <a:rPr lang="en-US" sz="3000" dirty="0" err="1"/>
              <a:t>Governet</a:t>
            </a:r>
            <a:r>
              <a:rPr lang="en-US" sz="3000" dirty="0"/>
              <a:t> on the data migration, including data for pilot </a:t>
            </a:r>
            <a:r>
              <a:rPr lang="en-US" sz="3000" dirty="0" smtClean="0"/>
              <a:t>testing, </a:t>
            </a:r>
            <a:r>
              <a:rPr lang="en-US" sz="3000" dirty="0"/>
              <a:t>is underway.</a:t>
            </a:r>
          </a:p>
          <a:p>
            <a:pPr lvl="0"/>
            <a:r>
              <a:rPr lang="en-US" sz="3000" dirty="0"/>
              <a:t>The subproject for interacting with MIS is underway.</a:t>
            </a:r>
          </a:p>
          <a:p>
            <a:pPr lvl="0"/>
            <a:r>
              <a:rPr lang="en-US" sz="3000" dirty="0"/>
              <a:t>The workgroup for vendor integration is kicking off in </a:t>
            </a:r>
            <a:r>
              <a:rPr lang="en-US" sz="3000"/>
              <a:t>the </a:t>
            </a:r>
            <a:r>
              <a:rPr lang="en-US" sz="3000" smtClean="0"/>
              <a:t>next week. </a:t>
            </a:r>
            <a:r>
              <a:rPr lang="en-US" sz="3000" dirty="0"/>
              <a:t>This workgroup is comprised of pilot and advisory committee colleges and select colleges that responded to the COCI field survey during the month of October.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3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Important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 new COCI application is being designed to replace the current system. The application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isn't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being designed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for use as the primary curriculum </a:t>
            </a:r>
          </a:p>
          <a:p>
            <a:pPr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management system at the local level.</a:t>
            </a:r>
          </a:p>
          <a:p>
            <a:pPr>
              <a:buFont typeface="+mj-lt"/>
              <a:buAutoNum type="arabicPeriod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 Chancellor’s Office is not requiring colleges to correct data issues prior to using the new application. </a:t>
            </a:r>
          </a:p>
          <a:p>
            <a:pPr>
              <a:buFont typeface="+mj-lt"/>
              <a:buAutoNum type="arabicPeriod"/>
            </a:pP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Courses and Programs that have validation errors will not change in status during migration. 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Webinar Link: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www.cccedplan.org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PCAH, 6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9294" y="1828800"/>
            <a:ext cx="74676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/>
              <a:t>Standards and </a:t>
            </a:r>
            <a:r>
              <a:rPr lang="en-US" sz="4000" b="1" dirty="0" smtClean="0"/>
              <a:t>Guidelines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1069294" y="2907268"/>
            <a:ext cx="74676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Implementation &amp; Submission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1069294" y="4114800"/>
            <a:ext cx="74676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Curriculum </a:t>
            </a:r>
            <a:r>
              <a:rPr lang="en-US" sz="4000" b="1" dirty="0"/>
              <a:t>Inventory </a:t>
            </a:r>
            <a:r>
              <a:rPr lang="en-US" sz="4000" b="1" dirty="0" smtClean="0"/>
              <a:t>Manual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0130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PCAH</a:t>
            </a:r>
          </a:p>
          <a:p>
            <a:pPr lvl="1"/>
            <a:r>
              <a:rPr lang="en-US" sz="3200" dirty="0"/>
              <a:t>Submitted to the </a:t>
            </a:r>
            <a:r>
              <a:rPr lang="en-US" sz="3200" dirty="0" err="1"/>
              <a:t>BoG</a:t>
            </a:r>
            <a:r>
              <a:rPr lang="en-US" sz="3200" dirty="0"/>
              <a:t> in July </a:t>
            </a:r>
            <a:r>
              <a:rPr lang="en-US" sz="3200" dirty="0" smtClean="0"/>
              <a:t>2016</a:t>
            </a:r>
          </a:p>
          <a:p>
            <a:pPr lvl="1"/>
            <a:r>
              <a:rPr lang="en-US" sz="3200" dirty="0" smtClean="0"/>
              <a:t>Corrections (including inclusion of standalone (approved by the </a:t>
            </a:r>
            <a:r>
              <a:rPr lang="en-US" sz="3200" dirty="0" err="1" smtClean="0"/>
              <a:t>BoG</a:t>
            </a:r>
            <a:r>
              <a:rPr lang="en-US" sz="3200" dirty="0" smtClean="0"/>
              <a:t> in July) continuing </a:t>
            </a:r>
          </a:p>
          <a:p>
            <a:pPr lvl="1"/>
            <a:r>
              <a:rPr lang="en-US" sz="3200" dirty="0" smtClean="0"/>
              <a:t>Intended release = December 2016 (in conjunction with the COCI)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2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Submission Guidelines</a:t>
            </a:r>
          </a:p>
          <a:p>
            <a:pPr lvl="1"/>
            <a:r>
              <a:rPr lang="en-US" dirty="0"/>
              <a:t>Review scheduled for next week </a:t>
            </a:r>
            <a:endParaRPr lang="en-US" dirty="0" smtClean="0"/>
          </a:p>
          <a:p>
            <a:pPr lvl="1"/>
            <a:r>
              <a:rPr lang="en-US" dirty="0" smtClean="0"/>
              <a:t>Plan is to release version with PCAH if possible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Curriculum Inventory </a:t>
            </a:r>
            <a:r>
              <a:rPr lang="en-US" dirty="0"/>
              <a:t>Technical </a:t>
            </a:r>
            <a:r>
              <a:rPr lang="en-US" dirty="0" smtClean="0"/>
              <a:t>Manual </a:t>
            </a:r>
          </a:p>
          <a:p>
            <a:pPr lvl="1"/>
            <a:r>
              <a:rPr lang="en-US" dirty="0" smtClean="0"/>
              <a:t>Will be developed after COCI is fully rolled out and issues/concerns have been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9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640</Words>
  <Application>Microsoft Macintosh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Statewide Curriculum Updates</vt:lpstr>
      <vt:lpstr>Overview</vt:lpstr>
      <vt:lpstr>Chancellor’s Office  Curriculum Inventory (COCI)</vt:lpstr>
      <vt:lpstr>COCI</vt:lpstr>
      <vt:lpstr>COCI</vt:lpstr>
      <vt:lpstr>Important Reminders</vt:lpstr>
      <vt:lpstr>PCAH, 6th Edition</vt:lpstr>
      <vt:lpstr>Timeline </vt:lpstr>
      <vt:lpstr>Timeline </vt:lpstr>
      <vt:lpstr>PCAH – Noteworthy Changes</vt:lpstr>
      <vt:lpstr>PCAH – Noteworthy Changes</vt:lpstr>
      <vt:lpstr>PCAH – Noteworthy Changes</vt:lpstr>
      <vt:lpstr>PCAH – Noteworthy Changes</vt:lpstr>
      <vt:lpstr>PCAH – Noteworthy Changes</vt:lpstr>
      <vt:lpstr>Statewide Curriculum Workgroup</vt:lpstr>
      <vt:lpstr>Statewide Curriculum Workgroup</vt:lpstr>
      <vt:lpstr>Statewide Curriculum Workgroup</vt:lpstr>
      <vt:lpstr>Questions and Thank You!</vt:lpstr>
    </vt:vector>
  </TitlesOfParts>
  <Company>Chancellor's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Curriculum Updates</dc:title>
  <dc:creator>Escajeda, Jacqueline</dc:creator>
  <cp:lastModifiedBy>Dolores Davison</cp:lastModifiedBy>
  <cp:revision>21</cp:revision>
  <dcterms:created xsi:type="dcterms:W3CDTF">2016-10-20T16:39:40Z</dcterms:created>
  <dcterms:modified xsi:type="dcterms:W3CDTF">2016-10-24T22:01:40Z</dcterms:modified>
</cp:coreProperties>
</file>