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ags/tag3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  <p:sldMasterId id="2147483672" r:id="rId2"/>
    <p:sldMasterId id="2147483867" r:id="rId3"/>
    <p:sldMasterId id="2147483894" r:id="rId4"/>
    <p:sldMasterId id="2147483955" r:id="rId5"/>
    <p:sldMasterId id="2147484107" r:id="rId6"/>
    <p:sldMasterId id="2147484146" r:id="rId7"/>
    <p:sldMasterId id="2147484216" r:id="rId8"/>
    <p:sldMasterId id="2147484277" r:id="rId9"/>
    <p:sldMasterId id="2147484516" r:id="rId10"/>
    <p:sldMasterId id="2147484529" r:id="rId11"/>
    <p:sldMasterId id="2147484578" r:id="rId12"/>
  </p:sldMasterIdLst>
  <p:notesMasterIdLst>
    <p:notesMasterId r:id="rId59"/>
  </p:notesMasterIdLst>
  <p:handoutMasterIdLst>
    <p:handoutMasterId r:id="rId60"/>
  </p:handoutMasterIdLst>
  <p:sldIdLst>
    <p:sldId id="468" r:id="rId13"/>
    <p:sldId id="635" r:id="rId14"/>
    <p:sldId id="823" r:id="rId15"/>
    <p:sldId id="719" r:id="rId16"/>
    <p:sldId id="737" r:id="rId17"/>
    <p:sldId id="720" r:id="rId18"/>
    <p:sldId id="763" r:id="rId19"/>
    <p:sldId id="875" r:id="rId20"/>
    <p:sldId id="851" r:id="rId21"/>
    <p:sldId id="905" r:id="rId22"/>
    <p:sldId id="915" r:id="rId23"/>
    <p:sldId id="906" r:id="rId24"/>
    <p:sldId id="917" r:id="rId25"/>
    <p:sldId id="926" r:id="rId26"/>
    <p:sldId id="927" r:id="rId27"/>
    <p:sldId id="928" r:id="rId28"/>
    <p:sldId id="921" r:id="rId29"/>
    <p:sldId id="922" r:id="rId30"/>
    <p:sldId id="923" r:id="rId31"/>
    <p:sldId id="924" r:id="rId32"/>
    <p:sldId id="885" r:id="rId33"/>
    <p:sldId id="889" r:id="rId34"/>
    <p:sldId id="895" r:id="rId35"/>
    <p:sldId id="725" r:id="rId36"/>
    <p:sldId id="726" r:id="rId37"/>
    <p:sldId id="727" r:id="rId38"/>
    <p:sldId id="728" r:id="rId39"/>
    <p:sldId id="729" r:id="rId40"/>
    <p:sldId id="730" r:id="rId41"/>
    <p:sldId id="731" r:id="rId42"/>
    <p:sldId id="732" r:id="rId43"/>
    <p:sldId id="733" r:id="rId44"/>
    <p:sldId id="734" r:id="rId45"/>
    <p:sldId id="735" r:id="rId46"/>
    <p:sldId id="541" r:id="rId47"/>
    <p:sldId id="805" r:id="rId48"/>
    <p:sldId id="919" r:id="rId49"/>
    <p:sldId id="918" r:id="rId50"/>
    <p:sldId id="920" r:id="rId51"/>
    <p:sldId id="829" r:id="rId52"/>
    <p:sldId id="911" r:id="rId53"/>
    <p:sldId id="912" r:id="rId54"/>
    <p:sldId id="830" r:id="rId55"/>
    <p:sldId id="913" r:id="rId56"/>
    <p:sldId id="914" r:id="rId57"/>
    <p:sldId id="925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yner, Josh" initials="WJ" lastIdx="5" clrIdx="0"/>
  <p:cmAuthor id="1" name="Keith" initials="K" lastIdx="2" clrIdx="1"/>
  <p:cmAuthor id="2" name="Linda Perlstein" initials="" lastIdx="10" clrIdx="2"/>
  <p:cmAuthor id="3" name="Bridget DeSimone" initials="BD" lastIdx="6" clrIdx="3"/>
  <p:cmAuthor id="4" name="Arsenault, Leigh" initials="A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89B1"/>
    <a:srgbClr val="4AB5C4"/>
    <a:srgbClr val="2C7D88"/>
    <a:srgbClr val="0354A0"/>
    <a:srgbClr val="91E5B3"/>
    <a:srgbClr val="9CFAC5"/>
    <a:srgbClr val="72CDF4"/>
    <a:srgbClr val="99D625"/>
    <a:srgbClr val="FFE200"/>
    <a:srgbClr val="FF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1" autoAdjust="0"/>
    <p:restoredTop sz="80552" autoAdjust="0"/>
  </p:normalViewPr>
  <p:slideViewPr>
    <p:cSldViewPr snapToGrid="0">
      <p:cViewPr varScale="1">
        <p:scale>
          <a:sx n="70" d="100"/>
          <a:sy n="70" d="100"/>
        </p:scale>
        <p:origin x="13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412"/>
    </p:cViewPr>
  </p:sorterViewPr>
  <p:notesViewPr>
    <p:cSldViewPr>
      <p:cViewPr>
        <p:scale>
          <a:sx n="100" d="100"/>
          <a:sy n="100" d="100"/>
        </p:scale>
        <p:origin x="-1746" y="27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17200000000003E-2"/>
          <c:y val="5.6241199999999998E-2"/>
          <c:w val="0.90703100000000003"/>
          <c:h val="0.76253499999999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not attempt 9hrs in focus area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90-480C-BE7E-C532157B86F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Attempted 9hrs in focus area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90-480C-BE7E-C532157B86F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Earned 9hrs in focus area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90-480C-BE7E-C532157B8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184078288"/>
        <c:axId val="178567232"/>
      </c:barChart>
      <c:catAx>
        <c:axId val="1840782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178567232"/>
        <c:crosses val="autoZero"/>
        <c:auto val="1"/>
        <c:lblAlgn val="ctr"/>
        <c:lblOffset val="100"/>
        <c:noMultiLvlLbl val="1"/>
      </c:catAx>
      <c:valAx>
        <c:axId val="17856723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23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300" b="0" i="0" u="none" strike="noStrike">
                    <a:solidFill>
                      <a:srgbClr val="000000"/>
                    </a:solidFill>
                    <a:latin typeface="Helvetica Light"/>
                  </a:rPr>
                  <a:t>6 yr Graduation Rates</a:t>
                </a:r>
              </a:p>
            </c:rich>
          </c:tx>
          <c:layout/>
          <c:overlay val="1"/>
        </c:title>
        <c:numFmt formatCode="#,##0%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18407828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7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000" b="0" i="0" u="none" strike="noStrike" dirty="0">
                <a:solidFill>
                  <a:srgbClr val="000000"/>
                </a:solidFill>
                <a:latin typeface="Helvetica"/>
              </a:rPr>
              <a:t>Community College Freshmen</a:t>
            </a:r>
            <a:endParaRPr lang="en-US" sz="2700" b="0" i="0" u="none" strike="noStrike" dirty="0">
              <a:solidFill>
                <a:srgbClr val="000000"/>
              </a:solidFill>
              <a:latin typeface="Helvetica"/>
            </a:endParaRPr>
          </a:p>
        </c:rich>
      </c:tx>
      <c:layout>
        <c:manualLayout>
          <c:xMode val="edge"/>
          <c:yMode val="edge"/>
          <c:x val="2.8927100000000001E-2"/>
          <c:y val="0"/>
          <c:w val="0.46729300000000001"/>
          <c:h val="8.48629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2569699999999997E-2"/>
          <c:y val="8.4862999999999994E-2"/>
          <c:w val="0.47257700000000002"/>
          <c:h val="0.761125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Attempted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0.23987800000000001</c:v>
                </c:pt>
                <c:pt idx="1">
                  <c:v>0.22101499999999999</c:v>
                </c:pt>
                <c:pt idx="2">
                  <c:v>0.26648899999999998</c:v>
                </c:pt>
                <c:pt idx="3">
                  <c:v>0.26510699999999998</c:v>
                </c:pt>
                <c:pt idx="4">
                  <c:v>0.28245500000000001</c:v>
                </c:pt>
                <c:pt idx="5">
                  <c:v>0.31937599999999999</c:v>
                </c:pt>
                <c:pt idx="6">
                  <c:v>0.41281699999999999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93-4CD9-9CD5-423561729A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0.199792</c:v>
                </c:pt>
                <c:pt idx="1">
                  <c:v>0.17801700000000001</c:v>
                </c:pt>
                <c:pt idx="2">
                  <c:v>0.210508</c:v>
                </c:pt>
                <c:pt idx="3">
                  <c:v>0.20683499999999999</c:v>
                </c:pt>
                <c:pt idx="4">
                  <c:v>0.223602</c:v>
                </c:pt>
                <c:pt idx="5">
                  <c:v>0.25451600000000002</c:v>
                </c:pt>
                <c:pt idx="6">
                  <c:v>0.31909900000000002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893-4CD9-9CD5-423561729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178560160"/>
        <c:axId val="178567776"/>
      </c:barChart>
      <c:catAx>
        <c:axId val="178560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78567776"/>
        <c:crosses val="autoZero"/>
        <c:auto val="1"/>
        <c:lblAlgn val="ctr"/>
        <c:lblOffset val="100"/>
        <c:noMultiLvlLbl val="1"/>
      </c:catAx>
      <c:valAx>
        <c:axId val="178567776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7856016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</c:legendEntry>
      <c:layout>
        <c:manualLayout>
          <c:xMode val="edge"/>
          <c:yMode val="edge"/>
          <c:x val="5.0000028703069049E-2"/>
          <c:y val="0.9127197912955477"/>
          <c:w val="0.94817732641244934"/>
          <c:h val="8.7280208704452286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1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100" b="0" i="0" u="none" strike="noStrike" dirty="0">
                <a:solidFill>
                  <a:srgbClr val="000000"/>
                </a:solidFill>
                <a:latin typeface="Helvetica"/>
              </a:rPr>
              <a:t>Community College Minority Freshmen </a:t>
            </a:r>
          </a:p>
        </c:rich>
      </c:tx>
      <c:layout>
        <c:manualLayout>
          <c:xMode val="edge"/>
          <c:yMode val="edge"/>
          <c:x val="0.10004005700208611"/>
          <c:y val="6.0814012314598072E-3"/>
          <c:w val="0.89995999999999998"/>
          <c:h val="8.33817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00105"/>
          <c:y val="8.3381700000000003E-2"/>
          <c:w val="0.894895"/>
          <c:h val="0.864565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Attempted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0.11684600000000001</c:v>
                </c:pt>
                <c:pt idx="1">
                  <c:v>0.104856</c:v>
                </c:pt>
                <c:pt idx="2">
                  <c:v>0.132747</c:v>
                </c:pt>
                <c:pt idx="3">
                  <c:v>0.15080099999999999</c:v>
                </c:pt>
                <c:pt idx="4">
                  <c:v>0.162129</c:v>
                </c:pt>
                <c:pt idx="5">
                  <c:v>0.20041300000000001</c:v>
                </c:pt>
                <c:pt idx="6">
                  <c:v>0.291153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9D-4002-81F2-CBBA0A6186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8.8888999999999996E-2</c:v>
                </c:pt>
                <c:pt idx="1">
                  <c:v>7.4773999999999993E-2</c:v>
                </c:pt>
                <c:pt idx="2">
                  <c:v>9.4108999999999998E-2</c:v>
                </c:pt>
                <c:pt idx="3">
                  <c:v>0.101423</c:v>
                </c:pt>
                <c:pt idx="4">
                  <c:v>0.110149</c:v>
                </c:pt>
                <c:pt idx="5">
                  <c:v>0.145041</c:v>
                </c:pt>
                <c:pt idx="6">
                  <c:v>0.190355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9D-4002-81F2-CBBA0A618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178556352"/>
        <c:axId val="178564512"/>
      </c:barChart>
      <c:catAx>
        <c:axId val="178556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78564512"/>
        <c:crosses val="autoZero"/>
        <c:auto val="1"/>
        <c:lblAlgn val="ctr"/>
        <c:lblOffset val="100"/>
        <c:noMultiLvlLbl val="1"/>
      </c:catAx>
      <c:valAx>
        <c:axId val="178564512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785563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2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7393601F-6DFA-4901-BED3-07C3D11D874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2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F9661FEF-2FF5-48AD-864B-7FD61090E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44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3D53FCB3-3116-4BA0-A0FB-DF705EF6CDC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E9EC6E68-91FA-4CA7-8DD7-25476B1B0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2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1BF69-0C71-4B88-AA8F-AF8EE4A4BD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9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4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38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30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800"/>
              </a:spcBef>
              <a:buSzPct val="85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1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ts val="1800"/>
              </a:spcBef>
              <a:buSzPct val="8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25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ts val="1800"/>
              </a:spcBef>
              <a:buSzPct val="8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71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8CC10-8BDD-45CC-B22A-58B67AAE9F3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61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8CC10-8BDD-45CC-B22A-58B67AAE9F3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0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8CC10-8BDD-45CC-B22A-58B67AAE9F3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5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1BF69-0C71-4B88-AA8F-AF8EE4A4BD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4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223E-3D96-0848-9292-9E9F2F9C477D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24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19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1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7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E9EC6E68-91FA-4CA7-8DD7-25476B1B0A37}" type="slidenum">
              <a:rPr lang="en-US" sz="1800" kern="0">
                <a:solidFill>
                  <a:sysClr val="windowText" lastClr="000000"/>
                </a:solidFill>
              </a:rPr>
              <a:pPr defTabSz="921167">
                <a:defRPr/>
              </a:pPr>
              <a:t>24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98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4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Democratized</a:t>
            </a:r>
            <a:r>
              <a:rPr lang="en-US" baseline="0" dirty="0" smtClean="0"/>
              <a:t> access but didn’t change anything else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7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54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Intelligent design,</a:t>
            </a:r>
            <a:r>
              <a:rPr lang="en-US" baseline="0" dirty="0" smtClean="0"/>
              <a:t> not random assignment</a:t>
            </a:r>
          </a:p>
          <a:p>
            <a:r>
              <a:rPr lang="en-US" baseline="0" dirty="0" smtClean="0"/>
              <a:t>GE SLOs are what employers are looking for – not just AA grads it’s all college graduates at all levels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10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requirements</a:t>
            </a:r>
            <a:r>
              <a:rPr lang="en-US" baseline="0" dirty="0" smtClean="0"/>
              <a:t> just put together into cohesive and customized and relevant package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01C1BF69-0C71-4B88-AA8F-AF8EE4A4BDA5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3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11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lose control of teaching</a:t>
            </a:r>
            <a:r>
              <a:rPr lang="en-US" baseline="0" dirty="0" smtClean="0"/>
              <a:t> what you want when you want</a:t>
            </a:r>
          </a:p>
          <a:p>
            <a:r>
              <a:rPr lang="en-US" baseline="0" dirty="0" smtClean="0"/>
              <a:t>What do students need to take and when should we offer it</a:t>
            </a:r>
          </a:p>
          <a:p>
            <a:r>
              <a:rPr lang="en-US" baseline="0" dirty="0" smtClean="0"/>
              <a:t>Dev </a:t>
            </a:r>
            <a:r>
              <a:rPr lang="en-US" baseline="0" dirty="0" err="1" smtClean="0"/>
              <a:t>ed</a:t>
            </a:r>
            <a:r>
              <a:rPr lang="en-US" baseline="0" dirty="0" smtClean="0"/>
              <a:t> math pathways decision is now focused on what math students need for their pathways and ultimate careers</a:t>
            </a:r>
          </a:p>
          <a:p>
            <a:r>
              <a:rPr lang="en-US" baseline="0" dirty="0" smtClean="0"/>
              <a:t>Move from control of what is taught in discipline to control over what is taught in programs</a:t>
            </a:r>
          </a:p>
          <a:p>
            <a:r>
              <a:rPr lang="en-US" b="1" baseline="0" dirty="0" smtClean="0"/>
              <a:t>Read paper response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1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Easier to drop out when not making progress</a:t>
            </a:r>
          </a:p>
          <a:p>
            <a:r>
              <a:rPr lang="en-US" dirty="0" smtClean="0"/>
              <a:t>For every one that graduates with 95 units,</a:t>
            </a:r>
            <a:r>
              <a:rPr lang="en-US" baseline="0" dirty="0" smtClean="0"/>
              <a:t> there are 5 that don’t graduate at all</a:t>
            </a:r>
          </a:p>
          <a:p>
            <a:r>
              <a:rPr lang="en-US" baseline="0" dirty="0" smtClean="0"/>
              <a:t>Enrollment management is about keeping ones you have and not getting new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11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10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</a:t>
            </a:r>
            <a:r>
              <a:rPr lang="en-US" baseline="0" dirty="0" smtClean="0"/>
              <a:t> support redefined students didn’t say they want to wander, directed and focused were prioritized</a:t>
            </a:r>
          </a:p>
          <a:p>
            <a:r>
              <a:rPr lang="en-US" baseline="0" dirty="0" smtClean="0"/>
              <a:t>Guided exploration, process of elimination to isolate what like and don’t like</a:t>
            </a:r>
          </a:p>
          <a:p>
            <a:r>
              <a:rPr lang="en-US" baseline="0" dirty="0" smtClean="0"/>
              <a:t>Get students into careers instead of jobs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213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students into careers, GE is important</a:t>
            </a:r>
            <a:r>
              <a:rPr lang="en-US" baseline="0" dirty="0" smtClean="0"/>
              <a:t> to supporting flexibility to change careers</a:t>
            </a:r>
          </a:p>
          <a:p>
            <a:r>
              <a:rPr lang="en-US" baseline="0" dirty="0" smtClean="0"/>
              <a:t>Need to get into first career</a:t>
            </a:r>
          </a:p>
          <a:p>
            <a:r>
              <a:rPr lang="en-US" baseline="0" dirty="0" smtClean="0"/>
              <a:t>Careful not tracking students into low income careers, historically done that, there are ways to avoid </a:t>
            </a:r>
          </a:p>
          <a:p>
            <a:r>
              <a:rPr lang="en-US" baseline="0" dirty="0" smtClean="0"/>
              <a:t>Bridge programs to get college ready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80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86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3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01C1BF69-0C71-4B88-AA8F-AF8EE4A4BDA5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37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5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3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6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703263"/>
            <a:ext cx="4684713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BF34750A-0A13-1C45-8D38-1E752286CA6A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4</a:t>
            </a:fld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301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E9EC6E68-91FA-4CA7-8DD7-25476B1B0A37}" type="slidenum">
              <a:rPr lang="en-US" sz="1800" kern="0">
                <a:solidFill>
                  <a:sysClr val="windowText" lastClr="000000"/>
                </a:solidFill>
              </a:rPr>
              <a:pPr defTabSz="921167">
                <a:defRPr/>
              </a:pPr>
              <a:t>40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500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34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9865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767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2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C6E68-91FA-4CA7-8DD7-25476B1B0A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7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C1625F3E-564F-554F-9C3B-BCE117FFDB69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5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3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703263"/>
            <a:ext cx="4684713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506E3BAA-68C0-4015-833A-6859E6A647EB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6</a:t>
            </a:fld>
            <a:endParaRPr lang="en-US" sz="1800" kern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defTabSz="921167">
              <a:defRPr/>
            </a:pPr>
            <a:endParaRPr lang="en-US" sz="1800" ker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21167">
              <a:defRPr/>
            </a:pPr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1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703263"/>
            <a:ext cx="4684713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506E3BAA-68C0-4015-833A-6859E6A647EB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7</a:t>
            </a:fld>
            <a:endParaRPr lang="en-US" sz="1800" kern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defTabSz="921167">
              <a:defRPr/>
            </a:pPr>
            <a:endParaRPr lang="en-US" sz="1800" ker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21167">
              <a:defRPr/>
            </a:pPr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5225" y="703263"/>
            <a:ext cx="4684713" cy="3513137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ヒラギノ角ゴ Pro W3" pitchFamily="1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62668" indent="-293334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73336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42670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112005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81339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3050673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520008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989342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defTabSz="921167">
              <a:defRPr/>
            </a:pPr>
            <a:fld id="{D1130F92-411B-4CDF-9EAB-752BED63AD7C}" type="slidenum">
              <a:rPr lang="en-US" sz="1200" kern="0">
                <a:solidFill>
                  <a:prstClr val="black"/>
                </a:solidFill>
              </a:rPr>
              <a:pPr defTabSz="921167">
                <a:defRPr/>
              </a:pPr>
              <a:t>8</a:t>
            </a:fld>
            <a:endParaRPr lang="en-US" sz="1200" kern="0">
              <a:solidFill>
                <a:prstClr val="black"/>
              </a:solidFill>
            </a:endParaRPr>
          </a:p>
        </p:txBody>
      </p:sp>
      <p:sp>
        <p:nvSpPr>
          <p:cNvPr id="121861" name="Header Placeholder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62668" indent="-293334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73336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42670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112005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81339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3050673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520008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989342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defTabSz="921167">
              <a:defRPr/>
            </a:pPr>
            <a:endParaRPr lang="en-US" sz="1200" kern="0">
              <a:solidFill>
                <a:prstClr val="black"/>
              </a:solidFill>
            </a:endParaRPr>
          </a:p>
        </p:txBody>
      </p:sp>
      <p:sp>
        <p:nvSpPr>
          <p:cNvPr id="121862" name="Date Placeholder 5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62668" indent="-293334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73336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42670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112005" indent="-234667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81339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3050673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520008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989342" indent="-2346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defTabSz="921167">
              <a:defRPr/>
            </a:pPr>
            <a:endParaRPr lang="en-US" sz="12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92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16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 </a:t>
            </a:r>
            <a:r>
              <a:rPr lang="en-US" baseline="0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01C1BF69-0C71-4B88-AA8F-AF8EE4A4BDA5}" type="slidenum">
              <a:rPr lang="en-US" sz="1800" kern="0">
                <a:solidFill>
                  <a:prstClr val="black"/>
                </a:solidFill>
              </a:rPr>
              <a:pPr defTabSz="921167">
                <a:defRPr/>
              </a:pPr>
              <a:t>9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.bin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bmp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bmp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916" y="5401208"/>
            <a:ext cx="5589639" cy="120199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 i="0" spc="50" baseline="0">
                <a:solidFill>
                  <a:srgbClr val="FAFFB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0857" y="6546575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70431" y="412956"/>
            <a:ext cx="6803136" cy="3178276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000" b="0" i="0" u="none" strike="noStrike" kern="1200" cap="none" spc="-100" normalizeH="0" baseline="0" dirty="0">
                <a:ln>
                  <a:noFill/>
                </a:ln>
                <a:solidFill>
                  <a:srgbClr val="2C7D88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6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156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88"/>
            <a:ext cx="8229600" cy="3851275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6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8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Complete College America GPS Meeting/ August 29, 2012</a:t>
            </a:r>
            <a:endParaRPr lang="en-US" sz="700" dirty="0">
              <a:solidFill>
                <a:srgbClr val="00539B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9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6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4266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2" y="762000"/>
            <a:ext cx="822960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50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7162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34981" y="2379665"/>
            <a:ext cx="3979863" cy="3831592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84712" y="2113916"/>
            <a:ext cx="3979863" cy="4097338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50" y="2415328"/>
            <a:ext cx="3979333" cy="379465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9" y="762000"/>
            <a:ext cx="823976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2415329"/>
            <a:ext cx="3979333" cy="380481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982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284163" indent="-111125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5250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346075" indent="-23495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1733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3"/>
            <a:ext cx="8224520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39" y="31089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83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2" y="750889"/>
            <a:ext cx="8229601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1989995"/>
            <a:ext cx="3979333" cy="422729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7" y="1981521"/>
            <a:ext cx="3995737" cy="4235766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18965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6" y="2201334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34982" y="2201334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7241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9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92" y="6400800"/>
            <a:ext cx="12795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14" y="242889"/>
            <a:ext cx="8742363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12319" y="6254461"/>
            <a:ext cx="8686800" cy="230832"/>
          </a:xfrm>
        </p:spPr>
        <p:txBody>
          <a:bodyPr lIns="91440" tIns="45720" rIns="91440" bIns="45720" anchor="b">
            <a:noAutofit/>
          </a:bodyPr>
          <a:lstStyle>
            <a:lvl1pPr>
              <a:defRPr sz="9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>
          <a:xfrm>
            <a:off x="5091113" y="6492884"/>
            <a:ext cx="2133600" cy="182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69A2AA-1921-43E5-9020-CC4D5CB96CC1}" type="datetime2">
              <a:rPr lang="en-US" altLang="en-US">
                <a:solidFill>
                  <a:srgbClr val="000000"/>
                </a:solidFill>
              </a:rPr>
              <a:pPr/>
              <a:t>Thursday, March 09, 2017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212725" y="6492884"/>
            <a:ext cx="2895600" cy="182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DRAFT - for discussion purposes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4114800" y="6492884"/>
            <a:ext cx="914400" cy="182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AAC7E1-7A03-457F-A246-EDC5C1100E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82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0"/>
          <p:cNvSpPr txBox="1">
            <a:spLocks noChangeArrowheads="1"/>
          </p:cNvSpPr>
          <p:nvPr userDrawn="1"/>
        </p:nvSpPr>
        <p:spPr bwMode="auto">
          <a:xfrm>
            <a:off x="8802689" y="6564322"/>
            <a:ext cx="200025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5AA471D-48CF-844E-A69E-867CC4001CDB}" type="slidenum">
              <a:rPr lang="en-US" smtClean="0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163514" y="6564321"/>
            <a:ext cx="4197351" cy="15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1000"/>
              </a:lnSpc>
              <a:defRPr/>
            </a:pPr>
            <a:r>
              <a:rPr lang="en-US" sz="1000" dirty="0">
                <a:solidFill>
                  <a:srgbClr val="FFFFFF"/>
                </a:solidFill>
                <a:latin typeface="Tahoma" charset="0"/>
                <a:ea typeface="SimSun" charset="0"/>
              </a:rPr>
              <a:t>©2013 U.S. Education Delivery Institute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448283" y="370380"/>
            <a:ext cx="7467119" cy="29238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None/>
              <a:defRPr sz="1900" b="1" i="0" baseline="0">
                <a:solidFill>
                  <a:srgbClr val="4B4B4B"/>
                </a:solidFill>
                <a:latin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63852" y="1543487"/>
            <a:ext cx="4258312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57089" y="1543487"/>
            <a:ext cx="4258312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0741" y="1146701"/>
            <a:ext cx="875466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4844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/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/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/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/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52400" y="233680"/>
            <a:ext cx="8991600" cy="792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200" y="1117602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 userDrawn="1"/>
        </p:nvSpPr>
        <p:spPr bwMode="auto">
          <a:xfrm>
            <a:off x="7556500" y="735449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0065A4"/>
              </a:solidFill>
            </a:endParaRPr>
          </a:p>
        </p:txBody>
      </p:sp>
      <p:pic>
        <p:nvPicPr>
          <p:cNvPr id="7" name="Picture 6" descr="CCRC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9" y="91441"/>
            <a:ext cx="3149599" cy="10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5617464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380637"/>
            <a:ext cx="1823085" cy="1645920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380637"/>
            <a:ext cx="5428856" cy="520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5999"/>
            <a:ext cx="1823085" cy="330363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85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1117602"/>
            <a:ext cx="8229600" cy="172720"/>
          </a:xfrm>
          <a:prstGeom prst="rect">
            <a:avLst/>
          </a:prstGeom>
          <a:solidFill>
            <a:srgbClr val="A3B2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49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FFFFFF"/>
              </a:solidFill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1" y="91440"/>
            <a:ext cx="3145536" cy="10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42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91"/>
            <a:ext cx="8229600" cy="3851276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9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99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PRESENTATION TITLE IN HEADER / MONTH XX, 2012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3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COMMUNITY COLLEGE RESEARCH CENTER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734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89"/>
            <a:ext cx="8229600" cy="3851275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9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99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Complete College America GPS Meeting/ August 29, 2012</a:t>
            </a:r>
            <a:endParaRPr lang="en-US" sz="700" dirty="0">
              <a:solidFill>
                <a:srgbClr val="00539B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3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599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0248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6" y="762000"/>
            <a:ext cx="822960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1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9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7504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34973" y="2379665"/>
            <a:ext cx="3979863" cy="3831592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84703" y="2113922"/>
            <a:ext cx="3979862" cy="4097339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9" y="2415329"/>
            <a:ext cx="3979333" cy="379465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0" y="762000"/>
            <a:ext cx="823976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1" y="2415332"/>
            <a:ext cx="3979333" cy="3804815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981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284163" indent="-111125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5249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346075" indent="-23495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66782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3"/>
            <a:ext cx="8224520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36" y="310898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211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6" y="750889"/>
            <a:ext cx="8229601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1" y="1989992"/>
            <a:ext cx="3979333" cy="422729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5" y="1981520"/>
            <a:ext cx="3995737" cy="42357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78105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3" y="2201343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34976" y="2201343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11739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98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5614416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5378147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0456" y="379476"/>
            <a:ext cx="1824228" cy="1645920"/>
          </a:xfrm>
        </p:spPr>
        <p:txBody>
          <a:bodyPr anchor="ctr"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27414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68976" y="380637"/>
            <a:ext cx="5428856" cy="520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363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1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3254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893117" y="1946765"/>
            <a:ext cx="7358063" cy="4018359"/>
          </a:xfrm>
          <a:prstGeom prst="rect">
            <a:avLst/>
          </a:prstGeom>
        </p:spPr>
        <p:txBody>
          <a:bodyPr numCol="2" spcCol="519251" anchor="t"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876003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816201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893117" y="2089547"/>
            <a:ext cx="7358063" cy="267890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81316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893117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10727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893117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8319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446484" y="3366493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16616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446484" y="3366493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77030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5045273" y="2027039"/>
            <a:ext cx="2884289" cy="3848695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892969" y="1946765"/>
            <a:ext cx="3545086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1816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892969" y="1946765"/>
            <a:ext cx="3545086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7681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Enter Title Here Small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95400" y="1905000"/>
            <a:ext cx="6858000" cy="4191000"/>
          </a:xfrm>
        </p:spPr>
        <p:txBody>
          <a:bodyPr/>
          <a:lstStyle>
            <a:lvl1pPr>
              <a:buSzPct val="100000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1219200" y="6447116"/>
            <a:ext cx="5943600" cy="2701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49523"/>
      </p:ext>
    </p:extLst>
  </p:cSld>
  <p:clrMapOvr>
    <a:masterClrMapping/>
  </p:clrMapOvr>
  <p:transition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5465117" y="1946765"/>
            <a:ext cx="2786063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59757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>
            <a:noAutofit/>
          </a:bodyPr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778262" y="6545461"/>
            <a:ext cx="255654" cy="253218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984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3955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4422075" y="6509743"/>
            <a:ext cx="290922" cy="2965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6768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7010400" y="6254495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72966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62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</p:spPr>
        <p:txBody>
          <a:bodyPr/>
          <a:lstStyle>
            <a:lvl1pPr marL="310160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0323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0506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40645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50835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4422075" y="6505278"/>
            <a:ext cx="290922" cy="2965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38354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85948" y="3432175"/>
            <a:ext cx="7772401" cy="1622426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2672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1371748" y="5054600"/>
            <a:ext cx="6400801" cy="18034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0" indent="0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319004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38042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957101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276105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6553200" y="6356349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04935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7010400" y="6254495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89514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8987" indent="-328987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2352" indent="-31334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0506" indent="-292449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08025" indent="-35093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27081" indent="-350939" defTabSz="319004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0840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sz="half" idx="1"/>
          </p:nvPr>
        </p:nvSpPr>
        <p:spPr>
          <a:xfrm>
            <a:off x="457199" y="1600285"/>
            <a:ext cx="4038601" cy="5257801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Calibri"/>
                <a:ea typeface="Calibri"/>
                <a:cs typeface="Calibri"/>
                <a:sym typeface="Calibri"/>
              </a:defRPr>
            </a:lvl2pPr>
            <a:lvl3pPr marL="941141" indent="-303078" defTabSz="319004">
              <a:spcBef>
                <a:spcPts val="422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3pPr>
            <a:lvl4pPr marL="1293867" indent="-336757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Calibri"/>
                <a:ea typeface="Calibri"/>
                <a:cs typeface="Calibri"/>
                <a:sym typeface="Calibri"/>
              </a:defRPr>
            </a:lvl4pPr>
            <a:lvl5pPr marL="1612869" indent="-336757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61097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22380" y="4407048"/>
            <a:ext cx="7772401" cy="1362075"/>
          </a:xfrm>
          <a:prstGeom prst="rect">
            <a:avLst/>
          </a:prstGeom>
        </p:spPr>
        <p:txBody>
          <a:bodyPr lIns="64525" tIns="64525" rIns="64525" bIns="64525" anchor="t"/>
          <a:lstStyle>
            <a:lvl1pPr algn="l" defTabSz="319004">
              <a:defRPr sz="3867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722380" y="2906714"/>
            <a:ext cx="7772401" cy="1500188"/>
          </a:xfrm>
          <a:prstGeom prst="rect">
            <a:avLst/>
          </a:prstGeom>
        </p:spPr>
        <p:txBody>
          <a:bodyPr lIns="64525" tIns="64525" rIns="64525" bIns="64525" anchor="b"/>
          <a:lstStyle>
            <a:lvl1pPr marL="0" indent="0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19004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38042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957101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276105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159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916" y="5401208"/>
            <a:ext cx="5589639" cy="120199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 i="0" spc="50" baseline="0">
                <a:solidFill>
                  <a:srgbClr val="FAFFB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0857" y="6546575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70431" y="412956"/>
            <a:ext cx="6803136" cy="3178276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000" b="0" i="0" u="none" strike="noStrike" kern="1200" cap="none" spc="-100" normalizeH="0" baseline="0" dirty="0">
                <a:ln>
                  <a:noFill/>
                </a:ln>
                <a:solidFill>
                  <a:srgbClr val="2C7D88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2526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8987" indent="-328987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2352" indent="-31334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0506" indent="-292449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08025" indent="-35093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27081" indent="-350939" defTabSz="319004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09711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553200" y="6387197"/>
            <a:ext cx="2133600" cy="303435"/>
          </a:xfrm>
          <a:prstGeom prst="rect">
            <a:avLst/>
          </a:prstGeom>
        </p:spPr>
        <p:txBody>
          <a:bodyPr wrap="square" lIns="64525" tIns="64525" rIns="64525" bIns="64525" anchor="ctr">
            <a:spAutoFit/>
          </a:bodyPr>
          <a:lstStyle>
            <a:lvl1pPr algn="r" defTabSz="638042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26532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_no log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55414" y="2"/>
            <a:ext cx="8233172" cy="1423167"/>
          </a:xfrm>
          <a:prstGeom prst="rect">
            <a:avLst/>
          </a:prstGeom>
        </p:spPr>
        <p:txBody>
          <a:bodyPr lIns="37794" tIns="37794" rIns="37794" bIns="37794"/>
          <a:lstStyle>
            <a:lvl1pPr defTabSz="451974">
              <a:defRPr sz="443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2971948" y="6477002"/>
            <a:ext cx="2057401" cy="151805"/>
          </a:xfrm>
          <a:prstGeom prst="rect">
            <a:avLst/>
          </a:prstGeom>
        </p:spPr>
        <p:txBody>
          <a:bodyPr wrap="square" lIns="37794" tIns="37794" rIns="37794" bIns="37794"/>
          <a:lstStyle>
            <a:lvl1pPr defTabSz="903903">
              <a:defRPr sz="633">
                <a:solidFill>
                  <a:srgbClr val="999999"/>
                </a:solidFill>
                <a:uFill>
                  <a:solidFill>
                    <a:srgbClr val="F1F0E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46191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7649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457199" y="131"/>
            <a:ext cx="8229603" cy="1423169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457199" y="1600285"/>
            <a:ext cx="8229603" cy="5257801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8818272" y="6254496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70124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/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/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83404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>
            <a:noAutofit/>
          </a:bodyPr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778262" y="6545461"/>
            <a:ext cx="255654" cy="253218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984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63944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 lIns="0" tIns="0" rIns="0" bIns="0"/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95634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072535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62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9940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-1" y="-1753066"/>
          <a:ext cx="9144001" cy="6870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Image" r:id="rId3" imgW="13002840" imgH="9752040" progId="Photoshop.Image.13">
                  <p:embed/>
                </p:oleObj>
              </mc:Choice>
              <mc:Fallback>
                <p:oleObj name="Image" r:id="rId3" imgW="13002840" imgH="975204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753066"/>
                        <a:ext cx="9144001" cy="6870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320955"/>
            <a:ext cx="6803136" cy="106957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spc="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  <a:prstGeom prst="rect">
            <a:avLst/>
          </a:prstGeom>
        </p:spPr>
        <p:txBody>
          <a:bodyPr/>
          <a:lstStyle>
            <a:lvl1pPr algn="ctr">
              <a:defRPr sz="20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AD4538-D93B-41FD-9463-C66CD05F3C7C}" type="datetime1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3/9/2017</a:t>
            </a:fld>
            <a:endParaRPr lang="en-US" dirty="0"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2" y="5842345"/>
            <a:ext cx="1860737" cy="893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0857" y="6554803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72717" y="2094309"/>
            <a:ext cx="6803136" cy="2241717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4800" b="0" i="0" u="none" strike="noStrike" kern="1200" cap="none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01556"/>
      </p:ext>
    </p:extLst>
  </p:cSld>
  <p:clrMapOvr>
    <a:masterClrMapping/>
  </p:clrMapOvr>
  <p:transition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457348" y="978856"/>
            <a:ext cx="8229601" cy="824176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457348" y="2057511"/>
            <a:ext cx="8229601" cy="3123397"/>
          </a:xfrm>
          <a:prstGeom prst="rect">
            <a:avLst/>
          </a:prstGeom>
        </p:spPr>
        <p:txBody>
          <a:bodyPr lIns="48403" tIns="48403" rIns="48403" bIns="48403" anchor="t"/>
          <a:lstStyle>
            <a:lvl1pPr marL="324742" indent="-324742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453716">
              <a:spcBef>
                <a:spcPts val="633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8850683" y="5548126"/>
            <a:ext cx="293319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29070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1684795" y="4162573"/>
            <a:ext cx="5829301" cy="1021557"/>
          </a:xfrm>
          <a:prstGeom prst="rect">
            <a:avLst/>
          </a:prstGeom>
        </p:spPr>
        <p:txBody>
          <a:bodyPr lIns="48403" tIns="48403" rIns="48403" bIns="48403" anchor="t"/>
          <a:lstStyle>
            <a:lvl1pPr algn="l" defTabSz="319004">
              <a:defRPr sz="3797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xfrm>
            <a:off x="1684795" y="3037384"/>
            <a:ext cx="5829301" cy="1125141"/>
          </a:xfrm>
          <a:prstGeom prst="rect">
            <a:avLst/>
          </a:prstGeom>
        </p:spPr>
        <p:txBody>
          <a:bodyPr lIns="48403" tIns="48403" rIns="48403" bIns="48403" anchor="b"/>
          <a:lstStyle>
            <a:lvl1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xfrm>
            <a:off x="1143000" y="5679406"/>
            <a:ext cx="219580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l" defTabSz="638042">
              <a:defRPr sz="773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283535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457348" y="979002"/>
            <a:ext cx="8229601" cy="824177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850681" y="5548128"/>
            <a:ext cx="293319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237238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1486048" y="857249"/>
            <a:ext cx="6172201" cy="1067376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319004">
              <a:defRPr sz="2531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1486048" y="2057484"/>
            <a:ext cx="6172201" cy="3943351"/>
          </a:xfrm>
          <a:prstGeom prst="rect">
            <a:avLst/>
          </a:prstGeom>
        </p:spPr>
        <p:txBody>
          <a:bodyPr lIns="48403" tIns="48403" rIns="48403" bIns="48403" anchor="t"/>
          <a:lstStyle>
            <a:lvl1pPr marL="307614" indent="-307614" defTabSz="319004">
              <a:spcBef>
                <a:spcPts val="422"/>
              </a:spcBef>
              <a:buSzPct val="100000"/>
              <a:buFont typeface="Arial"/>
              <a:defRPr sz="2531">
                <a:latin typeface="Verdana"/>
                <a:ea typeface="Verdana"/>
                <a:cs typeface="Verdana"/>
                <a:sym typeface="Verdana"/>
              </a:defRPr>
            </a:lvl1pPr>
            <a:lvl2pPr marL="618100" indent="-299102" defTabSz="319004">
              <a:spcBef>
                <a:spcPts val="422"/>
              </a:spcBef>
              <a:buSzPct val="100000"/>
              <a:buFont typeface="Arial"/>
              <a:buChar char="–"/>
              <a:defRPr sz="2531">
                <a:latin typeface="Verdana"/>
                <a:ea typeface="Verdana"/>
                <a:cs typeface="Verdana"/>
                <a:sym typeface="Verdana"/>
              </a:defRPr>
            </a:lvl2pPr>
            <a:lvl3pPr marL="877348" indent="-239300" defTabSz="319004">
              <a:spcBef>
                <a:spcPts val="422"/>
              </a:spcBef>
              <a:buSzPct val="100000"/>
              <a:buFont typeface="Arial"/>
              <a:defRPr sz="2531">
                <a:latin typeface="Verdana"/>
                <a:ea typeface="Verdana"/>
                <a:cs typeface="Verdana"/>
                <a:sym typeface="Verdana"/>
              </a:defRPr>
            </a:lvl3pPr>
            <a:lvl4pPr marL="1244213" indent="-287091" defTabSz="319004">
              <a:spcBef>
                <a:spcPts val="422"/>
              </a:spcBef>
              <a:buSzPct val="100000"/>
              <a:buFont typeface="Arial"/>
              <a:buChar char="–"/>
              <a:defRPr sz="2531">
                <a:latin typeface="Verdana"/>
                <a:ea typeface="Verdana"/>
                <a:cs typeface="Verdana"/>
                <a:sym typeface="Verdana"/>
              </a:defRPr>
            </a:lvl4pPr>
            <a:lvl5pPr marL="1563250" indent="-287091" defTabSz="319004">
              <a:spcBef>
                <a:spcPts val="422"/>
              </a:spcBef>
              <a:buSzPct val="100000"/>
              <a:buFont typeface="Arial"/>
              <a:buChar char="»"/>
              <a:defRPr sz="2531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7742949" y="5548267"/>
            <a:ext cx="258052" cy="195150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319004">
              <a:defRPr sz="63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69506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348" y="162265"/>
            <a:ext cx="8229601" cy="1098901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457348" y="1600202"/>
            <a:ext cx="8229601" cy="4164529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453716">
              <a:spcBef>
                <a:spcPts val="633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xfrm>
            <a:off x="8818124" y="6254495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704544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893117" y="1946765"/>
            <a:ext cx="7358063" cy="4018359"/>
          </a:xfrm>
          <a:prstGeom prst="rect">
            <a:avLst/>
          </a:prstGeom>
        </p:spPr>
        <p:txBody>
          <a:bodyPr numCol="2" spcCol="519251" anchor="t"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6406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0826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893117" y="2089547"/>
            <a:ext cx="7358063" cy="267890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95883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893117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282956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893117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40990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17805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2717" y="2094309"/>
            <a:ext cx="6803136" cy="2241717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4800" b="0" i="0" u="none" strike="noStrike" kern="1200" cap="none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  <a:prstGeom prst="rect">
            <a:avLst/>
          </a:prstGeom>
        </p:spPr>
        <p:txBody>
          <a:bodyPr/>
          <a:lstStyle>
            <a:lvl1pPr algn="ctr">
              <a:defRPr lang="en-US" sz="2000" kern="1200" spc="0" baseline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72916-D2B9-4F6F-9C78-0E3A7C20545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3/9/2017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2" y="5842345"/>
            <a:ext cx="1860737" cy="8931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0857" y="6554803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171575" y="4320955"/>
            <a:ext cx="6803136" cy="106957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spc="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13303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446484" y="3366493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304512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446484" y="3366493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34769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5045273" y="2027039"/>
            <a:ext cx="2884289" cy="3848695"/>
          </a:xfrm>
          <a:prstGeom prst="rect">
            <a:avLst/>
          </a:prstGeom>
        </p:spPr>
        <p:txBody>
          <a:bodyPr lIns="90761" tIns="45355" rIns="90761" bIns="45355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892969" y="1946765"/>
            <a:ext cx="3545086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943797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892969" y="1946765"/>
            <a:ext cx="3545086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425186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5465117" y="1946765"/>
            <a:ext cx="2786063" cy="4018359"/>
          </a:xfrm>
          <a:prstGeom prst="rect">
            <a:avLst/>
          </a:prstGeom>
        </p:spPr>
        <p:txBody>
          <a:bodyPr/>
          <a:lstStyle>
            <a:lvl1pPr marL="566709" indent="-345122">
              <a:spcBef>
                <a:spcPts val="2672"/>
              </a:spcBef>
              <a:defRPr sz="2180"/>
            </a:lvl1pPr>
            <a:lvl2pPr marL="876870" indent="-345122">
              <a:spcBef>
                <a:spcPts val="2672"/>
              </a:spcBef>
              <a:defRPr sz="2180"/>
            </a:lvl2pPr>
            <a:lvl3pPr marL="1187029" indent="-345122">
              <a:spcBef>
                <a:spcPts val="2672"/>
              </a:spcBef>
              <a:defRPr sz="2180"/>
            </a:lvl3pPr>
            <a:lvl4pPr marL="1497193" indent="-345122">
              <a:spcBef>
                <a:spcPts val="2672"/>
              </a:spcBef>
              <a:defRPr sz="2180"/>
            </a:lvl4pPr>
            <a:lvl5pPr marL="1807376" indent="-345122">
              <a:spcBef>
                <a:spcPts val="2672"/>
              </a:spcBef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721968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/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/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8814530" y="6545461"/>
            <a:ext cx="219386" cy="219616"/>
          </a:xfrm>
          <a:prstGeom prst="rect">
            <a:avLst/>
          </a:prstGeom>
        </p:spPr>
        <p:txBody>
          <a:bodyPr/>
          <a:lstStyle>
            <a:lvl1pPr algn="r">
              <a:defRPr sz="984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4777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>
            <a:noAutofit/>
          </a:bodyPr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778262" y="6545461"/>
            <a:ext cx="255654" cy="253218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984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822556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4422075" y="6509743"/>
            <a:ext cx="290922" cy="2965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251531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7010400" y="6254495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56610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62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</p:spPr>
        <p:txBody>
          <a:bodyPr/>
          <a:lstStyle>
            <a:lvl1pPr marL="310160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0323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0506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40645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50835" indent="-310160">
              <a:spcBef>
                <a:spcPts val="2953"/>
              </a:spcBef>
              <a:buSzPct val="75000"/>
              <a:defRPr sz="2531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4422075" y="6505278"/>
            <a:ext cx="290922" cy="2965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89636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00777"/>
            <a:ext cx="7680960" cy="4076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36181" y="6383806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15119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85948" y="3432175"/>
            <a:ext cx="7772401" cy="1622426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2672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1371748" y="5054600"/>
            <a:ext cx="6400801" cy="18034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0" indent="0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319004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38042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957101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276105" algn="ctr" defTabSz="319004">
              <a:spcBef>
                <a:spcPts val="422"/>
              </a:spcBef>
              <a:buSzTx/>
              <a:buNone/>
              <a:defRPr sz="2672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6553200" y="6356349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44523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7010400" y="6254495"/>
            <a:ext cx="2133600" cy="249254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714125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8987" indent="-328987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2352" indent="-31334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0506" indent="-292449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08025" indent="-35093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27081" indent="-350939" defTabSz="319004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45949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sz="half" idx="1"/>
          </p:nvPr>
        </p:nvSpPr>
        <p:spPr>
          <a:xfrm>
            <a:off x="457199" y="1600285"/>
            <a:ext cx="4038601" cy="5257801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Calibri"/>
                <a:ea typeface="Calibri"/>
                <a:cs typeface="Calibri"/>
                <a:sym typeface="Calibri"/>
              </a:defRPr>
            </a:lvl2pPr>
            <a:lvl3pPr marL="941141" indent="-303078" defTabSz="319004">
              <a:spcBef>
                <a:spcPts val="422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3pPr>
            <a:lvl4pPr marL="1293867" indent="-336757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Calibri"/>
                <a:ea typeface="Calibri"/>
                <a:cs typeface="Calibri"/>
                <a:sym typeface="Calibri"/>
              </a:defRPr>
            </a:lvl4pPr>
            <a:lvl5pPr marL="1612869" indent="-336757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51693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22380" y="4407048"/>
            <a:ext cx="7772401" cy="1362075"/>
          </a:xfrm>
          <a:prstGeom prst="rect">
            <a:avLst/>
          </a:prstGeom>
        </p:spPr>
        <p:txBody>
          <a:bodyPr lIns="64525" tIns="64525" rIns="64525" bIns="64525" anchor="t"/>
          <a:lstStyle>
            <a:lvl1pPr algn="l" defTabSz="319004">
              <a:defRPr sz="3867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722380" y="2906714"/>
            <a:ext cx="7772401" cy="1500188"/>
          </a:xfrm>
          <a:prstGeom prst="rect">
            <a:avLst/>
          </a:prstGeom>
        </p:spPr>
        <p:txBody>
          <a:bodyPr lIns="64525" tIns="64525" rIns="64525" bIns="64525" anchor="b"/>
          <a:lstStyle>
            <a:lvl1pPr marL="0" indent="0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19004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38042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957101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276105" defTabSz="319004">
              <a:spcBef>
                <a:spcPts val="281"/>
              </a:spcBef>
              <a:buSzTx/>
              <a:buNone/>
              <a:defRPr sz="19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880958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57348" y="0"/>
            <a:ext cx="8229601" cy="1423168"/>
          </a:xfrm>
          <a:prstGeom prst="rect">
            <a:avLst/>
          </a:prstGeom>
        </p:spPr>
        <p:txBody>
          <a:bodyPr lIns="64525" tIns="64525" rIns="64525" bIns="64525"/>
          <a:lstStyle>
            <a:lvl1pPr defTabSz="319004">
              <a:defRPr sz="443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457348" y="1600201"/>
            <a:ext cx="8229601" cy="5257800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8987" indent="-328987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2352" indent="-31334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0506" indent="-292449" defTabSz="319004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08025" indent="-350939" defTabSz="319004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27081" indent="-350939" defTabSz="319004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55" y="6429690"/>
            <a:ext cx="2133601" cy="281762"/>
          </a:xfrm>
          <a:prstGeom prst="rect">
            <a:avLst/>
          </a:prstGeom>
        </p:spPr>
        <p:txBody>
          <a:bodyPr wrap="square" lIns="64525" tIns="64525" rIns="64525" bIns="64525">
            <a:spAutoFit/>
          </a:bodyPr>
          <a:lstStyle>
            <a:lvl1pPr algn="l" defTabSz="638042">
              <a:defRPr sz="984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35164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553200" y="6387197"/>
            <a:ext cx="2133600" cy="303435"/>
          </a:xfrm>
          <a:prstGeom prst="rect">
            <a:avLst/>
          </a:prstGeom>
        </p:spPr>
        <p:txBody>
          <a:bodyPr wrap="square" lIns="64525" tIns="64525" rIns="64525" bIns="64525" anchor="ctr">
            <a:spAutoFit/>
          </a:bodyPr>
          <a:lstStyle>
            <a:lvl1pPr algn="r" defTabSz="638042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807193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_no log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55414" y="2"/>
            <a:ext cx="8233172" cy="1423167"/>
          </a:xfrm>
          <a:prstGeom prst="rect">
            <a:avLst/>
          </a:prstGeom>
        </p:spPr>
        <p:txBody>
          <a:bodyPr lIns="37794" tIns="37794" rIns="37794" bIns="37794"/>
          <a:lstStyle>
            <a:lvl1pPr defTabSz="451974">
              <a:defRPr sz="443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2971948" y="6477002"/>
            <a:ext cx="2057401" cy="151805"/>
          </a:xfrm>
          <a:prstGeom prst="rect">
            <a:avLst/>
          </a:prstGeom>
        </p:spPr>
        <p:txBody>
          <a:bodyPr wrap="square" lIns="37794" tIns="37794" rIns="37794" bIns="37794"/>
          <a:lstStyle>
            <a:lvl1pPr defTabSz="903903">
              <a:defRPr sz="633">
                <a:solidFill>
                  <a:srgbClr val="999999"/>
                </a:solidFill>
                <a:uFill>
                  <a:solidFill>
                    <a:srgbClr val="F1F0E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434166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80321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457199" y="131"/>
            <a:ext cx="8229603" cy="1423169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319004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457199" y="1600285"/>
            <a:ext cx="8229603" cy="5257801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319004">
              <a:spcBef>
                <a:spcPts val="422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319004">
              <a:spcBef>
                <a:spcPts val="422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319004">
              <a:spcBef>
                <a:spcPts val="422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8818272" y="6254496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5082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44763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/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/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573806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>
            <a:noAutofit/>
          </a:bodyPr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778262" y="6545461"/>
            <a:ext cx="255654" cy="253218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984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472493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553641" y="178594"/>
            <a:ext cx="8036719" cy="1714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513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553641" y="1946765"/>
            <a:ext cx="8036719" cy="4018359"/>
          </a:xfrm>
          <a:prstGeom prst="rect">
            <a:avLst/>
          </a:prstGeom>
        </p:spPr>
        <p:txBody>
          <a:bodyPr lIns="0" tIns="0" rIns="0" bIns="0"/>
          <a:lstStyle>
            <a:lvl1pPr marL="283635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593712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903903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214108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1524291" indent="-283635">
              <a:spcBef>
                <a:spcPts val="1687"/>
              </a:spcBef>
              <a:buSzPct val="30000"/>
              <a:buBlip>
                <a:blip r:embed="rId3"/>
              </a:buBlip>
              <a:def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62472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970429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893117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62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xfrm>
            <a:off x="893117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18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227472" y="6356350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319004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176888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457348" y="978856"/>
            <a:ext cx="8229601" cy="824176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457348" y="2057511"/>
            <a:ext cx="8229601" cy="3123397"/>
          </a:xfrm>
          <a:prstGeom prst="rect">
            <a:avLst/>
          </a:prstGeom>
        </p:spPr>
        <p:txBody>
          <a:bodyPr lIns="48403" tIns="48403" rIns="48403" bIns="48403" anchor="t"/>
          <a:lstStyle>
            <a:lvl1pPr marL="324742" indent="-324742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453716">
              <a:spcBef>
                <a:spcPts val="633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8850683" y="5548126"/>
            <a:ext cx="293319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21003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1684795" y="4162573"/>
            <a:ext cx="5829301" cy="1021557"/>
          </a:xfrm>
          <a:prstGeom prst="rect">
            <a:avLst/>
          </a:prstGeom>
        </p:spPr>
        <p:txBody>
          <a:bodyPr lIns="48403" tIns="48403" rIns="48403" bIns="48403" anchor="t"/>
          <a:lstStyle>
            <a:lvl1pPr algn="l" defTabSz="319004">
              <a:defRPr sz="3797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xfrm>
            <a:off x="1684795" y="3037384"/>
            <a:ext cx="5829301" cy="1125141"/>
          </a:xfrm>
          <a:prstGeom prst="rect">
            <a:avLst/>
          </a:prstGeom>
        </p:spPr>
        <p:txBody>
          <a:bodyPr lIns="48403" tIns="48403" rIns="48403" bIns="48403" anchor="b"/>
          <a:lstStyle>
            <a:lvl1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319004">
              <a:spcBef>
                <a:spcPts val="281"/>
              </a:spcBef>
              <a:buSzTx/>
              <a:buNone/>
              <a:defRPr sz="18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xfrm>
            <a:off x="1143000" y="5679406"/>
            <a:ext cx="219580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l" defTabSz="638042">
              <a:defRPr sz="773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63287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457348" y="979002"/>
            <a:ext cx="8229601" cy="824177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850681" y="5548128"/>
            <a:ext cx="293319" cy="216695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879043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1486048" y="857249"/>
            <a:ext cx="6172201" cy="1067376"/>
          </a:xfrm>
          <a:prstGeom prst="rect">
            <a:avLst/>
          </a:prstGeom>
        </p:spPr>
        <p:txBody>
          <a:bodyPr lIns="48403" tIns="48403" rIns="48403" bIns="48403"/>
          <a:lstStyle>
            <a:lvl1pPr algn="l" defTabSz="319004">
              <a:defRPr sz="2531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1486048" y="2057484"/>
            <a:ext cx="6172201" cy="3943351"/>
          </a:xfrm>
          <a:prstGeom prst="rect">
            <a:avLst/>
          </a:prstGeom>
        </p:spPr>
        <p:txBody>
          <a:bodyPr lIns="48403" tIns="48403" rIns="48403" bIns="48403" anchor="t"/>
          <a:lstStyle>
            <a:lvl1pPr marL="307614" indent="-307614" defTabSz="319004">
              <a:spcBef>
                <a:spcPts val="422"/>
              </a:spcBef>
              <a:buSzPct val="100000"/>
              <a:buFont typeface="Arial"/>
              <a:defRPr sz="2531">
                <a:latin typeface="Verdana"/>
                <a:ea typeface="Verdana"/>
                <a:cs typeface="Verdana"/>
                <a:sym typeface="Verdana"/>
              </a:defRPr>
            </a:lvl1pPr>
            <a:lvl2pPr marL="618100" indent="-299102" defTabSz="319004">
              <a:spcBef>
                <a:spcPts val="422"/>
              </a:spcBef>
              <a:buSzPct val="100000"/>
              <a:buFont typeface="Arial"/>
              <a:buChar char="–"/>
              <a:defRPr sz="2531">
                <a:latin typeface="Verdana"/>
                <a:ea typeface="Verdana"/>
                <a:cs typeface="Verdana"/>
                <a:sym typeface="Verdana"/>
              </a:defRPr>
            </a:lvl2pPr>
            <a:lvl3pPr marL="877348" indent="-239300" defTabSz="319004">
              <a:spcBef>
                <a:spcPts val="422"/>
              </a:spcBef>
              <a:buSzPct val="100000"/>
              <a:buFont typeface="Arial"/>
              <a:defRPr sz="2531">
                <a:latin typeface="Verdana"/>
                <a:ea typeface="Verdana"/>
                <a:cs typeface="Verdana"/>
                <a:sym typeface="Verdana"/>
              </a:defRPr>
            </a:lvl3pPr>
            <a:lvl4pPr marL="1244213" indent="-287091" defTabSz="319004">
              <a:spcBef>
                <a:spcPts val="422"/>
              </a:spcBef>
              <a:buSzPct val="100000"/>
              <a:buFont typeface="Arial"/>
              <a:buChar char="–"/>
              <a:defRPr sz="2531">
                <a:latin typeface="Verdana"/>
                <a:ea typeface="Verdana"/>
                <a:cs typeface="Verdana"/>
                <a:sym typeface="Verdana"/>
              </a:defRPr>
            </a:lvl4pPr>
            <a:lvl5pPr marL="1563250" indent="-287091" defTabSz="319004">
              <a:spcBef>
                <a:spcPts val="422"/>
              </a:spcBef>
              <a:buSzPct val="100000"/>
              <a:buFont typeface="Arial"/>
              <a:buChar char="»"/>
              <a:defRPr sz="2531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7742949" y="5548267"/>
            <a:ext cx="258052" cy="195150"/>
          </a:xfrm>
          <a:prstGeom prst="rect">
            <a:avLst/>
          </a:prstGeom>
        </p:spPr>
        <p:txBody>
          <a:bodyPr lIns="48403" tIns="48403" rIns="48403" bIns="48403">
            <a:spAutoFit/>
          </a:bodyPr>
          <a:lstStyle>
            <a:lvl1pPr algn="r" defTabSz="319004">
              <a:defRPr sz="63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996810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348" y="162265"/>
            <a:ext cx="8229601" cy="1098901"/>
          </a:xfrm>
          <a:prstGeom prst="rect">
            <a:avLst/>
          </a:prstGeom>
        </p:spPr>
        <p:txBody>
          <a:bodyPr lIns="64525" tIns="64525" rIns="64525" bIns="64525"/>
          <a:lstStyle>
            <a:lvl1pPr algn="l" defTabSz="453716">
              <a:defRPr sz="2672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457348" y="1600202"/>
            <a:ext cx="8229601" cy="4164529"/>
          </a:xfrm>
          <a:prstGeom prst="rect">
            <a:avLst/>
          </a:prstGeom>
        </p:spPr>
        <p:txBody>
          <a:bodyPr lIns="64525" tIns="64525" rIns="64525" bIns="64525" anchor="t"/>
          <a:lstStyle>
            <a:lvl1pPr marL="324742" indent="-324742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1pPr>
            <a:lvl2pPr marL="634698" indent="-315729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2pPr>
            <a:lvl3pPr marL="890686" indent="-252563" defTabSz="453716">
              <a:spcBef>
                <a:spcPts val="633"/>
              </a:spcBef>
              <a:buSzPct val="100000"/>
              <a:buFont typeface="Arial"/>
              <a:defRPr sz="2672">
                <a:latin typeface="Verdana"/>
                <a:ea typeface="Verdana"/>
                <a:cs typeface="Verdana"/>
                <a:sym typeface="Verdana"/>
              </a:defRPr>
            </a:lvl3pPr>
            <a:lvl4pPr marL="1260198" indent="-303078" defTabSz="453716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Verdana"/>
                <a:ea typeface="Verdana"/>
                <a:cs typeface="Verdana"/>
                <a:sym typeface="Verdana"/>
              </a:defRPr>
            </a:lvl4pPr>
            <a:lvl5pPr marL="1579213" indent="-303078" defTabSz="453716">
              <a:spcBef>
                <a:spcPts val="633"/>
              </a:spcBef>
              <a:buSzPct val="100000"/>
              <a:buFont typeface="Arial"/>
              <a:buChar char="»"/>
              <a:defRPr sz="2672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xfrm>
            <a:off x="8818124" y="6254495"/>
            <a:ext cx="325877" cy="249254"/>
          </a:xfrm>
          <a:prstGeom prst="rect">
            <a:avLst/>
          </a:prstGeom>
        </p:spPr>
        <p:txBody>
          <a:bodyPr lIns="64525" tIns="64525" rIns="64525" bIns="64525">
            <a:spAutoFit/>
          </a:bodyPr>
          <a:lstStyle>
            <a:lvl1pPr algn="r" defTabSz="453716">
              <a:defRPr sz="773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3871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33774"/>
            <a:ext cx="7680960" cy="1371600"/>
          </a:xfrm>
        </p:spPr>
        <p:txBody>
          <a:bodyPr/>
          <a:lstStyle>
            <a:lvl1pPr>
              <a:defRPr>
                <a:solidFill>
                  <a:srgbClr val="5E5338"/>
                </a:solidFill>
                <a:effectLst>
                  <a:outerShdw blurRad="38100" dist="38100" dir="2700000" algn="tl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493274" y="1799662"/>
            <a:ext cx="6157452" cy="3495010"/>
          </a:xfrm>
        </p:spPr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rgbClr val="FFFF0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0413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-1" y="-1753066"/>
          <a:ext cx="9144001" cy="6870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Image" r:id="rId3" imgW="13002840" imgH="9752040" progId="Photoshop.Image.13">
                  <p:embed/>
                </p:oleObj>
              </mc:Choice>
              <mc:Fallback>
                <p:oleObj name="Image" r:id="rId3" imgW="13002840" imgH="975204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753066"/>
                        <a:ext cx="9144001" cy="6870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320955"/>
            <a:ext cx="6803136" cy="106957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spc="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  <a:prstGeom prst="rect">
            <a:avLst/>
          </a:prstGeom>
        </p:spPr>
        <p:txBody>
          <a:bodyPr/>
          <a:lstStyle>
            <a:lvl1pPr algn="ctr">
              <a:defRPr sz="20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2" y="5842345"/>
            <a:ext cx="1860737" cy="893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0857" y="6554803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72717" y="2094309"/>
            <a:ext cx="6803136" cy="2241717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4800" b="0" i="0" u="none" strike="noStrike" kern="1200" cap="none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6888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00777"/>
            <a:ext cx="7680960" cy="4371423"/>
          </a:xfrm>
        </p:spPr>
        <p:txBody>
          <a:bodyPr/>
          <a:lstStyle>
            <a:lvl1pPr>
              <a:defRPr baseline="0">
                <a:solidFill>
                  <a:srgbClr val="FFFF66"/>
                </a:solidFill>
              </a:defRPr>
            </a:lvl1pPr>
            <a:lvl2pPr>
              <a:defRPr baseline="0"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36181" y="6383806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313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881894"/>
            <a:ext cx="3657600" cy="393192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81894"/>
            <a:ext cx="3657600" cy="393192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0333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57711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66040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857711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662620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9050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696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5617464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380637"/>
            <a:ext cx="1823085" cy="1645920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tx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380637"/>
            <a:ext cx="5428856" cy="520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5999"/>
            <a:ext cx="1823085" cy="330363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3929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5614416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5378147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0456" y="379476"/>
            <a:ext cx="1824228" cy="1645920"/>
          </a:xfrm>
        </p:spPr>
        <p:txBody>
          <a:bodyPr anchor="ctr"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27414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68976" y="380637"/>
            <a:ext cx="5428856" cy="520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2770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28700" y="914400"/>
            <a:ext cx="7086600" cy="4953000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914400"/>
            <a:ext cx="6553200" cy="1219200"/>
          </a:xfrm>
        </p:spPr>
        <p:txBody>
          <a:bodyPr/>
          <a:lstStyle>
            <a:lvl1pPr>
              <a:defRPr baseline="0">
                <a:solidFill>
                  <a:schemeClr val="accent5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/>
              <a:t>Closing Slide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2133600"/>
            <a:ext cx="6553200" cy="3505200"/>
          </a:xfrm>
        </p:spPr>
        <p:txBody>
          <a:bodyPr/>
          <a:lstStyle>
            <a:lvl1pPr marL="0" indent="0">
              <a:spcBef>
                <a:spcPts val="34"/>
              </a:spcBef>
              <a:buFontTx/>
              <a:buNone/>
              <a:defRPr b="1" i="0" baseline="0">
                <a:solidFill>
                  <a:srgbClr val="92D050"/>
                </a:solidFill>
                <a:latin typeface="Arial"/>
                <a:cs typeface="Arial"/>
              </a:defRPr>
            </a:lvl1pPr>
            <a:lvl2pPr marL="0" indent="0">
              <a:buClr>
                <a:schemeClr val="tx1">
                  <a:lumMod val="75000"/>
                  <a:lumOff val="25000"/>
                </a:schemeClr>
              </a:buClr>
              <a:buSzPct val="150000"/>
              <a:buFontTx/>
              <a:buNone/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 marL="593725" indent="0">
              <a:buFont typeface="Wingdings" charset="2"/>
              <a:buNone/>
              <a:defRPr/>
            </a:lvl3pPr>
          </a:lstStyle>
          <a:p>
            <a:pPr lvl="0"/>
            <a:r>
              <a:rPr lang="en-US" dirty="0"/>
              <a:t>Contact information</a:t>
            </a:r>
          </a:p>
          <a:p>
            <a:pPr lvl="1"/>
            <a:r>
              <a:rPr lang="en-US" dirty="0"/>
              <a:t>Second level, such as web address</a:t>
            </a:r>
          </a:p>
        </p:txBody>
      </p:sp>
    </p:spTree>
    <p:extLst>
      <p:ext uri="{BB962C8B-B14F-4D97-AF65-F5344CB8AC3E}">
        <p14:creationId xmlns:p14="http://schemas.microsoft.com/office/powerpoint/2010/main" val="2699537377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Enter Title Here Small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95400" y="1905000"/>
            <a:ext cx="6858000" cy="4191000"/>
          </a:xfrm>
        </p:spPr>
        <p:txBody>
          <a:bodyPr/>
          <a:lstStyle>
            <a:lvl1pPr>
              <a:buSzPct val="100000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2596896" y="6265818"/>
            <a:ext cx="3950208" cy="274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34332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itle Placeholder 1"/>
          <p:cNvSpPr>
            <a:spLocks noGrp="1"/>
          </p:cNvSpPr>
          <p:nvPr>
            <p:ph type="ctrTitle"/>
          </p:nvPr>
        </p:nvSpPr>
        <p:spPr bwMode="auto">
          <a:xfrm>
            <a:off x="685800" y="3325495"/>
            <a:ext cx="7315200" cy="492443"/>
          </a:xfrm>
        </p:spPr>
        <p:txBody>
          <a:bodyPr anchor="t"/>
          <a:lstStyle>
            <a:lvl1pPr>
              <a:defRPr sz="3200" b="1" smtClean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9876" name="Text Placeholder 2"/>
          <p:cNvSpPr>
            <a:spLocks noGrp="1"/>
          </p:cNvSpPr>
          <p:nvPr>
            <p:ph type="subTitle" idx="1"/>
          </p:nvPr>
        </p:nvSpPr>
        <p:spPr bwMode="auto">
          <a:xfrm>
            <a:off x="685800" y="4273550"/>
            <a:ext cx="7315200" cy="244475"/>
          </a:xfrm>
        </p:spPr>
        <p:txBody>
          <a:bodyPr/>
          <a:lstStyle>
            <a:lvl1pPr>
              <a:defRPr smtClean="0"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9880" name="Working Draft Text" hidden="1"/>
          <p:cNvSpPr txBox="1">
            <a:spLocks noChangeArrowheads="1"/>
          </p:cNvSpPr>
          <p:nvPr/>
        </p:nvSpPr>
        <p:spPr bwMode="auto">
          <a:xfrm>
            <a:off x="685800" y="61913"/>
            <a:ext cx="9842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cs typeface="Arial" charset="0"/>
              </a:rPr>
              <a:t>WORKING DRAFT</a:t>
            </a:r>
          </a:p>
        </p:txBody>
      </p:sp>
      <p:sp>
        <p:nvSpPr>
          <p:cNvPr id="79882" name="McK Document type" hidden="1"/>
          <p:cNvSpPr txBox="1">
            <a:spLocks noChangeArrowheads="1"/>
          </p:cNvSpPr>
          <p:nvPr/>
        </p:nvSpPr>
        <p:spPr bwMode="auto">
          <a:xfrm>
            <a:off x="685800" y="4973638"/>
            <a:ext cx="4935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Document type</a:t>
            </a:r>
          </a:p>
        </p:txBody>
      </p:sp>
      <p:sp>
        <p:nvSpPr>
          <p:cNvPr id="79883" name="McK Date" hidden="1"/>
          <p:cNvSpPr txBox="1">
            <a:spLocks noChangeArrowheads="1"/>
          </p:cNvSpPr>
          <p:nvPr/>
        </p:nvSpPr>
        <p:spPr bwMode="auto">
          <a:xfrm>
            <a:off x="685800" y="5243513"/>
            <a:ext cx="4935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Date</a:t>
            </a:r>
          </a:p>
        </p:txBody>
      </p:sp>
      <p:sp>
        <p:nvSpPr>
          <p:cNvPr id="79886" name="Working Draft" hidden="1"/>
          <p:cNvSpPr txBox="1">
            <a:spLocks noChangeArrowheads="1"/>
          </p:cNvSpPr>
          <p:nvPr/>
        </p:nvSpPr>
        <p:spPr bwMode="auto">
          <a:xfrm>
            <a:off x="685800" y="217488"/>
            <a:ext cx="2959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Last Modified 10/7/2010 10:21:20 PM India Standard Time</a:t>
            </a:r>
          </a:p>
        </p:txBody>
      </p:sp>
      <p:sp>
        <p:nvSpPr>
          <p:cNvPr id="79887" name="Printed" hidden="1"/>
          <p:cNvSpPr txBox="1">
            <a:spLocks noChangeArrowheads="1"/>
          </p:cNvSpPr>
          <p:nvPr/>
        </p:nvSpPr>
        <p:spPr bwMode="auto">
          <a:xfrm>
            <a:off x="685800" y="374650"/>
            <a:ext cx="3619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Printed 10/7/2010 9:11:42 PM India Standard Time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9907" name="doc id"/>
          <p:cNvSpPr txBox="1">
            <a:spLocks noChangeArrowheads="1"/>
          </p:cNvSpPr>
          <p:nvPr/>
        </p:nvSpPr>
        <p:spPr bwMode="auto">
          <a:xfrm>
            <a:off x="8934450" y="-201613"/>
            <a:ext cx="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24" y="4864963"/>
            <a:ext cx="1505715" cy="1618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9567"/>
            <a:ext cx="5715000" cy="1457325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 userDrawn="1"/>
        </p:nvSpPr>
        <p:spPr bwMode="auto">
          <a:xfrm>
            <a:off x="685800" y="4883128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497D"/>
              </a:buClr>
            </a:pPr>
            <a:r>
              <a:rPr lang="en-US" dirty="0">
                <a:solidFill>
                  <a:prstClr val="black"/>
                </a:solidFill>
              </a:rPr>
              <a:t> CBD Cross-Cadre Meeting, May 21, 2014, Miami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290" name="Picture 2" descr="H:\Admin-WED\logos\logo_vertical CCC Main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01" y="4864966"/>
            <a:ext cx="2423160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741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2888"/>
            <a:ext cx="8742363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2319" y="6254461"/>
            <a:ext cx="8686800" cy="230832"/>
          </a:xfrm>
        </p:spPr>
        <p:txBody>
          <a:bodyPr lIns="91440" tIns="45720" rIns="91440" bIns="45720" anchor="b" anchorCtr="0">
            <a:noAutofit/>
          </a:bodyPr>
          <a:lstStyle>
            <a:lvl1pPr>
              <a:defRPr sz="900" baseline="0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85" y="6400453"/>
            <a:ext cx="1280160" cy="3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8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17805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2717" y="2094309"/>
            <a:ext cx="6803136" cy="2241717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4800" b="0" i="0" u="none" strike="noStrike" kern="1200" cap="none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  <a:prstGeom prst="rect">
            <a:avLst/>
          </a:prstGeom>
        </p:spPr>
        <p:txBody>
          <a:bodyPr/>
          <a:lstStyle>
            <a:lvl1pPr algn="ctr">
              <a:defRPr lang="en-US" sz="2000" kern="1200" spc="0" baseline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8391" y="6603202"/>
            <a:ext cx="1584198" cy="22860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2" y="5842345"/>
            <a:ext cx="1860737" cy="8931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0857" y="6554803"/>
            <a:ext cx="426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171575" y="4320955"/>
            <a:ext cx="6803136" cy="106957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spc="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91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2888"/>
            <a:ext cx="8742363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1523" y="825500"/>
            <a:ext cx="8595360" cy="1231106"/>
          </a:xfrm>
        </p:spPr>
        <p:txBody>
          <a:bodyPr/>
          <a:lstStyle>
            <a:lvl2pPr marL="193675" indent="-192088">
              <a:buClrTx/>
              <a:buSzPct val="120000"/>
              <a:buFont typeface="Arial" pitchFamily="34" charset="0"/>
              <a:buChar char="•"/>
              <a:defRPr/>
            </a:lvl2pPr>
            <a:lvl3pPr marL="457200" indent="-261938">
              <a:buClrTx/>
              <a:buSzPct val="120000"/>
              <a:buFont typeface="Arial" pitchFamily="34" charset="0"/>
              <a:buChar char="•"/>
              <a:defRPr/>
            </a:lvl3pPr>
            <a:lvl4pPr marL="614363" indent="-155575">
              <a:buClrTx/>
              <a:buSzPct val="120000"/>
              <a:buFont typeface="Arial" pitchFamily="34" charset="0"/>
              <a:buChar char="•"/>
              <a:defRPr/>
            </a:lvl4pPr>
            <a:lvl5pPr marL="746125" indent="-130175">
              <a:buClrTx/>
              <a:buSzPct val="12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2319" y="6254461"/>
            <a:ext cx="8686800" cy="230832"/>
          </a:xfrm>
        </p:spPr>
        <p:txBody>
          <a:bodyPr lIns="91440" tIns="45720" rIns="91440" bIns="45720" anchor="b" anchorCtr="0">
            <a:noAutofit/>
          </a:bodyPr>
          <a:lstStyle>
            <a:lvl1pPr>
              <a:defRPr sz="900" baseline="0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85" y="6400453"/>
            <a:ext cx="1280160" cy="3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Working Draft Text" hidden="1"/>
          <p:cNvSpPr txBox="1">
            <a:spLocks noChangeArrowheads="1"/>
          </p:cNvSpPr>
          <p:nvPr/>
        </p:nvSpPr>
        <p:spPr bwMode="auto">
          <a:xfrm>
            <a:off x="685800" y="61913"/>
            <a:ext cx="9842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cs typeface="Arial" charset="0"/>
              </a:rPr>
              <a:t>WORKING DRAFT</a:t>
            </a:r>
          </a:p>
        </p:txBody>
      </p:sp>
      <p:sp>
        <p:nvSpPr>
          <p:cNvPr id="79882" name="McK Document type" hidden="1"/>
          <p:cNvSpPr txBox="1">
            <a:spLocks noChangeArrowheads="1"/>
          </p:cNvSpPr>
          <p:nvPr/>
        </p:nvSpPr>
        <p:spPr bwMode="auto">
          <a:xfrm>
            <a:off x="685800" y="4973638"/>
            <a:ext cx="4935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Document type</a:t>
            </a:r>
          </a:p>
        </p:txBody>
      </p:sp>
      <p:sp>
        <p:nvSpPr>
          <p:cNvPr id="79883" name="McK Date" hidden="1"/>
          <p:cNvSpPr txBox="1">
            <a:spLocks noChangeArrowheads="1"/>
          </p:cNvSpPr>
          <p:nvPr/>
        </p:nvSpPr>
        <p:spPr bwMode="auto">
          <a:xfrm>
            <a:off x="685800" y="5243513"/>
            <a:ext cx="4935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Date</a:t>
            </a:r>
          </a:p>
        </p:txBody>
      </p:sp>
      <p:sp>
        <p:nvSpPr>
          <p:cNvPr id="79886" name="Working Draft" hidden="1"/>
          <p:cNvSpPr txBox="1">
            <a:spLocks noChangeArrowheads="1"/>
          </p:cNvSpPr>
          <p:nvPr/>
        </p:nvSpPr>
        <p:spPr bwMode="auto">
          <a:xfrm>
            <a:off x="685800" y="217488"/>
            <a:ext cx="2959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Last Modified 10/7/2010 10:21:20 PM India Standard Time</a:t>
            </a:r>
          </a:p>
        </p:txBody>
      </p:sp>
      <p:sp>
        <p:nvSpPr>
          <p:cNvPr id="79887" name="Printed" hidden="1"/>
          <p:cNvSpPr txBox="1">
            <a:spLocks noChangeArrowheads="1"/>
          </p:cNvSpPr>
          <p:nvPr/>
        </p:nvSpPr>
        <p:spPr bwMode="auto">
          <a:xfrm>
            <a:off x="685800" y="374650"/>
            <a:ext cx="3619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Printed 10/7/2010 9:11:42 PM India Standard Time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9907" name="doc id"/>
          <p:cNvSpPr txBox="1">
            <a:spLocks noChangeArrowheads="1"/>
          </p:cNvSpPr>
          <p:nvPr/>
        </p:nvSpPr>
        <p:spPr bwMode="auto">
          <a:xfrm>
            <a:off x="8934450" y="-201613"/>
            <a:ext cx="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212320" y="6492240"/>
            <a:ext cx="2895600" cy="18288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DRAFT - for discussion purposes</a:t>
            </a:r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Title Placeholder 1"/>
          <p:cNvSpPr>
            <a:spLocks noGrp="1"/>
          </p:cNvSpPr>
          <p:nvPr>
            <p:ph type="ctrTitle"/>
          </p:nvPr>
        </p:nvSpPr>
        <p:spPr bwMode="auto">
          <a:xfrm>
            <a:off x="685800" y="3325495"/>
            <a:ext cx="7315200" cy="492443"/>
          </a:xfrm>
        </p:spPr>
        <p:txBody>
          <a:bodyPr anchor="t"/>
          <a:lstStyle>
            <a:lvl1pPr>
              <a:defRPr sz="3200" b="1" smtClean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subTitle" idx="1"/>
          </p:nvPr>
        </p:nvSpPr>
        <p:spPr bwMode="auto">
          <a:xfrm>
            <a:off x="685800" y="4273550"/>
            <a:ext cx="7315200" cy="244475"/>
          </a:xfrm>
        </p:spPr>
        <p:txBody>
          <a:bodyPr/>
          <a:lstStyle>
            <a:lvl1pPr>
              <a:defRPr smtClean="0"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24" y="4864963"/>
            <a:ext cx="1505715" cy="1618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9567"/>
            <a:ext cx="5715000" cy="1457325"/>
          </a:xfrm>
          <a:prstGeom prst="rect">
            <a:avLst/>
          </a:prstGeom>
        </p:spPr>
      </p:pic>
      <p:pic>
        <p:nvPicPr>
          <p:cNvPr id="13314" name="Picture 2" descr="H:\Admin-WED\logos\logo_vertical CCC Main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01" y="4864963"/>
            <a:ext cx="2423160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409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2888"/>
            <a:ext cx="8742363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85" y="6400453"/>
            <a:ext cx="1280160" cy="3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2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itle Placeholder 1"/>
          <p:cNvSpPr>
            <a:spLocks noGrp="1"/>
          </p:cNvSpPr>
          <p:nvPr>
            <p:ph type="ctrTitle"/>
          </p:nvPr>
        </p:nvSpPr>
        <p:spPr bwMode="auto">
          <a:xfrm>
            <a:off x="685800" y="3325503"/>
            <a:ext cx="7315200" cy="492443"/>
          </a:xfrm>
        </p:spPr>
        <p:txBody>
          <a:bodyPr anchor="t"/>
          <a:lstStyle>
            <a:lvl1pPr>
              <a:defRPr sz="3200" b="1" smtClean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9876" name="Text Placeholder 2"/>
          <p:cNvSpPr>
            <a:spLocks noGrp="1"/>
          </p:cNvSpPr>
          <p:nvPr>
            <p:ph type="subTitle" idx="1"/>
          </p:nvPr>
        </p:nvSpPr>
        <p:spPr bwMode="auto">
          <a:xfrm>
            <a:off x="685800" y="4273560"/>
            <a:ext cx="7315200" cy="246221"/>
          </a:xfrm>
        </p:spPr>
        <p:txBody>
          <a:bodyPr/>
          <a:lstStyle>
            <a:lvl1pPr>
              <a:defRPr smtClean="0"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9880" name="Working Draft Text" hidden="1"/>
          <p:cNvSpPr txBox="1">
            <a:spLocks noChangeArrowheads="1"/>
          </p:cNvSpPr>
          <p:nvPr/>
        </p:nvSpPr>
        <p:spPr bwMode="auto">
          <a:xfrm>
            <a:off x="685800" y="61922"/>
            <a:ext cx="98425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cs typeface="Arial" charset="0"/>
              </a:rPr>
              <a:t>WORKING DRAFT</a:t>
            </a:r>
          </a:p>
        </p:txBody>
      </p:sp>
      <p:sp>
        <p:nvSpPr>
          <p:cNvPr id="79882" name="McK Document type" hidden="1"/>
          <p:cNvSpPr txBox="1">
            <a:spLocks noChangeArrowheads="1"/>
          </p:cNvSpPr>
          <p:nvPr/>
        </p:nvSpPr>
        <p:spPr bwMode="auto">
          <a:xfrm>
            <a:off x="685800" y="4970920"/>
            <a:ext cx="4935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Document type</a:t>
            </a:r>
          </a:p>
        </p:txBody>
      </p:sp>
      <p:sp>
        <p:nvSpPr>
          <p:cNvPr id="79883" name="McK Date" hidden="1"/>
          <p:cNvSpPr txBox="1">
            <a:spLocks noChangeArrowheads="1"/>
          </p:cNvSpPr>
          <p:nvPr/>
        </p:nvSpPr>
        <p:spPr bwMode="auto">
          <a:xfrm>
            <a:off x="685800" y="5243514"/>
            <a:ext cx="4935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Date</a:t>
            </a:r>
          </a:p>
        </p:txBody>
      </p:sp>
      <p:sp>
        <p:nvSpPr>
          <p:cNvPr id="79886" name="Working Draft" hidden="1"/>
          <p:cNvSpPr txBox="1">
            <a:spLocks noChangeArrowheads="1"/>
          </p:cNvSpPr>
          <p:nvPr/>
        </p:nvSpPr>
        <p:spPr bwMode="auto">
          <a:xfrm>
            <a:off x="685800" y="217496"/>
            <a:ext cx="29591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Last Modified 10/7/2010 10:21:20 PM India Standard Time</a:t>
            </a:r>
          </a:p>
        </p:txBody>
      </p:sp>
      <p:sp>
        <p:nvSpPr>
          <p:cNvPr id="79887" name="Printed" hidden="1"/>
          <p:cNvSpPr txBox="1">
            <a:spLocks noChangeArrowheads="1"/>
          </p:cNvSpPr>
          <p:nvPr/>
        </p:nvSpPr>
        <p:spPr bwMode="auto">
          <a:xfrm>
            <a:off x="685800" y="374651"/>
            <a:ext cx="361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Printed 10/7/2010 9:11:42 PM India Standard Time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9907" name="doc id"/>
          <p:cNvSpPr txBox="1">
            <a:spLocks noChangeArrowheads="1"/>
          </p:cNvSpPr>
          <p:nvPr/>
        </p:nvSpPr>
        <p:spPr bwMode="auto">
          <a:xfrm>
            <a:off x="8934398" y="-201613"/>
            <a:ext cx="6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35" y="4864967"/>
            <a:ext cx="1505715" cy="1618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9567"/>
            <a:ext cx="5715000" cy="1457326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 userDrawn="1"/>
        </p:nvSpPr>
        <p:spPr bwMode="auto">
          <a:xfrm>
            <a:off x="685800" y="4883128"/>
            <a:ext cx="7315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1400" dirty="0">
                <a:solidFill>
                  <a:prstClr val="black"/>
                </a:solidFill>
              </a:rPr>
              <a:t>Tuesday, October 14, 2014</a:t>
            </a:r>
          </a:p>
        </p:txBody>
      </p:sp>
    </p:spTree>
    <p:extLst>
      <p:ext uri="{BB962C8B-B14F-4D97-AF65-F5344CB8AC3E}">
        <p14:creationId xmlns:p14="http://schemas.microsoft.com/office/powerpoint/2010/main" val="334440932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2889"/>
            <a:ext cx="6400800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2319" y="6254461"/>
            <a:ext cx="8686800" cy="230832"/>
          </a:xfrm>
        </p:spPr>
        <p:txBody>
          <a:bodyPr lIns="91440" tIns="45720" rIns="91440" bIns="45720" anchor="b" anchorCtr="0">
            <a:noAutofit/>
          </a:bodyPr>
          <a:lstStyle>
            <a:lvl1pPr>
              <a:defRPr sz="900" baseline="0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prstClr val="white">
                    <a:lumMod val="50000"/>
                  </a:prstClr>
                </a:solidFill>
              </a:rPr>
              <a:t>Tuesday, October 14, 2014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DRAFT - for discussion purposes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85" y="6400453"/>
            <a:ext cx="1280160" cy="326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88" y="182880"/>
            <a:ext cx="2281890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9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2889"/>
            <a:ext cx="6400800" cy="369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1523" y="825501"/>
            <a:ext cx="8595360" cy="1231106"/>
          </a:xfrm>
        </p:spPr>
        <p:txBody>
          <a:bodyPr/>
          <a:lstStyle>
            <a:lvl2pPr marL="193675" indent="-192088">
              <a:buClrTx/>
              <a:buSzPct val="120000"/>
              <a:buFont typeface="Arial" pitchFamily="34" charset="0"/>
              <a:buChar char="•"/>
              <a:defRPr/>
            </a:lvl2pPr>
            <a:lvl3pPr marL="457200" indent="-261938">
              <a:buClrTx/>
              <a:buSzPct val="120000"/>
              <a:buFont typeface="Arial" pitchFamily="34" charset="0"/>
              <a:buChar char="•"/>
              <a:defRPr/>
            </a:lvl3pPr>
            <a:lvl4pPr marL="614363" indent="-155575">
              <a:buClrTx/>
              <a:buSzPct val="120000"/>
              <a:buFont typeface="Arial" pitchFamily="34" charset="0"/>
              <a:buChar char="•"/>
              <a:defRPr/>
            </a:lvl4pPr>
            <a:lvl5pPr marL="746125" indent="-130175">
              <a:buClrTx/>
              <a:buSzPct val="12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2319" y="6254461"/>
            <a:ext cx="8686800" cy="230832"/>
          </a:xfrm>
        </p:spPr>
        <p:txBody>
          <a:bodyPr lIns="91440" tIns="45720" rIns="91440" bIns="45720" anchor="b" anchorCtr="0">
            <a:noAutofit/>
          </a:bodyPr>
          <a:lstStyle>
            <a:lvl1pPr>
              <a:defRPr sz="900" baseline="0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prstClr val="white">
                    <a:lumMod val="50000"/>
                  </a:prstClr>
                </a:solidFill>
              </a:rPr>
              <a:t>Tuesday, October 14, 2014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DRAFT - for discussion purposes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85" y="6400453"/>
            <a:ext cx="1280160" cy="326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09" y="182880"/>
            <a:ext cx="2286000" cy="10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2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Working Draft Text" hidden="1"/>
          <p:cNvSpPr txBox="1">
            <a:spLocks noChangeArrowheads="1"/>
          </p:cNvSpPr>
          <p:nvPr/>
        </p:nvSpPr>
        <p:spPr bwMode="auto">
          <a:xfrm>
            <a:off x="685800" y="61922"/>
            <a:ext cx="98425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cs typeface="Arial" charset="0"/>
              </a:rPr>
              <a:t>WORKING DRAFT</a:t>
            </a:r>
          </a:p>
        </p:txBody>
      </p:sp>
      <p:sp>
        <p:nvSpPr>
          <p:cNvPr id="79882" name="McK Document type" hidden="1"/>
          <p:cNvSpPr txBox="1">
            <a:spLocks noChangeArrowheads="1"/>
          </p:cNvSpPr>
          <p:nvPr/>
        </p:nvSpPr>
        <p:spPr bwMode="auto">
          <a:xfrm>
            <a:off x="685800" y="4970920"/>
            <a:ext cx="4935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Document type</a:t>
            </a:r>
          </a:p>
        </p:txBody>
      </p:sp>
      <p:sp>
        <p:nvSpPr>
          <p:cNvPr id="79883" name="McK Date" hidden="1"/>
          <p:cNvSpPr txBox="1">
            <a:spLocks noChangeArrowheads="1"/>
          </p:cNvSpPr>
          <p:nvPr/>
        </p:nvSpPr>
        <p:spPr bwMode="auto">
          <a:xfrm>
            <a:off x="685800" y="5243514"/>
            <a:ext cx="4935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Date</a:t>
            </a:r>
          </a:p>
        </p:txBody>
      </p:sp>
      <p:sp>
        <p:nvSpPr>
          <p:cNvPr id="79886" name="Working Draft" hidden="1"/>
          <p:cNvSpPr txBox="1">
            <a:spLocks noChangeArrowheads="1"/>
          </p:cNvSpPr>
          <p:nvPr/>
        </p:nvSpPr>
        <p:spPr bwMode="auto">
          <a:xfrm>
            <a:off x="685800" y="217496"/>
            <a:ext cx="29591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Last Modified 10/7/2010 10:21:20 PM India Standard Time</a:t>
            </a:r>
          </a:p>
        </p:txBody>
      </p:sp>
      <p:sp>
        <p:nvSpPr>
          <p:cNvPr id="79887" name="Printed" hidden="1"/>
          <p:cNvSpPr txBox="1">
            <a:spLocks noChangeArrowheads="1"/>
          </p:cNvSpPr>
          <p:nvPr/>
        </p:nvSpPr>
        <p:spPr bwMode="auto">
          <a:xfrm>
            <a:off x="685800" y="374651"/>
            <a:ext cx="361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Printed 10/7/2010 9:11:42 PM India Standard Time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9907" name="doc id"/>
          <p:cNvSpPr txBox="1">
            <a:spLocks noChangeArrowheads="1"/>
          </p:cNvSpPr>
          <p:nvPr/>
        </p:nvSpPr>
        <p:spPr bwMode="auto">
          <a:xfrm>
            <a:off x="8934398" y="-201613"/>
            <a:ext cx="6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4"/>
          </p:nvPr>
        </p:nvSpPr>
        <p:spPr>
          <a:xfrm>
            <a:off x="5091305" y="6492240"/>
            <a:ext cx="2133600" cy="182880"/>
          </a:xfrm>
        </p:spPr>
        <p:txBody>
          <a:bodyPr/>
          <a:lstStyle/>
          <a:p>
            <a:pPr algn="r"/>
            <a:r>
              <a:rPr lang="en-US">
                <a:solidFill>
                  <a:prstClr val="white">
                    <a:lumMod val="50000"/>
                  </a:prstClr>
                </a:solidFill>
              </a:rPr>
              <a:t>Tuesday, October 14, 2014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212320" y="6492240"/>
            <a:ext cx="2895600" cy="182880"/>
          </a:xfrm>
        </p:spPr>
        <p:txBody>
          <a:bodyPr/>
          <a:lstStyle/>
          <a:p>
            <a:pPr algn="l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DRAFT - for discussion purposes</a:t>
            </a:r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4114800" y="6492240"/>
            <a:ext cx="914400" cy="182880"/>
          </a:xfrm>
        </p:spPr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Title Placeholder 1"/>
          <p:cNvSpPr>
            <a:spLocks noGrp="1"/>
          </p:cNvSpPr>
          <p:nvPr>
            <p:ph type="ctrTitle"/>
          </p:nvPr>
        </p:nvSpPr>
        <p:spPr bwMode="auto">
          <a:xfrm>
            <a:off x="685800" y="3325503"/>
            <a:ext cx="7315200" cy="492443"/>
          </a:xfrm>
        </p:spPr>
        <p:txBody>
          <a:bodyPr anchor="t"/>
          <a:lstStyle>
            <a:lvl1pPr>
              <a:defRPr sz="3200" b="1" smtClean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subTitle" idx="1"/>
          </p:nvPr>
        </p:nvSpPr>
        <p:spPr bwMode="auto">
          <a:xfrm>
            <a:off x="685800" y="4273560"/>
            <a:ext cx="7315200" cy="246221"/>
          </a:xfrm>
        </p:spPr>
        <p:txBody>
          <a:bodyPr/>
          <a:lstStyle>
            <a:lvl1pPr>
              <a:defRPr smtClean="0"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35" y="4864967"/>
            <a:ext cx="1505715" cy="1618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9567"/>
            <a:ext cx="5715000" cy="1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0584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>
                <a:solidFill>
                  <a:prstClr val="white">
                    <a:lumMod val="50000"/>
                  </a:prstClr>
                </a:solidFill>
              </a:rPr>
              <a:t>Tuesday, October 14, 2014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DRAFT - for discussion purposes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29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0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/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/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/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/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1"/>
            <a:ext cx="8229600" cy="2506133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52400" y="233680"/>
            <a:ext cx="8991600" cy="792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200" y="1117601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 userDrawn="1"/>
        </p:nvSpPr>
        <p:spPr bwMode="auto">
          <a:xfrm>
            <a:off x="7556500" y="735433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0065A4"/>
              </a:solidFill>
            </a:endParaRPr>
          </a:p>
        </p:txBody>
      </p:sp>
      <p:pic>
        <p:nvPicPr>
          <p:cNvPr id="7" name="Picture 6" descr="CCRC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39" y="91444"/>
            <a:ext cx="3149599" cy="10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23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0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1"/>
            <a:ext cx="8229600" cy="250613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33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00777"/>
            <a:ext cx="7680960" cy="4076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36181" y="6383806"/>
            <a:ext cx="1097280" cy="27432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03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91"/>
            <a:ext cx="8229600" cy="3851276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63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5" y="289979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0000"/>
                </a:solidFill>
              </a:rPr>
              <a:t>PRESENTATION TITLE IN HEADER / MONTH XX, 2012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1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0000"/>
                </a:solidFill>
              </a:rPr>
              <a:t>COMMUNITY COLLEGE RESEARCH CENTER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6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88"/>
            <a:ext cx="8229600" cy="3851275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63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5" y="289979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539B"/>
                </a:solidFill>
              </a:rPr>
              <a:t>Complete College America GPS Meeting/ August 29, 2012</a:t>
            </a:r>
            <a:endParaRPr lang="en-US" sz="700" dirty="0">
              <a:solidFill>
                <a:srgbClr val="00539B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1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80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355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1" y="762000"/>
            <a:ext cx="822960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2002158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6" y="2002158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942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34983" y="2379665"/>
            <a:ext cx="3979863" cy="3831592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84703" y="2113915"/>
            <a:ext cx="3979862" cy="4097338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6" y="2415328"/>
            <a:ext cx="3979333" cy="379465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1" y="762000"/>
            <a:ext cx="823976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2415329"/>
            <a:ext cx="3979333" cy="380481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982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284163" indent="-111125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5246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346075" indent="-23495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403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4520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37" y="31089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79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1" y="750888"/>
            <a:ext cx="8229601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82" y="1989997"/>
            <a:ext cx="3979333" cy="422729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6" y="1981521"/>
            <a:ext cx="3995737" cy="4235766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9033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4" y="2201334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34981" y="2201334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1687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A681EA-39C8-1946-B598-E34D97CDBB9C}" type="datetimeFigureOut">
              <a:rPr lang="en-US" sz="24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3/9/2017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41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54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67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/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/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/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/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52400" y="233680"/>
            <a:ext cx="8991600" cy="792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200" y="1117602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 userDrawn="1"/>
        </p:nvSpPr>
        <p:spPr bwMode="auto">
          <a:xfrm>
            <a:off x="7556500" y="735441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0065A4"/>
              </a:solidFill>
            </a:endParaRPr>
          </a:p>
        </p:txBody>
      </p:sp>
      <p:pic>
        <p:nvPicPr>
          <p:cNvPr id="7" name="Picture 6" descr="CCRC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9" y="91441"/>
            <a:ext cx="3149599" cy="10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2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1117602"/>
            <a:ext cx="8229600" cy="172720"/>
          </a:xfrm>
          <a:prstGeom prst="rect">
            <a:avLst/>
          </a:prstGeom>
          <a:solidFill>
            <a:srgbClr val="A3B2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41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FFFFFF"/>
              </a:solidFill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1" y="91440"/>
            <a:ext cx="3145536" cy="10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5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91"/>
            <a:ext cx="8229600" cy="3851276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1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91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PRESENTATION TITLE IN HEADER / MONTH XX, 2012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9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COMMUNITY COLLEGE RESEARCH CENTER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36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89"/>
            <a:ext cx="8229600" cy="3851275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1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91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Complete College America GPS Meeting/ August 29, 2012</a:t>
            </a:r>
            <a:endParaRPr lang="en-US" sz="700" dirty="0">
              <a:solidFill>
                <a:srgbClr val="00539B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9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24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96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5" y="762000"/>
            <a:ext cx="822960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77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5" y="2002159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defRPr/>
            </a:lvl1pPr>
            <a:lvl2pPr>
              <a:spcBef>
                <a:spcPts val="432"/>
              </a:spcBef>
              <a:defRPr/>
            </a:lvl2pPr>
            <a:lvl3pPr>
              <a:spcBef>
                <a:spcPts val="432"/>
              </a:spcBef>
              <a:defRPr/>
            </a:lvl3pPr>
            <a:lvl4pPr>
              <a:spcBef>
                <a:spcPts val="432"/>
              </a:spcBef>
              <a:defRPr/>
            </a:lvl4pPr>
            <a:lvl5pPr>
              <a:spcBef>
                <a:spcPts val="43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652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34973" y="2379665"/>
            <a:ext cx="3979863" cy="3831592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84703" y="2113922"/>
            <a:ext cx="3979862" cy="4097339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45" y="2415329"/>
            <a:ext cx="3979333" cy="3794654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0" y="762000"/>
            <a:ext cx="8239761" cy="11430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77" y="2415332"/>
            <a:ext cx="3979333" cy="3804815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977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284163" indent="-111125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5245" y="2113919"/>
            <a:ext cx="3979333" cy="306388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346075" indent="-23495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281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3"/>
            <a:ext cx="8224520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32" y="31089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2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5" y="750889"/>
            <a:ext cx="8229601" cy="1149667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77" y="1989992"/>
            <a:ext cx="3979333" cy="4227299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41" y="1981520"/>
            <a:ext cx="3995737" cy="423576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7627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39" y="2201343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34975" y="2201343"/>
            <a:ext cx="3995737" cy="410580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201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33774"/>
            <a:ext cx="7680960" cy="1371600"/>
          </a:xfrm>
        </p:spPr>
        <p:txBody>
          <a:bodyPr/>
          <a:lstStyle>
            <a:lvl1pPr>
              <a:defRPr>
                <a:solidFill>
                  <a:srgbClr val="5E5338"/>
                </a:solidFill>
                <a:effectLst>
                  <a:outerShdw blurRad="38100" dist="38100" dir="2700000" algn="tl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493274" y="1799662"/>
            <a:ext cx="6157452" cy="3495010"/>
          </a:xfrm>
        </p:spPr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rgbClr val="FFFF0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7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91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2"/>
            <a:ext cx="8229600" cy="4475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226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406E-C89F-2547-BA91-1B38D2637B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0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65DA9-1E65-3443-8923-E0FD376C0F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42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30055-21F7-9B45-B57C-4152208396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92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7CB50-4219-6B41-BD54-75D2ABF709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06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67384-BB15-DD47-AEE2-0B50698A8D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320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5EFE3-BA09-2742-812A-225102BF06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59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1D9AD-452D-094E-9C46-861057C3C0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652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BA29-0BFE-DF4E-9AB6-DD615889E0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5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00777"/>
            <a:ext cx="7680960" cy="4371423"/>
          </a:xfrm>
        </p:spPr>
        <p:txBody>
          <a:bodyPr/>
          <a:lstStyle>
            <a:lvl1pPr>
              <a:defRPr baseline="0">
                <a:solidFill>
                  <a:srgbClr val="FFFF66"/>
                </a:solidFill>
              </a:defRPr>
            </a:lvl1pPr>
            <a:lvl2pPr>
              <a:defRPr baseline="0"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36181" y="6383806"/>
            <a:ext cx="1097280" cy="274320"/>
          </a:xfrm>
        </p:spPr>
        <p:txBody>
          <a:bodyPr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82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1A84B-AFB3-3147-88AA-8E423AF579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580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7DB8-48EB-5F43-82F3-9DCE2A0953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5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F2A4-A28B-5E44-83EE-B8045624B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171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54864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00600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021080"/>
            <a:ext cx="8229600" cy="27432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FFC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6400800"/>
            <a:ext cx="8229600" cy="274320"/>
          </a:xfrm>
        </p:spPr>
        <p:txBody>
          <a:bodyPr anchor="ctr"/>
          <a:lstStyle>
            <a:lvl1pPr marL="0" indent="0" algn="r">
              <a:buNone/>
              <a:defRPr sz="8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76197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54864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021080"/>
            <a:ext cx="8229600" cy="27432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FFC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6400800"/>
            <a:ext cx="8229600" cy="274320"/>
          </a:xfrm>
        </p:spPr>
        <p:txBody>
          <a:bodyPr anchor="ctr"/>
          <a:lstStyle>
            <a:lvl1pPr marL="0" indent="0" algn="r">
              <a:buNone/>
              <a:defRPr sz="8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685800" y="1828800"/>
            <a:ext cx="7772400" cy="4343400"/>
          </a:xfrm>
        </p:spPr>
        <p:txBody>
          <a:bodyPr rtlCol="0" anchor="ctr">
            <a:normAutofit/>
          </a:bodyPr>
          <a:lstStyle>
            <a:lvl1pPr marL="112713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3569156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0"/>
          <p:cNvSpPr txBox="1">
            <a:spLocks noChangeArrowheads="1"/>
          </p:cNvSpPr>
          <p:nvPr userDrawn="1"/>
        </p:nvSpPr>
        <p:spPr bwMode="auto">
          <a:xfrm>
            <a:off x="8802688" y="6564313"/>
            <a:ext cx="200025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81E64F5-FFF9-2043-ACF8-F948A8398A40}" type="slidenum">
              <a:rPr lang="en-US" smtClean="0">
                <a:solidFill>
                  <a:srgbClr val="FFFFFF"/>
                </a:solidFill>
                <a:latin typeface="Tahoma" pitchFamily="34" charset="0"/>
              </a:rPr>
              <a:pPr defTabSz="457200"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163513" y="6564313"/>
            <a:ext cx="41973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Tahoma" charset="0"/>
                <a:ea typeface="SimSun" charset="0"/>
              </a:rPr>
              <a:t>©2013 U.S. Education Delivery Institute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448283" y="367410"/>
            <a:ext cx="7467118" cy="29832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None/>
              <a:defRPr sz="1900" b="1" i="0" baseline="0">
                <a:solidFill>
                  <a:srgbClr val="4B4B4B"/>
                </a:solidFill>
                <a:latin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63852" y="1543487"/>
            <a:ext cx="4258312" cy="12561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57087" y="1543487"/>
            <a:ext cx="4258312" cy="12561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0740" y="1146692"/>
            <a:ext cx="8754660" cy="2512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aseline="0">
                <a:latin typeface="Tahoma" pitchFamily="34" charset="0"/>
              </a:defRPr>
            </a:lvl1pPr>
            <a:lvl2pPr marL="181409" indent="-181409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Tahoma" pitchFamily="34" charset="0"/>
              <a:buChar char="▪"/>
              <a:defRPr sz="1600" baseline="0">
                <a:latin typeface="Tahoma" pitchFamily="34" charset="0"/>
              </a:defRPr>
            </a:lvl2pPr>
            <a:lvl3pPr marL="472960" indent="-291551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–"/>
              <a:defRPr sz="1600" baseline="0">
                <a:latin typeface="Tahoma" pitchFamily="34" charset="0"/>
              </a:defRPr>
            </a:lvl3pPr>
            <a:lvl4pPr marL="639792" indent="-166832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ahoma" pitchFamily="34" charset="0"/>
              <a:buChar char="▫"/>
              <a:defRPr sz="1600" baseline="0">
                <a:latin typeface="Tahoma" pitchFamily="34" charset="0"/>
              </a:defRPr>
            </a:lvl4pPr>
            <a:lvl5pPr marL="751553" indent="-111762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Tahoma" pitchFamily="34" charset="0"/>
              <a:buChar char="-"/>
              <a:defRPr sz="1600" baseline="0">
                <a:latin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927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548640"/>
          </a:xfrm>
          <a:prstGeom prst="rect">
            <a:avLst/>
          </a:prstGeom>
        </p:spPr>
        <p:txBody>
          <a:bodyPr lIns="91430" tIns="45716" rIns="91430" bIns="45716"/>
          <a:lstStyle>
            <a:lvl1pPr algn="l">
              <a:defRPr sz="30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1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00600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021081"/>
            <a:ext cx="8229600" cy="27432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FFC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6400801"/>
            <a:ext cx="8229600" cy="274320"/>
          </a:xfrm>
        </p:spPr>
        <p:txBody>
          <a:bodyPr anchor="ctr"/>
          <a:lstStyle>
            <a:lvl1pPr marL="0" indent="0" algn="r">
              <a:buNone/>
              <a:defRPr sz="8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9027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548640"/>
          </a:xfrm>
          <a:prstGeom prst="rect">
            <a:avLst/>
          </a:prstGeom>
        </p:spPr>
        <p:txBody>
          <a:bodyPr lIns="91430" tIns="45716" rIns="91430" bIns="45716"/>
          <a:lstStyle>
            <a:lvl1pPr algn="l">
              <a:defRPr sz="30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021081"/>
            <a:ext cx="8229600" cy="27432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FFC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6400801"/>
            <a:ext cx="8229600" cy="274320"/>
          </a:xfrm>
        </p:spPr>
        <p:txBody>
          <a:bodyPr anchor="ctr"/>
          <a:lstStyle>
            <a:lvl1pPr marL="0" indent="0" algn="r">
              <a:buNone/>
              <a:defRPr sz="8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685800" y="1828800"/>
            <a:ext cx="7772400" cy="4343400"/>
          </a:xfrm>
        </p:spPr>
        <p:txBody>
          <a:bodyPr anchor="ctr"/>
          <a:lstStyle>
            <a:lvl1pPr marL="112701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827758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8229600" cy="548640"/>
          </a:xfrm>
          <a:prstGeom prst="rect">
            <a:avLst/>
          </a:prstGeom>
        </p:spPr>
        <p:txBody>
          <a:bodyPr lIns="91411" tIns="45706" rIns="91411" bIns="45706"/>
          <a:lstStyle>
            <a:lvl1pPr algn="l">
              <a:defRPr sz="30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3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00600" y="1828800"/>
            <a:ext cx="3657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21083"/>
            <a:ext cx="8229600" cy="27432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FFC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400803"/>
            <a:ext cx="8229600" cy="274320"/>
          </a:xfrm>
        </p:spPr>
        <p:txBody>
          <a:bodyPr anchor="ctr"/>
          <a:lstStyle>
            <a:lvl1pPr marL="0" indent="0" algn="r">
              <a:buNone/>
              <a:defRPr sz="8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lvl="0"/>
            <a:r>
              <a:rPr lang="en-US" dirty="0"/>
              <a:t>SOURCE: Insert Citation</a:t>
            </a:r>
          </a:p>
        </p:txBody>
      </p:sp>
    </p:spTree>
    <p:extLst>
      <p:ext uri="{BB962C8B-B14F-4D97-AF65-F5344CB8AC3E}">
        <p14:creationId xmlns:p14="http://schemas.microsoft.com/office/powerpoint/2010/main" val="76244302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838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B0E9-2D2E-4B0A-8910-E4D394C605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0783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9196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58801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77" y="6078780"/>
            <a:ext cx="2305538" cy="71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75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881894"/>
            <a:ext cx="3657600" cy="393192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81894"/>
            <a:ext cx="3657600" cy="393192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0426" y="6388161"/>
            <a:ext cx="1097280" cy="274320"/>
          </a:xfrm>
        </p:spPr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35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3F6D-149C-46F9-B76B-88A69D4D21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94" y="3672076"/>
            <a:ext cx="3893906" cy="31859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00783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9196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33" y="13639"/>
            <a:ext cx="9144000" cy="58801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31" y="6095011"/>
            <a:ext cx="2305538" cy="71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282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7A37-BE30-4A16-B6FB-F86E363B41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94" y="3672076"/>
            <a:ext cx="3893906" cy="31859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00783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  <a:alpha val="34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9196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33" y="13639"/>
            <a:ext cx="9144000" cy="58801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85" y="6094653"/>
            <a:ext cx="2305538" cy="71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5651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838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2F6B-9FC3-4130-989A-9067C881E9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16" y="-101802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4828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838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1276-8AA3-45B3-B0A6-46CAA89191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038543"/>
            <a:ext cx="9144000" cy="581945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832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139" y="-4753"/>
            <a:ext cx="64504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9523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5ADB-1F12-48C4-8912-C3C9708BAA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133" y="1038180"/>
            <a:ext cx="9144000" cy="581945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270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139" y="-4753"/>
            <a:ext cx="64504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9523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77CC-E6D4-4085-A3A8-4D4CBE5C7D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133" y="1038180"/>
            <a:ext cx="9144000" cy="581945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725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7DACA-7B3D-4F55-ACA4-C985E786B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038543"/>
            <a:ext cx="9144000" cy="581945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0982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DA00-21A1-4868-B7B2-C639C5F80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889000"/>
          </a:xfrm>
          <a:prstGeom prst="rect">
            <a:avLst/>
          </a:prstGeom>
          <a:gradFill>
            <a:gsLst>
              <a:gs pos="44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4000">
                <a:srgbClr val="7E98B8"/>
              </a:gs>
              <a:gs pos="100000">
                <a:srgbClr val="00347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038543"/>
            <a:ext cx="9144000" cy="581945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0"/>
                </a:schemeClr>
              </a:gs>
              <a:gs pos="0">
                <a:schemeClr val="bg1">
                  <a:tint val="98000"/>
                  <a:satMod val="130000"/>
                  <a:shade val="90000"/>
                  <a:lumMod val="103000"/>
                  <a:alpha val="7000"/>
                </a:schemeClr>
              </a:gs>
              <a:gs pos="61000">
                <a:srgbClr val="C5CFE1">
                  <a:alpha val="33725"/>
                </a:srgbClr>
              </a:gs>
            </a:gsLst>
            <a:lin ang="42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" y="893755"/>
            <a:ext cx="9144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31" y="212718"/>
            <a:ext cx="2125784" cy="6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94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A713-1D06-4273-A721-5BB33EFCD5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42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557E-A8C2-41D4-98AC-C612839007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2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57711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66040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857711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662620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32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0A54-FCFD-4FF5-B766-29C0A63DAB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56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F18D-5920-45BF-BBBF-F733E095AF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41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BB99-4194-4020-B8C1-44A08776CA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196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6A5A-DA05-430B-9338-50A6FE39F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88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34D-7610-4269-BA34-3BB6E1BF74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189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DA74-7DEA-4CA7-B7B4-23BFEBA486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404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50841-7634-4935-AE29-464470B79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26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/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/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/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/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52400" y="233680"/>
            <a:ext cx="8991600" cy="792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200" y="1117601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 userDrawn="1"/>
        </p:nvSpPr>
        <p:spPr bwMode="auto">
          <a:xfrm>
            <a:off x="7556500" y="735446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0065A4"/>
              </a:solidFill>
            </a:endParaRPr>
          </a:p>
        </p:txBody>
      </p:sp>
      <p:pic>
        <p:nvPicPr>
          <p:cNvPr id="7" name="Picture 6" descr="CCRC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40" y="91444"/>
            <a:ext cx="3149599" cy="10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8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7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92"/>
            <a:ext cx="8229600" cy="250613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1117601"/>
            <a:ext cx="8229600" cy="172720"/>
          </a:xfrm>
          <a:prstGeom prst="rect">
            <a:avLst/>
          </a:prstGeom>
          <a:solidFill>
            <a:srgbClr val="A3B2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46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endParaRPr lang="en-US" sz="800" b="1" kern="0" dirty="0">
              <a:solidFill>
                <a:srgbClr val="FFFFFF"/>
              </a:solidFill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1" y="91441"/>
            <a:ext cx="3145536" cy="10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9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91"/>
            <a:ext cx="8229600" cy="3851276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7" y="4602176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87" y="28998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PRESENTATION TITLE IN HEADER / MONTH XX, 2012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9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0000"/>
                </a:solidFill>
              </a:rPr>
              <a:t>COMMUNITY COLLEGE RESEARCH CENTER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6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://www.inquiry2improvement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theme" Target="../theme/theme11.xml"/><Relationship Id="rId8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theme" Target="../theme/theme12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hyperlink" Target="http://www.inquiry2improvement.com/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0.xml"/><Relationship Id="rId7" Type="http://schemas.openxmlformats.org/officeDocument/2006/relationships/vmlDrawing" Target="../drawings/vmlDrawing3.v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31.xml"/><Relationship Id="rId9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5.xml"/><Relationship Id="rId7" Type="http://schemas.openxmlformats.org/officeDocument/2006/relationships/vmlDrawing" Target="../drawings/vmlDrawing4.v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5.emf"/><Relationship Id="rId4" Type="http://schemas.openxmlformats.org/officeDocument/2006/relationships/slideLayout" Target="../slideLayouts/slideLayout36.xml"/><Relationship Id="rId9" Type="http://schemas.openxmlformats.org/officeDocument/2006/relationships/oleObject" Target="../embeddings/oleObject4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17863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00777"/>
            <a:ext cx="7680960" cy="404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80426" y="6388161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5" y="6201697"/>
            <a:ext cx="339227" cy="593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9975" y="6390406"/>
            <a:ext cx="2624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  <a:hlinkClick r:id="rId17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319" y="6397780"/>
            <a:ext cx="3477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National Center for Inquiry &amp; Improvement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ooter Placeholder 2"/>
          <p:cNvSpPr txBox="1">
            <a:spLocks/>
          </p:cNvSpPr>
          <p:nvPr userDrawn="1"/>
        </p:nvSpPr>
        <p:spPr>
          <a:xfrm>
            <a:off x="1219200" y="6551551"/>
            <a:ext cx="6553200" cy="27016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endParaRPr lang="en-US" b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66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ransition>
    <p:dissolv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cap="none" spc="0" baseline="0" dirty="0">
          <a:solidFill>
            <a:schemeClr val="tx1"/>
          </a:solidFill>
          <a:effectLst>
            <a:outerShdw blurRad="50800" dist="25400" dir="5400000" algn="tl">
              <a:schemeClr val="accent4">
                <a:lumMod val="50000"/>
                <a:alpha val="42000"/>
              </a:schemeClr>
            </a:outerShdw>
          </a:effectLst>
          <a:latin typeface="Calibri" panose="020F050202020403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66"/>
        </a:buClr>
        <a:buFont typeface="Arial" panose="020B0604020202020204" pitchFamily="34" charset="0"/>
        <a:buChar char="•"/>
        <a:defRPr sz="2800" b="1" kern="1200">
          <a:solidFill>
            <a:srgbClr val="2C7D88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rgbClr val="FFFF00"/>
        </a:buClr>
        <a:buFont typeface="Wingdings" panose="05000000000000000000" pitchFamily="2" charset="2"/>
        <a:buChar char="ü"/>
        <a:defRPr sz="2400" b="1" kern="1200">
          <a:solidFill>
            <a:srgbClr val="399C08"/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74" y="762003"/>
            <a:ext cx="8351837" cy="11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74" y="2008827"/>
            <a:ext cx="8351837" cy="44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715141" y="6372247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solidFill>
                <a:srgbClr val="00539B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5760" y="27983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  <p:sldLayoutId id="2147484528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741363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 sz="1600">
          <a:solidFill>
            <a:srgbClr val="141313"/>
          </a:solidFill>
          <a:latin typeface="+mn-lt"/>
          <a:ea typeface="+mn-ea"/>
        </a:defRPr>
      </a:lvl3pPr>
      <a:lvl4pPr marL="914400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 sz="1600">
          <a:solidFill>
            <a:srgbClr val="141313"/>
          </a:solidFill>
          <a:latin typeface="+mn-lt"/>
          <a:ea typeface="+mn-ea"/>
        </a:defRPr>
      </a:lvl4pPr>
      <a:lvl5pPr marL="1087438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»"/>
        <a:tabLst>
          <a:tab pos="1087438" algn="l"/>
        </a:tabLst>
        <a:defRPr sz="1400">
          <a:solidFill>
            <a:srgbClr val="141313"/>
          </a:solidFill>
          <a:latin typeface="+mn-lt"/>
          <a:ea typeface="+mn-ea"/>
        </a:defRPr>
      </a:lvl5pPr>
      <a:lvl6pPr marL="24558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6pPr>
      <a:lvl7pPr marL="29130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7pPr>
      <a:lvl8pPr marL="33702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8pPr>
      <a:lvl9pPr marL="38274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893117" y="893099"/>
            <a:ext cx="7358063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1" tIns="50391" rIns="50391" bIns="50391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93117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1" tIns="50391" rIns="50391" bIns="50391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  <a:ln w="12700">
            <a:miter lim="400000"/>
          </a:ln>
        </p:spPr>
        <p:txBody>
          <a:bodyPr wrap="none" lIns="50391" tIns="50391" rIns="50391" bIns="50391">
            <a:normAutofit/>
          </a:bodyPr>
          <a:lstStyle>
            <a:lvl1pPr algn="ctr" defTabSz="407643">
              <a:defRPr sz="1266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75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1" r:id="rId11"/>
    <p:sldLayoutId id="2147484542" r:id="rId12"/>
    <p:sldLayoutId id="2147484543" r:id="rId13"/>
    <p:sldLayoutId id="2147484544" r:id="rId14"/>
    <p:sldLayoutId id="2147484545" r:id="rId15"/>
    <p:sldLayoutId id="2147484546" r:id="rId16"/>
    <p:sldLayoutId id="2147484547" r:id="rId17"/>
    <p:sldLayoutId id="2147484548" r:id="rId18"/>
    <p:sldLayoutId id="2147484549" r:id="rId19"/>
    <p:sldLayoutId id="2147484550" r:id="rId20"/>
    <p:sldLayoutId id="2147484551" r:id="rId21"/>
    <p:sldLayoutId id="2147484552" r:id="rId22"/>
    <p:sldLayoutId id="2147484553" r:id="rId23"/>
    <p:sldLayoutId id="2147484554" r:id="rId24"/>
    <p:sldLayoutId id="2147484555" r:id="rId25"/>
    <p:sldLayoutId id="2147484556" r:id="rId26"/>
    <p:sldLayoutId id="2147484557" r:id="rId27"/>
    <p:sldLayoutId id="2147484558" r:id="rId28"/>
    <p:sldLayoutId id="2147484559" r:id="rId29"/>
    <p:sldLayoutId id="2147484560" r:id="rId30"/>
    <p:sldLayoutId id="2147484561" r:id="rId31"/>
    <p:sldLayoutId id="2147484562" r:id="rId32"/>
    <p:sldLayoutId id="2147484563" r:id="rId33"/>
    <p:sldLayoutId id="2147484564" r:id="rId34"/>
  </p:sldLayoutIdLst>
  <p:transition spd="med"/>
  <p:txStyles>
    <p:titleStyle>
      <a:lvl1pPr marL="0" marR="0" indent="0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159534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319004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478571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638042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797575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957101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116636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276105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620323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930506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240645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1550835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1861030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2109128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2357300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2605421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2853547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59534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19004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78571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38042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797575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57101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16636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76105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893117" y="893099"/>
            <a:ext cx="7358063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1" tIns="50391" rIns="50391" bIns="50391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93117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1" tIns="50391" rIns="50391" bIns="50391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  <a:ln w="12700">
            <a:miter lim="400000"/>
          </a:ln>
        </p:spPr>
        <p:txBody>
          <a:bodyPr wrap="none" lIns="50391" tIns="50391" rIns="50391" bIns="50391">
            <a:normAutofit/>
          </a:bodyPr>
          <a:lstStyle>
            <a:lvl1pPr algn="ctr" defTabSz="407643">
              <a:defRPr sz="1266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8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  <p:sldLayoutId id="2147484591" r:id="rId13"/>
    <p:sldLayoutId id="2147484592" r:id="rId14"/>
    <p:sldLayoutId id="2147484593" r:id="rId15"/>
    <p:sldLayoutId id="2147484594" r:id="rId16"/>
    <p:sldLayoutId id="2147484595" r:id="rId17"/>
    <p:sldLayoutId id="2147484596" r:id="rId18"/>
    <p:sldLayoutId id="2147484597" r:id="rId19"/>
    <p:sldLayoutId id="2147484598" r:id="rId20"/>
    <p:sldLayoutId id="2147484599" r:id="rId21"/>
    <p:sldLayoutId id="2147484600" r:id="rId22"/>
    <p:sldLayoutId id="2147484601" r:id="rId23"/>
    <p:sldLayoutId id="2147484602" r:id="rId24"/>
    <p:sldLayoutId id="2147484603" r:id="rId25"/>
    <p:sldLayoutId id="2147484604" r:id="rId26"/>
    <p:sldLayoutId id="2147484605" r:id="rId27"/>
    <p:sldLayoutId id="2147484606" r:id="rId28"/>
    <p:sldLayoutId id="2147484607" r:id="rId29"/>
    <p:sldLayoutId id="2147484608" r:id="rId30"/>
    <p:sldLayoutId id="2147484609" r:id="rId31"/>
    <p:sldLayoutId id="2147484610" r:id="rId32"/>
    <p:sldLayoutId id="2147484611" r:id="rId33"/>
    <p:sldLayoutId id="2147484612" r:id="rId34"/>
    <p:sldLayoutId id="2147484613" r:id="rId35"/>
  </p:sldLayoutIdLst>
  <p:transition spd="med"/>
  <p:txStyles>
    <p:titleStyle>
      <a:lvl1pPr marL="0" marR="0" indent="0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159534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319004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478571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638042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797575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957101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116636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276105" algn="ctr" defTabSz="4076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620323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930506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240645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1550835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1861030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2109128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2357300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2605421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2853547" marR="0" indent="-398752" algn="l" defTabSz="407643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3023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59534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19004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78571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38042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797575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57101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16636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76105" algn="ctr" defTabSz="40764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17863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00777"/>
            <a:ext cx="7680960" cy="404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80426" y="6388161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E3DED1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5" y="6201697"/>
            <a:ext cx="339227" cy="593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9975" y="6390406"/>
            <a:ext cx="2624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  <a:hlinkClick r:id="rId18"/>
              </a:rPr>
              <a:t>www.inquiry2improvement.com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319" y="6397780"/>
            <a:ext cx="3477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1200" b="1" spc="100" dirty="0">
                <a:solidFill>
                  <a:srgbClr val="E3DED1">
                    <a:lumMod val="25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National Center for Inquiry &amp; Improvement</a:t>
            </a:r>
            <a:endParaRPr lang="en-US" b="1" spc="100" dirty="0">
              <a:solidFill>
                <a:srgbClr val="E3DED1">
                  <a:lumMod val="25000"/>
                </a:srgb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219200" y="6551551"/>
            <a:ext cx="6553200" cy="27016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endParaRPr lang="en-US" b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28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>
    <p:dissolv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cap="none" spc="0" baseline="0" dirty="0">
          <a:solidFill>
            <a:schemeClr val="tx1"/>
          </a:solidFill>
          <a:effectLst>
            <a:outerShdw blurRad="50800" dist="25400" dir="5400000" algn="tl">
              <a:schemeClr val="accent4">
                <a:lumMod val="50000"/>
                <a:alpha val="42000"/>
              </a:schemeClr>
            </a:outerShdw>
          </a:effectLst>
          <a:latin typeface="Calibri" panose="020F050202020403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66"/>
        </a:buClr>
        <a:buFont typeface="Arial" panose="020B0604020202020204" pitchFamily="34" charset="0"/>
        <a:buChar char="•"/>
        <a:defRPr sz="2800" b="1" kern="1200">
          <a:solidFill>
            <a:srgbClr val="2C7D88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rgbClr val="FFFF00"/>
        </a:buClr>
        <a:buFont typeface="Wingdings" panose="05000000000000000000" pitchFamily="2" charset="2"/>
        <a:buChar char="ü"/>
        <a:defRPr sz="2400" b="1" kern="1200">
          <a:solidFill>
            <a:srgbClr val="399C08"/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McK 2. Slide Title"/>
          <p:cNvSpPr>
            <a:spLocks noGrp="1"/>
          </p:cNvSpPr>
          <p:nvPr>
            <p:ph type="title"/>
          </p:nvPr>
        </p:nvSpPr>
        <p:spPr bwMode="gray">
          <a:xfrm>
            <a:off x="190500" y="242888"/>
            <a:ext cx="874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6564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99371" y="813111"/>
            <a:ext cx="46101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4114800" y="6492240"/>
            <a:ext cx="9144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9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46125" indent="-130175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/>
          </p:nvPr>
        </p:nvGraphicFramePr>
        <p:xfrm>
          <a:off x="1591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9"/>
                        <a:ext cx="158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McK 2. Slide Title"/>
          <p:cNvSpPr>
            <a:spLocks noGrp="1"/>
          </p:cNvSpPr>
          <p:nvPr>
            <p:ph type="title"/>
          </p:nvPr>
        </p:nvSpPr>
        <p:spPr bwMode="gray">
          <a:xfrm>
            <a:off x="190514" y="242889"/>
            <a:ext cx="874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6564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99371" y="813111"/>
            <a:ext cx="46101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5091305" y="6492240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Tuesday, October 14, 2014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212320" y="6492240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DRAFT - for discussion purposes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4114800" y="6492240"/>
            <a:ext cx="9144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A21C74D-32CA-4538-90C8-4115AA589383}" type="slidenum"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8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46125" indent="-130175" algn="l" defTabSz="895350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80" y="762000"/>
            <a:ext cx="8351837" cy="11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80" y="2008823"/>
            <a:ext cx="8351837" cy="448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715142" y="6372236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539B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741363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 sz="1600">
          <a:solidFill>
            <a:srgbClr val="141313"/>
          </a:solidFill>
          <a:latin typeface="+mn-lt"/>
          <a:ea typeface="+mn-ea"/>
        </a:defRPr>
      </a:lvl3pPr>
      <a:lvl4pPr marL="914400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 sz="1600">
          <a:solidFill>
            <a:srgbClr val="141313"/>
          </a:solidFill>
          <a:latin typeface="+mn-lt"/>
          <a:ea typeface="+mn-ea"/>
        </a:defRPr>
      </a:lvl4pPr>
      <a:lvl5pPr marL="1087438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»"/>
        <a:tabLst>
          <a:tab pos="1087438" algn="l"/>
        </a:tabLst>
        <a:defRPr sz="1400">
          <a:solidFill>
            <a:srgbClr val="141313"/>
          </a:solidFill>
          <a:latin typeface="+mn-lt"/>
          <a:ea typeface="+mn-ea"/>
        </a:defRPr>
      </a:lvl5pPr>
      <a:lvl6pPr marL="24558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6pPr>
      <a:lvl7pPr marL="29130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7pPr>
      <a:lvl8pPr marL="33702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8pPr>
      <a:lvl9pPr marL="38274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73" y="762003"/>
            <a:ext cx="8351837" cy="11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73" y="2008827"/>
            <a:ext cx="8351837" cy="44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715137" y="6372239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solidFill>
                <a:srgbClr val="00539B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528323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29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30"/>
              </a:spcBef>
              <a:defRPr/>
            </a:pPr>
            <a:r>
              <a:rPr lang="en-US" sz="700" b="1" dirty="0">
                <a:solidFill>
                  <a:srgbClr val="00539B"/>
                </a:solidFill>
              </a:rPr>
              <a:t>COMMUNITY COLLEGE RESEARCH CENTER</a:t>
            </a:r>
            <a:endParaRPr lang="en-US" sz="700" dirty="0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741363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 sz="1600">
          <a:solidFill>
            <a:srgbClr val="141313"/>
          </a:solidFill>
          <a:latin typeface="+mn-lt"/>
          <a:ea typeface="+mn-ea"/>
        </a:defRPr>
      </a:lvl3pPr>
      <a:lvl4pPr marL="914400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 sz="1600">
          <a:solidFill>
            <a:srgbClr val="141313"/>
          </a:solidFill>
          <a:latin typeface="+mn-lt"/>
          <a:ea typeface="+mn-ea"/>
        </a:defRPr>
      </a:lvl4pPr>
      <a:lvl5pPr marL="1087438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»"/>
        <a:tabLst>
          <a:tab pos="1087438" algn="l"/>
        </a:tabLst>
        <a:defRPr sz="1400">
          <a:solidFill>
            <a:srgbClr val="141313"/>
          </a:solidFill>
          <a:latin typeface="+mn-lt"/>
          <a:ea typeface="+mn-ea"/>
        </a:defRPr>
      </a:lvl5pPr>
      <a:lvl6pPr marL="24558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6pPr>
      <a:lvl7pPr marL="29130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7pPr>
      <a:lvl8pPr marL="33702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8pPr>
      <a:lvl9pPr marL="38274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2E28F7F-7A80-3B4B-894E-517024DC7D5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labele@fsu.edu</a:t>
            </a:r>
          </a:p>
        </p:txBody>
      </p:sp>
    </p:spTree>
    <p:extLst>
      <p:ext uri="{BB962C8B-B14F-4D97-AF65-F5344CB8AC3E}">
        <p14:creationId xmlns:p14="http://schemas.microsoft.com/office/powerpoint/2010/main" val="157174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  <p:sldLayoutId id="2147484162" r:id="rId16"/>
    <p:sldLayoutId id="2147484163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49C7C40-21D0-4B28-BAA6-56997D200CD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3/9/2017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7F92A1F-C262-492F-8713-C803F59D7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5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  <p:sldLayoutId id="2147484232" r:id="rId15"/>
    <p:sldLayoutId id="2147484233" r:id="rId16"/>
    <p:sldLayoutId id="2147484234" r:id="rId17"/>
    <p:sldLayoutId id="214748423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9467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74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474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474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474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474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80" y="762003"/>
            <a:ext cx="8351837" cy="11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80" y="2008824"/>
            <a:ext cx="8351837" cy="448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715144" y="637224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3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741363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•"/>
        <a:defRPr sz="1600">
          <a:solidFill>
            <a:srgbClr val="141313"/>
          </a:solidFill>
          <a:latin typeface="+mn-lt"/>
          <a:ea typeface="+mn-ea"/>
        </a:defRPr>
      </a:lvl3pPr>
      <a:lvl4pPr marL="914400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–"/>
        <a:defRPr sz="1600">
          <a:solidFill>
            <a:srgbClr val="141313"/>
          </a:solidFill>
          <a:latin typeface="+mn-lt"/>
          <a:ea typeface="+mn-ea"/>
        </a:defRPr>
      </a:lvl4pPr>
      <a:lvl5pPr marL="1087438" indent="-173038" algn="l" rtl="0" eaLnBrk="0" fontAlgn="base" hangingPunct="0">
        <a:spcBef>
          <a:spcPct val="20000"/>
        </a:spcBef>
        <a:spcAft>
          <a:spcPct val="0"/>
        </a:spcAft>
        <a:buClr>
          <a:srgbClr val="A3B222"/>
        </a:buClr>
        <a:buChar char="»"/>
        <a:tabLst>
          <a:tab pos="1087438" algn="l"/>
        </a:tabLst>
        <a:defRPr sz="1400">
          <a:solidFill>
            <a:srgbClr val="141313"/>
          </a:solidFill>
          <a:latin typeface="+mn-lt"/>
          <a:ea typeface="+mn-ea"/>
        </a:defRPr>
      </a:lvl5pPr>
      <a:lvl6pPr marL="24558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6pPr>
      <a:lvl7pPr marL="29130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7pPr>
      <a:lvl8pPr marL="33702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8pPr>
      <a:lvl9pPr marL="38274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8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quiry2improvement.com/publications-resource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aguidedpathways.org/" TargetMode="External"/><Relationship Id="rId4" Type="http://schemas.openxmlformats.org/officeDocument/2006/relationships/hyperlink" Target="http://www.aacc.nche.edu/Resources/aaccprograms/pathways/Pages/default.asp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5171" y="479324"/>
            <a:ext cx="7870371" cy="3178276"/>
          </a:xfrm>
        </p:spPr>
        <p:txBody>
          <a:bodyPr anchor="t"/>
          <a:lstStyle/>
          <a:p>
            <a:r>
              <a:rPr lang="en-US" sz="4400" b="1" dirty="0"/>
              <a:t>Reimagining our Model to Improve Student Completion:</a:t>
            </a:r>
            <a:br>
              <a:rPr lang="en-US" sz="4400" b="1" dirty="0"/>
            </a:br>
            <a:r>
              <a:rPr lang="en-US" sz="4400" b="1" dirty="0"/>
              <a:t>The Guided Pathways Approach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2827801" y="4481518"/>
            <a:ext cx="5943600" cy="187880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Dr.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Darla M. Cooper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Director, Research and Evaluation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The RP Group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/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ASCCC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Instructional Design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and Innovation Institute</a:t>
            </a:r>
          </a:p>
          <a:p>
            <a:pPr fontAlgn="auto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March 2017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92653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Is </a:t>
            </a:r>
            <a:r>
              <a:rPr lang="en-US" dirty="0"/>
              <a:t>the “Pathways Model?”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318549" y="1569334"/>
            <a:ext cx="7391400" cy="4191000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 smtClean="0"/>
              <a:t>An </a:t>
            </a:r>
            <a:r>
              <a:rPr lang="en-US" sz="2800" u="sng" dirty="0"/>
              <a:t>integrated, institution-wide </a:t>
            </a:r>
            <a:r>
              <a:rPr lang="en-US" sz="2800" dirty="0"/>
              <a:t>approach to student success based on intentionally designed, clear, </a:t>
            </a:r>
            <a:r>
              <a:rPr lang="en-US" sz="2800" u="sng" dirty="0"/>
              <a:t>coherent and structured educational experiences</a:t>
            </a:r>
            <a:r>
              <a:rPr lang="en-US" sz="2800" dirty="0"/>
              <a:t>, informed by available evidence, that guide each student effectively and efficiently from her/his point of entry through to attainment of high-quality postsecondary credentials and careers with value in the labor market. </a:t>
            </a:r>
          </a:p>
          <a:p>
            <a:pPr marL="0" lv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BA0BC75-2CBB-E34B-AFE1-420B5CE7F354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16152" y="6327775"/>
            <a:ext cx="5943600" cy="2698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100" dirty="0" smtClean="0"/>
              <a:t>LA College Promise and Pathways | August 2016</a:t>
            </a:r>
            <a:endParaRPr lang="en-US" sz="11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140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29" y="350946"/>
            <a:ext cx="7486537" cy="5328366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15132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Essential Practices of </a:t>
            </a:r>
            <a:r>
              <a:rPr lang="en-US" dirty="0" smtClean="0"/>
              <a:t>Pathways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295400" y="1905000"/>
            <a:ext cx="7391400" cy="4191000"/>
          </a:xfrm>
        </p:spPr>
        <p:txBody>
          <a:bodyPr/>
          <a:lstStyle/>
          <a:p>
            <a:pPr marL="514350" lvl="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i="1" dirty="0"/>
              <a:t>Clarify paths to </a:t>
            </a:r>
            <a:r>
              <a:rPr lang="en-US" sz="3200" i="1" dirty="0" smtClean="0"/>
              <a:t>student </a:t>
            </a:r>
            <a:r>
              <a:rPr lang="en-US" sz="3200" i="1" dirty="0"/>
              <a:t>end </a:t>
            </a:r>
            <a:r>
              <a:rPr lang="en-US" sz="3200" i="1" dirty="0" smtClean="0"/>
              <a:t>goals</a:t>
            </a:r>
          </a:p>
          <a:p>
            <a:pPr marL="514350" lvl="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i="1" dirty="0"/>
              <a:t>Help students </a:t>
            </a:r>
            <a:r>
              <a:rPr lang="en-US" sz="3200" i="1" dirty="0" smtClean="0"/>
              <a:t>get on a pathway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i="1" dirty="0" smtClean="0"/>
              <a:t>Help </a:t>
            </a:r>
            <a:r>
              <a:rPr lang="en-US" sz="3200" i="1" dirty="0"/>
              <a:t>students stay on path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i="1" dirty="0" smtClean="0"/>
              <a:t>Ensure </a:t>
            </a:r>
            <a:r>
              <a:rPr lang="en-US" sz="3200" i="1" dirty="0"/>
              <a:t>that students are learning</a:t>
            </a:r>
          </a:p>
          <a:p>
            <a:pPr marL="514350" lvl="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849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17863"/>
            <a:ext cx="795528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Clarify Paths to </a:t>
            </a:r>
            <a:r>
              <a:rPr lang="en-US" dirty="0" smtClean="0"/>
              <a:t>Student </a:t>
            </a:r>
            <a:r>
              <a:rPr lang="en-US" dirty="0" smtClean="0"/>
              <a:t>End Goals:</a:t>
            </a:r>
            <a:br>
              <a:rPr lang="en-US" dirty="0" smtClean="0"/>
            </a:br>
            <a:r>
              <a:rPr lang="en-US" dirty="0" smtClean="0"/>
              <a:t>What Does It Look Like?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339645" y="1639529"/>
            <a:ext cx="7391400" cy="4191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u="sng" dirty="0" smtClean="0"/>
              <a:t>Features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Detailed information on target career and transfer outcomes</a:t>
            </a:r>
          </a:p>
          <a:p>
            <a:r>
              <a:rPr lang="en-US" sz="2800" dirty="0" smtClean="0"/>
              <a:t>Course sequences, critical courses, embedded credentials, and progress milestones</a:t>
            </a:r>
          </a:p>
          <a:p>
            <a:r>
              <a:rPr lang="en-US" sz="2800" dirty="0" smtClean="0"/>
              <a:t>Math and other core coursework aligned to each program of study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825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Students Get on a Pathway:</a:t>
            </a:r>
            <a:br>
              <a:rPr lang="en-US" dirty="0" smtClean="0"/>
            </a:br>
            <a:r>
              <a:rPr lang="en-US" dirty="0" smtClean="0"/>
              <a:t>What Does It Look Like?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330123" y="1689462"/>
            <a:ext cx="7489785" cy="434262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u="sng" dirty="0" smtClean="0"/>
              <a:t>Features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First-year experiences to help students explore the field and choose a major</a:t>
            </a:r>
          </a:p>
          <a:p>
            <a:r>
              <a:rPr lang="en-US" sz="2800" dirty="0" smtClean="0"/>
              <a:t>Full program plans based on required career/college exploration</a:t>
            </a:r>
          </a:p>
          <a:p>
            <a:r>
              <a:rPr lang="en-US" sz="2800" dirty="0" smtClean="0"/>
              <a:t>Contextualized, integrated academic support to help students pass program gateway courses</a:t>
            </a:r>
          </a:p>
          <a:p>
            <a:r>
              <a:rPr lang="en-US" sz="2800" dirty="0" smtClean="0"/>
              <a:t>K-12 partnerships focused on career/college program exploration</a:t>
            </a:r>
            <a:endParaRPr lang="en-US" sz="28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092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44243"/>
            <a:ext cx="7680960" cy="1371600"/>
          </a:xfrm>
        </p:spPr>
        <p:txBody>
          <a:bodyPr/>
          <a:lstStyle/>
          <a:p>
            <a:r>
              <a:rPr lang="en-US" dirty="0" smtClean="0"/>
              <a:t>Help Students Stay On Path:</a:t>
            </a:r>
            <a:br>
              <a:rPr lang="en-US" dirty="0" smtClean="0"/>
            </a:br>
            <a:r>
              <a:rPr lang="en-US" dirty="0" smtClean="0"/>
              <a:t>What Does It Look Like?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216153" y="1474838"/>
            <a:ext cx="7673204" cy="462116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u="sng" dirty="0" smtClean="0"/>
              <a:t>Features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Ongoing, intrusive advising</a:t>
            </a:r>
          </a:p>
          <a:p>
            <a:r>
              <a:rPr lang="en-US" sz="2800" dirty="0" smtClean="0"/>
              <a:t>Systems for students to easily track their progress</a:t>
            </a:r>
          </a:p>
          <a:p>
            <a:r>
              <a:rPr lang="en-US" sz="2800" dirty="0" smtClean="0"/>
              <a:t>Systems/procedures to identify students at risk and provide needed supports</a:t>
            </a:r>
          </a:p>
          <a:p>
            <a:r>
              <a:rPr lang="en-US" sz="2800" dirty="0" smtClean="0"/>
              <a:t>A structure to redirect students who are not progressing in a program to a more viable path</a:t>
            </a:r>
            <a:endParaRPr lang="en-US" sz="28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945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11386"/>
            <a:ext cx="7680960" cy="1371600"/>
          </a:xfrm>
        </p:spPr>
        <p:txBody>
          <a:bodyPr/>
          <a:lstStyle/>
          <a:p>
            <a:r>
              <a:rPr lang="en-US" dirty="0"/>
              <a:t>Ensure </a:t>
            </a:r>
            <a:r>
              <a:rPr lang="en-US" dirty="0" smtClean="0"/>
              <a:t>That Students Are Learning:</a:t>
            </a:r>
            <a:br>
              <a:rPr lang="en-US" dirty="0" smtClean="0"/>
            </a:br>
            <a:r>
              <a:rPr lang="en-US" dirty="0" smtClean="0"/>
              <a:t>What Does It Look Like?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1295399" y="1578077"/>
            <a:ext cx="7568381" cy="451792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u="sng" dirty="0" smtClean="0"/>
              <a:t>Features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Program-specific learning outcomes</a:t>
            </a:r>
          </a:p>
          <a:p>
            <a:r>
              <a:rPr lang="en-US" sz="2800" dirty="0" smtClean="0"/>
              <a:t>Project-based, collaborative learning</a:t>
            </a:r>
          </a:p>
          <a:p>
            <a:r>
              <a:rPr lang="en-US" sz="2800" dirty="0" smtClean="0"/>
              <a:t>Applied learning experience</a:t>
            </a:r>
          </a:p>
          <a:p>
            <a:r>
              <a:rPr lang="en-US" sz="2800" dirty="0" smtClean="0"/>
              <a:t>Faculty-led improvement of teaching practices</a:t>
            </a:r>
          </a:p>
          <a:p>
            <a:r>
              <a:rPr lang="en-US" sz="2800" dirty="0" smtClean="0"/>
              <a:t>Systems/procedures for the college and students to track mastery of learning outcomes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BA0BC75-2CBB-E34B-AFE1-420B5CE7F354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16152" y="6327775"/>
            <a:ext cx="5943600" cy="2698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100" dirty="0" smtClean="0"/>
              <a:t>LA College Promise and Pathways | August 2016</a:t>
            </a:r>
            <a:endParaRPr lang="en-US" sz="11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615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7" y="159506"/>
            <a:ext cx="6858000" cy="762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Six Success </a:t>
            </a:r>
            <a:r>
              <a:rPr lang="en-US" dirty="0"/>
              <a:t>F</a:t>
            </a:r>
            <a:r>
              <a:rPr lang="en-US" dirty="0" smtClean="0"/>
              <a:t>actors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6974DE6-E962-4248-893C-D4EC88601F5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5310" r="15116" b="15698"/>
          <a:stretch/>
        </p:blipFill>
        <p:spPr bwMode="auto">
          <a:xfrm>
            <a:off x="2151059" y="921506"/>
            <a:ext cx="4841875" cy="484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45470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Six Success </a:t>
            </a:r>
            <a:r>
              <a:rPr lang="en-US" dirty="0"/>
              <a:t>F</a:t>
            </a:r>
            <a:r>
              <a:rPr lang="en-US" dirty="0" smtClean="0"/>
              <a:t>actors </a:t>
            </a:r>
            <a:endParaRPr 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731520" y="1488680"/>
            <a:ext cx="8102764" cy="439592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200" b="1" dirty="0" smtClean="0"/>
              <a:t>Directed</a:t>
            </a:r>
            <a:r>
              <a:rPr lang="en-US" sz="3200" dirty="0"/>
              <a:t>: </a:t>
            </a:r>
            <a:r>
              <a:rPr lang="en-US" sz="3200" b="0" dirty="0" smtClean="0"/>
              <a:t>Students have </a:t>
            </a:r>
            <a:r>
              <a:rPr lang="en-US" sz="3200" b="0" dirty="0"/>
              <a:t>a goal and know how to </a:t>
            </a:r>
            <a:r>
              <a:rPr lang="en-US" sz="3200" b="0" dirty="0" smtClean="0"/>
              <a:t>achieve it </a:t>
            </a:r>
            <a:endParaRPr lang="en-US" sz="3200" b="0" dirty="0"/>
          </a:p>
          <a:p>
            <a:pPr>
              <a:spcBef>
                <a:spcPts val="180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200" b="1" dirty="0"/>
              <a:t>Focused</a:t>
            </a:r>
            <a:r>
              <a:rPr lang="en-US" sz="3200" dirty="0"/>
              <a:t>: </a:t>
            </a:r>
            <a:r>
              <a:rPr lang="en-US" sz="3200" b="0" dirty="0" smtClean="0"/>
              <a:t>Students stay </a:t>
            </a:r>
            <a:r>
              <a:rPr lang="en-US" sz="3200" b="0" dirty="0"/>
              <a:t>on track—keeping their eyes on the </a:t>
            </a:r>
            <a:r>
              <a:rPr lang="en-US" sz="3200" b="0" dirty="0" smtClean="0"/>
              <a:t>prize</a:t>
            </a:r>
          </a:p>
          <a:p>
            <a:pPr>
              <a:spcBef>
                <a:spcPts val="180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200" b="1" dirty="0" smtClean="0"/>
              <a:t>Nurtured</a:t>
            </a:r>
            <a:r>
              <a:rPr lang="en-US" sz="3200" dirty="0"/>
              <a:t>: </a:t>
            </a:r>
            <a:r>
              <a:rPr lang="en-US" sz="3200" b="0" dirty="0" smtClean="0"/>
              <a:t>Students feel </a:t>
            </a:r>
            <a:r>
              <a:rPr lang="en-US" sz="3200" b="0" dirty="0"/>
              <a:t>somebody wants them to succeed as a student and helps them succeed</a:t>
            </a: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6974DE6-E962-4248-893C-D4EC88601F5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89665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Six Success </a:t>
            </a:r>
            <a:r>
              <a:rPr lang="en-US" dirty="0"/>
              <a:t>F</a:t>
            </a:r>
            <a:r>
              <a:rPr lang="en-US" dirty="0" smtClean="0"/>
              <a:t>actors (</a:t>
            </a:r>
            <a:r>
              <a:rPr lang="en-US" i="1" dirty="0" smtClean="0"/>
              <a:t>cont.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731519" y="1401025"/>
            <a:ext cx="8206003" cy="43655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000" b="1" dirty="0" smtClean="0"/>
              <a:t>Connected</a:t>
            </a:r>
            <a:r>
              <a:rPr lang="en-US" sz="3000" dirty="0" smtClean="0"/>
              <a:t>: </a:t>
            </a:r>
            <a:r>
              <a:rPr lang="en-US" sz="3000" b="0" dirty="0" smtClean="0"/>
              <a:t>Students </a:t>
            </a:r>
            <a:r>
              <a:rPr lang="en-US" sz="3000" b="0" dirty="0"/>
              <a:t>feel they are part of the college </a:t>
            </a:r>
            <a:r>
              <a:rPr lang="en-US" sz="3000" b="0" dirty="0" smtClean="0"/>
              <a:t>community</a:t>
            </a:r>
          </a:p>
          <a:p>
            <a:pPr>
              <a:spcBef>
                <a:spcPts val="180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000" b="1" dirty="0" smtClean="0"/>
              <a:t>Engaged</a:t>
            </a:r>
            <a:r>
              <a:rPr lang="en-US" sz="3000" dirty="0"/>
              <a:t>: </a:t>
            </a:r>
            <a:r>
              <a:rPr lang="en-US" sz="3000" b="0" dirty="0" smtClean="0"/>
              <a:t>Students actively </a:t>
            </a:r>
            <a:r>
              <a:rPr lang="en-US" sz="3000" b="0" dirty="0"/>
              <a:t>listen and participate in class and are involved in extracurricular activities</a:t>
            </a:r>
          </a:p>
          <a:p>
            <a:pPr>
              <a:spcBef>
                <a:spcPts val="1800"/>
              </a:spcBef>
              <a:buSzPct val="85000"/>
              <a:buFont typeface="Wingdings" pitchFamily="2" charset="2"/>
              <a:buChar char="§"/>
              <a:defRPr/>
            </a:pPr>
            <a:r>
              <a:rPr lang="en-US" sz="3000" b="1" dirty="0" smtClean="0"/>
              <a:t>Valued</a:t>
            </a:r>
            <a:r>
              <a:rPr lang="en-US" sz="3000" dirty="0" smtClean="0"/>
              <a:t>: </a:t>
            </a:r>
            <a:r>
              <a:rPr lang="en-US" sz="3000" b="0" dirty="0" smtClean="0"/>
              <a:t>Students</a:t>
            </a:r>
            <a:r>
              <a:rPr lang="en-US" sz="3000" b="0" dirty="0"/>
              <a:t>’ skills, talents, abilities and experiences are recognized; they have opportunities to contribute on campus and feel their contributions are appreciated</a:t>
            </a:r>
            <a:endParaRPr lang="en-US" sz="3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6974DE6-E962-4248-893C-D4EC88601F5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32663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700268"/>
          </a:xfrm>
        </p:spPr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Clr>
                <a:srgbClr val="2C7D88"/>
              </a:buClr>
              <a:buNone/>
            </a:pPr>
            <a:r>
              <a:rPr lang="en-US" sz="3200" dirty="0" smtClean="0"/>
              <a:t>This </a:t>
            </a:r>
            <a:r>
              <a:rPr lang="en-US" sz="3200" dirty="0"/>
              <a:t>presentation </a:t>
            </a:r>
            <a:r>
              <a:rPr lang="en-US" sz="3200" dirty="0" smtClean="0"/>
              <a:t>includes content developed by:</a:t>
            </a:r>
          </a:p>
          <a:p>
            <a:pPr lvl="1">
              <a:buClr>
                <a:srgbClr val="2C7D88"/>
              </a:buClr>
            </a:pPr>
            <a:r>
              <a:rPr lang="en-US" sz="2800" dirty="0" smtClean="0"/>
              <a:t>Dr</a:t>
            </a:r>
            <a:r>
              <a:rPr lang="en-US" sz="2800" dirty="0"/>
              <a:t>. Davis Jenkins </a:t>
            </a:r>
            <a:r>
              <a:rPr lang="en-US" sz="2800" dirty="0" smtClean="0"/>
              <a:t>(CCRC)</a:t>
            </a:r>
          </a:p>
          <a:p>
            <a:pPr lvl="1">
              <a:buClr>
                <a:srgbClr val="2C7D88"/>
              </a:buClr>
            </a:pPr>
            <a:r>
              <a:rPr lang="en-US" sz="2800" dirty="0" smtClean="0"/>
              <a:t>Dr</a:t>
            </a:r>
            <a:r>
              <a:rPr lang="en-US" sz="2800" dirty="0"/>
              <a:t>. Rob Johnstone </a:t>
            </a:r>
            <a:r>
              <a:rPr lang="en-US" sz="2800" dirty="0" smtClean="0"/>
              <a:t>(NCII)</a:t>
            </a:r>
          </a:p>
          <a:p>
            <a:pPr lvl="1">
              <a:buClr>
                <a:srgbClr val="2C7D88"/>
              </a:buClr>
            </a:pPr>
            <a:r>
              <a:rPr lang="en-US" sz="2800" dirty="0" smtClean="0"/>
              <a:t>AACC Pathways Project</a:t>
            </a:r>
          </a:p>
          <a:p>
            <a:pPr lvl="1">
              <a:buClr>
                <a:srgbClr val="2C7D88"/>
              </a:buClr>
            </a:pPr>
            <a:r>
              <a:rPr lang="en-US" sz="2800" dirty="0" smtClean="0"/>
              <a:t>CA Guided Pathways Project</a:t>
            </a:r>
          </a:p>
          <a:p>
            <a:pPr marL="1004888" lvl="1" indent="-457200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03231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55818"/>
            <a:ext cx="7680960" cy="889363"/>
          </a:xfrm>
        </p:spPr>
        <p:txBody>
          <a:bodyPr>
            <a:noAutofit/>
          </a:bodyPr>
          <a:lstStyle/>
          <a:p>
            <a:r>
              <a:rPr lang="en-US" dirty="0"/>
              <a:t>Crosswalk: Success Factors and </a:t>
            </a:r>
            <a:br>
              <a:rPr lang="en-US" dirty="0"/>
            </a:br>
            <a:r>
              <a:rPr lang="en-US" dirty="0"/>
              <a:t>Guided Pathways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99418" y="1435944"/>
            <a:ext cx="8726906" cy="4881563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Clarify paths to </a:t>
            </a:r>
            <a:r>
              <a:rPr lang="en-US" sz="4000" dirty="0" smtClean="0"/>
              <a:t>student </a:t>
            </a:r>
            <a:r>
              <a:rPr lang="en-US" sz="4000" dirty="0"/>
              <a:t>end </a:t>
            </a:r>
            <a:r>
              <a:rPr lang="en-US" sz="4000" dirty="0" smtClean="0"/>
              <a:t>goals</a:t>
            </a:r>
          </a:p>
          <a:p>
            <a:pPr marL="914400" lvl="1" indent="-5143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400" i="1" dirty="0" smtClean="0"/>
              <a:t>Directed</a:t>
            </a:r>
            <a:endParaRPr lang="en-US" sz="3400" i="1" dirty="0" smtClean="0"/>
          </a:p>
          <a:p>
            <a:pPr marL="514350" lvl="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Help students choose and enter a </a:t>
            </a:r>
            <a:r>
              <a:rPr lang="en-US" sz="4000" dirty="0" smtClean="0"/>
              <a:t>pathway</a:t>
            </a:r>
          </a:p>
          <a:p>
            <a:pPr marL="914400" lvl="1" indent="-5143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400" i="1" dirty="0" smtClean="0"/>
              <a:t>Directed, Focused, Connected, </a:t>
            </a:r>
            <a:r>
              <a:rPr lang="en-US" sz="3400" i="1" dirty="0" smtClean="0"/>
              <a:t>Nurtured, Engaged</a:t>
            </a:r>
            <a:endParaRPr lang="en-US" sz="3400" i="1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b="1" dirty="0" smtClean="0"/>
              <a:t>Help students stay on path</a:t>
            </a:r>
          </a:p>
          <a:p>
            <a:pPr marL="914400" lvl="1" indent="-5143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400" b="1" i="1" dirty="0" smtClean="0"/>
              <a:t>Directed, Focused</a:t>
            </a:r>
            <a:r>
              <a:rPr lang="en-US" sz="3400" b="1" i="1" dirty="0" smtClean="0"/>
              <a:t>, </a:t>
            </a:r>
            <a:r>
              <a:rPr lang="en-US" sz="3400" b="1" i="1" dirty="0" smtClean="0"/>
              <a:t>Connected</a:t>
            </a:r>
            <a:r>
              <a:rPr lang="en-US" sz="3400" b="1" i="1" dirty="0" smtClean="0"/>
              <a:t>, </a:t>
            </a:r>
            <a:r>
              <a:rPr lang="en-US" sz="3400" b="1" i="1" dirty="0" smtClean="0"/>
              <a:t>Nurtured</a:t>
            </a:r>
            <a:endParaRPr lang="en-US" sz="3400" b="1" i="1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800" dirty="0" smtClean="0"/>
              <a:t>Ensure </a:t>
            </a:r>
            <a:r>
              <a:rPr lang="en-US" sz="3800" dirty="0"/>
              <a:t>that students are </a:t>
            </a:r>
            <a:r>
              <a:rPr lang="en-US" sz="3800" dirty="0" smtClean="0"/>
              <a:t>learning</a:t>
            </a:r>
          </a:p>
          <a:p>
            <a:pPr marL="914400" lvl="1" indent="-5143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400" i="1" dirty="0" smtClean="0"/>
              <a:t>Directed, Focused</a:t>
            </a:r>
            <a:r>
              <a:rPr lang="en-US" sz="3400" i="1" dirty="0" smtClean="0"/>
              <a:t>, Engaged, Connected, Valued, Nurtured</a:t>
            </a:r>
            <a:endParaRPr lang="en-US" sz="3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BA0BC75-2CBB-E34B-AFE1-420B5CE7F354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389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Tennessee Community College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Outcomes Data on Guided Pathways Reform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55977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1864876" y="652535"/>
            <a:ext cx="5414363" cy="48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431" tIns="35431" rIns="35431" bIns="35431" anchor="ctr">
            <a:spAutoFit/>
          </a:bodyPr>
          <a:lstStyle>
            <a:lvl1pPr algn="ctr">
              <a:defRPr sz="3800" b="1"/>
            </a:lvl1pPr>
          </a:lstStyle>
          <a:p>
            <a:pPr defTabSz="642915"/>
            <a:r>
              <a:rPr sz="2672" kern="0">
                <a:solidFill>
                  <a:sysClr val="windowText" lastClr="000000"/>
                </a:solidFill>
              </a:rPr>
              <a:t>Community College Graduation Rates</a:t>
            </a:r>
          </a:p>
        </p:txBody>
      </p:sp>
      <p:graphicFrame>
        <p:nvGraphicFramePr>
          <p:cNvPr id="397" name="Chart 397"/>
          <p:cNvGraphicFramePr/>
          <p:nvPr/>
        </p:nvGraphicFramePr>
        <p:xfrm>
          <a:off x="4668697" y="1738015"/>
          <a:ext cx="3458768" cy="381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00" name="Group 400"/>
          <p:cNvGrpSpPr/>
          <p:nvPr/>
        </p:nvGrpSpPr>
        <p:grpSpPr>
          <a:xfrm>
            <a:off x="753200" y="2326831"/>
            <a:ext cx="3621225" cy="310214"/>
            <a:chOff x="0" y="-4549"/>
            <a:chExt cx="5150188" cy="441192"/>
          </a:xfrm>
        </p:grpSpPr>
        <p:sp>
          <p:nvSpPr>
            <p:cNvPr id="398" name="Shape 398"/>
            <p:cNvSpPr/>
            <p:nvPr/>
          </p:nvSpPr>
          <p:spPr>
            <a:xfrm>
              <a:off x="344312" y="-4549"/>
              <a:ext cx="4805876" cy="441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642915">
                <a:defRPr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</a:t>
              </a:r>
              <a:r>
                <a:rPr sz="1547" kern="0" baseline="31999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st</a:t>
              </a: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yr - Did not attempt 9hrs in focus area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0" y="70224"/>
              <a:ext cx="241300" cy="2913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07643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grpSp>
        <p:nvGrpSpPr>
          <p:cNvPr id="403" name="Group 403"/>
          <p:cNvGrpSpPr/>
          <p:nvPr/>
        </p:nvGrpSpPr>
        <p:grpSpPr>
          <a:xfrm>
            <a:off x="753201" y="3273894"/>
            <a:ext cx="3210856" cy="310214"/>
            <a:chOff x="0" y="-4549"/>
            <a:chExt cx="4566548" cy="441192"/>
          </a:xfrm>
        </p:grpSpPr>
        <p:sp>
          <p:nvSpPr>
            <p:cNvPr id="401" name="Shape 401"/>
            <p:cNvSpPr/>
            <p:nvPr/>
          </p:nvSpPr>
          <p:spPr>
            <a:xfrm>
              <a:off x="344311" y="-4549"/>
              <a:ext cx="4222237" cy="441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642915">
                <a:defRPr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</a:t>
              </a:r>
              <a:r>
                <a:rPr sz="1547" kern="0" baseline="31999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st</a:t>
              </a: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yr - Attempted 9hrs in focus area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0" y="70224"/>
              <a:ext cx="241300" cy="29135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07643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grpSp>
        <p:nvGrpSpPr>
          <p:cNvPr id="406" name="Group 406"/>
          <p:cNvGrpSpPr/>
          <p:nvPr/>
        </p:nvGrpSpPr>
        <p:grpSpPr>
          <a:xfrm>
            <a:off x="753202" y="4220956"/>
            <a:ext cx="2899874" cy="310214"/>
            <a:chOff x="0" y="-4549"/>
            <a:chExt cx="4124263" cy="441192"/>
          </a:xfrm>
        </p:grpSpPr>
        <p:sp>
          <p:nvSpPr>
            <p:cNvPr id="404" name="Shape 404"/>
            <p:cNvSpPr/>
            <p:nvPr/>
          </p:nvSpPr>
          <p:spPr>
            <a:xfrm>
              <a:off x="344311" y="-4549"/>
              <a:ext cx="3779952" cy="441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642915">
                <a:defRPr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</a:t>
              </a:r>
              <a:r>
                <a:rPr sz="1547" kern="0" baseline="31999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st</a:t>
              </a:r>
              <a:r>
                <a:rPr sz="1547" kern="0">
                  <a:solidFill>
                    <a:sysClr val="windowText" lastClr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yr - Earned 9hrs in focus area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0" y="70224"/>
              <a:ext cx="241300" cy="29135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18648"/>
                    <a:lumOff val="5971"/>
                  </a:schemeClr>
                </a:gs>
                <a:gs pos="100000">
                  <a:schemeClr val="accent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07643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22757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chemeClr val="bg1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/>
        </p:nvSpPr>
        <p:spPr>
          <a:xfrm>
            <a:off x="616226" y="-5333"/>
            <a:ext cx="8001000" cy="13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431" tIns="35431" rIns="35431" bIns="35431" anchor="ctr">
            <a:spAutoFit/>
          </a:bodyPr>
          <a:lstStyle/>
          <a:p>
            <a:pPr algn="ctr" defTabSz="642915">
              <a:defRPr sz="2900" b="1"/>
            </a:pPr>
            <a:r>
              <a:rPr sz="2800" b="1" kern="0" dirty="0">
                <a:solidFill>
                  <a:sysClr val="windowText" lastClr="000000"/>
                </a:solidFill>
              </a:rPr>
              <a:t>Incoming Freshmen who successfully </a:t>
            </a:r>
            <a:br>
              <a:rPr sz="2800" b="1" kern="0" dirty="0">
                <a:solidFill>
                  <a:sysClr val="windowText" lastClr="000000"/>
                </a:solidFill>
              </a:rPr>
            </a:br>
            <a:r>
              <a:rPr sz="2800" b="1" kern="0" dirty="0">
                <a:solidFill>
                  <a:sysClr val="windowText" lastClr="000000"/>
                </a:solidFill>
              </a:rPr>
              <a:t>completed at least 9 hours in their focus </a:t>
            </a:r>
          </a:p>
          <a:p>
            <a:pPr algn="ctr" defTabSz="642915">
              <a:defRPr sz="2900" b="1"/>
            </a:pPr>
            <a:r>
              <a:rPr sz="2800" b="1" kern="0" dirty="0">
                <a:solidFill>
                  <a:sysClr val="windowText" lastClr="000000"/>
                </a:solidFill>
              </a:rPr>
              <a:t>during their 1</a:t>
            </a:r>
            <a:r>
              <a:rPr sz="2800" b="1" kern="0" baseline="31999" dirty="0">
                <a:solidFill>
                  <a:sysClr val="windowText" lastClr="000000"/>
                </a:solidFill>
              </a:rPr>
              <a:t>st </a:t>
            </a:r>
            <a:r>
              <a:rPr sz="2800" b="1" kern="0" dirty="0">
                <a:solidFill>
                  <a:sysClr val="windowText" lastClr="000000"/>
                </a:solidFill>
              </a:rPr>
              <a:t>Academic Year</a:t>
            </a:r>
          </a:p>
        </p:txBody>
      </p:sp>
      <p:graphicFrame>
        <p:nvGraphicFramePr>
          <p:cNvPr id="437" name="Chart 437"/>
          <p:cNvGraphicFramePr/>
          <p:nvPr>
            <p:extLst>
              <p:ext uri="{D42A27DB-BD31-4B8C-83A1-F6EECF244321}">
                <p14:modId xmlns:p14="http://schemas.microsoft.com/office/powerpoint/2010/main" val="1673999815"/>
              </p:ext>
            </p:extLst>
          </p:nvPr>
        </p:nvGraphicFramePr>
        <p:xfrm>
          <a:off x="365380" y="1683856"/>
          <a:ext cx="6967896" cy="473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8" name="Shape 438"/>
          <p:cNvSpPr/>
          <p:nvPr/>
        </p:nvSpPr>
        <p:spPr>
          <a:xfrm flipV="1">
            <a:off x="2256786" y="2783729"/>
            <a:ext cx="1502714" cy="11268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431" tIns="35431" rIns="35431" bIns="35431" anchor="ctr"/>
          <a:lstStyle/>
          <a:p>
            <a:pPr algn="ctr" defTabSz="407643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439" name="Shape 439"/>
          <p:cNvSpPr/>
          <p:nvPr/>
        </p:nvSpPr>
        <p:spPr>
          <a:xfrm rot="19378522">
            <a:off x="2560876" y="3096730"/>
            <a:ext cx="784891" cy="22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431" tIns="35431" rIns="35431" bIns="35431" anchor="ctr">
            <a:spAutoFit/>
          </a:bodyPr>
          <a:lstStyle>
            <a:lvl1pPr>
              <a:defRPr sz="1400" b="1"/>
            </a:lvl1pPr>
          </a:lstStyle>
          <a:p>
            <a:pPr defTabSz="642915"/>
            <a:r>
              <a:rPr sz="984" kern="0">
                <a:solidFill>
                  <a:sysClr val="windowText" lastClr="000000"/>
                </a:solidFill>
              </a:rPr>
              <a:t>56 % increase</a:t>
            </a:r>
          </a:p>
        </p:txBody>
      </p:sp>
      <p:graphicFrame>
        <p:nvGraphicFramePr>
          <p:cNvPr id="440" name="Chart 440"/>
          <p:cNvGraphicFramePr/>
          <p:nvPr>
            <p:extLst>
              <p:ext uri="{D42A27DB-BD31-4B8C-83A1-F6EECF244321}">
                <p14:modId xmlns:p14="http://schemas.microsoft.com/office/powerpoint/2010/main" val="2409577653"/>
              </p:ext>
            </p:extLst>
          </p:nvPr>
        </p:nvGraphicFramePr>
        <p:xfrm>
          <a:off x="4734652" y="1737386"/>
          <a:ext cx="4250322" cy="4176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1" name="Shape 441"/>
          <p:cNvSpPr/>
          <p:nvPr/>
        </p:nvSpPr>
        <p:spPr>
          <a:xfrm flipV="1">
            <a:off x="6604980" y="3120887"/>
            <a:ext cx="1703448" cy="133511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431" tIns="35431" rIns="35431" bIns="35431" anchor="ctr"/>
          <a:lstStyle/>
          <a:p>
            <a:pPr algn="ctr" defTabSz="407643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442" name="Shape 442"/>
          <p:cNvSpPr/>
          <p:nvPr/>
        </p:nvSpPr>
        <p:spPr>
          <a:xfrm rot="19068679">
            <a:off x="6939721" y="3558206"/>
            <a:ext cx="820157" cy="22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431" tIns="35431" rIns="35431" bIns="35431" anchor="ctr">
            <a:spAutoFit/>
          </a:bodyPr>
          <a:lstStyle>
            <a:lvl1pPr>
              <a:defRPr sz="1400" b="1"/>
            </a:lvl1pPr>
          </a:lstStyle>
          <a:p>
            <a:pPr defTabSz="642915"/>
            <a:r>
              <a:rPr lang="en-US" sz="984" kern="0" dirty="0">
                <a:solidFill>
                  <a:sysClr val="windowText" lastClr="000000"/>
                </a:solidFill>
              </a:rPr>
              <a:t>123</a:t>
            </a:r>
            <a:r>
              <a:rPr sz="984" kern="0" dirty="0">
                <a:solidFill>
                  <a:sysClr val="windowText" lastClr="000000"/>
                </a:solidFill>
              </a:rPr>
              <a:t>% increase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717" y="2441781"/>
            <a:ext cx="6803136" cy="2241717"/>
          </a:xfrm>
        </p:spPr>
        <p:txBody>
          <a:bodyPr/>
          <a:lstStyle/>
          <a:p>
            <a:r>
              <a:rPr lang="en-US" sz="4400" dirty="0"/>
              <a:t>Demystifying Guided Pathways: </a:t>
            </a:r>
            <a:br>
              <a:rPr lang="en-US" sz="4400" dirty="0"/>
            </a:br>
            <a:r>
              <a:rPr lang="en-US" sz="4400" dirty="0">
                <a:effectLst/>
              </a:rPr>
              <a:t>Exploring Ten Commonly Asked Questions about Implementing Pathways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4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186908"/>
          </a:xfrm>
        </p:spPr>
        <p:txBody>
          <a:bodyPr>
            <a:noAutofit/>
          </a:bodyPr>
          <a:lstStyle/>
          <a:p>
            <a:r>
              <a:rPr lang="en-US" dirty="0"/>
              <a:t>Demystifying Guided Pathways Paper</a:t>
            </a:r>
            <a:br>
              <a:rPr lang="en-US" dirty="0"/>
            </a:br>
            <a:r>
              <a:rPr lang="en-US" dirty="0"/>
              <a:t>By Rob Johnstone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551007"/>
            <a:ext cx="8385858" cy="4511465"/>
          </a:xfrm>
        </p:spPr>
        <p:txBody>
          <a:bodyPr>
            <a:normAutofit/>
          </a:bodyPr>
          <a:lstStyle/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dirty="0"/>
              <a:t>Released </a:t>
            </a:r>
            <a:r>
              <a:rPr lang="en-US" dirty="0" smtClean="0"/>
              <a:t>in November </a:t>
            </a:r>
            <a:r>
              <a:rPr lang="en-US" dirty="0"/>
              <a:t>2015 by NCII</a:t>
            </a:r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dirty="0"/>
              <a:t>Companion to </a:t>
            </a:r>
            <a:r>
              <a:rPr lang="en-US" dirty="0" smtClean="0"/>
              <a:t>CCRC Pathways book</a:t>
            </a:r>
            <a:endParaRPr lang="en-US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dirty="0" smtClean="0"/>
              <a:t>Designed </a:t>
            </a:r>
            <a:r>
              <a:rPr lang="en-US" dirty="0"/>
              <a:t>to address questions NCII, CCRC, JFF, and Public Agenda have heard in hundreds of guided pathways sessions with faculty, student services </a:t>
            </a:r>
            <a:r>
              <a:rPr lang="en-US" dirty="0" smtClean="0"/>
              <a:t>professionals, </a:t>
            </a:r>
            <a:r>
              <a:rPr lang="en-US" dirty="0"/>
              <a:t>and administrators</a:t>
            </a:r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dirty="0"/>
              <a:t>Not the defining word – just food for thought!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5371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Q1 - Isn’t college a meritocracy, where the strong / smart succeed, and the weak / underprepared / unmotivated don’t succeed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/>
              <a:t>Model of higher education relatively </a:t>
            </a:r>
            <a:r>
              <a:rPr lang="en-US" sz="3200" dirty="0" smtClean="0"/>
              <a:t>unchanged</a:t>
            </a: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4771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Q2 – Isn’t “free choice” the cornerstone of American higher education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/>
              <a:t>Behavioral economics and social psychology research on number of choices and </a:t>
            </a:r>
            <a:r>
              <a:rPr lang="en-US" sz="3200" dirty="0" smtClean="0"/>
              <a:t>rationality</a:t>
            </a: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Q3 – Won’t we sacrifice quality when we move to guided pathways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Random </a:t>
            </a:r>
            <a:r>
              <a:rPr lang="en-US" sz="3200" dirty="0"/>
              <a:t>assignment of GE package vs. “fit”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4771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Q4 – Won’t we lose the heart of a liberal arts education when we make students’ journeys more structured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Same </a:t>
            </a:r>
            <a:r>
              <a:rPr lang="en-US" sz="3200" dirty="0"/>
              <a:t>number of humanities (or any other area) under guided pathways vs. cafeteria </a:t>
            </a:r>
            <a:r>
              <a:rPr lang="en-US" sz="3200" dirty="0" smtClean="0"/>
              <a:t>model</a:t>
            </a: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717" y="2286000"/>
            <a:ext cx="6803136" cy="2241717"/>
          </a:xfrm>
        </p:spPr>
        <p:txBody>
          <a:bodyPr/>
          <a:lstStyle/>
          <a:p>
            <a:r>
              <a:rPr lang="en-US" sz="4400" dirty="0"/>
              <a:t>Building Urgency and </a:t>
            </a:r>
            <a:br>
              <a:rPr lang="en-US" sz="4400" dirty="0"/>
            </a:br>
            <a:r>
              <a:rPr lang="en-US" sz="4400" dirty="0"/>
              <a:t>the Case for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95899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Q5 – Won’t faculty lose control over what is taught in their discipline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Ownership </a:t>
            </a:r>
            <a:r>
              <a:rPr lang="en-US" sz="3200" dirty="0"/>
              <a:t>over what is taught in programs vs. individual </a:t>
            </a:r>
            <a:r>
              <a:rPr lang="en-US" sz="3200" dirty="0" smtClean="0"/>
              <a:t>courses</a:t>
            </a: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668065"/>
            <a:ext cx="8385858" cy="4782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Q6 – Won’t we lose enrollment at our college if we decrease swirl with increased structure or by making things mandatory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Potential </a:t>
            </a:r>
            <a:r>
              <a:rPr lang="en-US" sz="3200" dirty="0"/>
              <a:t>to increase units </a:t>
            </a:r>
            <a:r>
              <a:rPr lang="en-US" sz="3200" dirty="0" smtClean="0"/>
              <a:t>per </a:t>
            </a:r>
            <a:r>
              <a:rPr lang="en-US" sz="3200" dirty="0"/>
              <a:t>student significantly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668065"/>
            <a:ext cx="8385858" cy="361185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Q7 – Isn’t all of this “hand-holding” going to create graduates that can’t navigate the workplace / real world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/>
              <a:t>Value of systems that those who work in higher education have trouble navigating</a:t>
            </a:r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4771" y="1668065"/>
            <a:ext cx="8385858" cy="393632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Q8 – Don’t students benefit when they “find themselves” by what looks like wandering to an observer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32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Works </a:t>
            </a:r>
            <a:r>
              <a:rPr lang="en-US" sz="3200" dirty="0"/>
              <a:t>for some who can afford to – not as often for low-income students and </a:t>
            </a:r>
            <a:r>
              <a:rPr lang="en-US" sz="3200" dirty="0" smtClean="0"/>
              <a:t>FTIC</a:t>
            </a:r>
            <a:endParaRPr lang="en-US" sz="32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3" y="93253"/>
            <a:ext cx="8494714" cy="1030929"/>
          </a:xfrm>
        </p:spPr>
        <p:txBody>
          <a:bodyPr>
            <a:noAutofit/>
          </a:bodyPr>
          <a:lstStyle/>
          <a:p>
            <a:r>
              <a:rPr lang="en-US" dirty="0"/>
              <a:t>Top 10 FAQs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Redesigning </a:t>
            </a:r>
            <a:r>
              <a:rPr lang="en-US" dirty="0"/>
              <a:t>for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943" y="1603095"/>
            <a:ext cx="8385858" cy="439949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/>
              <a:t>Q9 – How can students be expected to make career decisions at age 18? </a:t>
            </a:r>
            <a:endParaRPr lang="en-US" sz="32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r>
              <a:rPr lang="en-US" sz="3200" dirty="0" smtClean="0"/>
              <a:t>Q10 </a:t>
            </a:r>
            <a:r>
              <a:rPr lang="en-US" sz="3200" dirty="0"/>
              <a:t>– Don’t students change careers 4 to 7 times – why then guided pathways</a:t>
            </a:r>
            <a:r>
              <a:rPr lang="en-US" sz="3200" dirty="0" smtClean="0"/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C7D88"/>
              </a:buClr>
              <a:buNone/>
            </a:pPr>
            <a:endParaRPr lang="en-US" sz="2000" dirty="0"/>
          </a:p>
          <a:p>
            <a:pPr marL="457200">
              <a:spcAft>
                <a:spcPts val="1200"/>
              </a:spcAft>
              <a:buClr>
                <a:srgbClr val="2C7D88"/>
              </a:buClr>
            </a:pPr>
            <a:r>
              <a:rPr lang="en-US" sz="3200" dirty="0" smtClean="0"/>
              <a:t>Guided pathways </a:t>
            </a:r>
            <a:r>
              <a:rPr lang="en-US" sz="3200" dirty="0"/>
              <a:t>can focus attention on GE skills that will help students navigate careers and career </a:t>
            </a:r>
            <a:r>
              <a:rPr lang="en-US" sz="3200" dirty="0" smtClean="0"/>
              <a:t>changes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7993" y="2013286"/>
            <a:ext cx="6803136" cy="1898957"/>
          </a:xfrm>
        </p:spPr>
        <p:txBody>
          <a:bodyPr/>
          <a:lstStyle/>
          <a:p>
            <a:r>
              <a:rPr lang="en-US" sz="4400" dirty="0" smtClean="0"/>
              <a:t>Example </a:t>
            </a:r>
            <a:r>
              <a:rPr lang="en-US" sz="4400" dirty="0"/>
              <a:t>of </a:t>
            </a:r>
            <a:r>
              <a:rPr lang="en-US" sz="4400" dirty="0" smtClean="0"/>
              <a:t>College </a:t>
            </a:r>
            <a:r>
              <a:rPr lang="en-US" sz="4400" dirty="0"/>
              <a:t>Redesigning for </a:t>
            </a:r>
            <a:r>
              <a:rPr lang="en-US" sz="4400" dirty="0" smtClean="0"/>
              <a:t>Completion</a:t>
            </a:r>
            <a:endParaRPr lang="en-US" sz="4400" dirty="0"/>
          </a:p>
        </p:txBody>
      </p:sp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1171575" y="4320955"/>
            <a:ext cx="6803136" cy="10695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Broward College</a:t>
            </a:r>
            <a:endParaRPr lang="en-US" sz="28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2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0"/>
            <a:ext cx="7534656" cy="6858000"/>
          </a:xfrm>
        </p:spPr>
      </p:pic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39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717" y="2286000"/>
            <a:ext cx="6803136" cy="2241717"/>
          </a:xfrm>
        </p:spPr>
        <p:txBody>
          <a:bodyPr/>
          <a:lstStyle/>
          <a:p>
            <a:r>
              <a:rPr lang="en-US" sz="4400" dirty="0"/>
              <a:t>The AACC </a:t>
            </a:r>
            <a:r>
              <a:rPr lang="en-US" sz="4400" dirty="0" smtClean="0"/>
              <a:t>and CA Pathways Initiatives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96258"/>
      </p:ext>
    </p:extLst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AACC Pathways 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1520" y="1469985"/>
            <a:ext cx="7680960" cy="4407247"/>
          </a:xfrm>
        </p:spPr>
        <p:txBody>
          <a:bodyPr>
            <a:normAutofit/>
          </a:bodyPr>
          <a:lstStyle/>
          <a:p>
            <a:r>
              <a:rPr lang="en-US" b="0" dirty="0" smtClean="0"/>
              <a:t>National </a:t>
            </a:r>
            <a:r>
              <a:rPr lang="en-US" b="0" dirty="0"/>
              <a:t>project focused on building capacity for community colleges to design and implement structured academic and career pathways for all of their </a:t>
            </a:r>
            <a:r>
              <a:rPr lang="en-US" b="0" dirty="0" smtClean="0"/>
              <a:t>students</a:t>
            </a:r>
          </a:p>
          <a:p>
            <a:r>
              <a:rPr lang="en-US" b="0" dirty="0" smtClean="0"/>
              <a:t>30 community colleges from across the country will send teams to attend </a:t>
            </a:r>
            <a:r>
              <a:rPr lang="en-US" b="0" dirty="0"/>
              <a:t>the six institutes in 2016-2018, </a:t>
            </a:r>
            <a:r>
              <a:rPr lang="en-US" b="0" dirty="0" smtClean="0"/>
              <a:t>where each institute focuses </a:t>
            </a:r>
            <a:r>
              <a:rPr lang="en-US" b="0" dirty="0"/>
              <a:t>on a critical aspect of institutional change and pathway </a:t>
            </a:r>
            <a:r>
              <a:rPr lang="en-US" b="0" dirty="0" smtClean="0"/>
              <a:t>design/implementation</a:t>
            </a:r>
            <a:endParaRPr lang="en-US" b="0" dirty="0"/>
          </a:p>
          <a:p>
            <a:endParaRPr lang="en-US" b="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64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765" y="303115"/>
            <a:ext cx="7680960" cy="1152122"/>
          </a:xfrm>
        </p:spPr>
        <p:txBody>
          <a:bodyPr/>
          <a:lstStyle/>
          <a:p>
            <a:r>
              <a:rPr lang="en-US" dirty="0" smtClean="0"/>
              <a:t>CA Guided Pathways 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5764" y="1366746"/>
            <a:ext cx="7914769" cy="4407247"/>
          </a:xfrm>
        </p:spPr>
        <p:txBody>
          <a:bodyPr>
            <a:normAutofit lnSpcReduction="10000"/>
          </a:bodyPr>
          <a:lstStyle/>
          <a:p>
            <a:r>
              <a:rPr lang="en-US" b="0" dirty="0" smtClean="0"/>
              <a:t>Will </a:t>
            </a:r>
            <a:r>
              <a:rPr lang="en-US" b="0" dirty="0"/>
              <a:t>help 15-20 California community colleges implement an integrated, institution-wide approach to student success by creating structured educational experiences that support each student from point of entry to attainment of high-quality postsecondary credentials and </a:t>
            </a:r>
            <a:r>
              <a:rPr lang="en-US" b="0" dirty="0" smtClean="0"/>
              <a:t>careers</a:t>
            </a:r>
          </a:p>
          <a:p>
            <a:r>
              <a:rPr lang="en-US" b="0" dirty="0" smtClean="0"/>
              <a:t>Following institute model of AACC Pathways Project</a:t>
            </a:r>
          </a:p>
          <a:p>
            <a:r>
              <a:rPr lang="en-US" b="0" dirty="0" smtClean="0"/>
              <a:t>Applications were due February 28</a:t>
            </a:r>
            <a:endParaRPr lang="en-US" b="0" dirty="0"/>
          </a:p>
          <a:p>
            <a:r>
              <a:rPr lang="en-US" u="sng" dirty="0" smtClean="0"/>
              <a:t>NOT</a:t>
            </a:r>
            <a:r>
              <a:rPr lang="en-US" dirty="0" smtClean="0"/>
              <a:t> the same as the Pathways line item in Governor’s January budget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18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6583" y="2234244"/>
            <a:ext cx="676933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cs typeface="Rockwell"/>
              </a:rPr>
              <a:t>Lost in a Maze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chemeClr val="bg1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71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717" y="2441781"/>
            <a:ext cx="6803136" cy="2241717"/>
          </a:xfrm>
        </p:spPr>
        <p:txBody>
          <a:bodyPr/>
          <a:lstStyle/>
          <a:p>
            <a:r>
              <a:rPr lang="en-US" sz="4400" dirty="0"/>
              <a:t>Final Thoughts</a:t>
            </a:r>
            <a:endParaRPr lang="en-US" sz="4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1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231" y="122820"/>
            <a:ext cx="6858000" cy="1140643"/>
          </a:xfrm>
        </p:spPr>
        <p:txBody>
          <a:bodyPr>
            <a:normAutofit/>
          </a:bodyPr>
          <a:lstStyle/>
          <a:p>
            <a:r>
              <a:rPr lang="en-US" dirty="0"/>
              <a:t>So What Does All This Mean?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57981" y="1310148"/>
            <a:ext cx="8291051" cy="464819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You’re already doing a lot of work in the four essential pathways pillars and six success factors!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Pathways is not another initiative or project, it’s a comprehensive approach or framework that can bring disparate, disconnected efforts together into a coherence and cohesiveness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Need to explore how to build curricular and extracurricular pathways through the institution with students’ end goal in mind</a:t>
            </a:r>
          </a:p>
          <a:p>
            <a:endParaRPr lang="en-US" sz="28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091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6" y="398207"/>
            <a:ext cx="6858000" cy="834272"/>
          </a:xfrm>
        </p:spPr>
        <p:txBody>
          <a:bodyPr>
            <a:normAutofit/>
          </a:bodyPr>
          <a:lstStyle/>
          <a:p>
            <a:r>
              <a:rPr lang="en-US" dirty="0"/>
              <a:t>Questions to Think About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72729" y="1357029"/>
            <a:ext cx="7467600" cy="478567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Are students able to make informed decisions about what to study and how that </a:t>
            </a:r>
            <a:r>
              <a:rPr lang="en-US" dirty="0" smtClean="0"/>
              <a:t>decision links </a:t>
            </a:r>
            <a:r>
              <a:rPr lang="en-US" dirty="0"/>
              <a:t>to their future goals?</a:t>
            </a:r>
          </a:p>
          <a:p>
            <a:pPr>
              <a:spcAft>
                <a:spcPts val="1800"/>
              </a:spcAft>
            </a:pPr>
            <a:r>
              <a:rPr lang="en-US" dirty="0"/>
              <a:t>Are we adequately preparing students to be successful </a:t>
            </a:r>
            <a:r>
              <a:rPr lang="en-US" dirty="0" smtClean="0"/>
              <a:t>after </a:t>
            </a:r>
            <a:r>
              <a:rPr lang="en-US" dirty="0"/>
              <a:t>they leave us?</a:t>
            </a:r>
          </a:p>
          <a:p>
            <a:pPr>
              <a:spcAft>
                <a:spcPts val="1800"/>
              </a:spcAft>
            </a:pPr>
            <a:r>
              <a:rPr lang="en-US" dirty="0"/>
              <a:t>What pathways essential practices or six success factors may be missing from or could be strengthened </a:t>
            </a:r>
            <a:r>
              <a:rPr lang="en-US" dirty="0" smtClean="0"/>
              <a:t>at your college?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460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69" y="240737"/>
            <a:ext cx="7792767" cy="1030929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22670" y="1224117"/>
            <a:ext cx="7728156" cy="478231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Guided pathways can be a strong lever for helping more students complete college and enter the workforce to achieve family security, personal growth, and professional advancement.</a:t>
            </a:r>
          </a:p>
          <a:p>
            <a:pPr>
              <a:spcAft>
                <a:spcPts val="1800"/>
              </a:spcAft>
            </a:pPr>
            <a:r>
              <a:rPr lang="en-US" dirty="0"/>
              <a:t>Excitement about the next five years</a:t>
            </a:r>
          </a:p>
          <a:p>
            <a:pPr>
              <a:spcAft>
                <a:spcPts val="1800"/>
              </a:spcAft>
            </a:pPr>
            <a:r>
              <a:rPr lang="en-US" dirty="0"/>
              <a:t>Can envision a future where this movement transforms our system of higher education nationally and in California improving millions of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941" y="324465"/>
            <a:ext cx="6858000" cy="834272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295400" y="1291472"/>
            <a:ext cx="7651830" cy="478567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Guided Pathways </a:t>
            </a:r>
            <a:r>
              <a:rPr lang="en-US" dirty="0" smtClean="0"/>
              <a:t>Demystified</a:t>
            </a:r>
          </a:p>
          <a:p>
            <a:pPr lvl="1">
              <a:spcAft>
                <a:spcPts val="1800"/>
              </a:spcAft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www.inquiry2improvement.com/publications-resources</a:t>
            </a:r>
            <a:r>
              <a:rPr lang="en-US" dirty="0" smtClean="0"/>
              <a:t>    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C7D88"/>
                </a:solidFill>
              </a:rPr>
              <a:t>AACC </a:t>
            </a:r>
            <a:r>
              <a:rPr lang="en-US" sz="2800" dirty="0">
                <a:solidFill>
                  <a:srgbClr val="2C7D88"/>
                </a:solidFill>
              </a:rPr>
              <a:t>Pathways Project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www.aacc.nche.edu/Resources/aaccprograms/pathways/Pages/default.aspx</a:t>
            </a:r>
            <a:endParaRPr lang="en-US" dirty="0" smtClean="0"/>
          </a:p>
          <a:p>
            <a:pPr>
              <a:spcAft>
                <a:spcPts val="1800"/>
              </a:spcAft>
            </a:pPr>
            <a:r>
              <a:rPr lang="en-US" dirty="0" smtClean="0"/>
              <a:t>CA Guided Pathways Project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5"/>
              </a:rPr>
              <a:t>https://www.caguidedpathways.org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292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Q &amp; A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dirty="0" smtClean="0">
              <a:solidFill>
                <a:srgbClr val="898989"/>
              </a:solidFill>
            </a:endParaRPr>
          </a:p>
        </p:txBody>
      </p:sp>
      <p:pic>
        <p:nvPicPr>
          <p:cNvPr id="24581" name="Picture 2" descr="C:\Users\rdp\AppData\Local\Microsoft\Windows\Temporary Internet Files\Content.IE5\CLKX080K\MP900315598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768475"/>
            <a:ext cx="6813550" cy="4327525"/>
          </a:xfrm>
          <a:noFill/>
        </p:spPr>
      </p:pic>
    </p:spTree>
    <p:extLst>
      <p:ext uri="{BB962C8B-B14F-4D97-AF65-F5344CB8AC3E}">
        <p14:creationId xmlns:p14="http://schemas.microsoft.com/office/powerpoint/2010/main" val="38774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Thank You!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C28C9-49BD-154E-81F1-36BC551BC087}" type="slidenum">
              <a:rPr lang="en-US" smtClean="0">
                <a:solidFill>
                  <a:srgbClr val="E3DED1">
                    <a:lumMod val="25000"/>
                  </a:srgbClr>
                </a:solidFill>
              </a:rPr>
              <a:pPr/>
              <a:t>46</a:t>
            </a:fld>
            <a:endParaRPr lang="en-US" dirty="0">
              <a:solidFill>
                <a:srgbClr val="E3DED1">
                  <a:lumMod val="25000"/>
                </a:srgb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2"/>
          <p:cNvSpPr>
            <a:spLocks noGrp="1"/>
          </p:cNvSpPr>
          <p:nvPr>
            <p:ph type="title"/>
          </p:nvPr>
        </p:nvSpPr>
        <p:spPr>
          <a:xfrm>
            <a:off x="657225" y="224118"/>
            <a:ext cx="7919010" cy="942695"/>
          </a:xfrm>
          <a:solidFill>
            <a:srgbClr val="FFFF00"/>
          </a:solidFill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200" dirty="0">
                <a:latin typeface="Arial" charset="0"/>
                <a:cs typeface="Tahoma" charset="0"/>
              </a:rPr>
              <a:t>GENERAL EDUCATION REQUIREMENTS</a:t>
            </a:r>
            <a:br>
              <a:rPr lang="en-US" sz="3200" dirty="0">
                <a:latin typeface="Arial" charset="0"/>
                <a:cs typeface="Tahoma" charset="0"/>
              </a:rPr>
            </a:br>
            <a:r>
              <a:rPr lang="en-US" sz="2200" dirty="0">
                <a:latin typeface="Arial" charset="0"/>
                <a:cs typeface="Tahoma" charset="0"/>
              </a:rPr>
              <a:t>(Select 12 courses from this list of more than 300)</a:t>
            </a:r>
          </a:p>
        </p:txBody>
      </p:sp>
      <p:pic>
        <p:nvPicPr>
          <p:cNvPr id="68610" name="Picture 3" descr="Screen Shot 2013-03-26 at 6.19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17613"/>
            <a:ext cx="8029575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4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1057" y="847108"/>
            <a:ext cx="8852944" cy="1581458"/>
          </a:xfrm>
        </p:spPr>
        <p:txBody>
          <a:bodyPr/>
          <a:lstStyle/>
          <a:p>
            <a:pPr marL="165100" indent="-165100"/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New Students </a:t>
            </a:r>
            <a:r>
              <a:rPr lang="en-US" sz="4400" dirty="0">
                <a:solidFill>
                  <a:srgbClr val="0070C0"/>
                </a:solidFill>
              </a:rPr>
              <a:t>Want to Know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31" y="1855356"/>
            <a:ext cx="9127397" cy="3941019"/>
          </a:xfrm>
        </p:spPr>
        <p:txBody>
          <a:bodyPr>
            <a:noAutofit/>
          </a:bodyPr>
          <a:lstStyle/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What are my career options?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</a:rPr>
              <a:t>What are the education paths to those careers?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</a:rPr>
              <a:t>What will I need to take?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</a:rPr>
              <a:t>How long will it take and how much will it cost?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</a:rPr>
              <a:t>How much financial aid can I get?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1"/>
                </a:solidFill>
              </a:rPr>
              <a:t>Will my credits transfer?</a:t>
            </a:r>
          </a:p>
          <a:p>
            <a:pPr marL="344488" indent="-34448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8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1056" y="809322"/>
            <a:ext cx="8852944" cy="1581458"/>
          </a:xfrm>
        </p:spPr>
        <p:txBody>
          <a:bodyPr/>
          <a:lstStyle/>
          <a:p>
            <a:pPr marL="165100" indent="-165100"/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Returning Students </a:t>
            </a:r>
            <a:r>
              <a:rPr lang="en-US" sz="4400" dirty="0">
                <a:solidFill>
                  <a:srgbClr val="0070C0"/>
                </a:solidFill>
              </a:rPr>
              <a:t>Ask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25" y="1755757"/>
            <a:ext cx="9127397" cy="3941019"/>
          </a:xfrm>
        </p:spPr>
        <p:txBody>
          <a:bodyPr>
            <a:noAutofit/>
          </a:bodyPr>
          <a:lstStyle/>
          <a:p>
            <a:pPr marL="574675" indent="-338138">
              <a:spcBef>
                <a:spcPts val="0"/>
              </a:spcBef>
              <a:spcAft>
                <a:spcPts val="1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How far along am I toward completing my program?  </a:t>
            </a:r>
            <a:r>
              <a:rPr lang="en-US" sz="3200" dirty="0">
                <a:solidFill>
                  <a:schemeClr val="tx1"/>
                </a:solidFill>
              </a:rPr>
              <a:t>How much more will I have to pay?</a:t>
            </a:r>
          </a:p>
          <a:p>
            <a:pPr marL="574675" indent="-338138">
              <a:spcBef>
                <a:spcPts val="0"/>
              </a:spcBef>
              <a:spcAft>
                <a:spcPts val="1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What will I need to take next term and what will my scheduled be?</a:t>
            </a:r>
          </a:p>
          <a:p>
            <a:pPr marL="574675" indent="-338138">
              <a:spcBef>
                <a:spcPts val="0"/>
              </a:spcBef>
              <a:spcAft>
                <a:spcPts val="1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What if I want to change programs?</a:t>
            </a:r>
          </a:p>
          <a:p>
            <a:pPr marL="574675" indent="-338138">
              <a:spcBef>
                <a:spcPts val="0"/>
              </a:spcBef>
              <a:spcAft>
                <a:spcPts val="1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Will my </a:t>
            </a:r>
            <a:r>
              <a:rPr lang="en-US" sz="3200">
                <a:solidFill>
                  <a:schemeClr val="tx1"/>
                </a:solidFill>
              </a:rPr>
              <a:t>credits transfer?</a:t>
            </a:r>
            <a:endParaRPr lang="en-US" sz="3200" dirty="0">
              <a:solidFill>
                <a:schemeClr val="tx1"/>
              </a:solidFill>
            </a:endParaRPr>
          </a:p>
          <a:p>
            <a:pPr marL="574675" indent="-338138">
              <a:spcBef>
                <a:spcPts val="0"/>
              </a:spcBef>
              <a:spcAft>
                <a:spcPts val="1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How can I get work experience in my field of interest?</a:t>
            </a:r>
          </a:p>
          <a:p>
            <a:pPr marL="574675" indent="-33813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tx1"/>
              </a:solidFill>
            </a:endParaRPr>
          </a:p>
          <a:p>
            <a:pPr marL="344488" indent="-344488"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 idx="4294967295"/>
          </p:nvPr>
        </p:nvSpPr>
        <p:spPr>
          <a:xfrm>
            <a:off x="504971" y="742429"/>
            <a:ext cx="8450263" cy="158115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A National </a:t>
            </a:r>
            <a:r>
              <a:rPr lang="en-US" sz="4400" dirty="0">
                <a:solidFill>
                  <a:srgbClr val="0070C0"/>
                </a:solidFill>
              </a:rPr>
              <a:t>Movement</a:t>
            </a:r>
            <a:endParaRPr lang="en-US" sz="4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82880" y="1713808"/>
            <a:ext cx="8961120" cy="4952999"/>
            <a:chOff x="609600" y="1447800"/>
            <a:chExt cx="8001000" cy="4779964"/>
          </a:xfrm>
        </p:grpSpPr>
        <p:pic>
          <p:nvPicPr>
            <p:cNvPr id="40" name="Picture 39"/>
            <p:cNvPicPr/>
            <p:nvPr/>
          </p:nvPicPr>
          <p:blipFill rotWithShape="1">
            <a:blip r:embed="rId3"/>
            <a:srcRect l="24786" t="15062" r="1175" b="9037"/>
            <a:stretch/>
          </p:blipFill>
          <p:spPr bwMode="auto">
            <a:xfrm>
              <a:off x="632690" y="1447800"/>
              <a:ext cx="7977910" cy="47799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5181600"/>
              <a:ext cx="926757" cy="76200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43614" r="78670" b="50313"/>
            <a:stretch/>
          </p:blipFill>
          <p:spPr bwMode="auto">
            <a:xfrm>
              <a:off x="7326745" y="5024437"/>
              <a:ext cx="979055" cy="3857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8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717" y="2286000"/>
            <a:ext cx="6803136" cy="2241717"/>
          </a:xfrm>
        </p:spPr>
        <p:txBody>
          <a:bodyPr/>
          <a:lstStyle/>
          <a:p>
            <a:r>
              <a:rPr lang="en-US" sz="4400" dirty="0" smtClean="0"/>
              <a:t>Defining the Pathways Model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01000" y="6381750"/>
            <a:ext cx="685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7860BE-7E27-4CB1-AE53-ED1CA5DD5D3B}" type="slidenum">
              <a:rPr lang="en-US" smtClean="0">
                <a:solidFill>
                  <a:srgbClr val="89898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46535"/>
      </p:ext>
    </p:extLst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Custom 5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77B129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_template01.potx" id="{E19EA466-CBF7-4861-A800-89F3022E63F3}" vid="{EE3D6314-B0EE-4E4C-B841-635E280CFCCE}"/>
    </a:ext>
  </a:extLst>
</a:theme>
</file>

<file path=ppt/theme/theme10.xml><?xml version="1.0" encoding="utf-8"?>
<a:theme xmlns:a="http://schemas.openxmlformats.org/drawingml/2006/main" name="21_AmericasCharities_PPT_TEMPLATE_160511">
  <a:themeElements>
    <a:clrScheme name="Custom 15">
      <a:dk1>
        <a:srgbClr val="000000"/>
      </a:dk1>
      <a:lt1>
        <a:srgbClr val="FFFFFF"/>
      </a:lt1>
      <a:dk2>
        <a:srgbClr val="872175"/>
      </a:dk2>
      <a:lt2>
        <a:srgbClr val="3B73B9"/>
      </a:lt2>
      <a:accent1>
        <a:srgbClr val="A3B222"/>
      </a:accent1>
      <a:accent2>
        <a:srgbClr val="008C99"/>
      </a:accent2>
      <a:accent3>
        <a:srgbClr val="42BECA"/>
      </a:accent3>
      <a:accent4>
        <a:srgbClr val="0065A4"/>
      </a:accent4>
      <a:accent5>
        <a:srgbClr val="DF8B07"/>
      </a:accent5>
      <a:accent6>
        <a:srgbClr val="C41230"/>
      </a:accent6>
      <a:hlink>
        <a:srgbClr val="872175"/>
      </a:hlink>
      <a:folHlink>
        <a:srgbClr val="3B73B9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avon">
  <a:themeElements>
    <a:clrScheme name="Custom 5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77B129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_template01.potx" id="{E19EA466-CBF7-4861-A800-89F3022E63F3}" vid="{EE3D6314-B0EE-4E4C-B841-635E280CFCCE}"/>
    </a:ext>
  </a:extLst>
</a:theme>
</file>

<file path=ppt/theme/theme3.xml><?xml version="1.0" encoding="utf-8"?>
<a:theme xmlns:a="http://schemas.openxmlformats.org/drawingml/2006/main" name="1_REI_PP_Template_2012-09-17">
  <a:themeElements>
    <a:clrScheme name="Reinventi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 MC Cluster Education_CF_ON0132 1">
        <a:dk1>
          <a:srgbClr val="000000"/>
        </a:dk1>
        <a:lt1>
          <a:srgbClr val="FFFFFF"/>
        </a:lt1>
        <a:dk2>
          <a:srgbClr val="000069"/>
        </a:dk2>
        <a:lt2>
          <a:srgbClr val="7C7C7C"/>
        </a:lt2>
        <a:accent1>
          <a:srgbClr val="DEDEDE"/>
        </a:accent1>
        <a:accent2>
          <a:srgbClr val="7CA1CE"/>
        </a:accent2>
        <a:accent3>
          <a:srgbClr val="FFFFFF"/>
        </a:accent3>
        <a:accent4>
          <a:srgbClr val="000000"/>
        </a:accent4>
        <a:accent5>
          <a:srgbClr val="ECECEC"/>
        </a:accent5>
        <a:accent6>
          <a:srgbClr val="7091BA"/>
        </a:accent6>
        <a:hlink>
          <a:srgbClr val="3F6EA7"/>
        </a:hlink>
        <a:folHlink>
          <a:srgbClr val="0000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EI_PP_Template_2012-09-17">
  <a:themeElements>
    <a:clrScheme name="Reinventi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 MC Cluster Education_CF_ON0132 1">
        <a:dk1>
          <a:srgbClr val="000000"/>
        </a:dk1>
        <a:lt1>
          <a:srgbClr val="FFFFFF"/>
        </a:lt1>
        <a:dk2>
          <a:srgbClr val="000069"/>
        </a:dk2>
        <a:lt2>
          <a:srgbClr val="7C7C7C"/>
        </a:lt2>
        <a:accent1>
          <a:srgbClr val="DEDEDE"/>
        </a:accent1>
        <a:accent2>
          <a:srgbClr val="7CA1CE"/>
        </a:accent2>
        <a:accent3>
          <a:srgbClr val="FFFFFF"/>
        </a:accent3>
        <a:accent4>
          <a:srgbClr val="000000"/>
        </a:accent4>
        <a:accent5>
          <a:srgbClr val="ECECEC"/>
        </a:accent5>
        <a:accent6>
          <a:srgbClr val="7091BA"/>
        </a:accent6>
        <a:hlink>
          <a:srgbClr val="3F6EA7"/>
        </a:hlink>
        <a:folHlink>
          <a:srgbClr val="0000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AmericasCharities_PPT_TEMPLATE_160511">
  <a:themeElements>
    <a:clrScheme name="Custom 15">
      <a:dk1>
        <a:srgbClr val="000000"/>
      </a:dk1>
      <a:lt1>
        <a:srgbClr val="FFFFFF"/>
      </a:lt1>
      <a:dk2>
        <a:srgbClr val="872175"/>
      </a:dk2>
      <a:lt2>
        <a:srgbClr val="3B73B9"/>
      </a:lt2>
      <a:accent1>
        <a:srgbClr val="A3B222"/>
      </a:accent1>
      <a:accent2>
        <a:srgbClr val="008C99"/>
      </a:accent2>
      <a:accent3>
        <a:srgbClr val="42BECA"/>
      </a:accent3>
      <a:accent4>
        <a:srgbClr val="0065A4"/>
      </a:accent4>
      <a:accent5>
        <a:srgbClr val="DF8B07"/>
      </a:accent5>
      <a:accent6>
        <a:srgbClr val="C41230"/>
      </a:accent6>
      <a:hlink>
        <a:srgbClr val="872175"/>
      </a:hlink>
      <a:folHlink>
        <a:srgbClr val="3B73B9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AmericasCharities_PPT_TEMPLATE_160511">
  <a:themeElements>
    <a:clrScheme name="Custom 15">
      <a:dk1>
        <a:srgbClr val="000000"/>
      </a:dk1>
      <a:lt1>
        <a:srgbClr val="FFFFFF"/>
      </a:lt1>
      <a:dk2>
        <a:srgbClr val="872175"/>
      </a:dk2>
      <a:lt2>
        <a:srgbClr val="3B73B9"/>
      </a:lt2>
      <a:accent1>
        <a:srgbClr val="A3B222"/>
      </a:accent1>
      <a:accent2>
        <a:srgbClr val="008C99"/>
      </a:accent2>
      <a:accent3>
        <a:srgbClr val="42BECA"/>
      </a:accent3>
      <a:accent4>
        <a:srgbClr val="0065A4"/>
      </a:accent4>
      <a:accent5>
        <a:srgbClr val="DF8B07"/>
      </a:accent5>
      <a:accent6>
        <a:srgbClr val="C41230"/>
      </a:accent6>
      <a:hlink>
        <a:srgbClr val="872175"/>
      </a:hlink>
      <a:folHlink>
        <a:srgbClr val="3B73B9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AmericasCharities_PPT_TEMPLATE_160511">
  <a:themeElements>
    <a:clrScheme name="Custom 15">
      <a:dk1>
        <a:srgbClr val="000000"/>
      </a:dk1>
      <a:lt1>
        <a:srgbClr val="FFFFFF"/>
      </a:lt1>
      <a:dk2>
        <a:srgbClr val="872175"/>
      </a:dk2>
      <a:lt2>
        <a:srgbClr val="3B73B9"/>
      </a:lt2>
      <a:accent1>
        <a:srgbClr val="A3B222"/>
      </a:accent1>
      <a:accent2>
        <a:srgbClr val="008C99"/>
      </a:accent2>
      <a:accent3>
        <a:srgbClr val="42BECA"/>
      </a:accent3>
      <a:accent4>
        <a:srgbClr val="0065A4"/>
      </a:accent4>
      <a:accent5>
        <a:srgbClr val="DF8B07"/>
      </a:accent5>
      <a:accent6>
        <a:srgbClr val="C41230"/>
      </a:accent6>
      <a:hlink>
        <a:srgbClr val="872175"/>
      </a:hlink>
      <a:folHlink>
        <a:srgbClr val="3B73B9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162848</TotalTime>
  <Words>1750</Words>
  <Application>Microsoft Office PowerPoint</Application>
  <PresentationFormat>On-screen Show (4:3)</PresentationFormat>
  <Paragraphs>287</Paragraphs>
  <Slides>46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76" baseType="lpstr">
      <vt:lpstr>ＭＳ Ｐゴシック</vt:lpstr>
      <vt:lpstr>SimSun</vt:lpstr>
      <vt:lpstr>Arial</vt:lpstr>
      <vt:lpstr>Calibri</vt:lpstr>
      <vt:lpstr>Calibri Light</vt:lpstr>
      <vt:lpstr>Century Gothic</vt:lpstr>
      <vt:lpstr>Gill Sans</vt:lpstr>
      <vt:lpstr>Helvetica</vt:lpstr>
      <vt:lpstr>Helvetica Light</vt:lpstr>
      <vt:lpstr>Helvetica Neue</vt:lpstr>
      <vt:lpstr>Helvetica Neue Light</vt:lpstr>
      <vt:lpstr>Rockwell</vt:lpstr>
      <vt:lpstr>Tahoma</vt:lpstr>
      <vt:lpstr>Verdana</vt:lpstr>
      <vt:lpstr>Wingdings</vt:lpstr>
      <vt:lpstr>ヒラギノ角ゴ Pro W3</vt:lpstr>
      <vt:lpstr>Savon</vt:lpstr>
      <vt:lpstr>1_Savon</vt:lpstr>
      <vt:lpstr>1_REI_PP_Template_2012-09-17</vt:lpstr>
      <vt:lpstr>REI_PP_Template_2012-09-17</vt:lpstr>
      <vt:lpstr>9_AmericasCharities_PPT_TEMPLATE_160511</vt:lpstr>
      <vt:lpstr>14_AmericasCharities_PPT_TEMPLATE_160511</vt:lpstr>
      <vt:lpstr>1_Default Theme</vt:lpstr>
      <vt:lpstr>9_Custom Design</vt:lpstr>
      <vt:lpstr>10_AmericasCharities_PPT_TEMPLATE_160511</vt:lpstr>
      <vt:lpstr>21_AmericasCharities_PPT_TEMPLATE_160511</vt:lpstr>
      <vt:lpstr>White</vt:lpstr>
      <vt:lpstr>1_White</vt:lpstr>
      <vt:lpstr>Image</vt:lpstr>
      <vt:lpstr>think-cell Slide</vt:lpstr>
      <vt:lpstr>Reimagining our Model to Improve Student Completion: The Guided Pathways Approach  </vt:lpstr>
      <vt:lpstr>Acknowledgements</vt:lpstr>
      <vt:lpstr>Building Urgency and  the Case for Change</vt:lpstr>
      <vt:lpstr>PowerPoint Presentation</vt:lpstr>
      <vt:lpstr>GENERAL EDUCATION REQUIREMENTS (Select 12 courses from this list of more than 300)</vt:lpstr>
      <vt:lpstr> New Students Want to Know</vt:lpstr>
      <vt:lpstr> Returning Students Ask</vt:lpstr>
      <vt:lpstr>A National Movement</vt:lpstr>
      <vt:lpstr>Defining the Pathways Model</vt:lpstr>
      <vt:lpstr>What Is the “Pathways Model?”</vt:lpstr>
      <vt:lpstr>PowerPoint Presentation</vt:lpstr>
      <vt:lpstr>Four Essential Practices of Pathways</vt:lpstr>
      <vt:lpstr>Clarify Paths to Student End Goals: What Does It Look Like?</vt:lpstr>
      <vt:lpstr>Help Students Get on a Pathway: What Does It Look Like?</vt:lpstr>
      <vt:lpstr>Help Students Stay On Path: What Does It Look Like?</vt:lpstr>
      <vt:lpstr>Ensure That Students Are Learning: What Does It Look Like?</vt:lpstr>
      <vt:lpstr>Six Success Factors </vt:lpstr>
      <vt:lpstr>Six Success Factors </vt:lpstr>
      <vt:lpstr>Six Success Factors (cont.)</vt:lpstr>
      <vt:lpstr>Crosswalk: Success Factors and  Guided Pathways</vt:lpstr>
      <vt:lpstr>Early Outcomes Data on Guided Pathways Reform</vt:lpstr>
      <vt:lpstr>PowerPoint Presentation</vt:lpstr>
      <vt:lpstr>PowerPoint Presentation</vt:lpstr>
      <vt:lpstr>Demystifying Guided Pathways:  Exploring Ten Commonly Asked Questions about Implementing Pathways  </vt:lpstr>
      <vt:lpstr>Demystifying Guided Pathways Paper By Rob Johnstone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Top 10 FAQs –  Redesigning for Completion</vt:lpstr>
      <vt:lpstr>Example of College Redesigning for Completion</vt:lpstr>
      <vt:lpstr>PowerPoint Presentation</vt:lpstr>
      <vt:lpstr>The AACC and CA Pathways Initiatives</vt:lpstr>
      <vt:lpstr>AACC Pathways Project</vt:lpstr>
      <vt:lpstr>CA Guided Pathways Project</vt:lpstr>
      <vt:lpstr>Final Thoughts</vt:lpstr>
      <vt:lpstr>So What Does All This Mean?</vt:lpstr>
      <vt:lpstr>Questions to Think About</vt:lpstr>
      <vt:lpstr>Conclusion</vt:lpstr>
      <vt:lpstr>References</vt:lpstr>
      <vt:lpstr>Q &amp; A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</dc:creator>
  <cp:lastModifiedBy>dcooper</cp:lastModifiedBy>
  <cp:revision>612</cp:revision>
  <cp:lastPrinted>2017-02-01T18:58:17Z</cp:lastPrinted>
  <dcterms:created xsi:type="dcterms:W3CDTF">2013-06-11T18:27:20Z</dcterms:created>
  <dcterms:modified xsi:type="dcterms:W3CDTF">2017-03-10T01:56:45Z</dcterms:modified>
</cp:coreProperties>
</file>