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6"/>
  </p:notesMasterIdLst>
  <p:handoutMasterIdLst>
    <p:handoutMasterId r:id="rId27"/>
  </p:handoutMasterIdLst>
  <p:sldIdLst>
    <p:sldId id="256" r:id="rId2"/>
    <p:sldId id="275" r:id="rId3"/>
    <p:sldId id="274" r:id="rId4"/>
    <p:sldId id="282" r:id="rId5"/>
    <p:sldId id="287" r:id="rId6"/>
    <p:sldId id="285" r:id="rId7"/>
    <p:sldId id="286" r:id="rId8"/>
    <p:sldId id="276" r:id="rId9"/>
    <p:sldId id="277" r:id="rId10"/>
    <p:sldId id="278" r:id="rId11"/>
    <p:sldId id="283" r:id="rId12"/>
    <p:sldId id="279" r:id="rId13"/>
    <p:sldId id="280" r:id="rId14"/>
    <p:sldId id="281" r:id="rId15"/>
    <p:sldId id="259" r:id="rId16"/>
    <p:sldId id="260" r:id="rId17"/>
    <p:sldId id="268" r:id="rId18"/>
    <p:sldId id="265" r:id="rId19"/>
    <p:sldId id="264" r:id="rId20"/>
    <p:sldId id="267" r:id="rId21"/>
    <p:sldId id="269" r:id="rId22"/>
    <p:sldId id="284" r:id="rId23"/>
    <p:sldId id="272" r:id="rId24"/>
    <p:sldId id="27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27"/>
    <p:restoredTop sz="90799"/>
  </p:normalViewPr>
  <p:slideViewPr>
    <p:cSldViewPr snapToGrid="0" snapToObjects="1">
      <p:cViewPr varScale="1">
        <p:scale>
          <a:sx n="59" d="100"/>
          <a:sy n="59" d="100"/>
        </p:scale>
        <p:origin x="1464" y="2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t>6/13/2018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t>6/13/2018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briarpatchmagazine.com/articles/view/a-note-on-call-out-culture"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nloantran.com/" TargetMode="External"/><Relationship Id="rId5" Type="http://schemas.openxmlformats.org/officeDocument/2006/relationships/hyperlink" Target="http://www.blackgirldangerous.org/2013/12/calling-less-disposable-way-holding-accountable/" TargetMode="External"/><Relationship Id="rId4" Type="http://schemas.openxmlformats.org/officeDocument/2006/relationships/hyperlink" Target="http://everydayfeminism.com/2015/01/guide-to-calling-in/"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Definitions:</a:t>
            </a:r>
          </a:p>
          <a:p>
            <a:pPr marL="171450" indent="-171450">
              <a:buFontTx/>
              <a:buChar char="-"/>
            </a:pPr>
            <a:r>
              <a:rPr lang="en-US" baseline="0" dirty="0" smtClean="0"/>
              <a:t>Call in /Call Out Culture</a:t>
            </a:r>
          </a:p>
          <a:p>
            <a:pPr marL="171450" indent="-171450">
              <a:buFontTx/>
              <a:buChar char="-"/>
            </a:pPr>
            <a:r>
              <a:rPr lang="en-US" baseline="0" dirty="0" smtClean="0"/>
              <a:t>Micro-aggressions</a:t>
            </a:r>
          </a:p>
          <a:p>
            <a:pPr marL="171450" indent="-171450">
              <a:buFontTx/>
              <a:buChar char="-"/>
            </a:pPr>
            <a:r>
              <a:rPr lang="en-US" baseline="0" dirty="0" smtClean="0"/>
              <a:t>Implicit bias</a:t>
            </a:r>
          </a:p>
          <a:p>
            <a:pPr marL="171450" indent="-171450">
              <a:buFontTx/>
              <a:buChar char="-"/>
            </a:pPr>
            <a:r>
              <a:rPr lang="en-US" baseline="0" dirty="0" smtClean="0"/>
              <a:t>Consensus building approach</a:t>
            </a:r>
            <a:endParaRPr lang="en-US" dirty="0" smtClean="0"/>
          </a:p>
          <a:p>
            <a:r>
              <a:rPr lang="en-US" dirty="0" smtClean="0"/>
              <a:t>Access:  Opportunity for everyone who whishes to participate in the College</a:t>
            </a:r>
            <a:r>
              <a:rPr lang="en-US" baseline="0" dirty="0" smtClean="0"/>
              <a:t> and the Senate</a:t>
            </a:r>
            <a:endParaRPr lang="en-US" dirty="0" smtClean="0"/>
          </a:p>
          <a:p>
            <a:r>
              <a:rPr lang="en-US" dirty="0" smtClean="0"/>
              <a:t>Equity: fair and just opportunities for all employees and</a:t>
            </a:r>
            <a:r>
              <a:rPr lang="en-US" baseline="0" dirty="0" smtClean="0"/>
              <a:t> students to reach their academic and professional potential</a:t>
            </a:r>
          </a:p>
          <a:p>
            <a:r>
              <a:rPr lang="en-US" baseline="0" dirty="0" smtClean="0"/>
              <a:t>Inclusion: s sense of </a:t>
            </a:r>
            <a:r>
              <a:rPr lang="en-US" baseline="0" dirty="0" err="1" smtClean="0"/>
              <a:t>beloning</a:t>
            </a:r>
            <a:r>
              <a:rPr lang="en-US" baseline="0" dirty="0" smtClean="0"/>
              <a:t> as a valued member of the decision-making and life of the college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4</a:t>
            </a:fld>
            <a:endParaRPr lang="en-US"/>
          </a:p>
        </p:txBody>
      </p:sp>
    </p:spTree>
    <p:extLst>
      <p:ext uri="{BB962C8B-B14F-4D97-AF65-F5344CB8AC3E}">
        <p14:creationId xmlns:p14="http://schemas.microsoft.com/office/powerpoint/2010/main" val="1873828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u="sng" dirty="0" smtClean="0">
                <a:hlinkClick r:id="rId3"/>
              </a:rPr>
              <a:t>Call-out culture</a:t>
            </a:r>
            <a:r>
              <a:rPr lang="en-US" dirty="0" smtClean="0"/>
              <a:t> refers to the tendency among progressives, radicals, activists, and community organizers to publicly name instances or patterns of oppressive behavior and language use by others. People can be called out for statements and actions that are sexist, racist, </a:t>
            </a:r>
            <a:r>
              <a:rPr lang="en-US" dirty="0" err="1" smtClean="0"/>
              <a:t>ableist</a:t>
            </a:r>
            <a:r>
              <a:rPr lang="en-US" dirty="0" smtClean="0"/>
              <a:t>, and the list goes on. Because call-outs tend to be public, they can enable a particularly armchair and academic brand of activism: one in which the act of calling out is seen as an end in itself…</a:t>
            </a:r>
          </a:p>
          <a:p>
            <a:pPr marL="0" indent="0">
              <a:buNone/>
            </a:pPr>
            <a:r>
              <a:rPr lang="en-US" sz="1600" u="sng" dirty="0" smtClean="0">
                <a:hlinkClick r:id="rId4" tooltip="Cmd+Click to follow link"/>
              </a:rPr>
              <a:t>http://everydayfeminism.com/2015/01/guide-to-calling-in/</a:t>
            </a:r>
            <a:r>
              <a:rPr lang="en-US" sz="1600" dirty="0" smtClean="0"/>
              <a:t> </a:t>
            </a:r>
          </a:p>
          <a:p>
            <a:pPr marL="0" indent="0">
              <a:buNone/>
            </a:pPr>
            <a:endParaRPr lang="en-US" sz="1600" dirty="0" smtClean="0"/>
          </a:p>
          <a:p>
            <a:pPr marL="82296" indent="0">
              <a:buNone/>
            </a:pPr>
            <a:r>
              <a:rPr lang="en-US" sz="1600" b="1" dirty="0" smtClean="0"/>
              <a:t>In the context of “call-out” culture</a:t>
            </a:r>
            <a:r>
              <a:rPr lang="en-US" sz="1600" dirty="0" smtClean="0"/>
              <a:t>: </a:t>
            </a:r>
          </a:p>
          <a:p>
            <a:r>
              <a:rPr lang="en-US" sz="1600" dirty="0" smtClean="0"/>
              <a:t>It is easy to forget that the individual we are calling out is a human being</a:t>
            </a:r>
          </a:p>
          <a:p>
            <a:r>
              <a:rPr lang="en-US" sz="1600" dirty="0" smtClean="0"/>
              <a:t>Different human beings in different social locations will be receptive to different strategies for learning and growing</a:t>
            </a:r>
          </a:p>
          <a:p>
            <a:r>
              <a:rPr lang="en-US" sz="1600" dirty="0" smtClean="0"/>
              <a:t>One action becomes a reason to pass judgment on someone’s entire being</a:t>
            </a:r>
          </a:p>
          <a:p>
            <a:r>
              <a:rPr lang="en-US" sz="1600" dirty="0" smtClean="0"/>
              <a:t>Call-out culture can end up mirroring what the prison industrial complex teaches: to banish and dispose of individuals rather than to engage with them as people with complicated stories and histories</a:t>
            </a:r>
          </a:p>
          <a:p>
            <a:pPr marL="82296" indent="0">
              <a:buNone/>
            </a:pPr>
            <a:r>
              <a:rPr lang="en-US" sz="1000" u="sng" dirty="0" smtClean="0">
                <a:hlinkClick r:id="rId4" tooltip="Cmd+Click to follow link"/>
              </a:rPr>
              <a:t>http://everydayfeminism.com/2015/01/guide-to-calling-in/</a:t>
            </a:r>
            <a:r>
              <a:rPr lang="en-US" sz="1000" dirty="0" smtClean="0"/>
              <a:t> </a:t>
            </a:r>
          </a:p>
          <a:p>
            <a:pPr marL="0" indent="0">
              <a:buNone/>
            </a:pPr>
            <a:endParaRPr lang="en-US" sz="1600" dirty="0" smtClean="0"/>
          </a:p>
          <a:p>
            <a:pPr marL="0" indent="0">
              <a:buNone/>
            </a:pPr>
            <a:r>
              <a:rPr lang="en-US" sz="1600" dirty="0" smtClean="0"/>
              <a:t>“Calling in as a practice of loving each other enough to allow each other to make mistakes; a practice of loving ourselves enough to know that what we’re trying to do here is a radical unlearning of everything we have been configured to believe is normal.”	- </a:t>
            </a:r>
            <a:r>
              <a:rPr lang="en-US" sz="1600" dirty="0" err="1" smtClean="0"/>
              <a:t>Ngọc</a:t>
            </a:r>
            <a:r>
              <a:rPr lang="en-US" sz="1600" dirty="0" smtClean="0"/>
              <a:t> Loan </a:t>
            </a:r>
            <a:r>
              <a:rPr lang="en-US" sz="1600" dirty="0" err="1" smtClean="0"/>
              <a:t>Trần</a:t>
            </a:r>
            <a:r>
              <a:rPr lang="en-US" sz="1600" dirty="0" smtClean="0"/>
              <a:t> </a:t>
            </a:r>
          </a:p>
          <a:p>
            <a:pPr marL="0" indent="0">
              <a:buNone/>
            </a:pPr>
            <a:r>
              <a:rPr lang="en-US" sz="900" u="sng" dirty="0" smtClean="0">
                <a:hlinkClick r:id="rId5"/>
              </a:rPr>
              <a:t>http://www.blackgirldangerous.org/2013/12/calling-less-disposable-way-holding-accountable/</a:t>
            </a:r>
            <a:r>
              <a:rPr lang="en-US" sz="900" dirty="0" smtClean="0"/>
              <a:t>   </a:t>
            </a:r>
          </a:p>
          <a:p>
            <a:pPr marL="0" indent="0">
              <a:buNone/>
            </a:pPr>
            <a:r>
              <a:rPr lang="en-US" sz="900" i="1" dirty="0" smtClean="0"/>
              <a:t>by </a:t>
            </a:r>
            <a:r>
              <a:rPr lang="en-US" sz="900" i="1" dirty="0" err="1" smtClean="0"/>
              <a:t>Ngọc</a:t>
            </a:r>
            <a:r>
              <a:rPr lang="en-US" sz="900" i="1" dirty="0" smtClean="0"/>
              <a:t> Loan </a:t>
            </a:r>
            <a:r>
              <a:rPr lang="en-US" sz="900" i="1" dirty="0" err="1" smtClean="0"/>
              <a:t>Trần</a:t>
            </a:r>
            <a:r>
              <a:rPr lang="en-US" sz="900" dirty="0" smtClean="0"/>
              <a:t>; </a:t>
            </a:r>
            <a:r>
              <a:rPr lang="en-US" sz="900" u="sng" dirty="0" smtClean="0">
                <a:hlinkClick r:id="rId6"/>
              </a:rPr>
              <a:t>nloantran.com</a:t>
            </a:r>
            <a:r>
              <a:rPr lang="en-US" sz="900" dirty="0" smtClean="0"/>
              <a:t>.</a:t>
            </a:r>
          </a:p>
          <a:p>
            <a:pPr marL="0" indent="0">
              <a:buNone/>
            </a:pPr>
            <a:endParaRPr lang="en-US" sz="900" dirty="0" smtClean="0"/>
          </a:p>
          <a:p>
            <a:pPr marL="0" indent="0">
              <a:buNone/>
            </a:pPr>
            <a:r>
              <a:rPr lang="en-US" sz="900" dirty="0" smtClean="0"/>
              <a:t>Creating a call-in culture</a:t>
            </a:r>
          </a:p>
          <a:p>
            <a:r>
              <a:rPr lang="en-US" sz="900" dirty="0" smtClean="0"/>
              <a:t>Stay Responsible for your feelings</a:t>
            </a:r>
          </a:p>
          <a:p>
            <a:r>
              <a:rPr lang="en-US" sz="900" dirty="0" smtClean="0"/>
              <a:t>Identify unconscious biases (conversation filters)</a:t>
            </a:r>
          </a:p>
          <a:p>
            <a:r>
              <a:rPr lang="en-US" sz="900" dirty="0" smtClean="0"/>
              <a:t>Be mindful of personal power and privilege</a:t>
            </a:r>
          </a:p>
          <a:p>
            <a:r>
              <a:rPr lang="en-US" sz="900" dirty="0" smtClean="0"/>
              <a:t>Provide Micro-affirmations</a:t>
            </a:r>
          </a:p>
          <a:p>
            <a:r>
              <a:rPr lang="en-US" sz="900" dirty="0" smtClean="0"/>
              <a:t>Ask Why…, Five times!</a:t>
            </a:r>
          </a:p>
          <a:p>
            <a:r>
              <a:rPr lang="en-US" sz="900" dirty="0" smtClean="0"/>
              <a:t>Allow for mistakes to happen</a:t>
            </a:r>
          </a:p>
          <a:p>
            <a:r>
              <a:rPr lang="en-US" sz="900" dirty="0" smtClean="0"/>
              <a:t>Think about what makes your relationship with this person important.</a:t>
            </a:r>
          </a:p>
          <a:p>
            <a:r>
              <a:rPr lang="en-US" sz="900" dirty="0" smtClean="0"/>
              <a:t>Engage in dialogue including clarifying values and checking your personal perception</a:t>
            </a:r>
          </a:p>
          <a:p>
            <a:pPr marL="82296" indent="0">
              <a:buNone/>
            </a:pPr>
            <a:r>
              <a:rPr lang="en-US" sz="800" dirty="0" smtClean="0"/>
              <a:t>Reference: </a:t>
            </a:r>
            <a:r>
              <a:rPr lang="en-US" sz="800" u="sng" dirty="0" smtClean="0">
                <a:hlinkClick r:id="rId5"/>
              </a:rPr>
              <a:t>http://www.blackgirldangerous.org/2013/12/calling-less-disposable-way-holding-accountable/</a:t>
            </a:r>
            <a:r>
              <a:rPr lang="en-US" sz="800" i="1" dirty="0" smtClean="0"/>
              <a:t>by </a:t>
            </a:r>
            <a:r>
              <a:rPr lang="en-US" sz="800" i="1" dirty="0" err="1" smtClean="0"/>
              <a:t>Ngọc</a:t>
            </a:r>
            <a:r>
              <a:rPr lang="en-US" sz="800" i="1" dirty="0" smtClean="0"/>
              <a:t> Loan </a:t>
            </a:r>
            <a:r>
              <a:rPr lang="en-US" sz="800" i="1" dirty="0" err="1" smtClean="0"/>
              <a:t>Trần</a:t>
            </a:r>
            <a:r>
              <a:rPr lang="en-US" sz="800" dirty="0" smtClean="0"/>
              <a:t>; </a:t>
            </a:r>
            <a:r>
              <a:rPr lang="en-US" sz="800" u="sng" dirty="0" smtClean="0">
                <a:hlinkClick r:id="rId6"/>
              </a:rPr>
              <a:t>nloantran.com</a:t>
            </a:r>
            <a:endParaRPr lang="en-US" sz="800" dirty="0" smtClean="0"/>
          </a:p>
          <a:p>
            <a:pPr marL="82296" indent="0">
              <a:buNone/>
            </a:pPr>
            <a:r>
              <a:rPr lang="en-US" sz="800" dirty="0" err="1" smtClean="0"/>
              <a:t>Mindtools</a:t>
            </a:r>
            <a:r>
              <a:rPr lang="en-US" sz="800" dirty="0" smtClean="0"/>
              <a:t>: Five Whys Analysis (Jackson; download 9/14/2015)</a:t>
            </a:r>
          </a:p>
          <a:p>
            <a:pPr marL="0" indent="0">
              <a:buNone/>
            </a:pPr>
            <a:endParaRPr lang="en-US" sz="900" dirty="0" smtClean="0"/>
          </a:p>
          <a:p>
            <a:pPr marL="0" indent="0">
              <a:buNone/>
            </a:pPr>
            <a:endParaRPr lang="en-US" sz="1600" dirty="0" smtClean="0"/>
          </a:p>
          <a:p>
            <a:pPr marL="0" lvl="1" indent="0">
              <a:buNone/>
            </a:pPr>
            <a:endParaRPr lang="en-US" dirty="0" smtClean="0">
              <a:latin typeface="Times New Roman" charset="0"/>
              <a:ea typeface="Times New Roman" charset="0"/>
              <a:cs typeface="Times New Roman" charset="0"/>
            </a:endParaRPr>
          </a:p>
          <a:p>
            <a:pPr marL="0" lvl="1" indent="0">
              <a:buNone/>
            </a:pPr>
            <a:r>
              <a:rPr lang="en-US" dirty="0" err="1" smtClean="0">
                <a:latin typeface="Times New Roman" charset="0"/>
                <a:ea typeface="Times New Roman" charset="0"/>
                <a:cs typeface="Times New Roman" charset="0"/>
              </a:rPr>
              <a:t>Microaggressions</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www.</a:t>
            </a:r>
            <a:r>
              <a:rPr lang="en-US" dirty="0" err="1" smtClean="0">
                <a:latin typeface="+mn-lt"/>
                <a:ea typeface="+mn-ea"/>
                <a:cs typeface="+mn-cs"/>
              </a:rPr>
              <a:t>https:sph.umn.edu</a:t>
            </a:r>
            <a:r>
              <a:rPr lang="en-US" dirty="0" smtClean="0">
                <a:latin typeface="+mn-lt"/>
                <a:ea typeface="+mn-ea"/>
                <a:cs typeface="+mn-cs"/>
              </a:rPr>
              <a:t>/site/docs/</a:t>
            </a:r>
            <a:r>
              <a:rPr lang="en-US" dirty="0" err="1" smtClean="0">
                <a:latin typeface="+mn-lt"/>
                <a:ea typeface="+mn-ea"/>
                <a:cs typeface="+mn-cs"/>
              </a:rPr>
              <a:t>hewg</a:t>
            </a:r>
            <a:r>
              <a:rPr lang="en-US" dirty="0" smtClean="0">
                <a:latin typeface="+mn-lt"/>
                <a:ea typeface="+mn-ea"/>
                <a:cs typeface="+mn-cs"/>
              </a:rPr>
              <a:t>/</a:t>
            </a:r>
            <a:r>
              <a:rPr lang="en-US" dirty="0" err="1" smtClean="0">
                <a:latin typeface="+mn-lt"/>
                <a:ea typeface="+mn-ea"/>
                <a:cs typeface="+mn-cs"/>
              </a:rPr>
              <a:t>microaggressions.pdf</a:t>
            </a:r>
            <a:r>
              <a:rPr lang="en-US" dirty="0" smtClean="0">
                <a:latin typeface="+mn-lt"/>
                <a:ea typeface="+mn-ea"/>
                <a:cs typeface="+mn-cs"/>
              </a:rPr>
              <a:t>  </a:t>
            </a:r>
          </a:p>
          <a:p>
            <a:pPr marL="0" lvl="1" indent="0">
              <a:buNone/>
            </a:pPr>
            <a:endParaRPr lang="en-US" dirty="0" smtClean="0">
              <a:latin typeface="+mn-lt"/>
              <a:ea typeface="+mn-ea"/>
              <a:cs typeface="+mn-cs"/>
            </a:endParaRPr>
          </a:p>
          <a:p>
            <a:pPr marL="0" lvl="1" indent="0">
              <a:buNone/>
            </a:pPr>
            <a:r>
              <a:rPr lang="en-US" dirty="0" smtClean="0">
                <a:latin typeface="+mn-lt"/>
                <a:ea typeface="+mn-ea"/>
                <a:cs typeface="+mn-cs"/>
              </a:rPr>
              <a:t>Implicit</a:t>
            </a:r>
            <a:r>
              <a:rPr lang="en-US" baseline="0" dirty="0" smtClean="0">
                <a:latin typeface="+mn-lt"/>
                <a:ea typeface="+mn-ea"/>
                <a:cs typeface="+mn-cs"/>
              </a:rPr>
              <a:t> Bias</a:t>
            </a:r>
          </a:p>
          <a:p>
            <a:pPr marL="0" lvl="1" indent="0">
              <a:buNone/>
            </a:pPr>
            <a:r>
              <a:rPr lang="en-US" baseline="0" dirty="0" smtClean="0">
                <a:latin typeface="+mn-lt"/>
                <a:ea typeface="+mn-ea"/>
                <a:cs typeface="+mn-cs"/>
              </a:rPr>
              <a:t>Ex.  Associating criminality with people of color</a:t>
            </a:r>
            <a:endParaRPr lang="en-US" dirty="0" smtClean="0">
              <a:latin typeface="+mn-lt"/>
              <a:ea typeface="+mn-ea"/>
              <a:cs typeface="+mn-cs"/>
            </a:endParaRPr>
          </a:p>
          <a:p>
            <a:pPr marL="0" lvl="1" indent="0">
              <a:buNone/>
            </a:pPr>
            <a:endParaRPr lang="en-US" dirty="0" smtClean="0">
              <a:latin typeface="Times New Roman" charset="0"/>
              <a:ea typeface="Times New Roman" charset="0"/>
              <a:cs typeface="Times New Roman" charset="0"/>
            </a:endParaRPr>
          </a:p>
        </p:txBody>
      </p:sp>
      <p:sp>
        <p:nvSpPr>
          <p:cNvPr id="4" name="Slide Number Placeholder 3"/>
          <p:cNvSpPr>
            <a:spLocks noGrp="1"/>
          </p:cNvSpPr>
          <p:nvPr>
            <p:ph type="sldNum" sz="quarter" idx="10"/>
          </p:nvPr>
        </p:nvSpPr>
        <p:spPr/>
        <p:txBody>
          <a:bodyPr/>
          <a:lstStyle/>
          <a:p>
            <a:fld id="{A898C551-7708-9B49-90E3-D153F408E572}" type="slidenum">
              <a:rPr lang="en-US" smtClean="0"/>
              <a:t>6</a:t>
            </a:fld>
            <a:endParaRPr lang="en-US"/>
          </a:p>
        </p:txBody>
      </p:sp>
    </p:spTree>
    <p:extLst>
      <p:ext uri="{BB962C8B-B14F-4D97-AF65-F5344CB8AC3E}">
        <p14:creationId xmlns:p14="http://schemas.microsoft.com/office/powerpoint/2010/main" val="1129935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Issues: </a:t>
            </a:r>
            <a:r>
              <a:rPr lang="en-US" sz="1200" kern="1200" dirty="0" smtClean="0">
                <a:solidFill>
                  <a:schemeClr val="tx1"/>
                </a:solidFill>
                <a:effectLst/>
                <a:latin typeface="+mn-lt"/>
                <a:ea typeface="+mn-ea"/>
                <a:cs typeface="+mn-cs"/>
              </a:rPr>
              <a:t>The issues here are the responsibility for educational program development and the requirement to follow established hiring practices.</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Citation: Title 5 '53200(c)(4) identifies educational program development as an academic and professional matter. Education Code '87360(b) requires that </a:t>
            </a:r>
            <a:r>
              <a:rPr lang="en-US" sz="1200" kern="1200" dirty="0" err="1" smtClean="0">
                <a:solidFill>
                  <a:schemeClr val="tx1"/>
                </a:solidFill>
                <a:effectLst/>
                <a:latin typeface="+mn-lt"/>
                <a:ea typeface="+mn-ea"/>
                <a:cs typeface="+mn-cs"/>
              </a:rPr>
              <a:t>Ahiring</a:t>
            </a:r>
            <a:r>
              <a:rPr lang="en-US" sz="1200" kern="1200" dirty="0" smtClean="0">
                <a:solidFill>
                  <a:schemeClr val="tx1"/>
                </a:solidFill>
                <a:effectLst/>
                <a:latin typeface="+mn-lt"/>
                <a:ea typeface="+mn-ea"/>
                <a:cs typeface="+mn-cs"/>
              </a:rPr>
              <a:t> criteria, policies, and procedures for new faculty members shall be developed and agreed upon jointly by the representatives of the governing board and the academic senate, and approved by the governing board.</a:t>
            </a:r>
            <a:r>
              <a:rPr lang="en-US" sz="1200" kern="1200" baseline="0" dirty="0" smtClean="0">
                <a:solidFill>
                  <a:schemeClr val="tx1"/>
                </a:solidFill>
                <a:effectLst/>
                <a:latin typeface="+mn-lt"/>
                <a:ea typeface="+mn-ea"/>
                <a:cs typeface="+mn-cs"/>
              </a:rPr>
              <a:t> Reference the new paper on Educational Program Development ( paste link) </a:t>
            </a:r>
            <a:endParaRPr lang="en-US" dirty="0" smtClean="0"/>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Process:  While it is within the purview of the college president to identify the need for additional faculty, existing hiring procedures must be followed. The college president and the academic senate president should meet, evaluate the proper steps to follow in the college hiring process, and go over the steps to be followed in developing a new program. These steps should include evaluation of the need for additional faculty, full- or part-time, to develop and teach the program. The college president should not advance the issue to the board until these matters are settled. </a:t>
            </a:r>
            <a:endParaRPr lang="en-US" dirty="0" smtClean="0"/>
          </a:p>
          <a:p>
            <a:endParaRPr lang="en-US" dirty="0" smtClean="0"/>
          </a:p>
          <a:p>
            <a:r>
              <a:rPr lang="en-US" sz="1200" kern="1200" dirty="0" smtClean="0">
                <a:solidFill>
                  <a:schemeClr val="tx1"/>
                </a:solidFill>
                <a:effectLst/>
                <a:latin typeface="+mn-lt"/>
                <a:ea typeface="+mn-ea"/>
                <a:cs typeface="+mn-cs"/>
              </a:rPr>
              <a:t>Suggestion: </a:t>
            </a:r>
            <a:endParaRPr lang="en-US" dirty="0" smtClean="0"/>
          </a:p>
          <a:p>
            <a:r>
              <a:rPr lang="en-US" sz="1200" kern="1200" dirty="0" smtClean="0">
                <a:solidFill>
                  <a:schemeClr val="tx1"/>
                </a:solidFill>
                <a:effectLst/>
                <a:latin typeface="+mn-lt"/>
                <a:ea typeface="+mn-ea"/>
                <a:cs typeface="+mn-cs"/>
              </a:rPr>
              <a:t>Although there very well may be a need for this new program, the college president should have followed established procedures. For example, the curriculum committee may be charged with discussion of new programs. That committee, following policies and procedures derived from collegial consultation with the academic senate, would then make a proposal regarding the potential new program, including the possibility of hiring new faculty. The proposal for new faculty would typically be considered through a collegial consultation process such as a committee charged with making staffing recommendations. Once the need for the new program and staff are established, the hiring process can begin. </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11</a:t>
            </a:fld>
            <a:endParaRPr lang="en-US"/>
          </a:p>
        </p:txBody>
      </p:sp>
    </p:spTree>
    <p:extLst>
      <p:ext uri="{BB962C8B-B14F-4D97-AF65-F5344CB8AC3E}">
        <p14:creationId xmlns:p14="http://schemas.microsoft.com/office/powerpoint/2010/main" val="482761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 for the ASCCC resource and add</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19</a:t>
            </a:fld>
            <a:endParaRPr lang="en-US"/>
          </a:p>
        </p:txBody>
      </p:sp>
    </p:spTree>
    <p:extLst>
      <p:ext uri="{BB962C8B-B14F-4D97-AF65-F5344CB8AC3E}">
        <p14:creationId xmlns:p14="http://schemas.microsoft.com/office/powerpoint/2010/main" val="432071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Wednesday, June 13,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Wednesday, June 13,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Wednesday, June 13,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Wednesday, June 13,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Wednesday, June 13,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Wednesday, June 13,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Wednesday, June 13, 2018</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Wednesday, June 13, 2018</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Wednesday, June 13, 2018</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Wednesday, June 13,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Wednesday, June 13,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Wednesday, June 13, 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asccc.org/sites/default/files/Effective%20Practices%20Paper%203.12.18.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cruzmayra@fhda.edu" TargetMode="External"/><Relationship Id="rId2" Type="http://schemas.openxmlformats.org/officeDocument/2006/relationships/hyperlink" Target="mailto:BruzzeAA@piercecollege.edu" TargetMode="Externa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hyperlink" Target="mailto:rebecca.eikey@canyons.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400" cap="none" dirty="0" smtClean="0">
                <a:latin typeface="Times New Roman"/>
                <a:cs typeface="Times New Roman"/>
              </a:rPr>
              <a:t>Creating a More Effective Senate by Establishing Strong Relationships</a:t>
            </a:r>
            <a:endParaRPr lang="en-US" sz="4400" cap="none" dirty="0">
              <a:latin typeface="Times New Roman"/>
              <a:cs typeface="Times New Roman"/>
            </a:endParaRPr>
          </a:p>
        </p:txBody>
      </p:sp>
      <p:sp>
        <p:nvSpPr>
          <p:cNvPr id="3" name="Subtitle 2"/>
          <p:cNvSpPr>
            <a:spLocks noGrp="1"/>
          </p:cNvSpPr>
          <p:nvPr>
            <p:ph type="subTitle" idx="1"/>
          </p:nvPr>
        </p:nvSpPr>
        <p:spPr>
          <a:xfrm>
            <a:off x="685800" y="3505200"/>
            <a:ext cx="7848600" cy="2661360"/>
          </a:xfrm>
        </p:spPr>
        <p:txBody>
          <a:bodyPr>
            <a:normAutofit fontScale="92500" lnSpcReduction="10000"/>
          </a:bodyPr>
          <a:lstStyle/>
          <a:p>
            <a:r>
              <a:rPr lang="en-US" sz="2600" i="1" dirty="0" smtClean="0">
                <a:solidFill>
                  <a:schemeClr val="tx1"/>
                </a:solidFill>
                <a:latin typeface="Times New Roman"/>
                <a:cs typeface="Times New Roman"/>
              </a:rPr>
              <a:t>Anna </a:t>
            </a:r>
            <a:r>
              <a:rPr lang="en-US" sz="2600" i="1" dirty="0" err="1" smtClean="0">
                <a:solidFill>
                  <a:schemeClr val="tx1"/>
                </a:solidFill>
                <a:latin typeface="Times New Roman"/>
                <a:cs typeface="Times New Roman"/>
              </a:rPr>
              <a:t>Bruzzese</a:t>
            </a:r>
            <a:r>
              <a:rPr lang="en-US" sz="2600" i="1" dirty="0" smtClean="0">
                <a:solidFill>
                  <a:schemeClr val="tx1"/>
                </a:solidFill>
                <a:latin typeface="Times New Roman"/>
                <a:cs typeface="Times New Roman"/>
              </a:rPr>
              <a:t>, South Representative</a:t>
            </a:r>
          </a:p>
          <a:p>
            <a:r>
              <a:rPr lang="en-US" sz="2600" i="1" dirty="0" smtClean="0">
                <a:solidFill>
                  <a:schemeClr val="tx1"/>
                </a:solidFill>
                <a:latin typeface="Times New Roman"/>
                <a:cs typeface="Times New Roman"/>
              </a:rPr>
              <a:t>Mayra Cruz, At-Large Representative</a:t>
            </a:r>
          </a:p>
          <a:p>
            <a:r>
              <a:rPr lang="en-US" sz="2600" i="1" dirty="0" smtClean="0">
                <a:solidFill>
                  <a:schemeClr val="tx1"/>
                </a:solidFill>
                <a:latin typeface="Times New Roman"/>
                <a:cs typeface="Times New Roman"/>
              </a:rPr>
              <a:t>Rebecca Eikey, Area C Representative</a:t>
            </a:r>
            <a:endParaRPr lang="en-US" sz="2600" i="1" dirty="0">
              <a:solidFill>
                <a:schemeClr val="tx1"/>
              </a:solidFill>
              <a:latin typeface="Times New Roman"/>
              <a:cs typeface="Times New Roman"/>
            </a:endParaRPr>
          </a:p>
          <a:p>
            <a:endParaRPr lang="en-US" dirty="0" smtClean="0">
              <a:latin typeface="Times New Roman"/>
              <a:cs typeface="Times New Roman"/>
            </a:endParaRPr>
          </a:p>
          <a:p>
            <a:r>
              <a:rPr lang="en-US" sz="2200" b="1" dirty="0" smtClean="0">
                <a:solidFill>
                  <a:schemeClr val="accent1"/>
                </a:solidFill>
                <a:latin typeface="Times New Roman"/>
                <a:cs typeface="Times New Roman"/>
              </a:rPr>
              <a:t>Faculty Leadership Institute 2018</a:t>
            </a:r>
            <a:endParaRPr lang="en-US" sz="2200" b="1" dirty="0">
              <a:solidFill>
                <a:schemeClr val="accent1"/>
              </a:solidFill>
              <a:latin typeface="Times New Roman"/>
              <a:cs typeface="Times New Roman"/>
            </a:endParaRPr>
          </a:p>
          <a:p>
            <a:r>
              <a:rPr lang="en-US" sz="2200" b="1" dirty="0" smtClean="0">
                <a:solidFill>
                  <a:schemeClr val="accent1"/>
                </a:solidFill>
                <a:latin typeface="Times New Roman"/>
                <a:cs typeface="Times New Roman"/>
              </a:rPr>
              <a:t>Sheraton San Diego Hotel &amp; Marina</a:t>
            </a:r>
            <a:endParaRPr lang="en-US" sz="2200" dirty="0" smtClean="0">
              <a:solidFill>
                <a:schemeClr val="accent1"/>
              </a:solidFill>
              <a:latin typeface="Times New Roman"/>
              <a:cs typeface="Times New Roman"/>
            </a:endParaRPr>
          </a:p>
          <a:p>
            <a:r>
              <a:rPr lang="en-US" sz="2200" dirty="0" smtClean="0">
                <a:solidFill>
                  <a:schemeClr val="accent1"/>
                </a:solidFill>
                <a:latin typeface="Times New Roman"/>
                <a:cs typeface="Times New Roman"/>
              </a:rPr>
              <a:t>June 13-16</a:t>
            </a:r>
            <a:endParaRPr lang="en-US" sz="2200" dirty="0">
              <a:solidFill>
                <a:schemeClr val="accent1"/>
              </a:solidFill>
              <a:latin typeface="Times New Roman"/>
              <a:cs typeface="Times New Roman"/>
            </a:endParaRPr>
          </a:p>
        </p:txBody>
      </p:sp>
      <p:pic>
        <p:nvPicPr>
          <p:cNvPr id="5" name="Picture 4" descr="ASCCC_Logo"/>
          <p:cNvPicPr/>
          <p:nvPr/>
        </p:nvPicPr>
        <p:blipFill>
          <a:blip r:embed="rId3"/>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571385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panose="02020603050405020304" pitchFamily="18" charset="0"/>
                <a:cs typeface="Times New Roman" panose="02020603050405020304" pitchFamily="18" charset="0"/>
              </a:rPr>
              <a:t>Vice Presidents (and Vice Chancellors)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b="1" dirty="0" smtClean="0">
                <a:solidFill>
                  <a:srgbClr val="C00000"/>
                </a:solidFill>
                <a:latin typeface="Times New Roman" panose="02020603050405020304" pitchFamily="18" charset="0"/>
                <a:cs typeface="Times New Roman" panose="02020603050405020304" pitchFamily="18" charset="0"/>
              </a:rPr>
              <a:t>Meet regularly </a:t>
            </a:r>
            <a:r>
              <a:rPr lang="en-US" dirty="0" smtClean="0">
                <a:latin typeface="Times New Roman" panose="02020603050405020304" pitchFamily="18" charset="0"/>
                <a:cs typeface="Times New Roman" panose="02020603050405020304" pitchFamily="18" charset="0"/>
              </a:rPr>
              <a:t>with all of the vice presidents  (and vice chancellors) in Human </a:t>
            </a:r>
            <a:r>
              <a:rPr lang="en-US" dirty="0">
                <a:latin typeface="Times New Roman" panose="02020603050405020304" pitchFamily="18" charset="0"/>
                <a:cs typeface="Times New Roman" panose="02020603050405020304" pitchFamily="18" charset="0"/>
              </a:rPr>
              <a:t>R</a:t>
            </a:r>
            <a:r>
              <a:rPr lang="en-US" dirty="0" smtClean="0">
                <a:latin typeface="Times New Roman" panose="02020603050405020304" pitchFamily="18" charset="0"/>
                <a:cs typeface="Times New Roman" panose="02020603050405020304" pitchFamily="18" charset="0"/>
              </a:rPr>
              <a:t>esources, Student Support Services, Academic Affairs, Workforce Development and others. Try to schedule a meeting at least once a month with anyone involved with instruction or student services.</a:t>
            </a:r>
          </a:p>
          <a:p>
            <a:endParaRPr lang="en-US" dirty="0" smtClean="0">
              <a:latin typeface="Times New Roman" panose="02020603050405020304" pitchFamily="18" charset="0"/>
              <a:cs typeface="Times New Roman" panose="02020603050405020304" pitchFamily="18" charset="0"/>
            </a:endParaRPr>
          </a:p>
          <a:p>
            <a:r>
              <a:rPr lang="en-US" b="1" dirty="0" smtClean="0">
                <a:solidFill>
                  <a:srgbClr val="C00000"/>
                </a:solidFill>
                <a:latin typeface="Times New Roman" panose="02020603050405020304" pitchFamily="18" charset="0"/>
                <a:cs typeface="Times New Roman" panose="02020603050405020304" pitchFamily="18" charset="0"/>
              </a:rPr>
              <a:t>Establish expectations </a:t>
            </a:r>
            <a:r>
              <a:rPr lang="en-US" dirty="0" smtClean="0">
                <a:latin typeface="Times New Roman" panose="02020603050405020304" pitchFamily="18" charset="0"/>
                <a:cs typeface="Times New Roman" panose="02020603050405020304" pitchFamily="18" charset="0"/>
              </a:rPr>
              <a:t>that processes need to be followed at all times and that items under senate purview need to come to the senate.</a:t>
            </a: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800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5923"/>
            <a:ext cx="2551043" cy="434008"/>
          </a:xfrm>
        </p:spPr>
        <p:txBody>
          <a:bodyPr>
            <a:normAutofit fontScale="90000"/>
          </a:bodyPr>
          <a:lstStyle/>
          <a:p>
            <a:r>
              <a:rPr lang="en-US" dirty="0" smtClean="0">
                <a:latin typeface="Times New Roman" charset="0"/>
                <a:ea typeface="Times New Roman" charset="0"/>
                <a:cs typeface="Times New Roman" charset="0"/>
              </a:rPr>
              <a:t>Scenario </a:t>
            </a: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a:xfrm>
            <a:off x="457200" y="1600200"/>
            <a:ext cx="8229600" cy="5156650"/>
          </a:xfrm>
        </p:spPr>
        <p:txBody>
          <a:bodyPr>
            <a:normAutofit fontScale="92500" lnSpcReduction="10000"/>
          </a:bodyPr>
          <a:lstStyle/>
          <a:p>
            <a:pPr marL="0" indent="0">
              <a:buNone/>
            </a:pPr>
            <a:r>
              <a:rPr lang="en-US" dirty="0">
                <a:latin typeface="Times New Roman" charset="0"/>
                <a:ea typeface="Times New Roman" charset="0"/>
                <a:cs typeface="Times New Roman" charset="0"/>
              </a:rPr>
              <a:t>Educational </a:t>
            </a:r>
            <a:r>
              <a:rPr lang="en-US" dirty="0" smtClean="0">
                <a:latin typeface="Times New Roman" charset="0"/>
                <a:ea typeface="Times New Roman" charset="0"/>
                <a:cs typeface="Times New Roman" charset="0"/>
              </a:rPr>
              <a:t>Program </a:t>
            </a:r>
            <a:r>
              <a:rPr lang="en-US" dirty="0">
                <a:latin typeface="Times New Roman" charset="0"/>
                <a:ea typeface="Times New Roman" charset="0"/>
                <a:cs typeface="Times New Roman" charset="0"/>
              </a:rPr>
              <a:t>Development </a:t>
            </a:r>
          </a:p>
          <a:p>
            <a:pPr marL="0" indent="0">
              <a:buNone/>
            </a:pPr>
            <a:r>
              <a:rPr lang="en-US" sz="2000" dirty="0" smtClean="0">
                <a:latin typeface="Times New Roman" charset="0"/>
                <a:ea typeface="Times New Roman" charset="0"/>
                <a:cs typeface="Times New Roman" charset="0"/>
              </a:rPr>
              <a:t>A </a:t>
            </a:r>
            <a:r>
              <a:rPr lang="en-US" sz="2000" dirty="0">
                <a:latin typeface="Times New Roman" charset="0"/>
                <a:ea typeface="Times New Roman" charset="0"/>
                <a:cs typeface="Times New Roman" charset="0"/>
              </a:rPr>
              <a:t>new occupational program is being considered, one which is unrelated to any existing program at the college. The college does not currently employ any faculty in the discipline covering the new program, either full- or part-time. Developing a job announcement through the Office of Instruction and using the Dean of Occupational Education and the Director of Community Services as the screening committee, the president is set to recommends to the governing board the hiring of two part-time faculty to develop the curriculum for the new program. This method of developing a job announcement and screening candidates does not follow the existing hiring policy. </a:t>
            </a:r>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latin typeface="Times New Roman" charset="0"/>
              <a:ea typeface="Times New Roman" charset="0"/>
              <a:cs typeface="Times New Roman"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latin typeface="Times New Roman" charset="0"/>
                <a:ea typeface="Times New Roman" charset="0"/>
                <a:cs typeface="Times New Roman" charset="0"/>
              </a:rPr>
              <a:t>Questions for discussion</a:t>
            </a:r>
          </a:p>
          <a:p>
            <a:pPr marL="457200" marR="0" lvl="0" indent="-457200" defTabSz="914400" eaLnBrk="1" fontAlgn="auto" latinLnBrk="0" hangingPunct="1">
              <a:lnSpc>
                <a:spcPct val="100000"/>
              </a:lnSpc>
              <a:spcBef>
                <a:spcPts val="0"/>
              </a:spcBef>
              <a:spcAft>
                <a:spcPts val="0"/>
              </a:spcAft>
              <a:buClrTx/>
              <a:buSzTx/>
              <a:buFontTx/>
              <a:buAutoNum type="arabicPeriod"/>
              <a:tabLst/>
              <a:defRPr/>
            </a:pPr>
            <a:r>
              <a:rPr lang="en-US" dirty="0" smtClean="0">
                <a:latin typeface="Times New Roman" charset="0"/>
                <a:ea typeface="Times New Roman" charset="0"/>
                <a:cs typeface="Times New Roman" charset="0"/>
              </a:rPr>
              <a:t>What are the issues?</a:t>
            </a:r>
          </a:p>
          <a:p>
            <a:pPr marL="457200" marR="0" lvl="0" indent="-457200" defTabSz="914400" eaLnBrk="1" fontAlgn="auto" latinLnBrk="0" hangingPunct="1">
              <a:lnSpc>
                <a:spcPct val="100000"/>
              </a:lnSpc>
              <a:spcBef>
                <a:spcPts val="0"/>
              </a:spcBef>
              <a:spcAft>
                <a:spcPts val="0"/>
              </a:spcAft>
              <a:buClrTx/>
              <a:buSzTx/>
              <a:buFontTx/>
              <a:buAutoNum type="arabicPeriod"/>
              <a:tabLst/>
              <a:defRPr/>
            </a:pPr>
            <a:r>
              <a:rPr lang="en-US" dirty="0" smtClean="0">
                <a:latin typeface="Times New Roman" charset="0"/>
                <a:ea typeface="Times New Roman" charset="0"/>
                <a:cs typeface="Times New Roman" charset="0"/>
              </a:rPr>
              <a:t>What would be the best approach to this situation to reach common ground? </a:t>
            </a:r>
          </a:p>
          <a:p>
            <a:pPr marL="0" lvl="0" indent="0">
              <a:spcBef>
                <a:spcPts val="0"/>
              </a:spcBef>
              <a:buClrTx/>
              <a:buSzTx/>
              <a:buNone/>
              <a:defRPr/>
            </a:pPr>
            <a:r>
              <a:rPr lang="en-US" dirty="0"/>
              <a:t/>
            </a:r>
            <a:br>
              <a:rPr lang="en-US" dirty="0"/>
            </a:br>
            <a:r>
              <a:rPr lang="en-US" sz="1900" dirty="0"/>
              <a:t>Resource: </a:t>
            </a:r>
            <a:r>
              <a:rPr lang="en-US" sz="1900" dirty="0">
                <a:hlinkClick r:id="rId3"/>
              </a:rPr>
              <a:t>Effective Practices for Educational Program </a:t>
            </a:r>
            <a:r>
              <a:rPr lang="en-US" sz="1900" dirty="0" smtClean="0">
                <a:hlinkClick r:id="rId3"/>
              </a:rPr>
              <a:t>Development, ASCCC 2018 Paper</a:t>
            </a:r>
            <a:endParaRPr lang="en-US" sz="1900" dirty="0"/>
          </a:p>
        </p:txBody>
      </p:sp>
      <p:pic>
        <p:nvPicPr>
          <p:cNvPr id="1026" name="Picture 2" descr="ttps://questioninganddiscussionforteaching.files.wordpress.com/2015/04/18277796401.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247861" y="437322"/>
            <a:ext cx="1921565" cy="1614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6979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College President and Chancellor</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 senate president </a:t>
            </a:r>
            <a:r>
              <a:rPr lang="en-US" b="1" dirty="0" smtClean="0">
                <a:solidFill>
                  <a:srgbClr val="C00000"/>
                </a:solidFill>
                <a:latin typeface="Times New Roman" panose="02020603050405020304" pitchFamily="18" charset="0"/>
                <a:cs typeface="Times New Roman" panose="02020603050405020304" pitchFamily="18" charset="0"/>
              </a:rPr>
              <a:t>must work well </a:t>
            </a:r>
            <a:r>
              <a:rPr lang="en-US" dirty="0" smtClean="0">
                <a:latin typeface="Times New Roman" panose="02020603050405020304" pitchFamily="18" charset="0"/>
                <a:cs typeface="Times New Roman" panose="02020603050405020304" pitchFamily="18" charset="0"/>
              </a:rPr>
              <a:t>with the college president and the district chancellor.</a:t>
            </a:r>
          </a:p>
          <a:p>
            <a:r>
              <a:rPr lang="en-US" b="1" dirty="0" smtClean="0">
                <a:solidFill>
                  <a:srgbClr val="C00000"/>
                </a:solidFill>
                <a:latin typeface="Times New Roman" panose="02020603050405020304" pitchFamily="18" charset="0"/>
                <a:cs typeface="Times New Roman" panose="02020603050405020304" pitchFamily="18" charset="0"/>
              </a:rPr>
              <a:t>Schedule regular </a:t>
            </a:r>
            <a:r>
              <a:rPr lang="en-US" dirty="0" smtClean="0">
                <a:latin typeface="Times New Roman" panose="02020603050405020304" pitchFamily="18" charset="0"/>
                <a:cs typeface="Times New Roman" panose="02020603050405020304" pitchFamily="18" charset="0"/>
              </a:rPr>
              <a:t>(at least monthly) meetings to discuss what is happening on campus and in the district. </a:t>
            </a:r>
          </a:p>
          <a:p>
            <a:r>
              <a:rPr lang="en-US" dirty="0" smtClean="0">
                <a:latin typeface="Times New Roman" panose="02020603050405020304" pitchFamily="18" charset="0"/>
                <a:cs typeface="Times New Roman" panose="02020603050405020304" pitchFamily="18" charset="0"/>
              </a:rPr>
              <a:t>Work to </a:t>
            </a:r>
            <a:r>
              <a:rPr lang="en-US" b="1" dirty="0" smtClean="0">
                <a:solidFill>
                  <a:srgbClr val="C00000"/>
                </a:solidFill>
                <a:latin typeface="Times New Roman" panose="02020603050405020304" pitchFamily="18" charset="0"/>
                <a:cs typeface="Times New Roman" panose="02020603050405020304" pitchFamily="18" charset="0"/>
              </a:rPr>
              <a:t>build trust </a:t>
            </a:r>
            <a:r>
              <a:rPr lang="en-US" dirty="0" smtClean="0">
                <a:latin typeface="Times New Roman" panose="02020603050405020304" pitchFamily="18" charset="0"/>
                <a:cs typeface="Times New Roman" panose="02020603050405020304" pitchFamily="18" charset="0"/>
              </a:rPr>
              <a:t>by keeping confidential information private and having arguments behind closed doors.</a:t>
            </a:r>
          </a:p>
          <a:p>
            <a:r>
              <a:rPr lang="en-US" b="1" dirty="0">
                <a:solidFill>
                  <a:srgbClr val="C00000"/>
                </a:solidFill>
                <a:latin typeface="Times New Roman" panose="02020603050405020304" pitchFamily="18" charset="0"/>
                <a:cs typeface="Times New Roman" panose="02020603050405020304" pitchFamily="18" charset="0"/>
              </a:rPr>
              <a:t>P</a:t>
            </a:r>
            <a:r>
              <a:rPr lang="en-US" b="1" dirty="0" smtClean="0">
                <a:solidFill>
                  <a:srgbClr val="C00000"/>
                </a:solidFill>
                <a:latin typeface="Times New Roman" panose="02020603050405020304" pitchFamily="18" charset="0"/>
                <a:cs typeface="Times New Roman" panose="02020603050405020304" pitchFamily="18" charset="0"/>
              </a:rPr>
              <a:t>ublic disagreements</a:t>
            </a:r>
            <a:r>
              <a:rPr lang="en-US" dirty="0" smtClean="0">
                <a:latin typeface="Times New Roman" panose="02020603050405020304" pitchFamily="18" charset="0"/>
                <a:cs typeface="Times New Roman" panose="02020603050405020304" pitchFamily="18" charset="0"/>
              </a:rPr>
              <a:t> with administration are </a:t>
            </a:r>
            <a:r>
              <a:rPr lang="en-US" b="1" dirty="0" smtClean="0">
                <a:solidFill>
                  <a:srgbClr val="C00000"/>
                </a:solidFill>
                <a:latin typeface="Times New Roman" panose="02020603050405020304" pitchFamily="18" charset="0"/>
                <a:cs typeface="Times New Roman" panose="02020603050405020304" pitchFamily="18" charset="0"/>
              </a:rPr>
              <a:t>rarely productive </a:t>
            </a:r>
            <a:r>
              <a:rPr lang="en-US" dirty="0" smtClean="0">
                <a:latin typeface="Times New Roman" panose="02020603050405020304" pitchFamily="18" charset="0"/>
                <a:cs typeface="Times New Roman" panose="02020603050405020304" pitchFamily="18" charset="0"/>
              </a:rPr>
              <a:t>and often have lingering impacts.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922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Trustees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relationship with trustees depends on the local </a:t>
            </a:r>
            <a:r>
              <a:rPr lang="en-US" dirty="0" smtClean="0">
                <a:latin typeface="Times New Roman" panose="02020603050405020304" pitchFamily="18" charset="0"/>
                <a:cs typeface="Times New Roman" panose="02020603050405020304" pitchFamily="18" charset="0"/>
              </a:rPr>
              <a:t>structure and college/s culture- </a:t>
            </a:r>
            <a:r>
              <a:rPr lang="en-US" dirty="0">
                <a:latin typeface="Times New Roman" panose="02020603050405020304" pitchFamily="18" charset="0"/>
                <a:cs typeface="Times New Roman" panose="02020603050405020304" pitchFamily="18" charset="0"/>
              </a:rPr>
              <a:t>single college district vs multi college district</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Some board presidents will want to meet with you to discuss how things are going.  Other board presidents will never want to meet with you because they will feel that it is inappropriate.</a:t>
            </a:r>
          </a:p>
          <a:p>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a:t>
            </a:r>
            <a:r>
              <a:rPr lang="en-US" dirty="0" smtClean="0">
                <a:latin typeface="Times New Roman" panose="02020603050405020304" pitchFamily="18" charset="0"/>
                <a:cs typeface="Times New Roman" panose="02020603050405020304" pitchFamily="18" charset="0"/>
              </a:rPr>
              <a:t>e </a:t>
            </a:r>
            <a:r>
              <a:rPr lang="en-US" b="1" dirty="0" smtClean="0">
                <a:solidFill>
                  <a:srgbClr val="C00000"/>
                </a:solidFill>
                <a:latin typeface="Times New Roman" panose="02020603050405020304" pitchFamily="18" charset="0"/>
                <a:cs typeface="Times New Roman" panose="02020603050405020304" pitchFamily="18" charset="0"/>
              </a:rPr>
              <a:t>professional</a:t>
            </a:r>
            <a:r>
              <a:rPr lang="en-US" dirty="0" smtClean="0">
                <a:latin typeface="Times New Roman" panose="02020603050405020304" pitchFamily="18" charset="0"/>
                <a:cs typeface="Times New Roman" panose="02020603050405020304" pitchFamily="18" charset="0"/>
              </a:rPr>
              <a:t> with trustees and remind them that you are there to </a:t>
            </a:r>
            <a:r>
              <a:rPr lang="en-US" b="1" dirty="0" smtClean="0">
                <a:solidFill>
                  <a:srgbClr val="C00000"/>
                </a:solidFill>
                <a:latin typeface="Times New Roman" panose="02020603050405020304" pitchFamily="18" charset="0"/>
                <a:cs typeface="Times New Roman" panose="02020603050405020304" pitchFamily="18" charset="0"/>
              </a:rPr>
              <a:t>represent the senate, not your personal views</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9440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Union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b="1" dirty="0" smtClean="0">
                <a:solidFill>
                  <a:srgbClr val="C00000"/>
                </a:solidFill>
                <a:latin typeface="Times New Roman" panose="02020603050405020304" pitchFamily="18" charset="0"/>
                <a:cs typeface="Times New Roman" panose="02020603050405020304" pitchFamily="18" charset="0"/>
              </a:rPr>
              <a:t>An important relationship</a:t>
            </a:r>
            <a:r>
              <a:rPr lang="en-US" dirty="0" smtClean="0">
                <a:latin typeface="Times New Roman" panose="02020603050405020304" pitchFamily="18" charset="0"/>
                <a:cs typeface="Times New Roman" panose="02020603050405020304" pitchFamily="18" charset="0"/>
              </a:rPr>
              <a:t> to navigate is between the senate and the union.</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Establish the </a:t>
            </a:r>
            <a:r>
              <a:rPr lang="en-US" b="1" dirty="0" smtClean="0">
                <a:solidFill>
                  <a:schemeClr val="accent1"/>
                </a:solidFill>
                <a:latin typeface="Times New Roman" panose="02020603050405020304" pitchFamily="18" charset="0"/>
                <a:cs typeface="Times New Roman" panose="02020603050405020304" pitchFamily="18" charset="0"/>
              </a:rPr>
              <a:t>processes</a:t>
            </a:r>
            <a:r>
              <a:rPr lang="en-US" dirty="0" smtClean="0">
                <a:latin typeface="Times New Roman" panose="02020603050405020304" pitchFamily="18" charset="0"/>
                <a:cs typeface="Times New Roman" panose="02020603050405020304" pitchFamily="18" charset="0"/>
              </a:rPr>
              <a:t> that enable the frequent communication while focusing on the areas which each group has purview.</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Senate and union leadership should </a:t>
            </a:r>
            <a:r>
              <a:rPr lang="en-US" b="1" dirty="0" smtClean="0">
                <a:solidFill>
                  <a:srgbClr val="C00000"/>
                </a:solidFill>
                <a:latin typeface="Times New Roman" panose="02020603050405020304" pitchFamily="18" charset="0"/>
                <a:cs typeface="Times New Roman" panose="02020603050405020304" pitchFamily="18" charset="0"/>
              </a:rPr>
              <a:t>communicate frequently </a:t>
            </a:r>
            <a:r>
              <a:rPr lang="en-US" dirty="0" smtClean="0">
                <a:latin typeface="Times New Roman" panose="02020603050405020304" pitchFamily="18" charset="0"/>
                <a:cs typeface="Times New Roman" panose="02020603050405020304" pitchFamily="18" charset="0"/>
              </a:rPr>
              <a:t>to ensure that both groups are supporting.</a:t>
            </a:r>
          </a:p>
          <a:p>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449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The Roles of the Senate and Union</a:t>
            </a:r>
            <a:endParaRPr lang="en-US" dirty="0">
              <a:latin typeface="Times New Roman"/>
              <a:cs typeface="Times New Roman"/>
            </a:endParaRPr>
          </a:p>
        </p:txBody>
      </p:sp>
      <p:sp>
        <p:nvSpPr>
          <p:cNvPr id="3" name="Content Placeholder 2"/>
          <p:cNvSpPr>
            <a:spLocks noGrp="1"/>
          </p:cNvSpPr>
          <p:nvPr>
            <p:ph idx="1"/>
          </p:nvPr>
        </p:nvSpPr>
        <p:spPr/>
        <p:txBody>
          <a:bodyPr/>
          <a:lstStyle/>
          <a:p>
            <a:pPr marL="0" indent="0">
              <a:buNone/>
            </a:pPr>
            <a:endParaRPr lang="en-US" dirty="0">
              <a:latin typeface="Times New Roman"/>
              <a:cs typeface="Times New Roman"/>
            </a:endParaRPr>
          </a:p>
          <a:p>
            <a:r>
              <a:rPr lang="en-US" dirty="0" smtClean="0">
                <a:latin typeface="Times New Roman"/>
                <a:cs typeface="Times New Roman"/>
              </a:rPr>
              <a:t>The </a:t>
            </a:r>
            <a:r>
              <a:rPr lang="en-US" b="1" dirty="0" smtClean="0">
                <a:solidFill>
                  <a:srgbClr val="C00000"/>
                </a:solidFill>
                <a:latin typeface="Times New Roman"/>
                <a:cs typeface="Times New Roman"/>
              </a:rPr>
              <a:t>academic senate </a:t>
            </a:r>
            <a:r>
              <a:rPr lang="en-US" dirty="0" smtClean="0">
                <a:latin typeface="Times New Roman"/>
                <a:cs typeface="Times New Roman"/>
              </a:rPr>
              <a:t>represents faculty in academic and professional matters.</a:t>
            </a:r>
          </a:p>
          <a:p>
            <a:pPr lvl="1"/>
            <a:r>
              <a:rPr lang="en-US" dirty="0" smtClean="0">
                <a:latin typeface="Times New Roman"/>
                <a:cs typeface="Times New Roman"/>
              </a:rPr>
              <a:t>The “10+1”—Title 5: §53200</a:t>
            </a:r>
          </a:p>
          <a:p>
            <a:endParaRPr lang="en-US" dirty="0" smtClean="0">
              <a:latin typeface="Times New Roman"/>
              <a:cs typeface="Times New Roman"/>
            </a:endParaRPr>
          </a:p>
          <a:p>
            <a:r>
              <a:rPr lang="en-US" dirty="0" smtClean="0">
                <a:latin typeface="Times New Roman"/>
                <a:cs typeface="Times New Roman"/>
              </a:rPr>
              <a:t>The collective bargaining agent, or </a:t>
            </a:r>
            <a:r>
              <a:rPr lang="en-US" b="1" dirty="0" smtClean="0">
                <a:solidFill>
                  <a:srgbClr val="C00000"/>
                </a:solidFill>
                <a:latin typeface="Times New Roman"/>
                <a:cs typeface="Times New Roman"/>
              </a:rPr>
              <a:t>union</a:t>
            </a:r>
            <a:r>
              <a:rPr lang="en-US" dirty="0" smtClean="0">
                <a:latin typeface="Times New Roman"/>
                <a:cs typeface="Times New Roman"/>
              </a:rPr>
              <a:t>, represents faculty regarding working conditions.</a:t>
            </a:r>
          </a:p>
          <a:p>
            <a:endParaRPr lang="en-US" dirty="0" smtClean="0">
              <a:latin typeface="Times New Roman"/>
              <a:cs typeface="Times New Roman"/>
            </a:endParaRPr>
          </a:p>
          <a:p>
            <a:pPr marL="0" indent="0">
              <a:buNone/>
            </a:pPr>
            <a:endParaRPr lang="en-US" dirty="0">
              <a:latin typeface="Times New Roman"/>
              <a:cs typeface="Times New Roman"/>
            </a:endParaRPr>
          </a:p>
          <a:p>
            <a:r>
              <a:rPr lang="en-US" b="1" i="1" dirty="0" smtClean="0">
                <a:solidFill>
                  <a:schemeClr val="accent1"/>
                </a:solidFill>
                <a:latin typeface="Times New Roman"/>
                <a:cs typeface="Times New Roman"/>
              </a:rPr>
              <a:t>These roles often overlap</a:t>
            </a:r>
            <a:r>
              <a:rPr lang="is-IS" dirty="0" smtClean="0">
                <a:latin typeface="Times New Roman"/>
                <a:cs typeface="Times New Roman"/>
              </a:rPr>
              <a:t>…</a:t>
            </a:r>
            <a:endParaRPr lang="en-US" dirty="0">
              <a:latin typeface="Times New Roman"/>
              <a:cs typeface="Times New Roman"/>
            </a:endParaRPr>
          </a:p>
        </p:txBody>
      </p:sp>
      <p:pic>
        <p:nvPicPr>
          <p:cNvPr id="4" name="Picture 3"/>
          <p:cNvPicPr>
            <a:picLocks noChangeAspect="1"/>
          </p:cNvPicPr>
          <p:nvPr/>
        </p:nvPicPr>
        <p:blipFill>
          <a:blip r:embed="rId2"/>
          <a:stretch>
            <a:fillRect/>
          </a:stretch>
        </p:blipFill>
        <p:spPr>
          <a:xfrm>
            <a:off x="4343400" y="4610100"/>
            <a:ext cx="4343400" cy="1866900"/>
          </a:xfrm>
          <a:prstGeom prst="rect">
            <a:avLst/>
          </a:prstGeom>
        </p:spPr>
      </p:pic>
    </p:spTree>
    <p:extLst>
      <p:ext uri="{BB962C8B-B14F-4D97-AF65-F5344CB8AC3E}">
        <p14:creationId xmlns:p14="http://schemas.microsoft.com/office/powerpoint/2010/main" val="3012862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Typical Overlapping Areas</a:t>
            </a:r>
            <a:r>
              <a:rPr lang="is-IS" dirty="0" smtClean="0">
                <a:latin typeface="Times New Roman"/>
                <a:cs typeface="Times New Roman"/>
              </a:rPr>
              <a:t>…</a:t>
            </a:r>
            <a:endParaRPr lang="en-US" dirty="0">
              <a:latin typeface="Times New Roman"/>
              <a:cs typeface="Times New Roman"/>
            </a:endParaRPr>
          </a:p>
        </p:txBody>
      </p:sp>
      <p:sp>
        <p:nvSpPr>
          <p:cNvPr id="3" name="Content Placeholder 2"/>
          <p:cNvSpPr>
            <a:spLocks noGrp="1"/>
          </p:cNvSpPr>
          <p:nvPr>
            <p:ph idx="1"/>
          </p:nvPr>
        </p:nvSpPr>
        <p:spPr>
          <a:xfrm>
            <a:off x="4661810" y="1600200"/>
            <a:ext cx="4024989" cy="4666629"/>
          </a:xfrm>
        </p:spPr>
        <p:txBody>
          <a:bodyPr numCol="1">
            <a:normAutofit lnSpcReduction="10000"/>
          </a:bodyPr>
          <a:lstStyle/>
          <a:p>
            <a:r>
              <a:rPr lang="en-US" dirty="0" smtClean="0">
                <a:latin typeface="Times New Roman"/>
                <a:cs typeface="Times New Roman"/>
              </a:rPr>
              <a:t>Professional Development</a:t>
            </a:r>
          </a:p>
          <a:p>
            <a:pPr marL="0" indent="0">
              <a:buNone/>
            </a:pPr>
            <a:endParaRPr lang="en-US" dirty="0" smtClean="0">
              <a:latin typeface="Times New Roman"/>
              <a:cs typeface="Times New Roman"/>
            </a:endParaRPr>
          </a:p>
          <a:p>
            <a:r>
              <a:rPr lang="en-US" dirty="0" smtClean="0">
                <a:latin typeface="Times New Roman"/>
                <a:cs typeface="Times New Roman"/>
              </a:rPr>
              <a:t>Faculty Evaluations</a:t>
            </a:r>
          </a:p>
          <a:p>
            <a:pPr marL="0" indent="0">
              <a:buNone/>
            </a:pPr>
            <a:endParaRPr lang="en-US" dirty="0" smtClean="0">
              <a:latin typeface="Times New Roman"/>
              <a:cs typeface="Times New Roman"/>
            </a:endParaRPr>
          </a:p>
          <a:p>
            <a:r>
              <a:rPr lang="en-US" dirty="0" smtClean="0">
                <a:latin typeface="Times New Roman"/>
                <a:cs typeface="Times New Roman"/>
              </a:rPr>
              <a:t>Tenure Review Processes</a:t>
            </a:r>
          </a:p>
          <a:p>
            <a:pPr marL="0" indent="0">
              <a:buNone/>
            </a:pPr>
            <a:endParaRPr lang="en-US" dirty="0" smtClean="0">
              <a:latin typeface="Times New Roman"/>
              <a:cs typeface="Times New Roman"/>
            </a:endParaRPr>
          </a:p>
          <a:p>
            <a:r>
              <a:rPr lang="en-US" dirty="0" smtClean="0">
                <a:latin typeface="Times New Roman"/>
                <a:cs typeface="Times New Roman"/>
              </a:rPr>
              <a:t>Enrollment Management</a:t>
            </a:r>
          </a:p>
          <a:p>
            <a:pPr marL="0" indent="0">
              <a:buNone/>
            </a:pPr>
            <a:endParaRPr lang="en-US" dirty="0" smtClean="0">
              <a:latin typeface="Times New Roman"/>
              <a:cs typeface="Times New Roman"/>
            </a:endParaRPr>
          </a:p>
          <a:p>
            <a:r>
              <a:rPr lang="en-US" dirty="0" smtClean="0">
                <a:latin typeface="Times New Roman"/>
                <a:cs typeface="Times New Roman"/>
              </a:rPr>
              <a:t>Program Discontinuance</a:t>
            </a:r>
          </a:p>
          <a:p>
            <a:endParaRPr lang="en-US" dirty="0">
              <a:latin typeface="Times New Roman"/>
              <a:cs typeface="Times New Roman"/>
            </a:endParaRPr>
          </a:p>
          <a:p>
            <a:r>
              <a:rPr lang="en-US" i="1" dirty="0" smtClean="0">
                <a:solidFill>
                  <a:srgbClr val="3366FF"/>
                </a:solidFill>
                <a:latin typeface="Times New Roman"/>
                <a:cs typeface="Times New Roman"/>
              </a:rPr>
              <a:t>More</a:t>
            </a:r>
            <a:r>
              <a:rPr lang="is-IS" dirty="0" smtClean="0">
                <a:latin typeface="Times New Roman"/>
                <a:cs typeface="Times New Roman"/>
              </a:rPr>
              <a:t>…</a:t>
            </a:r>
            <a:endParaRPr lang="en-US" dirty="0" smtClean="0">
              <a:latin typeface="Times New Roman"/>
              <a:cs typeface="Times New Roman"/>
            </a:endParaRPr>
          </a:p>
          <a:p>
            <a:endParaRPr lang="en-US" dirty="0" smtClean="0">
              <a:latin typeface="Times New Roman"/>
              <a:cs typeface="Times New Roman"/>
            </a:endParaRPr>
          </a:p>
          <a:p>
            <a:pPr marL="0" indent="0">
              <a:buNone/>
            </a:pPr>
            <a:endParaRPr lang="en-US" dirty="0" smtClean="0">
              <a:latin typeface="Times New Roman"/>
              <a:cs typeface="Times New Roman"/>
            </a:endParaRPr>
          </a:p>
          <a:p>
            <a:pPr marL="0" indent="0">
              <a:buNone/>
            </a:pPr>
            <a:endParaRPr lang="en-US" dirty="0">
              <a:latin typeface="Times New Roman"/>
              <a:cs typeface="Times New Roman"/>
            </a:endParaRPr>
          </a:p>
        </p:txBody>
      </p:sp>
      <p:sp>
        <p:nvSpPr>
          <p:cNvPr id="7" name="Oval 6"/>
          <p:cNvSpPr/>
          <p:nvPr/>
        </p:nvSpPr>
        <p:spPr>
          <a:xfrm>
            <a:off x="835449" y="1804847"/>
            <a:ext cx="2355970" cy="2339615"/>
          </a:xfrm>
          <a:prstGeom prst="ellipse">
            <a:avLst/>
          </a:prstGeom>
          <a:solidFill>
            <a:srgbClr val="FF0000">
              <a:alpha val="51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1587355" y="3242041"/>
            <a:ext cx="2322551" cy="2389750"/>
          </a:xfrm>
          <a:prstGeom prst="ellipse">
            <a:avLst/>
          </a:prstGeom>
          <a:solidFill>
            <a:srgbClr val="3366FF">
              <a:alpha val="52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0787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Professional Development</a:t>
            </a:r>
            <a:endParaRPr lang="en-US" dirty="0">
              <a:latin typeface="Times New Roman"/>
              <a:cs typeface="Times New Roman"/>
            </a:endParaRPr>
          </a:p>
        </p:txBody>
      </p:sp>
      <p:sp>
        <p:nvSpPr>
          <p:cNvPr id="3" name="Content Placeholder 2"/>
          <p:cNvSpPr>
            <a:spLocks noGrp="1"/>
          </p:cNvSpPr>
          <p:nvPr>
            <p:ph sz="half" idx="1"/>
          </p:nvPr>
        </p:nvSpPr>
        <p:spPr/>
        <p:txBody>
          <a:bodyPr/>
          <a:lstStyle/>
          <a:p>
            <a:pPr marL="0" indent="0">
              <a:buNone/>
            </a:pPr>
            <a:r>
              <a:rPr lang="en-US" b="1" dirty="0" smtClean="0">
                <a:latin typeface="Times New Roman"/>
              </a:rPr>
              <a:t>Senate</a:t>
            </a:r>
          </a:p>
          <a:p>
            <a:r>
              <a:rPr lang="en-US" dirty="0" smtClean="0">
                <a:latin typeface="Times New Roman"/>
              </a:rPr>
              <a:t>Policies for faculty professional development fall under the 10+1</a:t>
            </a:r>
          </a:p>
          <a:p>
            <a:r>
              <a:rPr lang="en-US" dirty="0" smtClean="0">
                <a:latin typeface="Times New Roman"/>
              </a:rPr>
              <a:t>Sabbatical leaves in regard to professional and personal growth</a:t>
            </a:r>
            <a:endParaRPr lang="en-US" dirty="0">
              <a:latin typeface="Times New Roman"/>
            </a:endParaRPr>
          </a:p>
        </p:txBody>
      </p:sp>
      <p:sp>
        <p:nvSpPr>
          <p:cNvPr id="4" name="Content Placeholder 3"/>
          <p:cNvSpPr>
            <a:spLocks noGrp="1"/>
          </p:cNvSpPr>
          <p:nvPr>
            <p:ph sz="half" idx="2"/>
          </p:nvPr>
        </p:nvSpPr>
        <p:spPr/>
        <p:txBody>
          <a:bodyPr/>
          <a:lstStyle/>
          <a:p>
            <a:pPr marL="0" indent="0">
              <a:buNone/>
            </a:pPr>
            <a:r>
              <a:rPr lang="en-US" b="1" dirty="0" smtClean="0">
                <a:latin typeface="Times New Roman"/>
                <a:cs typeface="Times New Roman"/>
              </a:rPr>
              <a:t>Union</a:t>
            </a:r>
          </a:p>
          <a:p>
            <a:r>
              <a:rPr lang="en-US" dirty="0" smtClean="0">
                <a:latin typeface="Times New Roman"/>
                <a:cs typeface="Times New Roman"/>
              </a:rPr>
              <a:t>Hours of service or service obligations</a:t>
            </a:r>
          </a:p>
          <a:p>
            <a:r>
              <a:rPr lang="en-US" dirty="0" smtClean="0">
                <a:latin typeface="Times New Roman"/>
                <a:cs typeface="Times New Roman"/>
              </a:rPr>
              <a:t>Sabbatical leaves in regard to terms, application process, requirements, pay, etc.</a:t>
            </a:r>
            <a:endParaRPr lang="en-US" dirty="0">
              <a:latin typeface="Times New Roman"/>
              <a:cs typeface="Times New Roman"/>
            </a:endParaRPr>
          </a:p>
        </p:txBody>
      </p:sp>
      <p:pic>
        <p:nvPicPr>
          <p:cNvPr id="7" name="Picture 6"/>
          <p:cNvPicPr>
            <a:picLocks noChangeAspect="1"/>
          </p:cNvPicPr>
          <p:nvPr/>
        </p:nvPicPr>
        <p:blipFill>
          <a:blip r:embed="rId2"/>
          <a:stretch>
            <a:fillRect/>
          </a:stretch>
        </p:blipFill>
        <p:spPr>
          <a:xfrm>
            <a:off x="3378200" y="5080000"/>
            <a:ext cx="2540000" cy="1778000"/>
          </a:xfrm>
          <a:prstGeom prst="rect">
            <a:avLst/>
          </a:prstGeom>
        </p:spPr>
      </p:pic>
    </p:spTree>
    <p:extLst>
      <p:ext uri="{BB962C8B-B14F-4D97-AF65-F5344CB8AC3E}">
        <p14:creationId xmlns:p14="http://schemas.microsoft.com/office/powerpoint/2010/main" val="1495584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Faculty Evaluations</a:t>
            </a:r>
            <a:endParaRPr lang="en-US" dirty="0">
              <a:latin typeface="Times New Roman"/>
              <a:cs typeface="Times New Roman"/>
            </a:endParaRPr>
          </a:p>
        </p:txBody>
      </p:sp>
      <p:sp>
        <p:nvSpPr>
          <p:cNvPr id="3" name="Content Placeholder 2"/>
          <p:cNvSpPr>
            <a:spLocks noGrp="1"/>
          </p:cNvSpPr>
          <p:nvPr>
            <p:ph idx="1"/>
          </p:nvPr>
        </p:nvSpPr>
        <p:spPr/>
        <p:txBody>
          <a:bodyPr/>
          <a:lstStyle/>
          <a:p>
            <a:pPr marL="0" indent="0">
              <a:buNone/>
            </a:pPr>
            <a:endParaRPr lang="en-US" b="1" dirty="0" smtClean="0">
              <a:latin typeface="Times New Roman"/>
              <a:cs typeface="Times New Roman"/>
            </a:endParaRPr>
          </a:p>
          <a:p>
            <a:pPr marL="0" indent="0">
              <a:buNone/>
            </a:pPr>
            <a:endParaRPr lang="en-US" b="1" dirty="0">
              <a:latin typeface="Times New Roman"/>
              <a:cs typeface="Times New Roman"/>
            </a:endParaRPr>
          </a:p>
          <a:p>
            <a:pPr marL="0" indent="0">
              <a:buNone/>
            </a:pPr>
            <a:r>
              <a:rPr lang="en-US" b="1" dirty="0" smtClean="0">
                <a:latin typeface="Times New Roman"/>
                <a:cs typeface="Times New Roman"/>
              </a:rPr>
              <a:t>Education </a:t>
            </a:r>
            <a:r>
              <a:rPr lang="en-US" b="1" dirty="0">
                <a:latin typeface="Times New Roman"/>
                <a:cs typeface="Times New Roman"/>
              </a:rPr>
              <a:t>Code: § 87663(f) Evaluation Procedures </a:t>
            </a:r>
            <a:r>
              <a:rPr lang="en-US" dirty="0">
                <a:latin typeface="Times New Roman"/>
                <a:cs typeface="Times New Roman"/>
              </a:rPr>
              <a:t>– Requires that the collective bargaining agents, or faculty unions, consult with the academic senate prior to negotiating faculty evaluation procedures.</a:t>
            </a:r>
          </a:p>
          <a:p>
            <a:pPr marL="0" indent="0">
              <a:buNone/>
            </a:pPr>
            <a:endParaRPr lang="en-US" dirty="0">
              <a:latin typeface="Times New Roman"/>
              <a:cs typeface="Times New Roman"/>
            </a:endParaRPr>
          </a:p>
        </p:txBody>
      </p:sp>
    </p:spTree>
    <p:extLst>
      <p:ext uri="{BB962C8B-B14F-4D97-AF65-F5344CB8AC3E}">
        <p14:creationId xmlns:p14="http://schemas.microsoft.com/office/powerpoint/2010/main" val="1675863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Tenure Review Process</a:t>
            </a:r>
            <a:endParaRPr lang="en-US" dirty="0">
              <a:latin typeface="Times New Roman"/>
              <a:cs typeface="Times New Roman"/>
            </a:endParaRPr>
          </a:p>
        </p:txBody>
      </p:sp>
      <p:sp>
        <p:nvSpPr>
          <p:cNvPr id="3" name="Content Placeholder 2"/>
          <p:cNvSpPr>
            <a:spLocks noGrp="1"/>
          </p:cNvSpPr>
          <p:nvPr>
            <p:ph idx="1"/>
          </p:nvPr>
        </p:nvSpPr>
        <p:spPr/>
        <p:txBody>
          <a:bodyPr/>
          <a:lstStyle/>
          <a:p>
            <a:pPr marL="0" indent="0">
              <a:buNone/>
            </a:pPr>
            <a:endParaRPr lang="en-US" b="1" dirty="0" smtClean="0">
              <a:latin typeface="Times New Roman"/>
              <a:cs typeface="Times New Roman"/>
            </a:endParaRPr>
          </a:p>
          <a:p>
            <a:pPr marL="0" indent="0">
              <a:buNone/>
            </a:pPr>
            <a:endParaRPr lang="en-US" b="1" dirty="0">
              <a:latin typeface="Times New Roman"/>
              <a:cs typeface="Times New Roman"/>
            </a:endParaRPr>
          </a:p>
          <a:p>
            <a:pPr marL="0" indent="0">
              <a:buNone/>
            </a:pPr>
            <a:r>
              <a:rPr lang="en-US" b="1" dirty="0" smtClean="0">
                <a:latin typeface="Times New Roman"/>
                <a:cs typeface="Times New Roman"/>
              </a:rPr>
              <a:t>Education Code: §87610.1(a) Evaluation Procedures </a:t>
            </a:r>
            <a:r>
              <a:rPr lang="en-US" dirty="0" smtClean="0">
                <a:latin typeface="Times New Roman"/>
                <a:cs typeface="Times New Roman"/>
              </a:rPr>
              <a:t>– Requires the collective bargaining agents, or faculty unions, consult with the academic senate prior to negotiating tenure evaluation procedures.</a:t>
            </a:r>
            <a:endParaRPr lang="en-US" dirty="0">
              <a:latin typeface="Times New Roman"/>
              <a:cs typeface="Times New Roman"/>
            </a:endParaRPr>
          </a:p>
        </p:txBody>
      </p:sp>
    </p:spTree>
    <p:extLst>
      <p:ext uri="{BB962C8B-B14F-4D97-AF65-F5344CB8AC3E}">
        <p14:creationId xmlns:p14="http://schemas.microsoft.com/office/powerpoint/2010/main" val="4034239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Welcome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What has brought you to this presentation?</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Are there any questions you are hoping that we answer?</a:t>
            </a:r>
            <a:endParaRPr lang="en-US" dirty="0">
              <a:latin typeface="Times New Roman" panose="02020603050405020304" pitchFamily="18" charset="0"/>
              <a:cs typeface="Times New Roman" panose="02020603050405020304" pitchFamily="18" charset="0"/>
            </a:endParaRPr>
          </a:p>
        </p:txBody>
      </p:sp>
      <p:pic>
        <p:nvPicPr>
          <p:cNvPr id="4" name="Picture 3" descr="&lt;strong&gt;Questions&lt;/strong&gt; to Ask Before Choosing an LMS - Capterra Blog | e-Learning ..."/>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756354" y="3584473"/>
            <a:ext cx="3856703" cy="2892527"/>
          </a:xfrm>
          <a:prstGeom prst="rect">
            <a:avLst/>
          </a:prstGeom>
        </p:spPr>
      </p:pic>
    </p:spTree>
    <p:extLst>
      <p:ext uri="{BB962C8B-B14F-4D97-AF65-F5344CB8AC3E}">
        <p14:creationId xmlns:p14="http://schemas.microsoft.com/office/powerpoint/2010/main" val="2009215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Enrollment Management</a:t>
            </a:r>
            <a:endParaRPr lang="en-US" dirty="0">
              <a:latin typeface="Times New Roman"/>
              <a:cs typeface="Times New Roman"/>
            </a:endParaRPr>
          </a:p>
        </p:txBody>
      </p:sp>
      <p:sp>
        <p:nvSpPr>
          <p:cNvPr id="3" name="Content Placeholder 2"/>
          <p:cNvSpPr>
            <a:spLocks noGrp="1"/>
          </p:cNvSpPr>
          <p:nvPr>
            <p:ph sz="half" idx="1"/>
          </p:nvPr>
        </p:nvSpPr>
        <p:spPr/>
        <p:txBody>
          <a:bodyPr>
            <a:normAutofit lnSpcReduction="10000"/>
          </a:bodyPr>
          <a:lstStyle/>
          <a:p>
            <a:pPr marL="0" indent="0">
              <a:buNone/>
            </a:pPr>
            <a:r>
              <a:rPr lang="en-US" b="1" dirty="0" smtClean="0">
                <a:latin typeface="Times New Roman"/>
              </a:rPr>
              <a:t>Senate</a:t>
            </a:r>
          </a:p>
          <a:p>
            <a:r>
              <a:rPr lang="en-US" dirty="0" smtClean="0">
                <a:latin typeface="Times New Roman"/>
              </a:rPr>
              <a:t>Determining curricular offerings fall under the “10+1”:</a:t>
            </a:r>
          </a:p>
          <a:p>
            <a:pPr lvl="1"/>
            <a:r>
              <a:rPr lang="en-US" dirty="0" smtClean="0">
                <a:latin typeface="Times New Roman"/>
              </a:rPr>
              <a:t>Curriculum and prerequisites</a:t>
            </a:r>
          </a:p>
          <a:p>
            <a:pPr lvl="1"/>
            <a:r>
              <a:rPr lang="en-US" dirty="0" smtClean="0">
                <a:latin typeface="Times New Roman"/>
              </a:rPr>
              <a:t>Processes for planning and budget</a:t>
            </a:r>
          </a:p>
          <a:p>
            <a:pPr lvl="1"/>
            <a:r>
              <a:rPr lang="en-US" dirty="0" smtClean="0">
                <a:latin typeface="Times New Roman"/>
              </a:rPr>
              <a:t>Processes for program review</a:t>
            </a:r>
          </a:p>
          <a:p>
            <a:pPr lvl="1"/>
            <a:r>
              <a:rPr lang="en-US" dirty="0" smtClean="0">
                <a:latin typeface="Times New Roman"/>
              </a:rPr>
              <a:t>Policies for student preparation and success</a:t>
            </a:r>
            <a:endParaRPr lang="en-US" dirty="0">
              <a:latin typeface="Times New Roman"/>
            </a:endParaRPr>
          </a:p>
        </p:txBody>
      </p:sp>
      <p:sp>
        <p:nvSpPr>
          <p:cNvPr id="4" name="Content Placeholder 3"/>
          <p:cNvSpPr>
            <a:spLocks noGrp="1"/>
          </p:cNvSpPr>
          <p:nvPr>
            <p:ph sz="half" idx="2"/>
          </p:nvPr>
        </p:nvSpPr>
        <p:spPr/>
        <p:txBody>
          <a:bodyPr>
            <a:normAutofit lnSpcReduction="10000"/>
          </a:bodyPr>
          <a:lstStyle/>
          <a:p>
            <a:pPr marL="0" indent="0">
              <a:buNone/>
            </a:pPr>
            <a:r>
              <a:rPr lang="en-US" b="1" dirty="0" smtClean="0">
                <a:latin typeface="Times New Roman"/>
                <a:cs typeface="Times New Roman"/>
              </a:rPr>
              <a:t>Union</a:t>
            </a:r>
          </a:p>
          <a:p>
            <a:r>
              <a:rPr lang="en-US" dirty="0" smtClean="0">
                <a:latin typeface="Times New Roman"/>
                <a:cs typeface="Times New Roman"/>
              </a:rPr>
              <a:t>Class size, staffing, academic calendar, teaching schedules, compensation, and other workload issues</a:t>
            </a:r>
            <a:endParaRPr lang="en-US" dirty="0">
              <a:latin typeface="Times New Roman"/>
              <a:cs typeface="Times New Roman"/>
            </a:endParaRPr>
          </a:p>
        </p:txBody>
      </p:sp>
    </p:spTree>
    <p:extLst>
      <p:ext uri="{BB962C8B-B14F-4D97-AF65-F5344CB8AC3E}">
        <p14:creationId xmlns:p14="http://schemas.microsoft.com/office/powerpoint/2010/main" val="1431723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Program Discontinuance</a:t>
            </a:r>
            <a:endParaRPr lang="en-US" dirty="0">
              <a:latin typeface="Times New Roman"/>
              <a:cs typeface="Times New Roman"/>
            </a:endParaRPr>
          </a:p>
        </p:txBody>
      </p:sp>
      <p:sp>
        <p:nvSpPr>
          <p:cNvPr id="3" name="Content Placeholder 2"/>
          <p:cNvSpPr>
            <a:spLocks noGrp="1"/>
          </p:cNvSpPr>
          <p:nvPr>
            <p:ph sz="half" idx="1"/>
          </p:nvPr>
        </p:nvSpPr>
        <p:spPr/>
        <p:txBody>
          <a:bodyPr>
            <a:normAutofit lnSpcReduction="10000"/>
          </a:bodyPr>
          <a:lstStyle/>
          <a:p>
            <a:pPr marL="0" indent="0">
              <a:buNone/>
            </a:pPr>
            <a:r>
              <a:rPr lang="en-US" b="1" dirty="0" smtClean="0">
                <a:latin typeface="Times New Roman"/>
              </a:rPr>
              <a:t>Senate</a:t>
            </a:r>
          </a:p>
          <a:p>
            <a:r>
              <a:rPr lang="en-US" dirty="0" smtClean="0">
                <a:latin typeface="Times New Roman"/>
              </a:rPr>
              <a:t>Determining curricular offerings fall under the “10+1”:</a:t>
            </a:r>
          </a:p>
          <a:p>
            <a:pPr lvl="1"/>
            <a:r>
              <a:rPr lang="en-US" dirty="0" smtClean="0">
                <a:latin typeface="Times New Roman"/>
              </a:rPr>
              <a:t>Curriculum and prerequisites</a:t>
            </a:r>
          </a:p>
          <a:p>
            <a:pPr lvl="1"/>
            <a:r>
              <a:rPr lang="en-US" dirty="0">
                <a:latin typeface="Times New Roman"/>
              </a:rPr>
              <a:t>Processes for planning and </a:t>
            </a:r>
            <a:r>
              <a:rPr lang="en-US" dirty="0" smtClean="0">
                <a:latin typeface="Times New Roman"/>
              </a:rPr>
              <a:t>budget</a:t>
            </a:r>
          </a:p>
          <a:p>
            <a:pPr lvl="1"/>
            <a:r>
              <a:rPr lang="en-US" dirty="0" smtClean="0">
                <a:latin typeface="Times New Roman"/>
              </a:rPr>
              <a:t>Processes for program review</a:t>
            </a:r>
          </a:p>
          <a:p>
            <a:pPr lvl="1"/>
            <a:r>
              <a:rPr lang="en-US" dirty="0" smtClean="0">
                <a:latin typeface="Times New Roman"/>
              </a:rPr>
              <a:t>Policies for student preparation and success</a:t>
            </a:r>
            <a:endParaRPr lang="en-US" dirty="0">
              <a:latin typeface="Times New Roman"/>
            </a:endParaRPr>
          </a:p>
        </p:txBody>
      </p:sp>
      <p:sp>
        <p:nvSpPr>
          <p:cNvPr id="4" name="Content Placeholder 3"/>
          <p:cNvSpPr>
            <a:spLocks noGrp="1"/>
          </p:cNvSpPr>
          <p:nvPr>
            <p:ph sz="half" idx="2"/>
          </p:nvPr>
        </p:nvSpPr>
        <p:spPr/>
        <p:txBody>
          <a:bodyPr>
            <a:normAutofit lnSpcReduction="10000"/>
          </a:bodyPr>
          <a:lstStyle/>
          <a:p>
            <a:pPr marL="0" indent="0">
              <a:buNone/>
            </a:pPr>
            <a:r>
              <a:rPr lang="en-US" b="1" dirty="0" smtClean="0">
                <a:latin typeface="Times New Roman"/>
                <a:cs typeface="Times New Roman"/>
              </a:rPr>
              <a:t>Union</a:t>
            </a:r>
          </a:p>
          <a:p>
            <a:r>
              <a:rPr lang="en-US" dirty="0" smtClean="0">
                <a:latin typeface="Times New Roman"/>
                <a:cs typeface="Times New Roman"/>
              </a:rPr>
              <a:t>Adequate Notification to Affected Faculty</a:t>
            </a:r>
          </a:p>
          <a:p>
            <a:pPr marL="0" indent="0">
              <a:buNone/>
            </a:pPr>
            <a:endParaRPr lang="en-US" dirty="0" smtClean="0">
              <a:latin typeface="Times New Roman"/>
              <a:cs typeface="Times New Roman"/>
            </a:endParaRPr>
          </a:p>
          <a:p>
            <a:r>
              <a:rPr lang="en-US" dirty="0" smtClean="0">
                <a:latin typeface="Times New Roman"/>
                <a:cs typeface="Times New Roman"/>
              </a:rPr>
              <a:t>Availability of Retraining for Displaced Faculty</a:t>
            </a:r>
          </a:p>
          <a:p>
            <a:pPr marL="0" indent="0">
              <a:buNone/>
            </a:pPr>
            <a:endParaRPr lang="en-US" dirty="0">
              <a:latin typeface="Times New Roman"/>
              <a:cs typeface="Times New Roman"/>
            </a:endParaRPr>
          </a:p>
        </p:txBody>
      </p:sp>
    </p:spTree>
    <p:extLst>
      <p:ext uri="{BB962C8B-B14F-4D97-AF65-F5344CB8AC3E}">
        <p14:creationId xmlns:p14="http://schemas.microsoft.com/office/powerpoint/2010/main" val="1302772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Scenario  Pair &amp; Share</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Academic Senate Union Relations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p:txBody>
          <a:bodyPr>
            <a:normAutofit fontScale="85000" lnSpcReduction="10000"/>
          </a:bodyPr>
          <a:lstStyle/>
          <a:p>
            <a:r>
              <a:rPr lang="en-US" dirty="0"/>
              <a:t>The collective bargaining agent has renegotiated the contract and changed the language regarding the process for determining the academic calendar. Previously the contract called for the union and the academic senate each to appoint one person to a calendar committee. Now the union appoints both. The union did not </a:t>
            </a:r>
            <a:r>
              <a:rPr lang="en-US" dirty="0" smtClean="0"/>
              <a:t>consult. </a:t>
            </a:r>
            <a:endParaRPr lang="en-US" dirty="0"/>
          </a:p>
          <a:p>
            <a:endParaRPr lang="en-US" dirty="0"/>
          </a:p>
        </p:txBody>
      </p:sp>
      <p:sp>
        <p:nvSpPr>
          <p:cNvPr id="4" name="Content Placeholder 3"/>
          <p:cNvSpPr>
            <a:spLocks noGrp="1"/>
          </p:cNvSpPr>
          <p:nvPr>
            <p:ph sz="half" idx="2"/>
          </p:nvPr>
        </p:nvSpPr>
        <p:spPr/>
        <p:txBody>
          <a:bodyPr>
            <a:normAutofit fontScale="85000" lnSpcReduction="10000"/>
          </a:bodyPr>
          <a:lstStyle/>
          <a:p>
            <a:pPr marL="0" marR="0" lvl="0" indent="0" defTabSz="914400" eaLnBrk="1" fontAlgn="auto" latinLnBrk="0" hangingPunct="1">
              <a:lnSpc>
                <a:spcPct val="90000"/>
              </a:lnSpc>
              <a:spcBef>
                <a:spcPts val="0"/>
              </a:spcBef>
              <a:spcAft>
                <a:spcPts val="0"/>
              </a:spcAft>
              <a:buClrTx/>
              <a:buSzTx/>
              <a:buFontTx/>
              <a:buNone/>
              <a:tabLst/>
              <a:defRPr/>
            </a:pPr>
            <a:r>
              <a:rPr lang="en-US" dirty="0" smtClean="0"/>
              <a:t>Questions for discussion:</a:t>
            </a:r>
          </a:p>
          <a:p>
            <a:pPr marL="0" marR="0" lvl="0" indent="0" defTabSz="914400" eaLnBrk="1" fontAlgn="auto" latinLnBrk="0" hangingPunct="1">
              <a:lnSpc>
                <a:spcPct val="90000"/>
              </a:lnSpc>
              <a:spcBef>
                <a:spcPts val="0"/>
              </a:spcBef>
              <a:spcAft>
                <a:spcPts val="0"/>
              </a:spcAft>
              <a:buClrTx/>
              <a:buSzTx/>
              <a:buFontTx/>
              <a:buNone/>
              <a:tabLst/>
              <a:defRPr/>
            </a:pPr>
            <a:endParaRPr lang="en-US" dirty="0" smtClean="0"/>
          </a:p>
          <a:p>
            <a:pPr marL="457200" lvl="0" indent="-457200">
              <a:spcBef>
                <a:spcPts val="0"/>
              </a:spcBef>
              <a:buClrTx/>
              <a:buSzTx/>
              <a:buFontTx/>
              <a:buAutoNum type="arabicPeriod"/>
              <a:defRPr/>
            </a:pPr>
            <a:r>
              <a:rPr lang="en-US" dirty="0" smtClean="0">
                <a:latin typeface="Times New Roman" charset="0"/>
                <a:ea typeface="Times New Roman" charset="0"/>
                <a:cs typeface="Times New Roman" charset="0"/>
              </a:rPr>
              <a:t>What </a:t>
            </a:r>
            <a:r>
              <a:rPr lang="en-US" dirty="0">
                <a:latin typeface="Times New Roman" charset="0"/>
                <a:ea typeface="Times New Roman" charset="0"/>
                <a:cs typeface="Times New Roman" charset="0"/>
              </a:rPr>
              <a:t>are the issues?</a:t>
            </a:r>
          </a:p>
          <a:p>
            <a:pPr marL="457200" lvl="0" indent="-457200">
              <a:spcBef>
                <a:spcPts val="0"/>
              </a:spcBef>
              <a:buClrTx/>
              <a:buSzTx/>
              <a:buFontTx/>
              <a:buAutoNum type="arabicPeriod"/>
              <a:defRPr/>
            </a:pPr>
            <a:r>
              <a:rPr lang="en-US" dirty="0">
                <a:latin typeface="Times New Roman" charset="0"/>
                <a:ea typeface="Times New Roman" charset="0"/>
                <a:cs typeface="Times New Roman" charset="0"/>
              </a:rPr>
              <a:t>What would be the best approach to this situation to reach common ground</a:t>
            </a:r>
            <a:r>
              <a:rPr lang="en-US" dirty="0" smtClean="0">
                <a:latin typeface="Times New Roman" charset="0"/>
                <a:ea typeface="Times New Roman" charset="0"/>
                <a:cs typeface="Times New Roman" charset="0"/>
              </a:rPr>
              <a:t>?  </a:t>
            </a:r>
          </a:p>
          <a:p>
            <a:pPr marL="457200" lvl="0" indent="-457200">
              <a:spcBef>
                <a:spcPts val="0"/>
              </a:spcBef>
              <a:buClrTx/>
              <a:buSzTx/>
              <a:buFontTx/>
              <a:buAutoNum type="arabicPeriod"/>
              <a:defRPr/>
            </a:pPr>
            <a:r>
              <a:rPr lang="en-US" dirty="0" smtClean="0">
                <a:latin typeface="Times New Roman" charset="0"/>
                <a:ea typeface="Times New Roman" charset="0"/>
                <a:cs typeface="Times New Roman" charset="0"/>
              </a:rPr>
              <a:t>What strategies can we put in place to prevent this from happening in the future.  </a:t>
            </a:r>
            <a:endParaRPr lang="en-US" dirty="0">
              <a:latin typeface="Times New Roman" charset="0"/>
              <a:ea typeface="Times New Roman" charset="0"/>
              <a:cs typeface="Times New Roman" charset="0"/>
            </a:endParaRPr>
          </a:p>
          <a:p>
            <a:pPr marL="0" marR="0" lvl="0" indent="0" defTabSz="914400" eaLnBrk="1" fontAlgn="auto" latinLnBrk="0" hangingPunct="1">
              <a:lnSpc>
                <a:spcPct val="9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2002186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Questions</a:t>
            </a:r>
            <a:endParaRPr lang="en-US" dirty="0">
              <a:latin typeface="Times New Roman"/>
              <a:cs typeface="Times New Roman"/>
            </a:endParaRPr>
          </a:p>
        </p:txBody>
      </p:sp>
      <p:pic>
        <p:nvPicPr>
          <p:cNvPr id="5" name="Content Placeholder 4" descr="Constitutional &lt;strong&gt;questions&lt;/strong&gt; | prior probability"/>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3113627" y="1600200"/>
            <a:ext cx="2916746" cy="4876800"/>
          </a:xfrm>
        </p:spPr>
      </p:pic>
    </p:spTree>
    <p:extLst>
      <p:ext uri="{BB962C8B-B14F-4D97-AF65-F5344CB8AC3E}">
        <p14:creationId xmlns:p14="http://schemas.microsoft.com/office/powerpoint/2010/main" val="28912294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Thank you!</a:t>
            </a:r>
            <a:endParaRPr lang="en-US" dirty="0">
              <a:latin typeface="Times New Roman"/>
              <a:cs typeface="Times New Roman"/>
            </a:endParaRPr>
          </a:p>
        </p:txBody>
      </p:sp>
      <p:sp>
        <p:nvSpPr>
          <p:cNvPr id="7" name="Content Placeholder 6"/>
          <p:cNvSpPr>
            <a:spLocks noGrp="1"/>
          </p:cNvSpPr>
          <p:nvPr>
            <p:ph idx="1"/>
          </p:nvPr>
        </p:nvSpPr>
        <p:spPr/>
        <p:txBody>
          <a:bodyPr/>
          <a:lstStyle/>
          <a:p>
            <a:pPr marL="0" indent="0">
              <a:buNone/>
            </a:pPr>
            <a:r>
              <a:rPr lang="en-US" dirty="0" smtClean="0">
                <a:latin typeface="Times New Roman"/>
                <a:cs typeface="Times New Roman"/>
              </a:rPr>
              <a:t>Anna </a:t>
            </a:r>
            <a:r>
              <a:rPr lang="en-US" dirty="0" err="1" smtClean="0">
                <a:latin typeface="Times New Roman"/>
                <a:cs typeface="Times New Roman"/>
              </a:rPr>
              <a:t>Bruzzese</a:t>
            </a:r>
            <a:r>
              <a:rPr lang="en-US" dirty="0" smtClean="0">
                <a:latin typeface="Times New Roman"/>
                <a:cs typeface="Times New Roman"/>
              </a:rPr>
              <a:t> – </a:t>
            </a:r>
            <a:r>
              <a:rPr lang="en-US" dirty="0" smtClean="0">
                <a:latin typeface="Times New Roman"/>
                <a:cs typeface="Times New Roman"/>
                <a:hlinkClick r:id="rId2"/>
              </a:rPr>
              <a:t>BruzzeAA@piercecollege.edu</a:t>
            </a:r>
            <a:r>
              <a:rPr lang="en-US" dirty="0" smtClean="0">
                <a:latin typeface="Times New Roman"/>
                <a:cs typeface="Times New Roman"/>
              </a:rPr>
              <a:t> </a:t>
            </a:r>
          </a:p>
          <a:p>
            <a:pPr marL="0" indent="0">
              <a:buNone/>
            </a:pPr>
            <a:r>
              <a:rPr lang="en-US" dirty="0" smtClean="0">
                <a:latin typeface="Times New Roman"/>
                <a:cs typeface="Times New Roman"/>
              </a:rPr>
              <a:t>Mayra Cruz – </a:t>
            </a:r>
            <a:r>
              <a:rPr lang="en-US" dirty="0" smtClean="0">
                <a:latin typeface="Times New Roman"/>
                <a:cs typeface="Times New Roman"/>
                <a:hlinkClick r:id="rId3"/>
              </a:rPr>
              <a:t>cruzmayra@fhda.edu</a:t>
            </a:r>
            <a:r>
              <a:rPr lang="en-US" dirty="0" smtClean="0">
                <a:latin typeface="Times New Roman"/>
                <a:cs typeface="Times New Roman"/>
              </a:rPr>
              <a:t> </a:t>
            </a:r>
          </a:p>
          <a:p>
            <a:pPr marL="0" indent="0">
              <a:buNone/>
            </a:pPr>
            <a:r>
              <a:rPr lang="en-US" dirty="0" smtClean="0">
                <a:latin typeface="Times New Roman"/>
                <a:cs typeface="Times New Roman"/>
              </a:rPr>
              <a:t>Rebecca Eikey </a:t>
            </a:r>
            <a:r>
              <a:rPr lang="mr-IN" dirty="0" smtClean="0">
                <a:latin typeface="Times New Roman"/>
                <a:cs typeface="Times New Roman"/>
              </a:rPr>
              <a:t>–</a:t>
            </a:r>
            <a:r>
              <a:rPr lang="en-US" dirty="0" smtClean="0">
                <a:latin typeface="Times New Roman"/>
                <a:cs typeface="Times New Roman"/>
              </a:rPr>
              <a:t> </a:t>
            </a:r>
            <a:r>
              <a:rPr lang="en-US" dirty="0" smtClean="0">
                <a:latin typeface="Times New Roman"/>
                <a:cs typeface="Times New Roman"/>
                <a:hlinkClick r:id="rId4"/>
              </a:rPr>
              <a:t>rebecca.eikey@canyons.edu</a:t>
            </a:r>
            <a:endParaRPr lang="en-US" dirty="0">
              <a:latin typeface="Times New Roman"/>
              <a:cs typeface="Times New Roman"/>
            </a:endParaRPr>
          </a:p>
          <a:p>
            <a:pPr marL="0" indent="0">
              <a:buNone/>
            </a:pPr>
            <a:endParaRPr lang="en-US" dirty="0">
              <a:latin typeface="Times New Roman"/>
              <a:cs typeface="Times New Roman"/>
            </a:endParaRPr>
          </a:p>
        </p:txBody>
      </p:sp>
      <p:pic>
        <p:nvPicPr>
          <p:cNvPr id="3" name="Picture 2" descr="The World of Mommie O': May 20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50147" y="3246562"/>
            <a:ext cx="4445000" cy="3378200"/>
          </a:xfrm>
          <a:prstGeom prst="rect">
            <a:avLst/>
          </a:prstGeom>
        </p:spPr>
      </p:pic>
    </p:spTree>
    <p:extLst>
      <p:ext uri="{BB962C8B-B14F-4D97-AF65-F5344CB8AC3E}">
        <p14:creationId xmlns:p14="http://schemas.microsoft.com/office/powerpoint/2010/main" val="4251151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Becoming a Successful Leader</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Whether you were elected in a landslide or survived a contested election, you now need move into your </a:t>
            </a:r>
            <a:r>
              <a:rPr lang="en-US" b="1" dirty="0" smtClean="0">
                <a:solidFill>
                  <a:srgbClr val="C00000"/>
                </a:solidFill>
                <a:latin typeface="Times New Roman" panose="02020603050405020304" pitchFamily="18" charset="0"/>
                <a:cs typeface="Times New Roman" panose="02020603050405020304" pitchFamily="18" charset="0"/>
              </a:rPr>
              <a:t>leadership</a:t>
            </a:r>
            <a:r>
              <a:rPr lang="en-US" dirty="0" smtClean="0">
                <a:latin typeface="Times New Roman" panose="02020603050405020304" pitchFamily="18" charset="0"/>
                <a:cs typeface="Times New Roman" panose="02020603050405020304" pitchFamily="18" charset="0"/>
              </a:rPr>
              <a:t> position.</a:t>
            </a:r>
          </a:p>
          <a:p>
            <a:r>
              <a:rPr lang="en-US" dirty="0" smtClean="0">
                <a:latin typeface="Times New Roman" panose="02020603050405020304" pitchFamily="18" charset="0"/>
                <a:cs typeface="Times New Roman" panose="02020603050405020304" pitchFamily="18" charset="0"/>
              </a:rPr>
              <a:t>All successful leaders are able to establish </a:t>
            </a:r>
            <a:r>
              <a:rPr lang="en-US" b="1" dirty="0" smtClean="0">
                <a:solidFill>
                  <a:srgbClr val="C00000"/>
                </a:solidFill>
                <a:latin typeface="Times New Roman" panose="02020603050405020304" pitchFamily="18" charset="0"/>
                <a:cs typeface="Times New Roman" panose="02020603050405020304" pitchFamily="18" charset="0"/>
              </a:rPr>
              <a:t>trust</a:t>
            </a:r>
            <a:r>
              <a:rPr lang="en-US" dirty="0" smtClean="0">
                <a:latin typeface="Times New Roman" panose="02020603050405020304" pitchFamily="18" charset="0"/>
                <a:cs typeface="Times New Roman" panose="02020603050405020304" pitchFamily="18" charset="0"/>
              </a:rPr>
              <a:t> and build </a:t>
            </a:r>
            <a:r>
              <a:rPr lang="en-US" b="1" dirty="0" smtClean="0">
                <a:solidFill>
                  <a:srgbClr val="C00000"/>
                </a:solidFill>
                <a:latin typeface="Times New Roman" panose="02020603050405020304" pitchFamily="18" charset="0"/>
                <a:cs typeface="Times New Roman" panose="02020603050405020304" pitchFamily="18" charset="0"/>
              </a:rPr>
              <a:t>strong relationships</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Strong relationships will help you </a:t>
            </a:r>
            <a:r>
              <a:rPr lang="en-US" b="1" dirty="0" smtClean="0">
                <a:solidFill>
                  <a:srgbClr val="C00000"/>
                </a:solidFill>
                <a:latin typeface="Times New Roman" panose="02020603050405020304" pitchFamily="18" charset="0"/>
                <a:cs typeface="Times New Roman" panose="02020603050405020304" pitchFamily="18" charset="0"/>
              </a:rPr>
              <a:t>navigate difficult situations</a:t>
            </a:r>
            <a:r>
              <a:rPr lang="en-US" dirty="0" smtClean="0">
                <a:latin typeface="Times New Roman" panose="02020603050405020304" pitchFamily="18" charset="0"/>
                <a:cs typeface="Times New Roman" panose="02020603050405020304" pitchFamily="18" charset="0"/>
              </a:rPr>
              <a:t>, have the faculty trust you when you are not able to share every detail, and allow your senate to draw the line in the sand when needed.</a:t>
            </a:r>
          </a:p>
          <a:p>
            <a:r>
              <a:rPr lang="en-US" dirty="0" smtClean="0">
                <a:latin typeface="Times New Roman" panose="02020603050405020304" pitchFamily="18" charset="0"/>
                <a:cs typeface="Times New Roman" panose="02020603050405020304" pitchFamily="18" charset="0"/>
              </a:rPr>
              <a:t>The relationships you build will be how you are able to </a:t>
            </a:r>
            <a:r>
              <a:rPr lang="en-US" b="1" dirty="0" smtClean="0">
                <a:solidFill>
                  <a:srgbClr val="C00000"/>
                </a:solidFill>
                <a:latin typeface="Times New Roman" panose="02020603050405020304" pitchFamily="18" charset="0"/>
                <a:cs typeface="Times New Roman" panose="02020603050405020304" pitchFamily="18" charset="0"/>
              </a:rPr>
              <a:t>navigate the opportunities and challenges </a:t>
            </a:r>
            <a:r>
              <a:rPr lang="en-US" dirty="0" smtClean="0">
                <a:latin typeface="Times New Roman" panose="02020603050405020304" pitchFamily="18" charset="0"/>
                <a:cs typeface="Times New Roman" panose="02020603050405020304" pitchFamily="18" charset="0"/>
              </a:rPr>
              <a:t> of your new position.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068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Times New Roman" charset="0"/>
                <a:ea typeface="Times New Roman" charset="0"/>
                <a:cs typeface="Times New Roman" charset="0"/>
              </a:rPr>
              <a:t>Embracing an Equity Lens in Successful Relationships</a:t>
            </a:r>
            <a:endParaRPr lang="en-US" dirty="0">
              <a:solidFill>
                <a:schemeClr val="tx1"/>
              </a:solidFill>
              <a:latin typeface="Times New Roman" charset="0"/>
              <a:ea typeface="Times New Roman" charset="0"/>
              <a:cs typeface="Times New Roman" charset="0"/>
            </a:endParaRPr>
          </a:p>
        </p:txBody>
      </p:sp>
      <p:sp>
        <p:nvSpPr>
          <p:cNvPr id="3" name="Content Placeholder 2"/>
          <p:cNvSpPr>
            <a:spLocks noGrp="1"/>
          </p:cNvSpPr>
          <p:nvPr>
            <p:ph sz="half" idx="1"/>
          </p:nvPr>
        </p:nvSpPr>
        <p:spPr>
          <a:xfrm>
            <a:off x="457199" y="1673352"/>
            <a:ext cx="4048539" cy="5032248"/>
          </a:xfrm>
        </p:spPr>
        <p:txBody>
          <a:bodyPr>
            <a:normAutofit/>
          </a:bodyPr>
          <a:lstStyle/>
          <a:p>
            <a:pPr marL="0" indent="0">
              <a:buNone/>
            </a:pPr>
            <a:r>
              <a:rPr lang="en-US" dirty="0" smtClean="0">
                <a:latin typeface="Times New Roman" charset="0"/>
                <a:ea typeface="Times New Roman" charset="0"/>
                <a:cs typeface="Times New Roman" charset="0"/>
              </a:rPr>
              <a:t>Addressing equity in an actionable manner</a:t>
            </a:r>
          </a:p>
          <a:p>
            <a:pPr marL="0" indent="0">
              <a:buNone/>
            </a:pPr>
            <a:endParaRPr lang="en-US" dirty="0" smtClean="0">
              <a:latin typeface="Times New Roman" charset="0"/>
              <a:ea typeface="Times New Roman" charset="0"/>
              <a:cs typeface="Times New Roman" charset="0"/>
            </a:endParaRPr>
          </a:p>
          <a:p>
            <a:pPr marL="182880" lvl="1"/>
            <a:r>
              <a:rPr lang="en-US" dirty="0" smtClean="0">
                <a:latin typeface="Times New Roman" charset="0"/>
                <a:ea typeface="Times New Roman" charset="0"/>
                <a:cs typeface="Times New Roman" charset="0"/>
              </a:rPr>
              <a:t>Advocate </a:t>
            </a:r>
            <a:r>
              <a:rPr lang="en-US" dirty="0">
                <a:latin typeface="Times New Roman" charset="0"/>
                <a:ea typeface="Times New Roman" charset="0"/>
                <a:cs typeface="Times New Roman" charset="0"/>
              </a:rPr>
              <a:t>for diversity, inclusion and </a:t>
            </a:r>
            <a:r>
              <a:rPr lang="en-US" dirty="0" smtClean="0">
                <a:latin typeface="Times New Roman" charset="0"/>
                <a:ea typeface="Times New Roman" charset="0"/>
                <a:cs typeface="Times New Roman" charset="0"/>
              </a:rPr>
              <a:t>equity</a:t>
            </a:r>
          </a:p>
          <a:p>
            <a:pPr marL="182880" lvl="1"/>
            <a:endParaRPr lang="en-US" dirty="0">
              <a:latin typeface="Times New Roman" charset="0"/>
              <a:ea typeface="Times New Roman" charset="0"/>
              <a:cs typeface="Times New Roman" charset="0"/>
            </a:endParaRPr>
          </a:p>
          <a:p>
            <a:r>
              <a:rPr lang="en-US" sz="2400" dirty="0" smtClean="0">
                <a:latin typeface="Times New Roman" charset="0"/>
                <a:ea typeface="Times New Roman" charset="0"/>
                <a:cs typeface="Times New Roman" charset="0"/>
              </a:rPr>
              <a:t>Courage to challenge the system and “status-quo” </a:t>
            </a:r>
          </a:p>
          <a:p>
            <a:endParaRPr lang="en-US" dirty="0" smtClean="0"/>
          </a:p>
          <a:p>
            <a:pPr lvl="1">
              <a:buFont typeface="Arial" charset="0"/>
              <a:buChar char="•"/>
            </a:pPr>
            <a:endParaRPr lang="en-US" dirty="0"/>
          </a:p>
          <a:p>
            <a:pPr lvl="1">
              <a:buFont typeface="Arial" charset="0"/>
              <a:buChar char="•"/>
            </a:pPr>
            <a:endParaRPr lang="en-US" dirty="0" smtClean="0"/>
          </a:p>
        </p:txBody>
      </p:sp>
      <p:pic>
        <p:nvPicPr>
          <p:cNvPr id="2050" name="Picture 2" descr="ttps://www.pdhpe.net/wp-content/uploads/2016/09/equity.png"/>
          <p:cNvPicPr>
            <a:picLocks noGrp="1" noChangeAspect="1" noChangeArrowheads="1"/>
          </p:cNvPicPr>
          <p:nvPr>
            <p:ph sz="half" idx="2"/>
          </p:nvPr>
        </p:nvPicPr>
        <p:blipFill>
          <a:blip r:embed="rId3" cstate="email">
            <a:extLst>
              <a:ext uri="{28A0092B-C50C-407E-A947-70E740481C1C}">
                <a14:useLocalDpi xmlns:a14="http://schemas.microsoft.com/office/drawing/2010/main" val="0"/>
              </a:ext>
            </a:extLst>
          </a:blip>
          <a:srcRect/>
          <a:stretch>
            <a:fillRect/>
          </a:stretch>
        </p:blipFill>
        <p:spPr bwMode="auto">
          <a:xfrm>
            <a:off x="4648200" y="2605278"/>
            <a:ext cx="4038600" cy="2853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840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solidFill>
                  <a:schemeClr val="tx1"/>
                </a:solidFill>
                <a:latin typeface="Times New Roman" charset="0"/>
                <a:ea typeface="Times New Roman" charset="0"/>
                <a:cs typeface="Times New Roman" charset="0"/>
              </a:rPr>
              <a:t>Embracing an Equity Lens in Successful Relationships</a:t>
            </a:r>
            <a:endParaRPr lang="en-US" dirty="0"/>
          </a:p>
        </p:txBody>
      </p:sp>
      <p:sp>
        <p:nvSpPr>
          <p:cNvPr id="6" name="Content Placeholder 5"/>
          <p:cNvSpPr>
            <a:spLocks noGrp="1"/>
          </p:cNvSpPr>
          <p:nvPr>
            <p:ph idx="1"/>
          </p:nvPr>
        </p:nvSpPr>
        <p:spPr/>
        <p:txBody>
          <a:bodyPr/>
          <a:lstStyle/>
          <a:p>
            <a:pPr marL="182880" lvl="1"/>
            <a:r>
              <a:rPr lang="en-US" sz="2800" dirty="0">
                <a:solidFill>
                  <a:srgbClr val="C00000"/>
                </a:solidFill>
                <a:latin typeface="Times New Roman" charset="0"/>
                <a:ea typeface="Times New Roman" charset="0"/>
                <a:cs typeface="Times New Roman" charset="0"/>
              </a:rPr>
              <a:t>Understand </a:t>
            </a:r>
            <a:r>
              <a:rPr lang="en-US" sz="2800" dirty="0" err="1">
                <a:solidFill>
                  <a:srgbClr val="C00000"/>
                </a:solidFill>
                <a:latin typeface="Times New Roman" charset="0"/>
                <a:ea typeface="Times New Roman" charset="0"/>
                <a:cs typeface="Times New Roman" charset="0"/>
              </a:rPr>
              <a:t>microaggressions</a:t>
            </a:r>
            <a:endParaRPr lang="en-US" sz="2800" dirty="0">
              <a:solidFill>
                <a:srgbClr val="C00000"/>
              </a:solidFill>
              <a:latin typeface="Times New Roman" charset="0"/>
              <a:ea typeface="Times New Roman" charset="0"/>
              <a:cs typeface="Times New Roman" charset="0"/>
            </a:endParaRPr>
          </a:p>
          <a:p>
            <a:pPr marL="457200" lvl="2"/>
            <a:r>
              <a:rPr lang="en-US" sz="2400" dirty="0">
                <a:latin typeface="Times New Roman" charset="0"/>
                <a:ea typeface="Times New Roman" charset="0"/>
                <a:cs typeface="Times New Roman" charset="0"/>
              </a:rPr>
              <a:t>A comment or action that subtly and often unconsciously or unintentionally expresses a prejudice attitude toward a member of a marginalized group</a:t>
            </a:r>
          </a:p>
          <a:p>
            <a:pPr marL="182880" lvl="1"/>
            <a:endParaRPr lang="en-US" sz="2800" dirty="0">
              <a:latin typeface="Times New Roman" charset="0"/>
              <a:ea typeface="Times New Roman" charset="0"/>
              <a:cs typeface="Times New Roman" charset="0"/>
            </a:endParaRPr>
          </a:p>
          <a:p>
            <a:pPr marL="182880" lvl="1"/>
            <a:r>
              <a:rPr lang="en-US" sz="2800" dirty="0">
                <a:solidFill>
                  <a:srgbClr val="C00000"/>
                </a:solidFill>
                <a:latin typeface="Times New Roman" charset="0"/>
                <a:ea typeface="Times New Roman" charset="0"/>
                <a:cs typeface="Times New Roman" charset="0"/>
              </a:rPr>
              <a:t>Reflect on implicit bias</a:t>
            </a:r>
          </a:p>
          <a:p>
            <a:pPr marL="457200" lvl="2"/>
            <a:r>
              <a:rPr lang="en-US" sz="2400" dirty="0">
                <a:latin typeface="Times New Roman" charset="0"/>
                <a:ea typeface="Times New Roman" charset="0"/>
                <a:cs typeface="Times New Roman" charset="0"/>
              </a:rPr>
              <a:t>A preference for a person or a group of people</a:t>
            </a:r>
          </a:p>
          <a:p>
            <a:pPr marL="457200" lvl="2"/>
            <a:r>
              <a:rPr lang="en-US" sz="2400" dirty="0">
                <a:latin typeface="Times New Roman" charset="0"/>
                <a:ea typeface="Times New Roman" charset="0"/>
                <a:cs typeface="Times New Roman" charset="0"/>
              </a:rPr>
              <a:t>Attitudes towards people or associated stereotypes towards them without out conscious knowledge</a:t>
            </a:r>
          </a:p>
          <a:p>
            <a:pPr marL="0" indent="0">
              <a:buNone/>
            </a:pPr>
            <a:endParaRPr lang="en-US" dirty="0"/>
          </a:p>
        </p:txBody>
      </p:sp>
    </p:spTree>
    <p:extLst>
      <p:ext uri="{BB962C8B-B14F-4D97-AF65-F5344CB8AC3E}">
        <p14:creationId xmlns:p14="http://schemas.microsoft.com/office/powerpoint/2010/main" val="230819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a:solidFill>
                  <a:schemeClr val="tx1"/>
                </a:solidFill>
                <a:latin typeface="Times New Roman" charset="0"/>
                <a:ea typeface="Times New Roman" charset="0"/>
                <a:cs typeface="Times New Roman" charset="0"/>
              </a:rPr>
              <a:t>Embracing an Equity Lens in Successful Relationships</a:t>
            </a:r>
            <a:endParaRPr lang="en-US" dirty="0">
              <a:solidFill>
                <a:schemeClr val="tx1"/>
              </a:solidFill>
            </a:endParaRPr>
          </a:p>
        </p:txBody>
      </p:sp>
      <p:sp>
        <p:nvSpPr>
          <p:cNvPr id="9" name="Content Placeholder 8"/>
          <p:cNvSpPr>
            <a:spLocks noGrp="1"/>
          </p:cNvSpPr>
          <p:nvPr>
            <p:ph idx="1"/>
          </p:nvPr>
        </p:nvSpPr>
        <p:spPr/>
        <p:txBody>
          <a:bodyPr>
            <a:normAutofit/>
          </a:bodyPr>
          <a:lstStyle/>
          <a:p>
            <a:pPr marL="182880" lvl="1"/>
            <a:r>
              <a:rPr lang="en-US" sz="2800" dirty="0" smtClean="0">
                <a:solidFill>
                  <a:srgbClr val="C00000"/>
                </a:solidFill>
                <a:latin typeface="Times New Roman" charset="0"/>
                <a:ea typeface="Times New Roman" charset="0"/>
                <a:cs typeface="Times New Roman" charset="0"/>
              </a:rPr>
              <a:t>Creating a Call-in Culture</a:t>
            </a:r>
          </a:p>
          <a:p>
            <a:pPr marL="457200" lvl="2"/>
            <a:r>
              <a:rPr lang="en-US" sz="2400" dirty="0" smtClean="0">
                <a:latin typeface="Times New Roman" charset="0"/>
                <a:ea typeface="Times New Roman" charset="0"/>
                <a:cs typeface="Times New Roman" charset="0"/>
              </a:rPr>
              <a:t>The context of the Call-Out Culture and its effect in building authentic relationships</a:t>
            </a:r>
          </a:p>
          <a:p>
            <a:pPr marL="457200" lvl="2"/>
            <a:endParaRPr lang="en-US" sz="2400" dirty="0">
              <a:latin typeface="Times New Roman" charset="0"/>
              <a:ea typeface="Times New Roman" charset="0"/>
              <a:cs typeface="Times New Roman" charset="0"/>
            </a:endParaRPr>
          </a:p>
          <a:p>
            <a:pPr marL="457200" lvl="2"/>
            <a:r>
              <a:rPr lang="en-US" sz="2400" dirty="0" smtClean="0">
                <a:latin typeface="Times New Roman" charset="0"/>
                <a:ea typeface="Times New Roman" charset="0"/>
                <a:cs typeface="Times New Roman" charset="0"/>
              </a:rPr>
              <a:t>Call-in Culture:  The Praxis of the Heart</a:t>
            </a:r>
          </a:p>
          <a:p>
            <a:pPr marL="457200" lvl="2"/>
            <a:endParaRPr lang="en-US" sz="2400" dirty="0">
              <a:latin typeface="Times New Roman" charset="0"/>
              <a:ea typeface="Times New Roman" charset="0"/>
              <a:cs typeface="Times New Roman" charset="0"/>
            </a:endParaRPr>
          </a:p>
          <a:p>
            <a:pPr marL="457200" lvl="2"/>
            <a:r>
              <a:rPr lang="en-US" sz="2400" b="1" dirty="0" smtClean="0">
                <a:solidFill>
                  <a:srgbClr val="00B050"/>
                </a:solidFill>
                <a:latin typeface="Times New Roman" charset="0"/>
                <a:ea typeface="Times New Roman" charset="0"/>
                <a:cs typeface="Times New Roman" charset="0"/>
              </a:rPr>
              <a:t>Activity: </a:t>
            </a:r>
            <a:r>
              <a:rPr lang="en-US" sz="2400" dirty="0" smtClean="0">
                <a:latin typeface="Times New Roman" charset="0"/>
                <a:ea typeface="Times New Roman" charset="0"/>
                <a:cs typeface="Times New Roman" charset="0"/>
              </a:rPr>
              <a:t>Brainstorm examples of Call-Out statements. Select </a:t>
            </a:r>
            <a:r>
              <a:rPr lang="en-US" sz="2400" dirty="0">
                <a:latin typeface="Times New Roman" charset="0"/>
                <a:ea typeface="Times New Roman" charset="0"/>
                <a:cs typeface="Times New Roman" charset="0"/>
              </a:rPr>
              <a:t>one statement </a:t>
            </a:r>
            <a:r>
              <a:rPr lang="en-US" sz="2400" dirty="0" smtClean="0">
                <a:latin typeface="Times New Roman" charset="0"/>
                <a:ea typeface="Times New Roman" charset="0"/>
                <a:cs typeface="Times New Roman" charset="0"/>
              </a:rPr>
              <a:t>and </a:t>
            </a:r>
            <a:r>
              <a:rPr lang="en-US" sz="2400" dirty="0">
                <a:latin typeface="Times New Roman" charset="0"/>
                <a:ea typeface="Times New Roman" charset="0"/>
                <a:cs typeface="Times New Roman" charset="0"/>
              </a:rPr>
              <a:t>reword into a calling-in statement.</a:t>
            </a:r>
          </a:p>
          <a:p>
            <a:pPr marL="457200" lvl="2"/>
            <a:endParaRPr lang="en-US" dirty="0"/>
          </a:p>
        </p:txBody>
      </p:sp>
    </p:spTree>
    <p:extLst>
      <p:ext uri="{BB962C8B-B14F-4D97-AF65-F5344CB8AC3E}">
        <p14:creationId xmlns:p14="http://schemas.microsoft.com/office/powerpoint/2010/main" val="1947309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solidFill>
                  <a:schemeClr val="tx1"/>
                </a:solidFill>
                <a:latin typeface="Times New Roman" charset="0"/>
                <a:ea typeface="Times New Roman" charset="0"/>
                <a:cs typeface="Times New Roman" charset="0"/>
              </a:rPr>
              <a:t>Embracing an Equity Lens in Successful Relationships</a:t>
            </a:r>
            <a:endParaRPr lang="en-US" dirty="0">
              <a:solidFill>
                <a:schemeClr val="tx1"/>
              </a:solidFill>
            </a:endParaRPr>
          </a:p>
        </p:txBody>
      </p:sp>
      <p:sp>
        <p:nvSpPr>
          <p:cNvPr id="7" name="Content Placeholder 6"/>
          <p:cNvSpPr>
            <a:spLocks noGrp="1"/>
          </p:cNvSpPr>
          <p:nvPr>
            <p:ph idx="1"/>
          </p:nvPr>
        </p:nvSpPr>
        <p:spPr/>
        <p:txBody>
          <a:bodyPr/>
          <a:lstStyle/>
          <a:p>
            <a:r>
              <a:rPr lang="en-US" dirty="0">
                <a:latin typeface="Times New Roman" charset="0"/>
                <a:ea typeface="Times New Roman" charset="0"/>
                <a:cs typeface="Times New Roman" charset="0"/>
              </a:rPr>
              <a:t>Responding to complex issues require an equity </a:t>
            </a:r>
            <a:r>
              <a:rPr lang="en-US" dirty="0" smtClean="0">
                <a:latin typeface="Times New Roman" charset="0"/>
                <a:ea typeface="Times New Roman" charset="0"/>
                <a:cs typeface="Times New Roman" charset="0"/>
              </a:rPr>
              <a:t>lens</a:t>
            </a:r>
          </a:p>
          <a:p>
            <a:endParaRPr lang="en-US" dirty="0">
              <a:latin typeface="Times New Roman" charset="0"/>
              <a:ea typeface="Times New Roman" charset="0"/>
              <a:cs typeface="Times New Roman" charset="0"/>
            </a:endParaRPr>
          </a:p>
          <a:p>
            <a:pPr lvl="1">
              <a:buFont typeface="Arial" charset="0"/>
              <a:buChar char="•"/>
            </a:pPr>
            <a:r>
              <a:rPr lang="en-US" dirty="0" smtClean="0">
                <a:solidFill>
                  <a:srgbClr val="C00000"/>
                </a:solidFill>
                <a:latin typeface="Times New Roman" charset="0"/>
                <a:ea typeface="Times New Roman" charset="0"/>
                <a:cs typeface="Times New Roman" charset="0"/>
              </a:rPr>
              <a:t>Explore </a:t>
            </a:r>
            <a:r>
              <a:rPr lang="en-US" dirty="0" smtClean="0">
                <a:latin typeface="Times New Roman" charset="0"/>
                <a:ea typeface="Times New Roman" charset="0"/>
                <a:cs typeface="Times New Roman" charset="0"/>
              </a:rPr>
              <a:t>Alternative </a:t>
            </a:r>
            <a:r>
              <a:rPr lang="en-US" dirty="0">
                <a:latin typeface="Times New Roman" charset="0"/>
                <a:ea typeface="Times New Roman" charset="0"/>
                <a:cs typeface="Times New Roman" charset="0"/>
              </a:rPr>
              <a:t>to the Robert Rules of Order in Running a Meeting - A Consensus Building </a:t>
            </a:r>
            <a:r>
              <a:rPr lang="en-US" dirty="0" smtClean="0">
                <a:latin typeface="Times New Roman" charset="0"/>
                <a:ea typeface="Times New Roman" charset="0"/>
                <a:cs typeface="Times New Roman" charset="0"/>
              </a:rPr>
              <a:t>Approach</a:t>
            </a:r>
          </a:p>
          <a:p>
            <a:pPr lvl="1">
              <a:buFont typeface="Arial" charset="0"/>
              <a:buChar char="•"/>
            </a:pPr>
            <a:endParaRPr lang="en-US" dirty="0">
              <a:latin typeface="Times New Roman" charset="0"/>
              <a:ea typeface="Times New Roman" charset="0"/>
              <a:cs typeface="Times New Roman" charset="0"/>
            </a:endParaRPr>
          </a:p>
          <a:p>
            <a:pPr lvl="1">
              <a:buFont typeface="Arial" charset="0"/>
              <a:buChar char="•"/>
            </a:pPr>
            <a:r>
              <a:rPr lang="en-US" dirty="0" smtClean="0">
                <a:latin typeface="Times New Roman" charset="0"/>
                <a:ea typeface="Times New Roman" charset="0"/>
                <a:cs typeface="Times New Roman" charset="0"/>
              </a:rPr>
              <a:t>Set </a:t>
            </a:r>
            <a:r>
              <a:rPr lang="en-US" dirty="0" smtClean="0">
                <a:solidFill>
                  <a:srgbClr val="C00000"/>
                </a:solidFill>
                <a:latin typeface="Times New Roman" charset="0"/>
                <a:ea typeface="Times New Roman" charset="0"/>
                <a:cs typeface="Times New Roman" charset="0"/>
              </a:rPr>
              <a:t>principles</a:t>
            </a:r>
            <a:r>
              <a:rPr lang="en-US" dirty="0" smtClean="0">
                <a:latin typeface="Times New Roman" charset="0"/>
                <a:ea typeface="Times New Roman" charset="0"/>
                <a:cs typeface="Times New Roman" charset="0"/>
              </a:rPr>
              <a:t> to guide your interactions </a:t>
            </a:r>
          </a:p>
          <a:p>
            <a:pPr lvl="2">
              <a:buFont typeface="Wingdings" charset="2"/>
              <a:buChar char="ü"/>
            </a:pPr>
            <a:r>
              <a:rPr lang="en-US" dirty="0" smtClean="0">
                <a:latin typeface="Times New Roman" charset="0"/>
                <a:ea typeface="Times New Roman" charset="0"/>
                <a:cs typeface="Times New Roman" charset="0"/>
              </a:rPr>
              <a:t>Be present</a:t>
            </a:r>
          </a:p>
          <a:p>
            <a:pPr lvl="2">
              <a:buFont typeface="Wingdings" charset="2"/>
              <a:buChar char="ü"/>
            </a:pPr>
            <a:r>
              <a:rPr lang="en-US" dirty="0" smtClean="0">
                <a:latin typeface="Times New Roman" charset="0"/>
                <a:ea typeface="Times New Roman" charset="0"/>
                <a:cs typeface="Times New Roman" charset="0"/>
              </a:rPr>
              <a:t>Pay attention to what has heart and meaning</a:t>
            </a:r>
          </a:p>
          <a:p>
            <a:pPr lvl="2">
              <a:buFont typeface="Wingdings" charset="2"/>
              <a:buChar char="ü"/>
            </a:pPr>
            <a:r>
              <a:rPr lang="en-US" dirty="0" smtClean="0">
                <a:latin typeface="Times New Roman" charset="0"/>
                <a:ea typeface="Times New Roman" charset="0"/>
                <a:cs typeface="Times New Roman" charset="0"/>
              </a:rPr>
              <a:t>Speak the truth without blame or judgment </a:t>
            </a:r>
          </a:p>
          <a:p>
            <a:pPr lvl="2">
              <a:buFont typeface="Wingdings" charset="2"/>
              <a:buChar char="ü"/>
            </a:pPr>
            <a:r>
              <a:rPr lang="en-US" dirty="0" smtClean="0">
                <a:latin typeface="Times New Roman" charset="0"/>
                <a:ea typeface="Times New Roman" charset="0"/>
                <a:cs typeface="Times New Roman" charset="0"/>
              </a:rPr>
              <a:t>Be </a:t>
            </a:r>
            <a:r>
              <a:rPr lang="en-US" dirty="0">
                <a:latin typeface="Times New Roman" charset="0"/>
                <a:ea typeface="Times New Roman" charset="0"/>
                <a:cs typeface="Times New Roman" charset="0"/>
              </a:rPr>
              <a:t>open to outcome, not attached to outcome</a:t>
            </a:r>
          </a:p>
          <a:p>
            <a:endParaRPr lang="en-US" dirty="0"/>
          </a:p>
        </p:txBody>
      </p:sp>
    </p:spTree>
    <p:extLst>
      <p:ext uri="{BB962C8B-B14F-4D97-AF65-F5344CB8AC3E}">
        <p14:creationId xmlns:p14="http://schemas.microsoft.com/office/powerpoint/2010/main" val="553119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Faculty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As a faculty leader, the faculty need to </a:t>
            </a:r>
            <a:r>
              <a:rPr lang="en-US" b="1" dirty="0" smtClean="0">
                <a:solidFill>
                  <a:srgbClr val="C00000"/>
                </a:solidFill>
                <a:latin typeface="Times New Roman" panose="02020603050405020304" pitchFamily="18" charset="0"/>
                <a:cs typeface="Times New Roman" panose="02020603050405020304" pitchFamily="18" charset="0"/>
              </a:rPr>
              <a:t>trust</a:t>
            </a:r>
            <a:r>
              <a:rPr lang="en-US" dirty="0" smtClean="0">
                <a:latin typeface="Times New Roman" panose="02020603050405020304" pitchFamily="18" charset="0"/>
                <a:cs typeface="Times New Roman" panose="02020603050405020304" pitchFamily="18" charset="0"/>
              </a:rPr>
              <a:t> that you are acting in the </a:t>
            </a:r>
            <a:r>
              <a:rPr lang="en-US" b="1" dirty="0" smtClean="0">
                <a:solidFill>
                  <a:srgbClr val="C00000"/>
                </a:solidFill>
                <a:latin typeface="Times New Roman" panose="02020603050405020304" pitchFamily="18" charset="0"/>
                <a:cs typeface="Times New Roman" panose="02020603050405020304" pitchFamily="18" charset="0"/>
              </a:rPr>
              <a:t>best interests of students and the college</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They must see that you are </a:t>
            </a:r>
            <a:r>
              <a:rPr lang="en-US" b="1" dirty="0" smtClean="0">
                <a:solidFill>
                  <a:srgbClr val="C00000"/>
                </a:solidFill>
                <a:latin typeface="Times New Roman" panose="02020603050405020304" pitchFamily="18" charset="0"/>
                <a:cs typeface="Times New Roman" panose="02020603050405020304" pitchFamily="18" charset="0"/>
              </a:rPr>
              <a:t>open to listening to all sides </a:t>
            </a:r>
            <a:r>
              <a:rPr lang="en-US" dirty="0" smtClean="0">
                <a:latin typeface="Times New Roman" panose="02020603050405020304" pitchFamily="18" charset="0"/>
                <a:cs typeface="Times New Roman" panose="02020603050405020304" pitchFamily="18" charset="0"/>
              </a:rPr>
              <a:t>and </a:t>
            </a:r>
            <a:r>
              <a:rPr lang="en-US" b="1" dirty="0" smtClean="0">
                <a:solidFill>
                  <a:srgbClr val="C00000"/>
                </a:solidFill>
                <a:latin typeface="Times New Roman" panose="02020603050405020304" pitchFamily="18" charset="0"/>
                <a:cs typeface="Times New Roman" panose="02020603050405020304" pitchFamily="18" charset="0"/>
              </a:rPr>
              <a:t>avoiding favoritism </a:t>
            </a:r>
            <a:r>
              <a:rPr lang="en-US" dirty="0" smtClean="0">
                <a:latin typeface="Times New Roman" panose="02020603050405020304" pitchFamily="18" charset="0"/>
                <a:cs typeface="Times New Roman" panose="02020603050405020304" pitchFamily="18" charset="0"/>
              </a:rPr>
              <a:t>to any particular groups or departments. </a:t>
            </a:r>
          </a:p>
          <a:p>
            <a:r>
              <a:rPr lang="en-US" dirty="0" smtClean="0">
                <a:latin typeface="Times New Roman" panose="02020603050405020304" pitchFamily="18" charset="0"/>
                <a:cs typeface="Times New Roman" panose="02020603050405020304" pitchFamily="18" charset="0"/>
              </a:rPr>
              <a:t>While you may be friends with many of your fellow faculty, refrain from siding with your friends if you want all of the faculty to </a:t>
            </a:r>
            <a:r>
              <a:rPr lang="en-US" b="1" dirty="0" smtClean="0">
                <a:solidFill>
                  <a:srgbClr val="C00000"/>
                </a:solidFill>
                <a:latin typeface="Times New Roman" panose="02020603050405020304" pitchFamily="18" charset="0"/>
                <a:cs typeface="Times New Roman" panose="02020603050405020304" pitchFamily="18" charset="0"/>
              </a:rPr>
              <a:t>trust your judgement</a:t>
            </a:r>
            <a:r>
              <a:rPr lang="en-US" dirty="0" smtClean="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Always remember that the </a:t>
            </a:r>
            <a:r>
              <a:rPr lang="en-US" b="1" dirty="0" smtClean="0">
                <a:solidFill>
                  <a:srgbClr val="C00000"/>
                </a:solidFill>
                <a:latin typeface="Times New Roman" panose="02020603050405020304" pitchFamily="18" charset="0"/>
                <a:cs typeface="Times New Roman" panose="02020603050405020304" pitchFamily="18" charset="0"/>
              </a:rPr>
              <a:t>needs of the college and the students </a:t>
            </a:r>
            <a:r>
              <a:rPr lang="en-US" dirty="0" smtClean="0">
                <a:latin typeface="Times New Roman" panose="02020603050405020304" pitchFamily="18" charset="0"/>
                <a:cs typeface="Times New Roman" panose="02020603050405020304" pitchFamily="18" charset="0"/>
              </a:rPr>
              <a:t>should be put ahead of an individual.</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7879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Deans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Faculty will reach out to you on many issues.</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Be able to determine which issues fall under </a:t>
            </a:r>
            <a:r>
              <a:rPr lang="en-US" b="1" dirty="0" smtClean="0">
                <a:solidFill>
                  <a:srgbClr val="C00000"/>
                </a:solidFill>
                <a:latin typeface="Times New Roman" panose="02020603050405020304" pitchFamily="18" charset="0"/>
                <a:cs typeface="Times New Roman" panose="02020603050405020304" pitchFamily="18" charset="0"/>
              </a:rPr>
              <a:t>senate purview </a:t>
            </a:r>
            <a:r>
              <a:rPr lang="en-US" dirty="0" smtClean="0">
                <a:latin typeface="Times New Roman" panose="02020603050405020304" pitchFamily="18" charset="0"/>
                <a:cs typeface="Times New Roman" panose="02020603050405020304" pitchFamily="18" charset="0"/>
              </a:rPr>
              <a:t>and support deans in their understanding.</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Be clear when you are speaking of behalf of the Senate.</a:t>
            </a:r>
          </a:p>
          <a:p>
            <a:endParaRPr lang="en-US" dirty="0" smtClean="0">
              <a:latin typeface="Times New Roman" panose="02020603050405020304" pitchFamily="18" charset="0"/>
              <a:cs typeface="Times New Roman" panose="02020603050405020304" pitchFamily="18" charset="0"/>
            </a:endParaRPr>
          </a:p>
          <a:p>
            <a:r>
              <a:rPr lang="en-US" b="1" dirty="0" smtClean="0">
                <a:solidFill>
                  <a:srgbClr val="C00000"/>
                </a:solidFill>
                <a:latin typeface="Times New Roman" panose="02020603050405020304" pitchFamily="18" charset="0"/>
                <a:cs typeface="Times New Roman" panose="02020603050405020304" pitchFamily="18" charset="0"/>
              </a:rPr>
              <a:t>Meet</a:t>
            </a:r>
            <a:r>
              <a:rPr lang="en-US" dirty="0" smtClean="0">
                <a:latin typeface="Times New Roman" panose="02020603050405020304" pitchFamily="18" charset="0"/>
                <a:cs typeface="Times New Roman" panose="02020603050405020304" pitchFamily="18" charset="0"/>
              </a:rPr>
              <a:t> </a:t>
            </a:r>
            <a:r>
              <a:rPr lang="en-US" b="1" dirty="0" smtClean="0">
                <a:solidFill>
                  <a:srgbClr val="C00000"/>
                </a:solidFill>
                <a:latin typeface="Times New Roman" panose="02020603050405020304" pitchFamily="18" charset="0"/>
                <a:cs typeface="Times New Roman" panose="02020603050405020304" pitchFamily="18" charset="0"/>
              </a:rPr>
              <a:t>regularly </a:t>
            </a:r>
            <a:r>
              <a:rPr lang="en-US" dirty="0" smtClean="0">
                <a:latin typeface="Times New Roman" panose="02020603050405020304" pitchFamily="18" charset="0"/>
                <a:cs typeface="Times New Roman" panose="02020603050405020304" pitchFamily="18" charset="0"/>
              </a:rPr>
              <a:t>with each of the deans so that they get to know you.</a:t>
            </a:r>
          </a:p>
        </p:txBody>
      </p:sp>
    </p:spTree>
    <p:extLst>
      <p:ext uri="{BB962C8B-B14F-4D97-AF65-F5344CB8AC3E}">
        <p14:creationId xmlns:p14="http://schemas.microsoft.com/office/powerpoint/2010/main" val="5998029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4">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141A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4593</TotalTime>
  <Words>1485</Words>
  <Application>Microsoft Office PowerPoint</Application>
  <PresentationFormat>On-screen Show (4:3)</PresentationFormat>
  <Paragraphs>212</Paragraphs>
  <Slides>24</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Wingdings</vt:lpstr>
      <vt:lpstr>Clarity</vt:lpstr>
      <vt:lpstr>Creating a More Effective Senate by Establishing Strong Relationships</vt:lpstr>
      <vt:lpstr>Welcome</vt:lpstr>
      <vt:lpstr>Becoming a Successful Leader</vt:lpstr>
      <vt:lpstr>Embracing an Equity Lens in Successful Relationships</vt:lpstr>
      <vt:lpstr>Embracing an Equity Lens in Successful Relationships</vt:lpstr>
      <vt:lpstr>Embracing an Equity Lens in Successful Relationships</vt:lpstr>
      <vt:lpstr>Embracing an Equity Lens in Successful Relationships</vt:lpstr>
      <vt:lpstr>Faculty</vt:lpstr>
      <vt:lpstr>Deans</vt:lpstr>
      <vt:lpstr>Vice Presidents (and Vice Chancellors)</vt:lpstr>
      <vt:lpstr>Scenario </vt:lpstr>
      <vt:lpstr>College President and Chancellor</vt:lpstr>
      <vt:lpstr>Trustees</vt:lpstr>
      <vt:lpstr>Union</vt:lpstr>
      <vt:lpstr>The Roles of the Senate and Union</vt:lpstr>
      <vt:lpstr>Typical Overlapping Areas…</vt:lpstr>
      <vt:lpstr>Professional Development</vt:lpstr>
      <vt:lpstr>Faculty Evaluations</vt:lpstr>
      <vt:lpstr>Tenure Review Process</vt:lpstr>
      <vt:lpstr>Enrollment Management</vt:lpstr>
      <vt:lpstr>Program Discontinuance</vt:lpstr>
      <vt:lpstr>Scenario  Pair &amp; Share Academic Senate Union Relations</vt:lpstr>
      <vt:lpstr>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Eikey, Rebecca</cp:lastModifiedBy>
  <cp:revision>113</cp:revision>
  <dcterms:created xsi:type="dcterms:W3CDTF">2015-10-21T19:14:41Z</dcterms:created>
  <dcterms:modified xsi:type="dcterms:W3CDTF">2018-06-13T23:08:36Z</dcterms:modified>
</cp:coreProperties>
</file>