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62" r:id="rId3"/>
    <p:sldMasterId id="2147483680" r:id="rId4"/>
  </p:sldMasterIdLst>
  <p:notesMasterIdLst>
    <p:notesMasterId r:id="rId3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</p:sldIdLst>
  <p:sldSz cx="12192000" cy="6858000"/>
  <p:notesSz cx="6858000" cy="9144000"/>
  <p:embeddedFontLst>
    <p:embeddedFont>
      <p:font typeface="Aharoni" panose="02010803020104030203" pitchFamily="2" charset="-79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Garamond" panose="02020404030301010803" pitchFamily="18" charset="0"/>
      <p:regular r:id="rId46"/>
      <p:bold r:id="rId47"/>
      <p:italic r:id="rId48"/>
    </p:embeddedFont>
    <p:embeddedFont>
      <p:font typeface="Libre Franklin" pitchFamily="2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gGhLmKxfZ8QvcgLweCmOOY9TlU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3BB7F10-DE6D-4B03-B6D8-B56215B2CFC9}">
  <a:tblStyle styleId="{E3BB7F10-DE6D-4B03-B6D8-B56215B2CFC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C0983C0-D525-49E1-8A66-D26A19AAE07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3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customschemas.google.com/relationships/presentationmetadata" Target="meta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7" name="Google Shape;66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Shannon </a:t>
            </a:r>
            <a:endParaRPr/>
          </a:p>
        </p:txBody>
      </p:sp>
      <p:sp>
        <p:nvSpPr>
          <p:cNvPr id="668" name="Google Shape;66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5" name="Google Shape;675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Shannon - Over </a:t>
            </a:r>
            <a:r>
              <a:rPr lang="en-US" sz="1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200</a:t>
            </a: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Programs Developed in LA Region </a:t>
            </a:r>
            <a:endParaRPr/>
          </a:p>
        </p:txBody>
      </p:sp>
      <p:sp>
        <p:nvSpPr>
          <p:cNvPr id="676" name="Google Shape;676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5" name="Google Shape;69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Add sectors </a:t>
            </a:r>
            <a:endParaRPr/>
          </a:p>
        </p:txBody>
      </p:sp>
      <p:sp>
        <p:nvSpPr>
          <p:cNvPr id="696" name="Google Shape;696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0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1"/>
          <p:cNvSpPr txBox="1"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1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chemeClr val="accent1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5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2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2" name="Google Shape;122;p4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2"/>
          <p:cNvSpPr txBox="1"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2"/>
          <p:cNvSpPr txBox="1"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5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3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134" name="Google Shape;134;p53"/>
          <p:cNvSpPr txBox="1">
            <a:spLocks noGrp="1"/>
          </p:cNvSpPr>
          <p:nvPr>
            <p:ph type="body" idx="2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135" name="Google Shape;135;p5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5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5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4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4"/>
          <p:cNvSpPr txBox="1"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41" name="Google Shape;141;p54"/>
          <p:cNvSpPr txBox="1">
            <a:spLocks noGrp="1"/>
          </p:cNvSpPr>
          <p:nvPr>
            <p:ph type="body" idx="2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142" name="Google Shape;142;p54"/>
          <p:cNvSpPr txBox="1">
            <a:spLocks noGrp="1"/>
          </p:cNvSpPr>
          <p:nvPr>
            <p:ph type="body" idx="3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43" name="Google Shape;143;p54"/>
          <p:cNvSpPr txBox="1">
            <a:spLocks noGrp="1"/>
          </p:cNvSpPr>
          <p:nvPr>
            <p:ph type="body" idx="4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144" name="Google Shape;144;p5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5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6"/>
          <p:cNvSpPr txBox="1"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6"/>
          <p:cNvSpPr txBox="1">
            <a:spLocks noGrp="1"/>
          </p:cNvSpPr>
          <p:nvPr>
            <p:ph type="body" idx="1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0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marL="1371600" lvl="2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marL="1828800" lvl="3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marL="2286000" lvl="4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marL="2743200" lvl="5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marL="3200400" lvl="6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marL="3657600" lvl="7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marL="4114800" lvl="8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>
            <a:endParaRPr/>
          </a:p>
        </p:txBody>
      </p:sp>
      <p:sp>
        <p:nvSpPr>
          <p:cNvPr id="154" name="Google Shape;154;p56"/>
          <p:cNvSpPr txBox="1">
            <a:spLocks noGrp="1"/>
          </p:cNvSpPr>
          <p:nvPr>
            <p:ph type="body" idx="2"/>
          </p:nvPr>
        </p:nvSpPr>
        <p:spPr>
          <a:xfrm>
            <a:off x="1154954" y="3129280"/>
            <a:ext cx="3401063" cy="289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55" name="Google Shape;155;p5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5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5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7"/>
          <p:cNvSpPr txBox="1"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7"/>
          <p:cNvSpPr>
            <a:spLocks noGrp="1"/>
          </p:cNvSpPr>
          <p:nvPr>
            <p:ph type="pic" idx="2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61" name="Google Shape;161;p57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62" name="Google Shape;162;p5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5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5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8"/>
          <p:cNvSpPr txBox="1"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8"/>
          <p:cNvSpPr>
            <a:spLocks noGrp="1"/>
          </p:cNvSpPr>
          <p:nvPr>
            <p:ph type="pic" idx="2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68" name="Google Shape;168;p58"/>
          <p:cNvSpPr txBox="1">
            <a:spLocks noGrp="1"/>
          </p:cNvSpPr>
          <p:nvPr>
            <p:ph type="body" idx="1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69" name="Google Shape;169;p5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5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5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9"/>
          <p:cNvSpPr txBox="1"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9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75" name="Google Shape;175;p5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5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5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0"/>
          <p:cNvSpPr txBox="1"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60"/>
          <p:cNvSpPr txBox="1">
            <a:spLocks noGrp="1"/>
          </p:cNvSpPr>
          <p:nvPr>
            <p:ph type="body" idx="1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 b="0" i="0" cap="small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81" name="Google Shape;181;p60"/>
          <p:cNvSpPr txBox="1">
            <a:spLocks noGrp="1"/>
          </p:cNvSpPr>
          <p:nvPr>
            <p:ph type="body" idx="2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82" name="Google Shape;182;p6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6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6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5" name="Google Shape;185;p6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00" b="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86" name="Google Shape;186;p6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00" b="0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1"/>
          <p:cNvSpPr txBox="1"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61"/>
          <p:cNvSpPr txBox="1"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6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6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6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62"/>
          <p:cNvSpPr txBox="1"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96" name="Google Shape;196;p62"/>
          <p:cNvSpPr txBox="1">
            <a:spLocks noGrp="1"/>
          </p:cNvSpPr>
          <p:nvPr>
            <p:ph type="body" idx="2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97" name="Google Shape;197;p62"/>
          <p:cNvSpPr txBox="1">
            <a:spLocks noGrp="1"/>
          </p:cNvSpPr>
          <p:nvPr>
            <p:ph type="body" idx="3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98" name="Google Shape;198;p62"/>
          <p:cNvSpPr txBox="1">
            <a:spLocks noGrp="1"/>
          </p:cNvSpPr>
          <p:nvPr>
            <p:ph type="body" idx="4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99" name="Google Shape;199;p62"/>
          <p:cNvSpPr txBox="1">
            <a:spLocks noGrp="1"/>
          </p:cNvSpPr>
          <p:nvPr>
            <p:ph type="body" idx="5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00" name="Google Shape;200;p62"/>
          <p:cNvSpPr txBox="1">
            <a:spLocks noGrp="1"/>
          </p:cNvSpPr>
          <p:nvPr>
            <p:ph type="body" idx="6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201" name="Google Shape;201;p62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2" name="Google Shape;202;p62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3" name="Google Shape;203;p6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6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6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63"/>
          <p:cNvSpPr txBox="1"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09" name="Google Shape;209;p63"/>
          <p:cNvSpPr>
            <a:spLocks noGrp="1"/>
          </p:cNvSpPr>
          <p:nvPr>
            <p:ph type="pic" idx="2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210" name="Google Shape;210;p63"/>
          <p:cNvSpPr txBox="1">
            <a:spLocks noGrp="1"/>
          </p:cNvSpPr>
          <p:nvPr>
            <p:ph type="body" idx="3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211" name="Google Shape;211;p63"/>
          <p:cNvSpPr txBox="1">
            <a:spLocks noGrp="1"/>
          </p:cNvSpPr>
          <p:nvPr>
            <p:ph type="body" idx="4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12" name="Google Shape;212;p63"/>
          <p:cNvSpPr>
            <a:spLocks noGrp="1"/>
          </p:cNvSpPr>
          <p:nvPr>
            <p:ph type="pic" idx="5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213" name="Google Shape;213;p63"/>
          <p:cNvSpPr txBox="1">
            <a:spLocks noGrp="1"/>
          </p:cNvSpPr>
          <p:nvPr>
            <p:ph type="body" idx="6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214" name="Google Shape;214;p63"/>
          <p:cNvSpPr txBox="1">
            <a:spLocks noGrp="1"/>
          </p:cNvSpPr>
          <p:nvPr>
            <p:ph type="body" idx="7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15" name="Google Shape;215;p63"/>
          <p:cNvSpPr>
            <a:spLocks noGrp="1"/>
          </p:cNvSpPr>
          <p:nvPr>
            <p:ph type="pic" idx="8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216" name="Google Shape;216;p63"/>
          <p:cNvSpPr txBox="1">
            <a:spLocks noGrp="1"/>
          </p:cNvSpPr>
          <p:nvPr>
            <p:ph type="body" idx="9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217" name="Google Shape;217;p63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8" name="Google Shape;218;p63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9" name="Google Shape;219;p6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6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6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4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64"/>
          <p:cNvSpPr txBox="1">
            <a:spLocks noGrp="1"/>
          </p:cNvSpPr>
          <p:nvPr>
            <p:ph type="body" idx="1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25" name="Google Shape;225;p6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6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6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5"/>
          <p:cNvSpPr txBox="1">
            <a:spLocks noGrp="1"/>
          </p:cNvSpPr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65"/>
          <p:cNvSpPr txBox="1">
            <a:spLocks noGrp="1"/>
          </p:cNvSpPr>
          <p:nvPr>
            <p:ph type="body" idx="1"/>
          </p:nvPr>
        </p:nvSpPr>
        <p:spPr>
          <a:xfrm rot="5400000">
            <a:off x="1679576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31" name="Google Shape;231;p6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6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6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43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49" name="Google Shape;249;p4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4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9"/>
          <p:cNvPicPr preferRelativeResize="0"/>
          <p:nvPr/>
        </p:nvPicPr>
        <p:blipFill rotWithShape="1">
          <a:blip r:embed="rId20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9"/>
          <p:cNvPicPr preferRelativeResize="0"/>
          <p:nvPr/>
        </p:nvPicPr>
        <p:blipFill rotWithShape="1">
          <a:blip r:embed="rId21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9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78C4F1">
                  <a:alpha val="6666"/>
                </a:srgbClr>
              </a:gs>
              <a:gs pos="36000">
                <a:srgbClr val="78C4F1">
                  <a:alpha val="5882"/>
                </a:srgbClr>
              </a:gs>
              <a:gs pos="69000">
                <a:srgbClr val="78C4F1">
                  <a:alpha val="0"/>
                </a:srgbClr>
              </a:gs>
              <a:gs pos="100000">
                <a:srgbClr val="78C4F1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Google Shape;100;p39"/>
          <p:cNvPicPr preferRelativeResize="0"/>
          <p:nvPr/>
        </p:nvPicPr>
        <p:blipFill rotWithShape="1">
          <a:blip r:embed="rId22">
            <a:alphaModFix/>
          </a:blip>
          <a:srcRect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9"/>
          <p:cNvPicPr preferRelativeResize="0"/>
          <p:nvPr/>
        </p:nvPicPr>
        <p:blipFill rotWithShape="1">
          <a:blip r:embed="rId23">
            <a:alphaModFix/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9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39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►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5" name="Google Shape;105;p3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6" name="Google Shape;106;p3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7" name="Google Shape;107;p3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41"/>
          <p:cNvPicPr preferRelativeResize="0"/>
          <p:nvPr/>
        </p:nvPicPr>
        <p:blipFill rotWithShape="1">
          <a:blip r:embed="rId4">
            <a:alphaModFix/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1"/>
          <p:cNvPicPr preferRelativeResize="0"/>
          <p:nvPr/>
        </p:nvPicPr>
        <p:blipFill rotWithShape="1">
          <a:blip r:embed="rId5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1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F7F7F7">
                  <a:alpha val="6666"/>
                </a:srgbClr>
              </a:gs>
              <a:gs pos="36000">
                <a:srgbClr val="F7F7F7">
                  <a:alpha val="5882"/>
                </a:srgbClr>
              </a:gs>
              <a:gs pos="69000">
                <a:srgbClr val="F7F7F7">
                  <a:alpha val="0"/>
                </a:srgbClr>
              </a:gs>
              <a:gs pos="100000">
                <a:srgbClr val="F7F7F7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41"/>
          <p:cNvPicPr preferRelativeResize="0"/>
          <p:nvPr/>
        </p:nvPicPr>
        <p:blipFill rotWithShape="1">
          <a:blip r:embed="rId6">
            <a:alphaModFix/>
          </a:blip>
          <a:srcRect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1"/>
          <p:cNvPicPr preferRelativeResize="0"/>
          <p:nvPr/>
        </p:nvPicPr>
        <p:blipFill rotWithShape="1">
          <a:blip r:embed="rId7">
            <a:alphaModFix/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►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0" i="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0" i="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0" i="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0" i="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0" i="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0" i="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0" i="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0" i="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0" i="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hyperlink" Target="mailto:galindm@lamission.ed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4LX7Wb2GsutG9Lt02KPFUe4m0Ao_dhtK?usp=sharin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https://www.lamission.edu/arcc.aspx" TargetMode="External"/><Relationship Id="rId4" Type="http://schemas.openxmlformats.org/officeDocument/2006/relationships/hyperlink" Target="mailto:galindm@lamission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"/>
          <p:cNvSpPr txBox="1">
            <a:spLocks noGrp="1"/>
          </p:cNvSpPr>
          <p:nvPr>
            <p:ph type="ctrTitle"/>
          </p:nvPr>
        </p:nvSpPr>
        <p:spPr>
          <a:xfrm>
            <a:off x="6198438" y="4573166"/>
            <a:ext cx="5609222" cy="1899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Libre Franklin"/>
              <a:buNone/>
            </a:pPr>
            <a:r>
              <a:rPr lang="en-US" sz="4400">
                <a:latin typeface="Libre Franklin"/>
                <a:ea typeface="Libre Franklin"/>
                <a:cs typeface="Libre Franklin"/>
                <a:sym typeface="Libre Franklin"/>
              </a:rPr>
              <a:t>LET’S COLLABORATE!</a:t>
            </a:r>
            <a:br>
              <a:rPr lang="en-US" sz="4400">
                <a:latin typeface="Libre Franklin"/>
                <a:ea typeface="Libre Franklin"/>
                <a:cs typeface="Libre Franklin"/>
                <a:sym typeface="Libre Franklin"/>
              </a:rPr>
            </a:br>
            <a:r>
              <a:rPr lang="en-US" sz="4400">
                <a:latin typeface="Libre Franklin"/>
                <a:ea typeface="Libre Franklin"/>
                <a:cs typeface="Libre Franklin"/>
                <a:sym typeface="Libre Franklin"/>
              </a:rPr>
              <a:t>BUILDING NONCREDIT TO CREDIT PATHWAYS</a:t>
            </a:r>
            <a:endParaRPr/>
          </a:p>
        </p:txBody>
      </p:sp>
      <p:sp>
        <p:nvSpPr>
          <p:cNvPr id="257" name="Google Shape;257;p1"/>
          <p:cNvSpPr/>
          <p:nvPr/>
        </p:nvSpPr>
        <p:spPr>
          <a:xfrm>
            <a:off x="0" y="2122218"/>
            <a:ext cx="3730752" cy="4735782"/>
          </a:xfrm>
          <a:custGeom>
            <a:avLst/>
            <a:gdLst/>
            <a:ahLst/>
            <a:cxnLst/>
            <a:rect l="l" t="t" r="r" b="b"/>
            <a:pathLst>
              <a:path w="3730752" h="4735782" extrusionOk="0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"/>
          <p:cNvSpPr/>
          <p:nvPr/>
        </p:nvSpPr>
        <p:spPr>
          <a:xfrm>
            <a:off x="0" y="2288332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 extrusionOk="0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"/>
          <p:cNvSpPr/>
          <p:nvPr/>
        </p:nvSpPr>
        <p:spPr>
          <a:xfrm>
            <a:off x="1081982" y="-4332"/>
            <a:ext cx="4242816" cy="2454158"/>
          </a:xfrm>
          <a:custGeom>
            <a:avLst/>
            <a:gdLst/>
            <a:ahLst/>
            <a:cxnLst/>
            <a:rect l="l" t="t" r="r" b="b"/>
            <a:pathLst>
              <a:path w="4242816" h="2454158" extrusionOk="0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"/>
          <p:cNvSpPr/>
          <p:nvPr/>
        </p:nvSpPr>
        <p:spPr>
          <a:xfrm>
            <a:off x="1246574" y="0"/>
            <a:ext cx="3913632" cy="2285234"/>
          </a:xfrm>
          <a:custGeom>
            <a:avLst/>
            <a:gdLst/>
            <a:ahLst/>
            <a:cxnLst/>
            <a:rect l="l" t="t" r="r" b="b"/>
            <a:pathLst>
              <a:path w="3913632" h="2285234" extrusionOk="0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"/>
          <p:cNvSpPr/>
          <p:nvPr/>
        </p:nvSpPr>
        <p:spPr>
          <a:xfrm>
            <a:off x="5303117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"/>
          <p:cNvSpPr/>
          <p:nvPr/>
        </p:nvSpPr>
        <p:spPr>
          <a:xfrm>
            <a:off x="5467709" y="780500"/>
            <a:ext cx="2852928" cy="285292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"/>
          <p:cNvSpPr/>
          <p:nvPr/>
        </p:nvSpPr>
        <p:spPr>
          <a:xfrm>
            <a:off x="8752568" y="-4331"/>
            <a:ext cx="3439432" cy="3785157"/>
          </a:xfrm>
          <a:custGeom>
            <a:avLst/>
            <a:gdLst/>
            <a:ahLst/>
            <a:cxnLst/>
            <a:rect l="l" t="t" r="r" b="b"/>
            <a:pathLst>
              <a:path w="3439432" h="3785157" extrusionOk="0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"/>
          <p:cNvSpPr/>
          <p:nvPr/>
        </p:nvSpPr>
        <p:spPr>
          <a:xfrm>
            <a:off x="8918761" y="-4332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 extrusionOk="0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1252" y="125332"/>
            <a:ext cx="1722732" cy="162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3944" y="1385526"/>
            <a:ext cx="1682945" cy="16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340" y="3997228"/>
            <a:ext cx="1804280" cy="1999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95440" y="302022"/>
            <a:ext cx="2017559" cy="2167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78044" y="4767827"/>
            <a:ext cx="1485900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0"/>
          <p:cNvSpPr txBox="1">
            <a:spLocks noGrp="1"/>
          </p:cNvSpPr>
          <p:nvPr>
            <p:ph type="title"/>
          </p:nvPr>
        </p:nvSpPr>
        <p:spPr>
          <a:xfrm>
            <a:off x="541221" y="3621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How do you get faculty buy-in? </a:t>
            </a:r>
            <a:endParaRPr/>
          </a:p>
        </p:txBody>
      </p:sp>
      <p:sp>
        <p:nvSpPr>
          <p:cNvPr id="371" name="Google Shape;37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850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Creating an open space for the credit faculty to tell us what they need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Speaking into their listening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1"/>
              <a:t>Asking Questions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/>
              <a:t>How familiar are you with noncredit?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/>
              <a:t>Does it fit into an existing pathway? If so, how?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/>
              <a:t>What skills would you want your students to have before they entered your course?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/>
              <a:t>How many hours (units) would this course be?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/>
              <a:t>How do you envision scheduling this program? 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/>
              <a:t>Is there an advantage to cohort scheduling?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372" name="Google Shape;37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13499" y="4752813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707" y="1472407"/>
            <a:ext cx="10487025" cy="2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10"/>
          <p:cNvSpPr/>
          <p:nvPr/>
        </p:nvSpPr>
        <p:spPr>
          <a:xfrm>
            <a:off x="9754494" y="486851"/>
            <a:ext cx="1302327" cy="914400"/>
          </a:xfrm>
          <a:prstGeom prst="roundRect">
            <a:avLst>
              <a:gd name="adj" fmla="val 16667"/>
            </a:avLst>
          </a:prstGeom>
          <a:solidFill>
            <a:srgbClr val="CDACE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Universal Question</a:t>
            </a:r>
            <a:endParaRPr/>
          </a:p>
        </p:txBody>
      </p:sp>
      <p:pic>
        <p:nvPicPr>
          <p:cNvPr id="375" name="Google Shape;37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61584">
            <a:off x="132624" y="282212"/>
            <a:ext cx="1894240" cy="1123251"/>
          </a:xfrm>
          <a:prstGeom prst="rect">
            <a:avLst/>
          </a:prstGeom>
          <a:solidFill>
            <a:srgbClr val="FFCAAF"/>
          </a:solidFill>
          <a:ln>
            <a:noFill/>
          </a:ln>
        </p:spPr>
      </p:pic>
      <p:pic>
        <p:nvPicPr>
          <p:cNvPr id="376" name="Google Shape;376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80199" y="2797970"/>
            <a:ext cx="2352675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What those questions reveal … </a:t>
            </a:r>
            <a:endParaRPr/>
          </a:p>
        </p:txBody>
      </p:sp>
      <p:sp>
        <p:nvSpPr>
          <p:cNvPr id="382" name="Google Shape;382;p11"/>
          <p:cNvSpPr txBox="1">
            <a:spLocks noGrp="1"/>
          </p:cNvSpPr>
          <p:nvPr>
            <p:ph type="body" idx="1"/>
          </p:nvPr>
        </p:nvSpPr>
        <p:spPr>
          <a:xfrm>
            <a:off x="838199" y="1637738"/>
            <a:ext cx="8767917" cy="5040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en-US" sz="2600"/>
              <a:t>What skills would you want your students to have before they entered your course?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en-US" sz="2600"/>
              <a:t>Helps to determine if they need </a:t>
            </a:r>
            <a:r>
              <a:rPr lang="en-US" sz="2600">
                <a:solidFill>
                  <a:srgbClr val="0070C0"/>
                </a:solidFill>
              </a:rPr>
              <a:t>onboarding, complementary or capstone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en-US" sz="2600"/>
              <a:t>How familiar are you with noncredit?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en-US" sz="2600"/>
              <a:t>“Sell” the benefits of noncredit and tailor it depending on how familiar/unfamiliar they are with it (e.g. starting with the basics or just a single selling point)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en-US" sz="2600"/>
              <a:t>How many hours would this course be?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en-US" sz="2600"/>
              <a:t>Introduce the concept of creating courses based on hours instead of units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en-US" sz="2600"/>
              <a:t>Helps with curriculum and how to structure the course (or program) and even future scheduling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en-US" sz="2600"/>
              <a:t>Does it fit into an existing pathway? If so, how?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-"/>
            </a:pPr>
            <a:r>
              <a:rPr lang="en-US" sz="2600"/>
              <a:t>Let’s me know if there could potentially be a pathway from noncredit to credit </a:t>
            </a:r>
            <a:r>
              <a:rPr lang="en-US" sz="2600">
                <a:solidFill>
                  <a:schemeClr val="accent1"/>
                </a:solidFill>
              </a:rPr>
              <a:t>OR </a:t>
            </a:r>
            <a:r>
              <a:rPr lang="en-US" sz="2600"/>
              <a:t>is it supporting completion of a credit pathway </a:t>
            </a:r>
            <a:r>
              <a:rPr lang="en-US" sz="2600">
                <a:solidFill>
                  <a:schemeClr val="accent1"/>
                </a:solidFill>
              </a:rPr>
              <a:t>OR</a:t>
            </a:r>
            <a:r>
              <a:rPr lang="en-US" sz="2600"/>
              <a:t> are we starting a brand new pathway?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383" name="Google Shape;38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487" y="1245489"/>
            <a:ext cx="10487025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1" descr="Free Stock Photo of Lightbulb with idea concept icon | Download Free Images  and Free Illustrati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0267" y="205046"/>
            <a:ext cx="1022308" cy="105277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11"/>
          <p:cNvSpPr/>
          <p:nvPr/>
        </p:nvSpPr>
        <p:spPr>
          <a:xfrm>
            <a:off x="9778551" y="1877713"/>
            <a:ext cx="1862842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Onboarding</a:t>
            </a:r>
            <a:endParaRPr/>
          </a:p>
        </p:txBody>
      </p:sp>
      <p:sp>
        <p:nvSpPr>
          <p:cNvPr id="386" name="Google Shape;386;p11"/>
          <p:cNvSpPr/>
          <p:nvPr/>
        </p:nvSpPr>
        <p:spPr>
          <a:xfrm>
            <a:off x="9778551" y="3146624"/>
            <a:ext cx="1862843" cy="914400"/>
          </a:xfrm>
          <a:prstGeom prst="roundRect">
            <a:avLst>
              <a:gd name="adj" fmla="val 16667"/>
            </a:avLst>
          </a:prstGeom>
          <a:solidFill>
            <a:srgbClr val="A6EEB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Complementary</a:t>
            </a:r>
            <a:endParaRPr/>
          </a:p>
        </p:txBody>
      </p:sp>
      <p:sp>
        <p:nvSpPr>
          <p:cNvPr id="387" name="Google Shape;387;p11"/>
          <p:cNvSpPr/>
          <p:nvPr/>
        </p:nvSpPr>
        <p:spPr>
          <a:xfrm>
            <a:off x="9778551" y="4415535"/>
            <a:ext cx="1862842" cy="922849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Capstone/ Industry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2"/>
          <p:cNvSpPr txBox="1"/>
          <p:nvPr/>
        </p:nvSpPr>
        <p:spPr>
          <a:xfrm>
            <a:off x="3175" y="78450"/>
            <a:ext cx="12188700" cy="1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latino"/>
              <a:buNone/>
            </a:pPr>
            <a:r>
              <a:rPr lang="en-US" sz="3800" b="1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3 Collaboration Strategies for Building</a:t>
            </a:r>
            <a:endParaRPr sz="120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alatino"/>
              <a:buNone/>
            </a:pPr>
            <a:r>
              <a:rPr lang="en-US" sz="3800" b="1" i="0" u="none" strike="noStrike" cap="none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Noncredit to </a:t>
            </a:r>
            <a:r>
              <a:rPr lang="en-US" sz="3800" b="1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rPr>
              <a:t>Credit Pathways</a:t>
            </a:r>
            <a:endParaRPr sz="3800" b="1" i="0" u="none" strike="noStrike" cap="none">
              <a:solidFill>
                <a:schemeClr val="dk1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393" name="Google Shape;393;p12"/>
          <p:cNvSpPr/>
          <p:nvPr/>
        </p:nvSpPr>
        <p:spPr>
          <a:xfrm>
            <a:off x="4470595" y="1395933"/>
            <a:ext cx="1791475" cy="922849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Capstone/ Industry</a:t>
            </a:r>
            <a:endParaRPr/>
          </a:p>
        </p:txBody>
      </p:sp>
      <p:sp>
        <p:nvSpPr>
          <p:cNvPr id="394" name="Google Shape;394;p12"/>
          <p:cNvSpPr/>
          <p:nvPr/>
        </p:nvSpPr>
        <p:spPr>
          <a:xfrm>
            <a:off x="2176215" y="1395933"/>
            <a:ext cx="2127929" cy="914400"/>
          </a:xfrm>
          <a:prstGeom prst="roundRect">
            <a:avLst>
              <a:gd name="adj" fmla="val 16667"/>
            </a:avLst>
          </a:prstGeom>
          <a:solidFill>
            <a:srgbClr val="A6EEB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Complementary</a:t>
            </a:r>
            <a:endParaRPr/>
          </a:p>
        </p:txBody>
      </p:sp>
      <p:sp>
        <p:nvSpPr>
          <p:cNvPr id="395" name="Google Shape;395;p12"/>
          <p:cNvSpPr/>
          <p:nvPr/>
        </p:nvSpPr>
        <p:spPr>
          <a:xfrm>
            <a:off x="339584" y="1395933"/>
            <a:ext cx="1670180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Onboarding</a:t>
            </a:r>
            <a:endParaRPr/>
          </a:p>
        </p:txBody>
      </p:sp>
      <p:sp>
        <p:nvSpPr>
          <p:cNvPr id="396" name="Google Shape;396;p12"/>
          <p:cNvSpPr/>
          <p:nvPr/>
        </p:nvSpPr>
        <p:spPr>
          <a:xfrm>
            <a:off x="2176214" y="2560382"/>
            <a:ext cx="2127929" cy="1156115"/>
          </a:xfrm>
          <a:prstGeom prst="roundRect">
            <a:avLst>
              <a:gd name="adj" fmla="val 16667"/>
            </a:avLst>
          </a:prstGeom>
          <a:solidFill>
            <a:srgbClr val="A6EEB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Mirrored Courses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 Courses (AB705)</a:t>
            </a:r>
            <a:endParaRPr/>
          </a:p>
        </p:txBody>
      </p:sp>
      <p:sp>
        <p:nvSpPr>
          <p:cNvPr id="397" name="Google Shape;397;p12"/>
          <p:cNvSpPr/>
          <p:nvPr/>
        </p:nvSpPr>
        <p:spPr>
          <a:xfrm>
            <a:off x="339584" y="2560382"/>
            <a:ext cx="1670180" cy="304700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68275" marR="0" lvl="0" indent="-1682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College Readiness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8275" marR="0" lvl="0" indent="-1682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Academic Readiness (GED)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8275" marR="0" lvl="0" indent="-1682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Career Exploration</a:t>
            </a:r>
            <a:endParaRPr/>
          </a:p>
          <a:p>
            <a:pPr marL="168275" marR="0" lvl="0" indent="-168275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8275" marR="0" lvl="0" indent="-1682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Literacy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8275" marR="0" lvl="0" indent="-1682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Needs</a:t>
            </a:r>
            <a:endParaRPr/>
          </a:p>
        </p:txBody>
      </p:sp>
      <p:sp>
        <p:nvSpPr>
          <p:cNvPr id="398" name="Google Shape;398;p12"/>
          <p:cNvSpPr/>
          <p:nvPr/>
        </p:nvSpPr>
        <p:spPr>
          <a:xfrm>
            <a:off x="4470594" y="2581814"/>
            <a:ext cx="1791475" cy="1156115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Vocational/ Career Prep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Sustainability</a:t>
            </a:r>
            <a:endParaRPr/>
          </a:p>
        </p:txBody>
      </p:sp>
      <p:pic>
        <p:nvPicPr>
          <p:cNvPr id="399" name="Google Shape;39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8360" y="4437920"/>
            <a:ext cx="4003709" cy="2252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46323" y="983410"/>
            <a:ext cx="5143500" cy="587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8211">
            <a:off x="5292082" y="3825218"/>
            <a:ext cx="1930373" cy="458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3"/>
          <p:cNvSpPr txBox="1">
            <a:spLocks noGrp="1"/>
          </p:cNvSpPr>
          <p:nvPr>
            <p:ph type="title"/>
          </p:nvPr>
        </p:nvSpPr>
        <p:spPr>
          <a:xfrm>
            <a:off x="295692" y="91604"/>
            <a:ext cx="5543065" cy="817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Calibri"/>
              <a:buNone/>
            </a:pPr>
            <a:r>
              <a:rPr lang="en-US" sz="4300" b="1" u="sng"/>
              <a:t>ALIGNING PRIORITIES:</a:t>
            </a:r>
            <a:endParaRPr/>
          </a:p>
        </p:txBody>
      </p:sp>
      <p:grpSp>
        <p:nvGrpSpPr>
          <p:cNvPr id="408" name="Google Shape;408;p13" descr="Six way fork in road with arrows"/>
          <p:cNvGrpSpPr/>
          <p:nvPr/>
        </p:nvGrpSpPr>
        <p:grpSpPr>
          <a:xfrm>
            <a:off x="5125267" y="435708"/>
            <a:ext cx="3300665" cy="6096061"/>
            <a:chOff x="4037012" y="-109537"/>
            <a:chExt cx="3914776" cy="6967538"/>
          </a:xfrm>
        </p:grpSpPr>
        <p:sp>
          <p:nvSpPr>
            <p:cNvPr id="409" name="Google Shape;409;p13"/>
            <p:cNvSpPr/>
            <p:nvPr/>
          </p:nvSpPr>
          <p:spPr>
            <a:xfrm>
              <a:off x="4037012" y="1235075"/>
              <a:ext cx="3678238" cy="2513013"/>
            </a:xfrm>
            <a:custGeom>
              <a:avLst/>
              <a:gdLst/>
              <a:ahLst/>
              <a:cxnLst/>
              <a:rect l="l" t="t" r="r" b="b"/>
              <a:pathLst>
                <a:path w="4633" h="3167" extrusionOk="0">
                  <a:moveTo>
                    <a:pt x="76" y="3167"/>
                  </a:moveTo>
                  <a:lnTo>
                    <a:pt x="0" y="3167"/>
                  </a:lnTo>
                  <a:lnTo>
                    <a:pt x="0" y="2234"/>
                  </a:lnTo>
                  <a:lnTo>
                    <a:pt x="76" y="2234"/>
                  </a:lnTo>
                  <a:lnTo>
                    <a:pt x="76" y="2234"/>
                  </a:lnTo>
                  <a:lnTo>
                    <a:pt x="139" y="2232"/>
                  </a:lnTo>
                  <a:lnTo>
                    <a:pt x="203" y="2229"/>
                  </a:lnTo>
                  <a:lnTo>
                    <a:pt x="264" y="2221"/>
                  </a:lnTo>
                  <a:lnTo>
                    <a:pt x="324" y="2214"/>
                  </a:lnTo>
                  <a:lnTo>
                    <a:pt x="384" y="2201"/>
                  </a:lnTo>
                  <a:lnTo>
                    <a:pt x="441" y="2187"/>
                  </a:lnTo>
                  <a:lnTo>
                    <a:pt x="498" y="2170"/>
                  </a:lnTo>
                  <a:lnTo>
                    <a:pt x="553" y="2152"/>
                  </a:lnTo>
                  <a:lnTo>
                    <a:pt x="607" y="2132"/>
                  </a:lnTo>
                  <a:lnTo>
                    <a:pt x="658" y="2109"/>
                  </a:lnTo>
                  <a:lnTo>
                    <a:pt x="707" y="2083"/>
                  </a:lnTo>
                  <a:lnTo>
                    <a:pt x="755" y="2055"/>
                  </a:lnTo>
                  <a:lnTo>
                    <a:pt x="799" y="2026"/>
                  </a:lnTo>
                  <a:lnTo>
                    <a:pt x="842" y="1995"/>
                  </a:lnTo>
                  <a:lnTo>
                    <a:pt x="882" y="1961"/>
                  </a:lnTo>
                  <a:lnTo>
                    <a:pt x="919" y="1926"/>
                  </a:lnTo>
                  <a:lnTo>
                    <a:pt x="919" y="1926"/>
                  </a:lnTo>
                  <a:lnTo>
                    <a:pt x="947" y="1897"/>
                  </a:lnTo>
                  <a:lnTo>
                    <a:pt x="975" y="1864"/>
                  </a:lnTo>
                  <a:lnTo>
                    <a:pt x="1001" y="1826"/>
                  </a:lnTo>
                  <a:lnTo>
                    <a:pt x="1013" y="1806"/>
                  </a:lnTo>
                  <a:lnTo>
                    <a:pt x="1024" y="1786"/>
                  </a:lnTo>
                  <a:lnTo>
                    <a:pt x="1036" y="1764"/>
                  </a:lnTo>
                  <a:lnTo>
                    <a:pt x="1045" y="1741"/>
                  </a:lnTo>
                  <a:lnTo>
                    <a:pt x="1055" y="1718"/>
                  </a:lnTo>
                  <a:lnTo>
                    <a:pt x="1061" y="1694"/>
                  </a:lnTo>
                  <a:lnTo>
                    <a:pt x="1067" y="1669"/>
                  </a:lnTo>
                  <a:lnTo>
                    <a:pt x="1071" y="1643"/>
                  </a:lnTo>
                  <a:lnTo>
                    <a:pt x="1075" y="1617"/>
                  </a:lnTo>
                  <a:lnTo>
                    <a:pt x="1075" y="1589"/>
                  </a:lnTo>
                  <a:lnTo>
                    <a:pt x="1075" y="1589"/>
                  </a:lnTo>
                  <a:lnTo>
                    <a:pt x="1076" y="1524"/>
                  </a:lnTo>
                  <a:lnTo>
                    <a:pt x="1079" y="1461"/>
                  </a:lnTo>
                  <a:lnTo>
                    <a:pt x="1087" y="1398"/>
                  </a:lnTo>
                  <a:lnTo>
                    <a:pt x="1099" y="1335"/>
                  </a:lnTo>
                  <a:lnTo>
                    <a:pt x="1113" y="1272"/>
                  </a:lnTo>
                  <a:lnTo>
                    <a:pt x="1130" y="1211"/>
                  </a:lnTo>
                  <a:lnTo>
                    <a:pt x="1151" y="1151"/>
                  </a:lnTo>
                  <a:lnTo>
                    <a:pt x="1175" y="1091"/>
                  </a:lnTo>
                  <a:lnTo>
                    <a:pt x="1202" y="1031"/>
                  </a:lnTo>
                  <a:lnTo>
                    <a:pt x="1233" y="974"/>
                  </a:lnTo>
                  <a:lnTo>
                    <a:pt x="1267" y="915"/>
                  </a:lnTo>
                  <a:lnTo>
                    <a:pt x="1302" y="860"/>
                  </a:lnTo>
                  <a:lnTo>
                    <a:pt x="1342" y="805"/>
                  </a:lnTo>
                  <a:lnTo>
                    <a:pt x="1385" y="751"/>
                  </a:lnTo>
                  <a:lnTo>
                    <a:pt x="1431" y="697"/>
                  </a:lnTo>
                  <a:lnTo>
                    <a:pt x="1481" y="646"/>
                  </a:lnTo>
                  <a:lnTo>
                    <a:pt x="1481" y="646"/>
                  </a:lnTo>
                  <a:lnTo>
                    <a:pt x="1519" y="608"/>
                  </a:lnTo>
                  <a:lnTo>
                    <a:pt x="1557" y="572"/>
                  </a:lnTo>
                  <a:lnTo>
                    <a:pt x="1599" y="537"/>
                  </a:lnTo>
                  <a:lnTo>
                    <a:pt x="1642" y="502"/>
                  </a:lnTo>
                  <a:lnTo>
                    <a:pt x="1685" y="468"/>
                  </a:lnTo>
                  <a:lnTo>
                    <a:pt x="1730" y="435"/>
                  </a:lnTo>
                  <a:lnTo>
                    <a:pt x="1776" y="405"/>
                  </a:lnTo>
                  <a:lnTo>
                    <a:pt x="1824" y="374"/>
                  </a:lnTo>
                  <a:lnTo>
                    <a:pt x="1873" y="345"/>
                  </a:lnTo>
                  <a:lnTo>
                    <a:pt x="1922" y="317"/>
                  </a:lnTo>
                  <a:lnTo>
                    <a:pt x="1973" y="289"/>
                  </a:lnTo>
                  <a:lnTo>
                    <a:pt x="2025" y="265"/>
                  </a:lnTo>
                  <a:lnTo>
                    <a:pt x="2077" y="239"/>
                  </a:lnTo>
                  <a:lnTo>
                    <a:pt x="2133" y="215"/>
                  </a:lnTo>
                  <a:lnTo>
                    <a:pt x="2186" y="192"/>
                  </a:lnTo>
                  <a:lnTo>
                    <a:pt x="2242" y="171"/>
                  </a:lnTo>
                  <a:lnTo>
                    <a:pt x="2299" y="151"/>
                  </a:lnTo>
                  <a:lnTo>
                    <a:pt x="2357" y="132"/>
                  </a:lnTo>
                  <a:lnTo>
                    <a:pt x="2416" y="114"/>
                  </a:lnTo>
                  <a:lnTo>
                    <a:pt x="2474" y="99"/>
                  </a:lnTo>
                  <a:lnTo>
                    <a:pt x="2534" y="83"/>
                  </a:lnTo>
                  <a:lnTo>
                    <a:pt x="2594" y="69"/>
                  </a:lnTo>
                  <a:lnTo>
                    <a:pt x="2656" y="55"/>
                  </a:lnTo>
                  <a:lnTo>
                    <a:pt x="2717" y="45"/>
                  </a:lnTo>
                  <a:lnTo>
                    <a:pt x="2779" y="34"/>
                  </a:lnTo>
                  <a:lnTo>
                    <a:pt x="2842" y="26"/>
                  </a:lnTo>
                  <a:lnTo>
                    <a:pt x="2905" y="19"/>
                  </a:lnTo>
                  <a:lnTo>
                    <a:pt x="2968" y="12"/>
                  </a:lnTo>
                  <a:lnTo>
                    <a:pt x="3032" y="6"/>
                  </a:lnTo>
                  <a:lnTo>
                    <a:pt x="3097" y="3"/>
                  </a:lnTo>
                  <a:lnTo>
                    <a:pt x="3162" y="2"/>
                  </a:lnTo>
                  <a:lnTo>
                    <a:pt x="3226" y="0"/>
                  </a:lnTo>
                  <a:lnTo>
                    <a:pt x="4633" y="0"/>
                  </a:lnTo>
                  <a:lnTo>
                    <a:pt x="4633" y="934"/>
                  </a:lnTo>
                  <a:lnTo>
                    <a:pt x="3226" y="934"/>
                  </a:lnTo>
                  <a:lnTo>
                    <a:pt x="3226" y="934"/>
                  </a:lnTo>
                  <a:lnTo>
                    <a:pt x="3143" y="935"/>
                  </a:lnTo>
                  <a:lnTo>
                    <a:pt x="3062" y="941"/>
                  </a:lnTo>
                  <a:lnTo>
                    <a:pt x="2982" y="949"/>
                  </a:lnTo>
                  <a:lnTo>
                    <a:pt x="2902" y="960"/>
                  </a:lnTo>
                  <a:lnTo>
                    <a:pt x="2825" y="974"/>
                  </a:lnTo>
                  <a:lnTo>
                    <a:pt x="2748" y="991"/>
                  </a:lnTo>
                  <a:lnTo>
                    <a:pt x="2674" y="1011"/>
                  </a:lnTo>
                  <a:lnTo>
                    <a:pt x="2603" y="1032"/>
                  </a:lnTo>
                  <a:lnTo>
                    <a:pt x="2534" y="1058"/>
                  </a:lnTo>
                  <a:lnTo>
                    <a:pt x="2468" y="1086"/>
                  </a:lnTo>
                  <a:lnTo>
                    <a:pt x="2405" y="1115"/>
                  </a:lnTo>
                  <a:lnTo>
                    <a:pt x="2376" y="1132"/>
                  </a:lnTo>
                  <a:lnTo>
                    <a:pt x="2345" y="1149"/>
                  </a:lnTo>
                  <a:lnTo>
                    <a:pt x="2317" y="1166"/>
                  </a:lnTo>
                  <a:lnTo>
                    <a:pt x="2290" y="1183"/>
                  </a:lnTo>
                  <a:lnTo>
                    <a:pt x="2263" y="1201"/>
                  </a:lnTo>
                  <a:lnTo>
                    <a:pt x="2237" y="1221"/>
                  </a:lnTo>
                  <a:lnTo>
                    <a:pt x="2213" y="1240"/>
                  </a:lnTo>
                  <a:lnTo>
                    <a:pt x="2188" y="1260"/>
                  </a:lnTo>
                  <a:lnTo>
                    <a:pt x="2166" y="1281"/>
                  </a:lnTo>
                  <a:lnTo>
                    <a:pt x="2145" y="1301"/>
                  </a:lnTo>
                  <a:lnTo>
                    <a:pt x="2145" y="1301"/>
                  </a:lnTo>
                  <a:lnTo>
                    <a:pt x="2113" y="1337"/>
                  </a:lnTo>
                  <a:lnTo>
                    <a:pt x="2085" y="1371"/>
                  </a:lnTo>
                  <a:lnTo>
                    <a:pt x="2060" y="1406"/>
                  </a:lnTo>
                  <a:lnTo>
                    <a:pt x="2051" y="1423"/>
                  </a:lnTo>
                  <a:lnTo>
                    <a:pt x="2042" y="1440"/>
                  </a:lnTo>
                  <a:lnTo>
                    <a:pt x="2034" y="1458"/>
                  </a:lnTo>
                  <a:lnTo>
                    <a:pt x="2027" y="1475"/>
                  </a:lnTo>
                  <a:lnTo>
                    <a:pt x="2020" y="1492"/>
                  </a:lnTo>
                  <a:lnTo>
                    <a:pt x="2016" y="1509"/>
                  </a:lnTo>
                  <a:lnTo>
                    <a:pt x="2013" y="1528"/>
                  </a:lnTo>
                  <a:lnTo>
                    <a:pt x="2010" y="1544"/>
                  </a:lnTo>
                  <a:lnTo>
                    <a:pt x="2008" y="1561"/>
                  </a:lnTo>
                  <a:lnTo>
                    <a:pt x="2008" y="1578"/>
                  </a:lnTo>
                  <a:lnTo>
                    <a:pt x="2008" y="1578"/>
                  </a:lnTo>
                  <a:lnTo>
                    <a:pt x="2007" y="1648"/>
                  </a:lnTo>
                  <a:lnTo>
                    <a:pt x="2002" y="1715"/>
                  </a:lnTo>
                  <a:lnTo>
                    <a:pt x="1994" y="1783"/>
                  </a:lnTo>
                  <a:lnTo>
                    <a:pt x="1982" y="1851"/>
                  </a:lnTo>
                  <a:lnTo>
                    <a:pt x="1968" y="1917"/>
                  </a:lnTo>
                  <a:lnTo>
                    <a:pt x="1950" y="1983"/>
                  </a:lnTo>
                  <a:lnTo>
                    <a:pt x="1927" y="2047"/>
                  </a:lnTo>
                  <a:lnTo>
                    <a:pt x="1902" y="2112"/>
                  </a:lnTo>
                  <a:lnTo>
                    <a:pt x="1873" y="2175"/>
                  </a:lnTo>
                  <a:lnTo>
                    <a:pt x="1840" y="2238"/>
                  </a:lnTo>
                  <a:lnTo>
                    <a:pt x="1807" y="2298"/>
                  </a:lnTo>
                  <a:lnTo>
                    <a:pt x="1768" y="2358"/>
                  </a:lnTo>
                  <a:lnTo>
                    <a:pt x="1727" y="2417"/>
                  </a:lnTo>
                  <a:lnTo>
                    <a:pt x="1682" y="2474"/>
                  </a:lnTo>
                  <a:lnTo>
                    <a:pt x="1634" y="2529"/>
                  </a:lnTo>
                  <a:lnTo>
                    <a:pt x="1584" y="2583"/>
                  </a:lnTo>
                  <a:lnTo>
                    <a:pt x="1584" y="2583"/>
                  </a:lnTo>
                  <a:lnTo>
                    <a:pt x="1548" y="2617"/>
                  </a:lnTo>
                  <a:lnTo>
                    <a:pt x="1513" y="2650"/>
                  </a:lnTo>
                  <a:lnTo>
                    <a:pt x="1476" y="2683"/>
                  </a:lnTo>
                  <a:lnTo>
                    <a:pt x="1437" y="2715"/>
                  </a:lnTo>
                  <a:lnTo>
                    <a:pt x="1398" y="2746"/>
                  </a:lnTo>
                  <a:lnTo>
                    <a:pt x="1359" y="2775"/>
                  </a:lnTo>
                  <a:lnTo>
                    <a:pt x="1318" y="2803"/>
                  </a:lnTo>
                  <a:lnTo>
                    <a:pt x="1276" y="2830"/>
                  </a:lnTo>
                  <a:lnTo>
                    <a:pt x="1233" y="2858"/>
                  </a:lnTo>
                  <a:lnTo>
                    <a:pt x="1190" y="2883"/>
                  </a:lnTo>
                  <a:lnTo>
                    <a:pt x="1145" y="2907"/>
                  </a:lnTo>
                  <a:lnTo>
                    <a:pt x="1101" y="2930"/>
                  </a:lnTo>
                  <a:lnTo>
                    <a:pt x="1055" y="2953"/>
                  </a:lnTo>
                  <a:lnTo>
                    <a:pt x="1008" y="2975"/>
                  </a:lnTo>
                  <a:lnTo>
                    <a:pt x="961" y="2995"/>
                  </a:lnTo>
                  <a:lnTo>
                    <a:pt x="913" y="3015"/>
                  </a:lnTo>
                  <a:lnTo>
                    <a:pt x="865" y="3032"/>
                  </a:lnTo>
                  <a:lnTo>
                    <a:pt x="816" y="3050"/>
                  </a:lnTo>
                  <a:lnTo>
                    <a:pt x="767" y="3066"/>
                  </a:lnTo>
                  <a:lnTo>
                    <a:pt x="716" y="3081"/>
                  </a:lnTo>
                  <a:lnTo>
                    <a:pt x="665" y="3093"/>
                  </a:lnTo>
                  <a:lnTo>
                    <a:pt x="613" y="3107"/>
                  </a:lnTo>
                  <a:lnTo>
                    <a:pt x="562" y="3118"/>
                  </a:lnTo>
                  <a:lnTo>
                    <a:pt x="510" y="3129"/>
                  </a:lnTo>
                  <a:lnTo>
                    <a:pt x="456" y="3138"/>
                  </a:lnTo>
                  <a:lnTo>
                    <a:pt x="404" y="3146"/>
                  </a:lnTo>
                  <a:lnTo>
                    <a:pt x="350" y="3152"/>
                  </a:lnTo>
                  <a:lnTo>
                    <a:pt x="296" y="3158"/>
                  </a:lnTo>
                  <a:lnTo>
                    <a:pt x="241" y="3161"/>
                  </a:lnTo>
                  <a:lnTo>
                    <a:pt x="187" y="3164"/>
                  </a:lnTo>
                  <a:lnTo>
                    <a:pt x="132" y="3167"/>
                  </a:lnTo>
                  <a:lnTo>
                    <a:pt x="76" y="3167"/>
                  </a:lnTo>
                  <a:lnTo>
                    <a:pt x="76" y="31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7648575" y="1125538"/>
              <a:ext cx="303213" cy="954088"/>
            </a:xfrm>
            <a:custGeom>
              <a:avLst/>
              <a:gdLst/>
              <a:ahLst/>
              <a:cxnLst/>
              <a:rect l="l" t="t" r="r" b="b"/>
              <a:pathLst>
                <a:path w="383" h="1202" extrusionOk="0">
                  <a:moveTo>
                    <a:pt x="5" y="0"/>
                  </a:moveTo>
                  <a:lnTo>
                    <a:pt x="383" y="600"/>
                  </a:lnTo>
                  <a:lnTo>
                    <a:pt x="5" y="1202"/>
                  </a:lnTo>
                  <a:lnTo>
                    <a:pt x="0" y="1202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4037012" y="0"/>
              <a:ext cx="3678238" cy="3748088"/>
            </a:xfrm>
            <a:custGeom>
              <a:avLst/>
              <a:gdLst/>
              <a:ahLst/>
              <a:cxnLst/>
              <a:rect l="l" t="t" r="r" b="b"/>
              <a:pathLst>
                <a:path w="4633" h="4722" extrusionOk="0">
                  <a:moveTo>
                    <a:pt x="76" y="4722"/>
                  </a:moveTo>
                  <a:lnTo>
                    <a:pt x="0" y="4722"/>
                  </a:lnTo>
                  <a:lnTo>
                    <a:pt x="0" y="3789"/>
                  </a:lnTo>
                  <a:lnTo>
                    <a:pt x="76" y="3789"/>
                  </a:lnTo>
                  <a:lnTo>
                    <a:pt x="76" y="3789"/>
                  </a:lnTo>
                  <a:lnTo>
                    <a:pt x="126" y="3787"/>
                  </a:lnTo>
                  <a:lnTo>
                    <a:pt x="172" y="3782"/>
                  </a:lnTo>
                  <a:lnTo>
                    <a:pt x="218" y="3775"/>
                  </a:lnTo>
                  <a:lnTo>
                    <a:pt x="261" y="3764"/>
                  </a:lnTo>
                  <a:lnTo>
                    <a:pt x="304" y="3752"/>
                  </a:lnTo>
                  <a:lnTo>
                    <a:pt x="344" y="3736"/>
                  </a:lnTo>
                  <a:lnTo>
                    <a:pt x="382" y="3719"/>
                  </a:lnTo>
                  <a:lnTo>
                    <a:pt x="421" y="3701"/>
                  </a:lnTo>
                  <a:lnTo>
                    <a:pt x="456" y="3682"/>
                  </a:lnTo>
                  <a:lnTo>
                    <a:pt x="490" y="3661"/>
                  </a:lnTo>
                  <a:lnTo>
                    <a:pt x="522" y="3639"/>
                  </a:lnTo>
                  <a:lnTo>
                    <a:pt x="553" y="3616"/>
                  </a:lnTo>
                  <a:lnTo>
                    <a:pt x="581" y="3593"/>
                  </a:lnTo>
                  <a:lnTo>
                    <a:pt x="609" y="3570"/>
                  </a:lnTo>
                  <a:lnTo>
                    <a:pt x="633" y="3547"/>
                  </a:lnTo>
                  <a:lnTo>
                    <a:pt x="658" y="3524"/>
                  </a:lnTo>
                  <a:lnTo>
                    <a:pt x="658" y="3524"/>
                  </a:lnTo>
                  <a:lnTo>
                    <a:pt x="682" y="3498"/>
                  </a:lnTo>
                  <a:lnTo>
                    <a:pt x="705" y="3472"/>
                  </a:lnTo>
                  <a:lnTo>
                    <a:pt x="729" y="3444"/>
                  </a:lnTo>
                  <a:lnTo>
                    <a:pt x="752" y="3416"/>
                  </a:lnTo>
                  <a:lnTo>
                    <a:pt x="773" y="3387"/>
                  </a:lnTo>
                  <a:lnTo>
                    <a:pt x="795" y="3358"/>
                  </a:lnTo>
                  <a:lnTo>
                    <a:pt x="815" y="3327"/>
                  </a:lnTo>
                  <a:lnTo>
                    <a:pt x="835" y="3296"/>
                  </a:lnTo>
                  <a:lnTo>
                    <a:pt x="853" y="3264"/>
                  </a:lnTo>
                  <a:lnTo>
                    <a:pt x="872" y="3232"/>
                  </a:lnTo>
                  <a:lnTo>
                    <a:pt x="890" y="3199"/>
                  </a:lnTo>
                  <a:lnTo>
                    <a:pt x="907" y="3166"/>
                  </a:lnTo>
                  <a:lnTo>
                    <a:pt x="922" y="3130"/>
                  </a:lnTo>
                  <a:lnTo>
                    <a:pt x="938" y="3095"/>
                  </a:lnTo>
                  <a:lnTo>
                    <a:pt x="967" y="3024"/>
                  </a:lnTo>
                  <a:lnTo>
                    <a:pt x="991" y="2950"/>
                  </a:lnTo>
                  <a:lnTo>
                    <a:pt x="1015" y="2873"/>
                  </a:lnTo>
                  <a:lnTo>
                    <a:pt x="1033" y="2796"/>
                  </a:lnTo>
                  <a:lnTo>
                    <a:pt x="1048" y="2718"/>
                  </a:lnTo>
                  <a:lnTo>
                    <a:pt x="1061" y="2638"/>
                  </a:lnTo>
                  <a:lnTo>
                    <a:pt x="1068" y="2556"/>
                  </a:lnTo>
                  <a:lnTo>
                    <a:pt x="1073" y="2475"/>
                  </a:lnTo>
                  <a:lnTo>
                    <a:pt x="1075" y="2433"/>
                  </a:lnTo>
                  <a:lnTo>
                    <a:pt x="1075" y="2392"/>
                  </a:lnTo>
                  <a:lnTo>
                    <a:pt x="1075" y="2337"/>
                  </a:lnTo>
                  <a:lnTo>
                    <a:pt x="1075" y="2337"/>
                  </a:lnTo>
                  <a:lnTo>
                    <a:pt x="1075" y="2277"/>
                  </a:lnTo>
                  <a:lnTo>
                    <a:pt x="1076" y="2217"/>
                  </a:lnTo>
                  <a:lnTo>
                    <a:pt x="1079" y="2157"/>
                  </a:lnTo>
                  <a:lnTo>
                    <a:pt x="1085" y="2097"/>
                  </a:lnTo>
                  <a:lnTo>
                    <a:pt x="1090" y="2037"/>
                  </a:lnTo>
                  <a:lnTo>
                    <a:pt x="1098" y="1977"/>
                  </a:lnTo>
                  <a:lnTo>
                    <a:pt x="1107" y="1918"/>
                  </a:lnTo>
                  <a:lnTo>
                    <a:pt x="1118" y="1858"/>
                  </a:lnTo>
                  <a:lnTo>
                    <a:pt x="1130" y="1800"/>
                  </a:lnTo>
                  <a:lnTo>
                    <a:pt x="1142" y="1743"/>
                  </a:lnTo>
                  <a:lnTo>
                    <a:pt x="1158" y="1684"/>
                  </a:lnTo>
                  <a:lnTo>
                    <a:pt x="1173" y="1627"/>
                  </a:lnTo>
                  <a:lnTo>
                    <a:pt x="1190" y="1570"/>
                  </a:lnTo>
                  <a:lnTo>
                    <a:pt x="1208" y="1515"/>
                  </a:lnTo>
                  <a:lnTo>
                    <a:pt x="1228" y="1460"/>
                  </a:lnTo>
                  <a:lnTo>
                    <a:pt x="1250" y="1404"/>
                  </a:lnTo>
                  <a:lnTo>
                    <a:pt x="1273" y="1349"/>
                  </a:lnTo>
                  <a:lnTo>
                    <a:pt x="1296" y="1295"/>
                  </a:lnTo>
                  <a:lnTo>
                    <a:pt x="1321" y="1243"/>
                  </a:lnTo>
                  <a:lnTo>
                    <a:pt x="1348" y="1191"/>
                  </a:lnTo>
                  <a:lnTo>
                    <a:pt x="1376" y="1138"/>
                  </a:lnTo>
                  <a:lnTo>
                    <a:pt x="1404" y="1087"/>
                  </a:lnTo>
                  <a:lnTo>
                    <a:pt x="1434" y="1037"/>
                  </a:lnTo>
                  <a:lnTo>
                    <a:pt x="1465" y="988"/>
                  </a:lnTo>
                  <a:lnTo>
                    <a:pt x="1497" y="938"/>
                  </a:lnTo>
                  <a:lnTo>
                    <a:pt x="1531" y="891"/>
                  </a:lnTo>
                  <a:lnTo>
                    <a:pt x="1567" y="844"/>
                  </a:lnTo>
                  <a:lnTo>
                    <a:pt x="1602" y="798"/>
                  </a:lnTo>
                  <a:lnTo>
                    <a:pt x="1639" y="754"/>
                  </a:lnTo>
                  <a:lnTo>
                    <a:pt x="1677" y="709"/>
                  </a:lnTo>
                  <a:lnTo>
                    <a:pt x="1717" y="666"/>
                  </a:lnTo>
                  <a:lnTo>
                    <a:pt x="1757" y="625"/>
                  </a:lnTo>
                  <a:lnTo>
                    <a:pt x="1757" y="625"/>
                  </a:lnTo>
                  <a:lnTo>
                    <a:pt x="1796" y="588"/>
                  </a:lnTo>
                  <a:lnTo>
                    <a:pt x="1834" y="551"/>
                  </a:lnTo>
                  <a:lnTo>
                    <a:pt x="1874" y="515"/>
                  </a:lnTo>
                  <a:lnTo>
                    <a:pt x="1914" y="481"/>
                  </a:lnTo>
                  <a:lnTo>
                    <a:pt x="1954" y="449"/>
                  </a:lnTo>
                  <a:lnTo>
                    <a:pt x="1996" y="417"/>
                  </a:lnTo>
                  <a:lnTo>
                    <a:pt x="2037" y="386"/>
                  </a:lnTo>
                  <a:lnTo>
                    <a:pt x="2079" y="357"/>
                  </a:lnTo>
                  <a:lnTo>
                    <a:pt x="2122" y="328"/>
                  </a:lnTo>
                  <a:lnTo>
                    <a:pt x="2165" y="301"/>
                  </a:lnTo>
                  <a:lnTo>
                    <a:pt x="2210" y="275"/>
                  </a:lnTo>
                  <a:lnTo>
                    <a:pt x="2254" y="249"/>
                  </a:lnTo>
                  <a:lnTo>
                    <a:pt x="2299" y="226"/>
                  </a:lnTo>
                  <a:lnTo>
                    <a:pt x="2345" y="203"/>
                  </a:lnTo>
                  <a:lnTo>
                    <a:pt x="2391" y="182"/>
                  </a:lnTo>
                  <a:lnTo>
                    <a:pt x="2437" y="162"/>
                  </a:lnTo>
                  <a:lnTo>
                    <a:pt x="2483" y="142"/>
                  </a:lnTo>
                  <a:lnTo>
                    <a:pt x="2531" y="123"/>
                  </a:lnTo>
                  <a:lnTo>
                    <a:pt x="2579" y="106"/>
                  </a:lnTo>
                  <a:lnTo>
                    <a:pt x="2626" y="91"/>
                  </a:lnTo>
                  <a:lnTo>
                    <a:pt x="2676" y="77"/>
                  </a:lnTo>
                  <a:lnTo>
                    <a:pt x="2725" y="63"/>
                  </a:lnTo>
                  <a:lnTo>
                    <a:pt x="2772" y="51"/>
                  </a:lnTo>
                  <a:lnTo>
                    <a:pt x="2823" y="40"/>
                  </a:lnTo>
                  <a:lnTo>
                    <a:pt x="2872" y="31"/>
                  </a:lnTo>
                  <a:lnTo>
                    <a:pt x="2922" y="23"/>
                  </a:lnTo>
                  <a:lnTo>
                    <a:pt x="2972" y="15"/>
                  </a:lnTo>
                  <a:lnTo>
                    <a:pt x="3023" y="9"/>
                  </a:lnTo>
                  <a:lnTo>
                    <a:pt x="3074" y="5"/>
                  </a:lnTo>
                  <a:lnTo>
                    <a:pt x="3125" y="2"/>
                  </a:lnTo>
                  <a:lnTo>
                    <a:pt x="3175" y="0"/>
                  </a:lnTo>
                  <a:lnTo>
                    <a:pt x="3226" y="0"/>
                  </a:lnTo>
                  <a:lnTo>
                    <a:pt x="4633" y="0"/>
                  </a:lnTo>
                  <a:lnTo>
                    <a:pt x="4633" y="934"/>
                  </a:lnTo>
                  <a:lnTo>
                    <a:pt x="3226" y="934"/>
                  </a:lnTo>
                  <a:lnTo>
                    <a:pt x="3226" y="934"/>
                  </a:lnTo>
                  <a:lnTo>
                    <a:pt x="3171" y="935"/>
                  </a:lnTo>
                  <a:lnTo>
                    <a:pt x="3115" y="938"/>
                  </a:lnTo>
                  <a:lnTo>
                    <a:pt x="3062" y="946"/>
                  </a:lnTo>
                  <a:lnTo>
                    <a:pt x="3006" y="957"/>
                  </a:lnTo>
                  <a:lnTo>
                    <a:pt x="2954" y="969"/>
                  </a:lnTo>
                  <a:lnTo>
                    <a:pt x="2900" y="984"/>
                  </a:lnTo>
                  <a:lnTo>
                    <a:pt x="2848" y="1003"/>
                  </a:lnTo>
                  <a:lnTo>
                    <a:pt x="2795" y="1023"/>
                  </a:lnTo>
                  <a:lnTo>
                    <a:pt x="2745" y="1046"/>
                  </a:lnTo>
                  <a:lnTo>
                    <a:pt x="2696" y="1072"/>
                  </a:lnTo>
                  <a:lnTo>
                    <a:pt x="2646" y="1101"/>
                  </a:lnTo>
                  <a:lnTo>
                    <a:pt x="2599" y="1132"/>
                  </a:lnTo>
                  <a:lnTo>
                    <a:pt x="2552" y="1166"/>
                  </a:lnTo>
                  <a:lnTo>
                    <a:pt x="2506" y="1203"/>
                  </a:lnTo>
                  <a:lnTo>
                    <a:pt x="2463" y="1241"/>
                  </a:lnTo>
                  <a:lnTo>
                    <a:pt x="2420" y="1281"/>
                  </a:lnTo>
                  <a:lnTo>
                    <a:pt x="2420" y="1281"/>
                  </a:lnTo>
                  <a:lnTo>
                    <a:pt x="2396" y="1307"/>
                  </a:lnTo>
                  <a:lnTo>
                    <a:pt x="2373" y="1334"/>
                  </a:lnTo>
                  <a:lnTo>
                    <a:pt x="2349" y="1360"/>
                  </a:lnTo>
                  <a:lnTo>
                    <a:pt x="2326" y="1387"/>
                  </a:lnTo>
                  <a:lnTo>
                    <a:pt x="2283" y="1444"/>
                  </a:lnTo>
                  <a:lnTo>
                    <a:pt x="2243" y="1503"/>
                  </a:lnTo>
                  <a:lnTo>
                    <a:pt x="2206" y="1563"/>
                  </a:lnTo>
                  <a:lnTo>
                    <a:pt x="2173" y="1626"/>
                  </a:lnTo>
                  <a:lnTo>
                    <a:pt x="2142" y="1690"/>
                  </a:lnTo>
                  <a:lnTo>
                    <a:pt x="2114" y="1757"/>
                  </a:lnTo>
                  <a:lnTo>
                    <a:pt x="2090" y="1824"/>
                  </a:lnTo>
                  <a:lnTo>
                    <a:pt x="2068" y="1894"/>
                  </a:lnTo>
                  <a:lnTo>
                    <a:pt x="2050" y="1964"/>
                  </a:lnTo>
                  <a:lnTo>
                    <a:pt x="2034" y="2035"/>
                  </a:lnTo>
                  <a:lnTo>
                    <a:pt x="2022" y="2109"/>
                  </a:lnTo>
                  <a:lnTo>
                    <a:pt x="2014" y="2181"/>
                  </a:lnTo>
                  <a:lnTo>
                    <a:pt x="2010" y="2255"/>
                  </a:lnTo>
                  <a:lnTo>
                    <a:pt x="2008" y="2330"/>
                  </a:lnTo>
                  <a:lnTo>
                    <a:pt x="2008" y="2384"/>
                  </a:lnTo>
                  <a:lnTo>
                    <a:pt x="2008" y="2384"/>
                  </a:lnTo>
                  <a:lnTo>
                    <a:pt x="2008" y="2450"/>
                  </a:lnTo>
                  <a:lnTo>
                    <a:pt x="2007" y="2515"/>
                  </a:lnTo>
                  <a:lnTo>
                    <a:pt x="2003" y="2580"/>
                  </a:lnTo>
                  <a:lnTo>
                    <a:pt x="1999" y="2644"/>
                  </a:lnTo>
                  <a:lnTo>
                    <a:pt x="1993" y="2707"/>
                  </a:lnTo>
                  <a:lnTo>
                    <a:pt x="1985" y="2770"/>
                  </a:lnTo>
                  <a:lnTo>
                    <a:pt x="1976" y="2833"/>
                  </a:lnTo>
                  <a:lnTo>
                    <a:pt x="1965" y="2896"/>
                  </a:lnTo>
                  <a:lnTo>
                    <a:pt x="1953" y="2958"/>
                  </a:lnTo>
                  <a:lnTo>
                    <a:pt x="1940" y="3021"/>
                  </a:lnTo>
                  <a:lnTo>
                    <a:pt x="1925" y="3081"/>
                  </a:lnTo>
                  <a:lnTo>
                    <a:pt x="1910" y="3141"/>
                  </a:lnTo>
                  <a:lnTo>
                    <a:pt x="1891" y="3201"/>
                  </a:lnTo>
                  <a:lnTo>
                    <a:pt x="1873" y="3261"/>
                  </a:lnTo>
                  <a:lnTo>
                    <a:pt x="1853" y="3319"/>
                  </a:lnTo>
                  <a:lnTo>
                    <a:pt x="1831" y="3376"/>
                  </a:lnTo>
                  <a:lnTo>
                    <a:pt x="1810" y="3435"/>
                  </a:lnTo>
                  <a:lnTo>
                    <a:pt x="1785" y="3490"/>
                  </a:lnTo>
                  <a:lnTo>
                    <a:pt x="1760" y="3546"/>
                  </a:lnTo>
                  <a:lnTo>
                    <a:pt x="1733" y="3601"/>
                  </a:lnTo>
                  <a:lnTo>
                    <a:pt x="1705" y="3655"/>
                  </a:lnTo>
                  <a:lnTo>
                    <a:pt x="1676" y="3707"/>
                  </a:lnTo>
                  <a:lnTo>
                    <a:pt x="1647" y="3759"/>
                  </a:lnTo>
                  <a:lnTo>
                    <a:pt x="1614" y="3810"/>
                  </a:lnTo>
                  <a:lnTo>
                    <a:pt x="1582" y="3861"/>
                  </a:lnTo>
                  <a:lnTo>
                    <a:pt x="1548" y="3910"/>
                  </a:lnTo>
                  <a:lnTo>
                    <a:pt x="1513" y="3958"/>
                  </a:lnTo>
                  <a:lnTo>
                    <a:pt x="1476" y="4005"/>
                  </a:lnTo>
                  <a:lnTo>
                    <a:pt x="1439" y="4050"/>
                  </a:lnTo>
                  <a:lnTo>
                    <a:pt x="1401" y="4096"/>
                  </a:lnTo>
                  <a:lnTo>
                    <a:pt x="1361" y="4139"/>
                  </a:lnTo>
                  <a:lnTo>
                    <a:pt x="1319" y="4181"/>
                  </a:lnTo>
                  <a:lnTo>
                    <a:pt x="1319" y="4181"/>
                  </a:lnTo>
                  <a:lnTo>
                    <a:pt x="1287" y="4213"/>
                  </a:lnTo>
                  <a:lnTo>
                    <a:pt x="1253" y="4245"/>
                  </a:lnTo>
                  <a:lnTo>
                    <a:pt x="1219" y="4276"/>
                  </a:lnTo>
                  <a:lnTo>
                    <a:pt x="1185" y="4305"/>
                  </a:lnTo>
                  <a:lnTo>
                    <a:pt x="1150" y="4333"/>
                  </a:lnTo>
                  <a:lnTo>
                    <a:pt x="1115" y="4361"/>
                  </a:lnTo>
                  <a:lnTo>
                    <a:pt x="1079" y="4387"/>
                  </a:lnTo>
                  <a:lnTo>
                    <a:pt x="1044" y="4413"/>
                  </a:lnTo>
                  <a:lnTo>
                    <a:pt x="1007" y="4438"/>
                  </a:lnTo>
                  <a:lnTo>
                    <a:pt x="970" y="4462"/>
                  </a:lnTo>
                  <a:lnTo>
                    <a:pt x="932" y="4484"/>
                  </a:lnTo>
                  <a:lnTo>
                    <a:pt x="895" y="4505"/>
                  </a:lnTo>
                  <a:lnTo>
                    <a:pt x="856" y="4527"/>
                  </a:lnTo>
                  <a:lnTo>
                    <a:pt x="818" y="4547"/>
                  </a:lnTo>
                  <a:lnTo>
                    <a:pt x="778" y="4565"/>
                  </a:lnTo>
                  <a:lnTo>
                    <a:pt x="739" y="4582"/>
                  </a:lnTo>
                  <a:lnTo>
                    <a:pt x="699" y="4599"/>
                  </a:lnTo>
                  <a:lnTo>
                    <a:pt x="659" y="4615"/>
                  </a:lnTo>
                  <a:lnTo>
                    <a:pt x="619" y="4630"/>
                  </a:lnTo>
                  <a:lnTo>
                    <a:pt x="579" y="4644"/>
                  </a:lnTo>
                  <a:lnTo>
                    <a:pt x="538" y="4656"/>
                  </a:lnTo>
                  <a:lnTo>
                    <a:pt x="496" y="4667"/>
                  </a:lnTo>
                  <a:lnTo>
                    <a:pt x="456" y="4678"/>
                  </a:lnTo>
                  <a:lnTo>
                    <a:pt x="415" y="4687"/>
                  </a:lnTo>
                  <a:lnTo>
                    <a:pt x="373" y="4695"/>
                  </a:lnTo>
                  <a:lnTo>
                    <a:pt x="330" y="4702"/>
                  </a:lnTo>
                  <a:lnTo>
                    <a:pt x="289" y="4708"/>
                  </a:lnTo>
                  <a:lnTo>
                    <a:pt x="247" y="4713"/>
                  </a:lnTo>
                  <a:lnTo>
                    <a:pt x="204" y="4718"/>
                  </a:lnTo>
                  <a:lnTo>
                    <a:pt x="163" y="4721"/>
                  </a:lnTo>
                  <a:lnTo>
                    <a:pt x="119" y="4722"/>
                  </a:lnTo>
                  <a:lnTo>
                    <a:pt x="76" y="4722"/>
                  </a:lnTo>
                  <a:lnTo>
                    <a:pt x="76" y="47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4037012" y="2401888"/>
              <a:ext cx="3678238" cy="1346200"/>
            </a:xfrm>
            <a:custGeom>
              <a:avLst/>
              <a:gdLst/>
              <a:ahLst/>
              <a:cxnLst/>
              <a:rect l="l" t="t" r="r" b="b"/>
              <a:pathLst>
                <a:path w="4633" h="1696" extrusionOk="0">
                  <a:moveTo>
                    <a:pt x="76" y="1696"/>
                  </a:moveTo>
                  <a:lnTo>
                    <a:pt x="0" y="1696"/>
                  </a:lnTo>
                  <a:lnTo>
                    <a:pt x="0" y="763"/>
                  </a:lnTo>
                  <a:lnTo>
                    <a:pt x="76" y="763"/>
                  </a:lnTo>
                  <a:lnTo>
                    <a:pt x="76" y="763"/>
                  </a:lnTo>
                  <a:lnTo>
                    <a:pt x="155" y="763"/>
                  </a:lnTo>
                  <a:lnTo>
                    <a:pt x="233" y="761"/>
                  </a:lnTo>
                  <a:lnTo>
                    <a:pt x="310" y="758"/>
                  </a:lnTo>
                  <a:lnTo>
                    <a:pt x="389" y="755"/>
                  </a:lnTo>
                  <a:lnTo>
                    <a:pt x="541" y="746"/>
                  </a:lnTo>
                  <a:lnTo>
                    <a:pt x="692" y="732"/>
                  </a:lnTo>
                  <a:lnTo>
                    <a:pt x="838" y="716"/>
                  </a:lnTo>
                  <a:lnTo>
                    <a:pt x="979" y="698"/>
                  </a:lnTo>
                  <a:lnTo>
                    <a:pt x="1115" y="676"/>
                  </a:lnTo>
                  <a:lnTo>
                    <a:pt x="1244" y="655"/>
                  </a:lnTo>
                  <a:lnTo>
                    <a:pt x="1367" y="630"/>
                  </a:lnTo>
                  <a:lnTo>
                    <a:pt x="1481" y="606"/>
                  </a:lnTo>
                  <a:lnTo>
                    <a:pt x="1587" y="580"/>
                  </a:lnTo>
                  <a:lnTo>
                    <a:pt x="1682" y="552"/>
                  </a:lnTo>
                  <a:lnTo>
                    <a:pt x="1767" y="526"/>
                  </a:lnTo>
                  <a:lnTo>
                    <a:pt x="1805" y="512"/>
                  </a:lnTo>
                  <a:lnTo>
                    <a:pt x="1840" y="500"/>
                  </a:lnTo>
                  <a:lnTo>
                    <a:pt x="1873" y="486"/>
                  </a:lnTo>
                  <a:lnTo>
                    <a:pt x="1902" y="473"/>
                  </a:lnTo>
                  <a:lnTo>
                    <a:pt x="1927" y="460"/>
                  </a:lnTo>
                  <a:lnTo>
                    <a:pt x="1950" y="447"/>
                  </a:lnTo>
                  <a:lnTo>
                    <a:pt x="1950" y="447"/>
                  </a:lnTo>
                  <a:lnTo>
                    <a:pt x="1990" y="424"/>
                  </a:lnTo>
                  <a:lnTo>
                    <a:pt x="2034" y="401"/>
                  </a:lnTo>
                  <a:lnTo>
                    <a:pt x="2079" y="378"/>
                  </a:lnTo>
                  <a:lnTo>
                    <a:pt x="2126" y="355"/>
                  </a:lnTo>
                  <a:lnTo>
                    <a:pt x="2176" y="333"/>
                  </a:lnTo>
                  <a:lnTo>
                    <a:pt x="2226" y="312"/>
                  </a:lnTo>
                  <a:lnTo>
                    <a:pt x="2280" y="290"/>
                  </a:lnTo>
                  <a:lnTo>
                    <a:pt x="2336" y="270"/>
                  </a:lnTo>
                  <a:lnTo>
                    <a:pt x="2391" y="250"/>
                  </a:lnTo>
                  <a:lnTo>
                    <a:pt x="2449" y="230"/>
                  </a:lnTo>
                  <a:lnTo>
                    <a:pt x="2508" y="212"/>
                  </a:lnTo>
                  <a:lnTo>
                    <a:pt x="2568" y="193"/>
                  </a:lnTo>
                  <a:lnTo>
                    <a:pt x="2629" y="177"/>
                  </a:lnTo>
                  <a:lnTo>
                    <a:pt x="2692" y="160"/>
                  </a:lnTo>
                  <a:lnTo>
                    <a:pt x="2819" y="127"/>
                  </a:lnTo>
                  <a:lnTo>
                    <a:pt x="2949" y="100"/>
                  </a:lnTo>
                  <a:lnTo>
                    <a:pt x="3082" y="73"/>
                  </a:lnTo>
                  <a:lnTo>
                    <a:pt x="3215" y="52"/>
                  </a:lnTo>
                  <a:lnTo>
                    <a:pt x="3351" y="33"/>
                  </a:lnTo>
                  <a:lnTo>
                    <a:pt x="3417" y="26"/>
                  </a:lnTo>
                  <a:lnTo>
                    <a:pt x="3484" y="18"/>
                  </a:lnTo>
                  <a:lnTo>
                    <a:pt x="3551" y="13"/>
                  </a:lnTo>
                  <a:lnTo>
                    <a:pt x="3617" y="7"/>
                  </a:lnTo>
                  <a:lnTo>
                    <a:pt x="3681" y="4"/>
                  </a:lnTo>
                  <a:lnTo>
                    <a:pt x="3747" y="1"/>
                  </a:lnTo>
                  <a:lnTo>
                    <a:pt x="3811" y="0"/>
                  </a:lnTo>
                  <a:lnTo>
                    <a:pt x="3875" y="0"/>
                  </a:lnTo>
                  <a:lnTo>
                    <a:pt x="4633" y="0"/>
                  </a:lnTo>
                  <a:lnTo>
                    <a:pt x="4633" y="933"/>
                  </a:lnTo>
                  <a:lnTo>
                    <a:pt x="3875" y="933"/>
                  </a:lnTo>
                  <a:lnTo>
                    <a:pt x="3875" y="933"/>
                  </a:lnTo>
                  <a:lnTo>
                    <a:pt x="3824" y="933"/>
                  </a:lnTo>
                  <a:lnTo>
                    <a:pt x="3774" y="935"/>
                  </a:lnTo>
                  <a:lnTo>
                    <a:pt x="3672" y="941"/>
                  </a:lnTo>
                  <a:lnTo>
                    <a:pt x="3568" y="949"/>
                  </a:lnTo>
                  <a:lnTo>
                    <a:pt x="3461" y="961"/>
                  </a:lnTo>
                  <a:lnTo>
                    <a:pt x="3355" y="976"/>
                  </a:lnTo>
                  <a:lnTo>
                    <a:pt x="3251" y="993"/>
                  </a:lnTo>
                  <a:lnTo>
                    <a:pt x="3148" y="1013"/>
                  </a:lnTo>
                  <a:lnTo>
                    <a:pt x="3048" y="1035"/>
                  </a:lnTo>
                  <a:lnTo>
                    <a:pt x="2951" y="1058"/>
                  </a:lnTo>
                  <a:lnTo>
                    <a:pt x="2857" y="1082"/>
                  </a:lnTo>
                  <a:lnTo>
                    <a:pt x="2769" y="1109"/>
                  </a:lnTo>
                  <a:lnTo>
                    <a:pt x="2686" y="1136"/>
                  </a:lnTo>
                  <a:lnTo>
                    <a:pt x="2609" y="1164"/>
                  </a:lnTo>
                  <a:lnTo>
                    <a:pt x="2542" y="1192"/>
                  </a:lnTo>
                  <a:lnTo>
                    <a:pt x="2482" y="1219"/>
                  </a:lnTo>
                  <a:lnTo>
                    <a:pt x="2454" y="1233"/>
                  </a:lnTo>
                  <a:lnTo>
                    <a:pt x="2429" y="1249"/>
                  </a:lnTo>
                  <a:lnTo>
                    <a:pt x="2429" y="1249"/>
                  </a:lnTo>
                  <a:lnTo>
                    <a:pt x="2383" y="1275"/>
                  </a:lnTo>
                  <a:lnTo>
                    <a:pt x="2333" y="1301"/>
                  </a:lnTo>
                  <a:lnTo>
                    <a:pt x="2279" y="1326"/>
                  </a:lnTo>
                  <a:lnTo>
                    <a:pt x="2222" y="1350"/>
                  </a:lnTo>
                  <a:lnTo>
                    <a:pt x="2162" y="1375"/>
                  </a:lnTo>
                  <a:lnTo>
                    <a:pt x="2100" y="1398"/>
                  </a:lnTo>
                  <a:lnTo>
                    <a:pt x="2034" y="1419"/>
                  </a:lnTo>
                  <a:lnTo>
                    <a:pt x="1968" y="1441"/>
                  </a:lnTo>
                  <a:lnTo>
                    <a:pt x="1897" y="1461"/>
                  </a:lnTo>
                  <a:lnTo>
                    <a:pt x="1827" y="1481"/>
                  </a:lnTo>
                  <a:lnTo>
                    <a:pt x="1753" y="1499"/>
                  </a:lnTo>
                  <a:lnTo>
                    <a:pt x="1677" y="1518"/>
                  </a:lnTo>
                  <a:lnTo>
                    <a:pt x="1602" y="1535"/>
                  </a:lnTo>
                  <a:lnTo>
                    <a:pt x="1524" y="1552"/>
                  </a:lnTo>
                  <a:lnTo>
                    <a:pt x="1444" y="1567"/>
                  </a:lnTo>
                  <a:lnTo>
                    <a:pt x="1364" y="1581"/>
                  </a:lnTo>
                  <a:lnTo>
                    <a:pt x="1282" y="1595"/>
                  </a:lnTo>
                  <a:lnTo>
                    <a:pt x="1201" y="1609"/>
                  </a:lnTo>
                  <a:lnTo>
                    <a:pt x="1036" y="1632"/>
                  </a:lnTo>
                  <a:lnTo>
                    <a:pt x="870" y="1652"/>
                  </a:lnTo>
                  <a:lnTo>
                    <a:pt x="705" y="1667"/>
                  </a:lnTo>
                  <a:lnTo>
                    <a:pt x="542" y="1679"/>
                  </a:lnTo>
                  <a:lnTo>
                    <a:pt x="381" y="1689"/>
                  </a:lnTo>
                  <a:lnTo>
                    <a:pt x="226" y="1695"/>
                  </a:lnTo>
                  <a:lnTo>
                    <a:pt x="76" y="1696"/>
                  </a:lnTo>
                  <a:lnTo>
                    <a:pt x="76" y="16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3"/>
            <p:cNvSpPr/>
            <p:nvPr/>
          </p:nvSpPr>
          <p:spPr>
            <a:xfrm>
              <a:off x="7648575" y="2292350"/>
              <a:ext cx="303213" cy="954088"/>
            </a:xfrm>
            <a:custGeom>
              <a:avLst/>
              <a:gdLst/>
              <a:ahLst/>
              <a:cxnLst/>
              <a:rect l="l" t="t" r="r" b="b"/>
              <a:pathLst>
                <a:path w="383" h="1203" extrusionOk="0">
                  <a:moveTo>
                    <a:pt x="5" y="0"/>
                  </a:moveTo>
                  <a:lnTo>
                    <a:pt x="383" y="602"/>
                  </a:lnTo>
                  <a:lnTo>
                    <a:pt x="5" y="1203"/>
                  </a:lnTo>
                  <a:lnTo>
                    <a:pt x="0" y="1203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3"/>
            <p:cNvSpPr/>
            <p:nvPr/>
          </p:nvSpPr>
          <p:spPr>
            <a:xfrm>
              <a:off x="4037012" y="3006725"/>
              <a:ext cx="3678238" cy="2514600"/>
            </a:xfrm>
            <a:custGeom>
              <a:avLst/>
              <a:gdLst/>
              <a:ahLst/>
              <a:cxnLst/>
              <a:rect l="l" t="t" r="r" b="b"/>
              <a:pathLst>
                <a:path w="4633" h="3167" extrusionOk="0">
                  <a:moveTo>
                    <a:pt x="4633" y="3167"/>
                  </a:moveTo>
                  <a:lnTo>
                    <a:pt x="3226" y="3167"/>
                  </a:lnTo>
                  <a:lnTo>
                    <a:pt x="3226" y="3167"/>
                  </a:lnTo>
                  <a:lnTo>
                    <a:pt x="3162" y="3165"/>
                  </a:lnTo>
                  <a:lnTo>
                    <a:pt x="3097" y="3164"/>
                  </a:lnTo>
                  <a:lnTo>
                    <a:pt x="3032" y="3161"/>
                  </a:lnTo>
                  <a:lnTo>
                    <a:pt x="2968" y="3156"/>
                  </a:lnTo>
                  <a:lnTo>
                    <a:pt x="2905" y="3150"/>
                  </a:lnTo>
                  <a:lnTo>
                    <a:pt x="2842" y="3142"/>
                  </a:lnTo>
                  <a:lnTo>
                    <a:pt x="2779" y="3133"/>
                  </a:lnTo>
                  <a:lnTo>
                    <a:pt x="2717" y="3122"/>
                  </a:lnTo>
                  <a:lnTo>
                    <a:pt x="2656" y="3111"/>
                  </a:lnTo>
                  <a:lnTo>
                    <a:pt x="2594" y="3099"/>
                  </a:lnTo>
                  <a:lnTo>
                    <a:pt x="2534" y="3084"/>
                  </a:lnTo>
                  <a:lnTo>
                    <a:pt x="2474" y="3070"/>
                  </a:lnTo>
                  <a:lnTo>
                    <a:pt x="2416" y="3053"/>
                  </a:lnTo>
                  <a:lnTo>
                    <a:pt x="2357" y="3034"/>
                  </a:lnTo>
                  <a:lnTo>
                    <a:pt x="2299" y="3016"/>
                  </a:lnTo>
                  <a:lnTo>
                    <a:pt x="2242" y="2996"/>
                  </a:lnTo>
                  <a:lnTo>
                    <a:pt x="2186" y="2974"/>
                  </a:lnTo>
                  <a:lnTo>
                    <a:pt x="2133" y="2951"/>
                  </a:lnTo>
                  <a:lnTo>
                    <a:pt x="2077" y="2928"/>
                  </a:lnTo>
                  <a:lnTo>
                    <a:pt x="2025" y="2904"/>
                  </a:lnTo>
                  <a:lnTo>
                    <a:pt x="1973" y="2878"/>
                  </a:lnTo>
                  <a:lnTo>
                    <a:pt x="1922" y="2850"/>
                  </a:lnTo>
                  <a:lnTo>
                    <a:pt x="1873" y="2822"/>
                  </a:lnTo>
                  <a:lnTo>
                    <a:pt x="1824" y="2793"/>
                  </a:lnTo>
                  <a:lnTo>
                    <a:pt x="1776" y="2762"/>
                  </a:lnTo>
                  <a:lnTo>
                    <a:pt x="1730" y="2731"/>
                  </a:lnTo>
                  <a:lnTo>
                    <a:pt x="1685" y="2699"/>
                  </a:lnTo>
                  <a:lnTo>
                    <a:pt x="1642" y="2665"/>
                  </a:lnTo>
                  <a:lnTo>
                    <a:pt x="1599" y="2631"/>
                  </a:lnTo>
                  <a:lnTo>
                    <a:pt x="1557" y="2596"/>
                  </a:lnTo>
                  <a:lnTo>
                    <a:pt x="1519" y="2559"/>
                  </a:lnTo>
                  <a:lnTo>
                    <a:pt x="1481" y="2522"/>
                  </a:lnTo>
                  <a:lnTo>
                    <a:pt x="1481" y="2522"/>
                  </a:lnTo>
                  <a:lnTo>
                    <a:pt x="1431" y="2470"/>
                  </a:lnTo>
                  <a:lnTo>
                    <a:pt x="1385" y="2418"/>
                  </a:lnTo>
                  <a:lnTo>
                    <a:pt x="1342" y="2362"/>
                  </a:lnTo>
                  <a:lnTo>
                    <a:pt x="1302" y="2308"/>
                  </a:lnTo>
                  <a:lnTo>
                    <a:pt x="1267" y="2251"/>
                  </a:lnTo>
                  <a:lnTo>
                    <a:pt x="1233" y="2195"/>
                  </a:lnTo>
                  <a:lnTo>
                    <a:pt x="1202" y="2136"/>
                  </a:lnTo>
                  <a:lnTo>
                    <a:pt x="1175" y="2076"/>
                  </a:lnTo>
                  <a:lnTo>
                    <a:pt x="1151" y="2016"/>
                  </a:lnTo>
                  <a:lnTo>
                    <a:pt x="1130" y="1956"/>
                  </a:lnTo>
                  <a:lnTo>
                    <a:pt x="1113" y="1895"/>
                  </a:lnTo>
                  <a:lnTo>
                    <a:pt x="1099" y="1833"/>
                  </a:lnTo>
                  <a:lnTo>
                    <a:pt x="1087" y="1770"/>
                  </a:lnTo>
                  <a:lnTo>
                    <a:pt x="1079" y="1705"/>
                  </a:lnTo>
                  <a:lnTo>
                    <a:pt x="1076" y="1642"/>
                  </a:lnTo>
                  <a:lnTo>
                    <a:pt x="1075" y="1578"/>
                  </a:lnTo>
                  <a:lnTo>
                    <a:pt x="1075" y="1578"/>
                  </a:lnTo>
                  <a:lnTo>
                    <a:pt x="1075" y="1550"/>
                  </a:lnTo>
                  <a:lnTo>
                    <a:pt x="1071" y="1524"/>
                  </a:lnTo>
                  <a:lnTo>
                    <a:pt x="1067" y="1498"/>
                  </a:lnTo>
                  <a:lnTo>
                    <a:pt x="1061" y="1473"/>
                  </a:lnTo>
                  <a:lnTo>
                    <a:pt x="1055" y="1449"/>
                  </a:lnTo>
                  <a:lnTo>
                    <a:pt x="1045" y="1425"/>
                  </a:lnTo>
                  <a:lnTo>
                    <a:pt x="1036" y="1404"/>
                  </a:lnTo>
                  <a:lnTo>
                    <a:pt x="1024" y="1381"/>
                  </a:lnTo>
                  <a:lnTo>
                    <a:pt x="1013" y="1361"/>
                  </a:lnTo>
                  <a:lnTo>
                    <a:pt x="1001" y="1341"/>
                  </a:lnTo>
                  <a:lnTo>
                    <a:pt x="975" y="1304"/>
                  </a:lnTo>
                  <a:lnTo>
                    <a:pt x="947" y="1270"/>
                  </a:lnTo>
                  <a:lnTo>
                    <a:pt x="919" y="1241"/>
                  </a:lnTo>
                  <a:lnTo>
                    <a:pt x="919" y="1241"/>
                  </a:lnTo>
                  <a:lnTo>
                    <a:pt x="882" y="1205"/>
                  </a:lnTo>
                  <a:lnTo>
                    <a:pt x="842" y="1172"/>
                  </a:lnTo>
                  <a:lnTo>
                    <a:pt x="799" y="1141"/>
                  </a:lnTo>
                  <a:lnTo>
                    <a:pt x="755" y="1112"/>
                  </a:lnTo>
                  <a:lnTo>
                    <a:pt x="707" y="1084"/>
                  </a:lnTo>
                  <a:lnTo>
                    <a:pt x="658" y="1059"/>
                  </a:lnTo>
                  <a:lnTo>
                    <a:pt x="607" y="1036"/>
                  </a:lnTo>
                  <a:lnTo>
                    <a:pt x="553" y="1015"/>
                  </a:lnTo>
                  <a:lnTo>
                    <a:pt x="498" y="996"/>
                  </a:lnTo>
                  <a:lnTo>
                    <a:pt x="441" y="979"/>
                  </a:lnTo>
                  <a:lnTo>
                    <a:pt x="384" y="966"/>
                  </a:lnTo>
                  <a:lnTo>
                    <a:pt x="324" y="955"/>
                  </a:lnTo>
                  <a:lnTo>
                    <a:pt x="264" y="946"/>
                  </a:lnTo>
                  <a:lnTo>
                    <a:pt x="203" y="939"/>
                  </a:lnTo>
                  <a:lnTo>
                    <a:pt x="139" y="935"/>
                  </a:lnTo>
                  <a:lnTo>
                    <a:pt x="76" y="933"/>
                  </a:lnTo>
                  <a:lnTo>
                    <a:pt x="0" y="933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132" y="1"/>
                  </a:lnTo>
                  <a:lnTo>
                    <a:pt x="187" y="3"/>
                  </a:lnTo>
                  <a:lnTo>
                    <a:pt x="241" y="6"/>
                  </a:lnTo>
                  <a:lnTo>
                    <a:pt x="296" y="10"/>
                  </a:lnTo>
                  <a:lnTo>
                    <a:pt x="350" y="15"/>
                  </a:lnTo>
                  <a:lnTo>
                    <a:pt x="404" y="23"/>
                  </a:lnTo>
                  <a:lnTo>
                    <a:pt x="456" y="30"/>
                  </a:lnTo>
                  <a:lnTo>
                    <a:pt x="510" y="40"/>
                  </a:lnTo>
                  <a:lnTo>
                    <a:pt x="562" y="49"/>
                  </a:lnTo>
                  <a:lnTo>
                    <a:pt x="613" y="61"/>
                  </a:lnTo>
                  <a:lnTo>
                    <a:pt x="665" y="73"/>
                  </a:lnTo>
                  <a:lnTo>
                    <a:pt x="716" y="87"/>
                  </a:lnTo>
                  <a:lnTo>
                    <a:pt x="767" y="101"/>
                  </a:lnTo>
                  <a:lnTo>
                    <a:pt x="816" y="118"/>
                  </a:lnTo>
                  <a:lnTo>
                    <a:pt x="865" y="135"/>
                  </a:lnTo>
                  <a:lnTo>
                    <a:pt x="913" y="153"/>
                  </a:lnTo>
                  <a:lnTo>
                    <a:pt x="961" y="172"/>
                  </a:lnTo>
                  <a:lnTo>
                    <a:pt x="1008" y="192"/>
                  </a:lnTo>
                  <a:lnTo>
                    <a:pt x="1055" y="213"/>
                  </a:lnTo>
                  <a:lnTo>
                    <a:pt x="1101" y="236"/>
                  </a:lnTo>
                  <a:lnTo>
                    <a:pt x="1145" y="260"/>
                  </a:lnTo>
                  <a:lnTo>
                    <a:pt x="1190" y="284"/>
                  </a:lnTo>
                  <a:lnTo>
                    <a:pt x="1233" y="310"/>
                  </a:lnTo>
                  <a:lnTo>
                    <a:pt x="1276" y="336"/>
                  </a:lnTo>
                  <a:lnTo>
                    <a:pt x="1318" y="364"/>
                  </a:lnTo>
                  <a:lnTo>
                    <a:pt x="1359" y="392"/>
                  </a:lnTo>
                  <a:lnTo>
                    <a:pt x="1398" y="423"/>
                  </a:lnTo>
                  <a:lnTo>
                    <a:pt x="1437" y="453"/>
                  </a:lnTo>
                  <a:lnTo>
                    <a:pt x="1476" y="484"/>
                  </a:lnTo>
                  <a:lnTo>
                    <a:pt x="1513" y="516"/>
                  </a:lnTo>
                  <a:lnTo>
                    <a:pt x="1548" y="550"/>
                  </a:lnTo>
                  <a:lnTo>
                    <a:pt x="1584" y="584"/>
                  </a:lnTo>
                  <a:lnTo>
                    <a:pt x="1584" y="584"/>
                  </a:lnTo>
                  <a:lnTo>
                    <a:pt x="1634" y="638"/>
                  </a:lnTo>
                  <a:lnTo>
                    <a:pt x="1682" y="693"/>
                  </a:lnTo>
                  <a:lnTo>
                    <a:pt x="1727" y="750"/>
                  </a:lnTo>
                  <a:lnTo>
                    <a:pt x="1768" y="809"/>
                  </a:lnTo>
                  <a:lnTo>
                    <a:pt x="1807" y="869"/>
                  </a:lnTo>
                  <a:lnTo>
                    <a:pt x="1840" y="930"/>
                  </a:lnTo>
                  <a:lnTo>
                    <a:pt x="1873" y="992"/>
                  </a:lnTo>
                  <a:lnTo>
                    <a:pt x="1902" y="1055"/>
                  </a:lnTo>
                  <a:lnTo>
                    <a:pt x="1927" y="1119"/>
                  </a:lnTo>
                  <a:lnTo>
                    <a:pt x="1950" y="1184"/>
                  </a:lnTo>
                  <a:lnTo>
                    <a:pt x="1968" y="1250"/>
                  </a:lnTo>
                  <a:lnTo>
                    <a:pt x="1982" y="1318"/>
                  </a:lnTo>
                  <a:lnTo>
                    <a:pt x="1994" y="1384"/>
                  </a:lnTo>
                  <a:lnTo>
                    <a:pt x="2002" y="1452"/>
                  </a:lnTo>
                  <a:lnTo>
                    <a:pt x="2007" y="1521"/>
                  </a:lnTo>
                  <a:lnTo>
                    <a:pt x="2008" y="1589"/>
                  </a:lnTo>
                  <a:lnTo>
                    <a:pt x="2008" y="1589"/>
                  </a:lnTo>
                  <a:lnTo>
                    <a:pt x="2008" y="1605"/>
                  </a:lnTo>
                  <a:lnTo>
                    <a:pt x="2010" y="1622"/>
                  </a:lnTo>
                  <a:lnTo>
                    <a:pt x="2013" y="1641"/>
                  </a:lnTo>
                  <a:lnTo>
                    <a:pt x="2016" y="1658"/>
                  </a:lnTo>
                  <a:lnTo>
                    <a:pt x="2020" y="1675"/>
                  </a:lnTo>
                  <a:lnTo>
                    <a:pt x="2027" y="1692"/>
                  </a:lnTo>
                  <a:lnTo>
                    <a:pt x="2034" y="1708"/>
                  </a:lnTo>
                  <a:lnTo>
                    <a:pt x="2042" y="1727"/>
                  </a:lnTo>
                  <a:lnTo>
                    <a:pt x="2051" y="1744"/>
                  </a:lnTo>
                  <a:lnTo>
                    <a:pt x="2060" y="1761"/>
                  </a:lnTo>
                  <a:lnTo>
                    <a:pt x="2085" y="1796"/>
                  </a:lnTo>
                  <a:lnTo>
                    <a:pt x="2113" y="1832"/>
                  </a:lnTo>
                  <a:lnTo>
                    <a:pt x="2145" y="1865"/>
                  </a:lnTo>
                  <a:lnTo>
                    <a:pt x="2145" y="1865"/>
                  </a:lnTo>
                  <a:lnTo>
                    <a:pt x="2166" y="1887"/>
                  </a:lnTo>
                  <a:lnTo>
                    <a:pt x="2188" y="1907"/>
                  </a:lnTo>
                  <a:lnTo>
                    <a:pt x="2213" y="1927"/>
                  </a:lnTo>
                  <a:lnTo>
                    <a:pt x="2237" y="1947"/>
                  </a:lnTo>
                  <a:lnTo>
                    <a:pt x="2263" y="1965"/>
                  </a:lnTo>
                  <a:lnTo>
                    <a:pt x="2290" y="1984"/>
                  </a:lnTo>
                  <a:lnTo>
                    <a:pt x="2317" y="2001"/>
                  </a:lnTo>
                  <a:lnTo>
                    <a:pt x="2345" y="2019"/>
                  </a:lnTo>
                  <a:lnTo>
                    <a:pt x="2376" y="2035"/>
                  </a:lnTo>
                  <a:lnTo>
                    <a:pt x="2405" y="2051"/>
                  </a:lnTo>
                  <a:lnTo>
                    <a:pt x="2468" y="2081"/>
                  </a:lnTo>
                  <a:lnTo>
                    <a:pt x="2534" y="2108"/>
                  </a:lnTo>
                  <a:lnTo>
                    <a:pt x="2603" y="2135"/>
                  </a:lnTo>
                  <a:lnTo>
                    <a:pt x="2674" y="2156"/>
                  </a:lnTo>
                  <a:lnTo>
                    <a:pt x="2748" y="2176"/>
                  </a:lnTo>
                  <a:lnTo>
                    <a:pt x="2825" y="2193"/>
                  </a:lnTo>
                  <a:lnTo>
                    <a:pt x="2902" y="2207"/>
                  </a:lnTo>
                  <a:lnTo>
                    <a:pt x="2982" y="2219"/>
                  </a:lnTo>
                  <a:lnTo>
                    <a:pt x="3062" y="2227"/>
                  </a:lnTo>
                  <a:lnTo>
                    <a:pt x="3143" y="2231"/>
                  </a:lnTo>
                  <a:lnTo>
                    <a:pt x="3226" y="2233"/>
                  </a:lnTo>
                  <a:lnTo>
                    <a:pt x="4633" y="2233"/>
                  </a:lnTo>
                  <a:lnTo>
                    <a:pt x="4633" y="31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3"/>
            <p:cNvSpPr/>
            <p:nvPr/>
          </p:nvSpPr>
          <p:spPr>
            <a:xfrm>
              <a:off x="7648575" y="4667250"/>
              <a:ext cx="303213" cy="955675"/>
            </a:xfrm>
            <a:custGeom>
              <a:avLst/>
              <a:gdLst/>
              <a:ahLst/>
              <a:cxnLst/>
              <a:rect l="l" t="t" r="r" b="b"/>
              <a:pathLst>
                <a:path w="383" h="1203" extrusionOk="0">
                  <a:moveTo>
                    <a:pt x="5" y="0"/>
                  </a:moveTo>
                  <a:lnTo>
                    <a:pt x="383" y="602"/>
                  </a:lnTo>
                  <a:lnTo>
                    <a:pt x="5" y="1203"/>
                  </a:lnTo>
                  <a:lnTo>
                    <a:pt x="0" y="1203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3"/>
            <p:cNvSpPr/>
            <p:nvPr/>
          </p:nvSpPr>
          <p:spPr>
            <a:xfrm>
              <a:off x="4037012" y="3006725"/>
              <a:ext cx="3678238" cy="3749675"/>
            </a:xfrm>
            <a:custGeom>
              <a:avLst/>
              <a:gdLst/>
              <a:ahLst/>
              <a:cxnLst/>
              <a:rect l="l" t="t" r="r" b="b"/>
              <a:pathLst>
                <a:path w="4633" h="4723" extrusionOk="0">
                  <a:moveTo>
                    <a:pt x="4633" y="4723"/>
                  </a:moveTo>
                  <a:lnTo>
                    <a:pt x="3226" y="4723"/>
                  </a:lnTo>
                  <a:lnTo>
                    <a:pt x="3226" y="4723"/>
                  </a:lnTo>
                  <a:lnTo>
                    <a:pt x="3175" y="4722"/>
                  </a:lnTo>
                  <a:lnTo>
                    <a:pt x="3125" y="4720"/>
                  </a:lnTo>
                  <a:lnTo>
                    <a:pt x="3074" y="4717"/>
                  </a:lnTo>
                  <a:lnTo>
                    <a:pt x="3023" y="4713"/>
                  </a:lnTo>
                  <a:lnTo>
                    <a:pt x="2972" y="4706"/>
                  </a:lnTo>
                  <a:lnTo>
                    <a:pt x="2922" y="4700"/>
                  </a:lnTo>
                  <a:lnTo>
                    <a:pt x="2872" y="4691"/>
                  </a:lnTo>
                  <a:lnTo>
                    <a:pt x="2823" y="4682"/>
                  </a:lnTo>
                  <a:lnTo>
                    <a:pt x="2772" y="4671"/>
                  </a:lnTo>
                  <a:lnTo>
                    <a:pt x="2725" y="4659"/>
                  </a:lnTo>
                  <a:lnTo>
                    <a:pt x="2676" y="4645"/>
                  </a:lnTo>
                  <a:lnTo>
                    <a:pt x="2626" y="4631"/>
                  </a:lnTo>
                  <a:lnTo>
                    <a:pt x="2579" y="4616"/>
                  </a:lnTo>
                  <a:lnTo>
                    <a:pt x="2531" y="4599"/>
                  </a:lnTo>
                  <a:lnTo>
                    <a:pt x="2483" y="4580"/>
                  </a:lnTo>
                  <a:lnTo>
                    <a:pt x="2437" y="4562"/>
                  </a:lnTo>
                  <a:lnTo>
                    <a:pt x="2391" y="4540"/>
                  </a:lnTo>
                  <a:lnTo>
                    <a:pt x="2345" y="4519"/>
                  </a:lnTo>
                  <a:lnTo>
                    <a:pt x="2299" y="4497"/>
                  </a:lnTo>
                  <a:lnTo>
                    <a:pt x="2254" y="4473"/>
                  </a:lnTo>
                  <a:lnTo>
                    <a:pt x="2210" y="4448"/>
                  </a:lnTo>
                  <a:lnTo>
                    <a:pt x="2165" y="4422"/>
                  </a:lnTo>
                  <a:lnTo>
                    <a:pt x="2122" y="4394"/>
                  </a:lnTo>
                  <a:lnTo>
                    <a:pt x="2079" y="4365"/>
                  </a:lnTo>
                  <a:lnTo>
                    <a:pt x="2037" y="4336"/>
                  </a:lnTo>
                  <a:lnTo>
                    <a:pt x="1996" y="4305"/>
                  </a:lnTo>
                  <a:lnTo>
                    <a:pt x="1954" y="4273"/>
                  </a:lnTo>
                  <a:lnTo>
                    <a:pt x="1914" y="4240"/>
                  </a:lnTo>
                  <a:lnTo>
                    <a:pt x="1874" y="4206"/>
                  </a:lnTo>
                  <a:lnTo>
                    <a:pt x="1834" y="4171"/>
                  </a:lnTo>
                  <a:lnTo>
                    <a:pt x="1796" y="4136"/>
                  </a:lnTo>
                  <a:lnTo>
                    <a:pt x="1757" y="4097"/>
                  </a:lnTo>
                  <a:lnTo>
                    <a:pt x="1757" y="4097"/>
                  </a:lnTo>
                  <a:lnTo>
                    <a:pt x="1717" y="4056"/>
                  </a:lnTo>
                  <a:lnTo>
                    <a:pt x="1677" y="4013"/>
                  </a:lnTo>
                  <a:lnTo>
                    <a:pt x="1639" y="3970"/>
                  </a:lnTo>
                  <a:lnTo>
                    <a:pt x="1602" y="3923"/>
                  </a:lnTo>
                  <a:lnTo>
                    <a:pt x="1567" y="3877"/>
                  </a:lnTo>
                  <a:lnTo>
                    <a:pt x="1531" y="3831"/>
                  </a:lnTo>
                  <a:lnTo>
                    <a:pt x="1497" y="3783"/>
                  </a:lnTo>
                  <a:lnTo>
                    <a:pt x="1465" y="3734"/>
                  </a:lnTo>
                  <a:lnTo>
                    <a:pt x="1434" y="3685"/>
                  </a:lnTo>
                  <a:lnTo>
                    <a:pt x="1404" y="3634"/>
                  </a:lnTo>
                  <a:lnTo>
                    <a:pt x="1376" y="3584"/>
                  </a:lnTo>
                  <a:lnTo>
                    <a:pt x="1348" y="3533"/>
                  </a:lnTo>
                  <a:lnTo>
                    <a:pt x="1321" y="3479"/>
                  </a:lnTo>
                  <a:lnTo>
                    <a:pt x="1296" y="3427"/>
                  </a:lnTo>
                  <a:lnTo>
                    <a:pt x="1273" y="3373"/>
                  </a:lnTo>
                  <a:lnTo>
                    <a:pt x="1250" y="3319"/>
                  </a:lnTo>
                  <a:lnTo>
                    <a:pt x="1228" y="3264"/>
                  </a:lnTo>
                  <a:lnTo>
                    <a:pt x="1208" y="3208"/>
                  </a:lnTo>
                  <a:lnTo>
                    <a:pt x="1190" y="3151"/>
                  </a:lnTo>
                  <a:lnTo>
                    <a:pt x="1173" y="3094"/>
                  </a:lnTo>
                  <a:lnTo>
                    <a:pt x="1158" y="3037"/>
                  </a:lnTo>
                  <a:lnTo>
                    <a:pt x="1142" y="2981"/>
                  </a:lnTo>
                  <a:lnTo>
                    <a:pt x="1130" y="2922"/>
                  </a:lnTo>
                  <a:lnTo>
                    <a:pt x="1118" y="2864"/>
                  </a:lnTo>
                  <a:lnTo>
                    <a:pt x="1107" y="2805"/>
                  </a:lnTo>
                  <a:lnTo>
                    <a:pt x="1098" y="2745"/>
                  </a:lnTo>
                  <a:lnTo>
                    <a:pt x="1090" y="2687"/>
                  </a:lnTo>
                  <a:lnTo>
                    <a:pt x="1085" y="2627"/>
                  </a:lnTo>
                  <a:lnTo>
                    <a:pt x="1079" y="2567"/>
                  </a:lnTo>
                  <a:lnTo>
                    <a:pt x="1076" y="2507"/>
                  </a:lnTo>
                  <a:lnTo>
                    <a:pt x="1075" y="2445"/>
                  </a:lnTo>
                  <a:lnTo>
                    <a:pt x="1075" y="2385"/>
                  </a:lnTo>
                  <a:lnTo>
                    <a:pt x="1075" y="2330"/>
                  </a:lnTo>
                  <a:lnTo>
                    <a:pt x="1075" y="2330"/>
                  </a:lnTo>
                  <a:lnTo>
                    <a:pt x="1075" y="2288"/>
                  </a:lnTo>
                  <a:lnTo>
                    <a:pt x="1073" y="2248"/>
                  </a:lnTo>
                  <a:lnTo>
                    <a:pt x="1068" y="2165"/>
                  </a:lnTo>
                  <a:lnTo>
                    <a:pt x="1061" y="2085"/>
                  </a:lnTo>
                  <a:lnTo>
                    <a:pt x="1048" y="2004"/>
                  </a:lnTo>
                  <a:lnTo>
                    <a:pt x="1033" y="1925"/>
                  </a:lnTo>
                  <a:lnTo>
                    <a:pt x="1015" y="1848"/>
                  </a:lnTo>
                  <a:lnTo>
                    <a:pt x="991" y="1773"/>
                  </a:lnTo>
                  <a:lnTo>
                    <a:pt x="967" y="1699"/>
                  </a:lnTo>
                  <a:lnTo>
                    <a:pt x="938" y="1627"/>
                  </a:lnTo>
                  <a:lnTo>
                    <a:pt x="922" y="1592"/>
                  </a:lnTo>
                  <a:lnTo>
                    <a:pt x="907" y="1558"/>
                  </a:lnTo>
                  <a:lnTo>
                    <a:pt x="890" y="1524"/>
                  </a:lnTo>
                  <a:lnTo>
                    <a:pt x="872" y="1490"/>
                  </a:lnTo>
                  <a:lnTo>
                    <a:pt x="853" y="1458"/>
                  </a:lnTo>
                  <a:lnTo>
                    <a:pt x="835" y="1425"/>
                  </a:lnTo>
                  <a:lnTo>
                    <a:pt x="815" y="1395"/>
                  </a:lnTo>
                  <a:lnTo>
                    <a:pt x="795" y="1364"/>
                  </a:lnTo>
                  <a:lnTo>
                    <a:pt x="773" y="1335"/>
                  </a:lnTo>
                  <a:lnTo>
                    <a:pt x="752" y="1305"/>
                  </a:lnTo>
                  <a:lnTo>
                    <a:pt x="729" y="1278"/>
                  </a:lnTo>
                  <a:lnTo>
                    <a:pt x="705" y="1250"/>
                  </a:lnTo>
                  <a:lnTo>
                    <a:pt x="682" y="1224"/>
                  </a:lnTo>
                  <a:lnTo>
                    <a:pt x="658" y="1198"/>
                  </a:lnTo>
                  <a:lnTo>
                    <a:pt x="658" y="1198"/>
                  </a:lnTo>
                  <a:lnTo>
                    <a:pt x="633" y="1176"/>
                  </a:lnTo>
                  <a:lnTo>
                    <a:pt x="609" y="1152"/>
                  </a:lnTo>
                  <a:lnTo>
                    <a:pt x="581" y="1129"/>
                  </a:lnTo>
                  <a:lnTo>
                    <a:pt x="553" y="1106"/>
                  </a:lnTo>
                  <a:lnTo>
                    <a:pt x="522" y="1084"/>
                  </a:lnTo>
                  <a:lnTo>
                    <a:pt x="490" y="1061"/>
                  </a:lnTo>
                  <a:lnTo>
                    <a:pt x="456" y="1041"/>
                  </a:lnTo>
                  <a:lnTo>
                    <a:pt x="421" y="1021"/>
                  </a:lnTo>
                  <a:lnTo>
                    <a:pt x="382" y="1002"/>
                  </a:lnTo>
                  <a:lnTo>
                    <a:pt x="344" y="986"/>
                  </a:lnTo>
                  <a:lnTo>
                    <a:pt x="304" y="970"/>
                  </a:lnTo>
                  <a:lnTo>
                    <a:pt x="261" y="958"/>
                  </a:lnTo>
                  <a:lnTo>
                    <a:pt x="218" y="947"/>
                  </a:lnTo>
                  <a:lnTo>
                    <a:pt x="172" y="939"/>
                  </a:lnTo>
                  <a:lnTo>
                    <a:pt x="126" y="935"/>
                  </a:lnTo>
                  <a:lnTo>
                    <a:pt x="76" y="933"/>
                  </a:lnTo>
                  <a:lnTo>
                    <a:pt x="0" y="933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119" y="1"/>
                  </a:lnTo>
                  <a:lnTo>
                    <a:pt x="163" y="3"/>
                  </a:lnTo>
                  <a:lnTo>
                    <a:pt x="204" y="4"/>
                  </a:lnTo>
                  <a:lnTo>
                    <a:pt x="247" y="9"/>
                  </a:lnTo>
                  <a:lnTo>
                    <a:pt x="289" y="13"/>
                  </a:lnTo>
                  <a:lnTo>
                    <a:pt x="330" y="20"/>
                  </a:lnTo>
                  <a:lnTo>
                    <a:pt x="373" y="27"/>
                  </a:lnTo>
                  <a:lnTo>
                    <a:pt x="415" y="35"/>
                  </a:lnTo>
                  <a:lnTo>
                    <a:pt x="456" y="44"/>
                  </a:lnTo>
                  <a:lnTo>
                    <a:pt x="496" y="55"/>
                  </a:lnTo>
                  <a:lnTo>
                    <a:pt x="538" y="66"/>
                  </a:lnTo>
                  <a:lnTo>
                    <a:pt x="579" y="80"/>
                  </a:lnTo>
                  <a:lnTo>
                    <a:pt x="619" y="92"/>
                  </a:lnTo>
                  <a:lnTo>
                    <a:pt x="659" y="107"/>
                  </a:lnTo>
                  <a:lnTo>
                    <a:pt x="699" y="123"/>
                  </a:lnTo>
                  <a:lnTo>
                    <a:pt x="739" y="140"/>
                  </a:lnTo>
                  <a:lnTo>
                    <a:pt x="778" y="156"/>
                  </a:lnTo>
                  <a:lnTo>
                    <a:pt x="818" y="176"/>
                  </a:lnTo>
                  <a:lnTo>
                    <a:pt x="856" y="195"/>
                  </a:lnTo>
                  <a:lnTo>
                    <a:pt x="895" y="216"/>
                  </a:lnTo>
                  <a:lnTo>
                    <a:pt x="932" y="238"/>
                  </a:lnTo>
                  <a:lnTo>
                    <a:pt x="970" y="261"/>
                  </a:lnTo>
                  <a:lnTo>
                    <a:pt x="1007" y="284"/>
                  </a:lnTo>
                  <a:lnTo>
                    <a:pt x="1044" y="309"/>
                  </a:lnTo>
                  <a:lnTo>
                    <a:pt x="1079" y="335"/>
                  </a:lnTo>
                  <a:lnTo>
                    <a:pt x="1115" y="361"/>
                  </a:lnTo>
                  <a:lnTo>
                    <a:pt x="1150" y="389"/>
                  </a:lnTo>
                  <a:lnTo>
                    <a:pt x="1185" y="418"/>
                  </a:lnTo>
                  <a:lnTo>
                    <a:pt x="1219" y="447"/>
                  </a:lnTo>
                  <a:lnTo>
                    <a:pt x="1253" y="476"/>
                  </a:lnTo>
                  <a:lnTo>
                    <a:pt x="1287" y="509"/>
                  </a:lnTo>
                  <a:lnTo>
                    <a:pt x="1319" y="541"/>
                  </a:lnTo>
                  <a:lnTo>
                    <a:pt x="1319" y="541"/>
                  </a:lnTo>
                  <a:lnTo>
                    <a:pt x="1361" y="583"/>
                  </a:lnTo>
                  <a:lnTo>
                    <a:pt x="1401" y="627"/>
                  </a:lnTo>
                  <a:lnTo>
                    <a:pt x="1439" y="672"/>
                  </a:lnTo>
                  <a:lnTo>
                    <a:pt x="1476" y="718"/>
                  </a:lnTo>
                  <a:lnTo>
                    <a:pt x="1513" y="764"/>
                  </a:lnTo>
                  <a:lnTo>
                    <a:pt x="1548" y="812"/>
                  </a:lnTo>
                  <a:lnTo>
                    <a:pt x="1582" y="861"/>
                  </a:lnTo>
                  <a:lnTo>
                    <a:pt x="1614" y="912"/>
                  </a:lnTo>
                  <a:lnTo>
                    <a:pt x="1647" y="962"/>
                  </a:lnTo>
                  <a:lnTo>
                    <a:pt x="1676" y="1015"/>
                  </a:lnTo>
                  <a:lnTo>
                    <a:pt x="1705" y="1067"/>
                  </a:lnTo>
                  <a:lnTo>
                    <a:pt x="1733" y="1121"/>
                  </a:lnTo>
                  <a:lnTo>
                    <a:pt x="1760" y="1176"/>
                  </a:lnTo>
                  <a:lnTo>
                    <a:pt x="1785" y="1232"/>
                  </a:lnTo>
                  <a:lnTo>
                    <a:pt x="1810" y="1289"/>
                  </a:lnTo>
                  <a:lnTo>
                    <a:pt x="1831" y="1345"/>
                  </a:lnTo>
                  <a:lnTo>
                    <a:pt x="1853" y="1402"/>
                  </a:lnTo>
                  <a:lnTo>
                    <a:pt x="1873" y="1461"/>
                  </a:lnTo>
                  <a:lnTo>
                    <a:pt x="1891" y="1521"/>
                  </a:lnTo>
                  <a:lnTo>
                    <a:pt x="1910" y="1581"/>
                  </a:lnTo>
                  <a:lnTo>
                    <a:pt x="1925" y="1641"/>
                  </a:lnTo>
                  <a:lnTo>
                    <a:pt x="1940" y="1702"/>
                  </a:lnTo>
                  <a:lnTo>
                    <a:pt x="1953" y="1764"/>
                  </a:lnTo>
                  <a:lnTo>
                    <a:pt x="1965" y="1825"/>
                  </a:lnTo>
                  <a:lnTo>
                    <a:pt x="1976" y="1888"/>
                  </a:lnTo>
                  <a:lnTo>
                    <a:pt x="1985" y="1952"/>
                  </a:lnTo>
                  <a:lnTo>
                    <a:pt x="1993" y="2015"/>
                  </a:lnTo>
                  <a:lnTo>
                    <a:pt x="1999" y="2078"/>
                  </a:lnTo>
                  <a:lnTo>
                    <a:pt x="2003" y="2142"/>
                  </a:lnTo>
                  <a:lnTo>
                    <a:pt x="2007" y="2207"/>
                  </a:lnTo>
                  <a:lnTo>
                    <a:pt x="2008" y="2271"/>
                  </a:lnTo>
                  <a:lnTo>
                    <a:pt x="2008" y="2338"/>
                  </a:lnTo>
                  <a:lnTo>
                    <a:pt x="2008" y="2391"/>
                  </a:lnTo>
                  <a:lnTo>
                    <a:pt x="2008" y="2391"/>
                  </a:lnTo>
                  <a:lnTo>
                    <a:pt x="2010" y="2467"/>
                  </a:lnTo>
                  <a:lnTo>
                    <a:pt x="2014" y="2541"/>
                  </a:lnTo>
                  <a:lnTo>
                    <a:pt x="2022" y="2614"/>
                  </a:lnTo>
                  <a:lnTo>
                    <a:pt x="2034" y="2687"/>
                  </a:lnTo>
                  <a:lnTo>
                    <a:pt x="2050" y="2758"/>
                  </a:lnTo>
                  <a:lnTo>
                    <a:pt x="2068" y="2828"/>
                  </a:lnTo>
                  <a:lnTo>
                    <a:pt x="2090" y="2898"/>
                  </a:lnTo>
                  <a:lnTo>
                    <a:pt x="2114" y="2965"/>
                  </a:lnTo>
                  <a:lnTo>
                    <a:pt x="2142" y="3031"/>
                  </a:lnTo>
                  <a:lnTo>
                    <a:pt x="2173" y="3096"/>
                  </a:lnTo>
                  <a:lnTo>
                    <a:pt x="2206" y="3159"/>
                  </a:lnTo>
                  <a:lnTo>
                    <a:pt x="2243" y="3221"/>
                  </a:lnTo>
                  <a:lnTo>
                    <a:pt x="2283" y="3279"/>
                  </a:lnTo>
                  <a:lnTo>
                    <a:pt x="2326" y="3334"/>
                  </a:lnTo>
                  <a:lnTo>
                    <a:pt x="2349" y="3362"/>
                  </a:lnTo>
                  <a:lnTo>
                    <a:pt x="2373" y="3388"/>
                  </a:lnTo>
                  <a:lnTo>
                    <a:pt x="2396" y="3414"/>
                  </a:lnTo>
                  <a:lnTo>
                    <a:pt x="2420" y="3440"/>
                  </a:lnTo>
                  <a:lnTo>
                    <a:pt x="2420" y="3440"/>
                  </a:lnTo>
                  <a:lnTo>
                    <a:pt x="2463" y="3480"/>
                  </a:lnTo>
                  <a:lnTo>
                    <a:pt x="2506" y="3519"/>
                  </a:lnTo>
                  <a:lnTo>
                    <a:pt x="2552" y="3556"/>
                  </a:lnTo>
                  <a:lnTo>
                    <a:pt x="2599" y="3590"/>
                  </a:lnTo>
                  <a:lnTo>
                    <a:pt x="2646" y="3620"/>
                  </a:lnTo>
                  <a:lnTo>
                    <a:pt x="2696" y="3650"/>
                  </a:lnTo>
                  <a:lnTo>
                    <a:pt x="2745" y="3676"/>
                  </a:lnTo>
                  <a:lnTo>
                    <a:pt x="2795" y="3699"/>
                  </a:lnTo>
                  <a:lnTo>
                    <a:pt x="2848" y="3720"/>
                  </a:lnTo>
                  <a:lnTo>
                    <a:pt x="2900" y="3737"/>
                  </a:lnTo>
                  <a:lnTo>
                    <a:pt x="2954" y="3753"/>
                  </a:lnTo>
                  <a:lnTo>
                    <a:pt x="3006" y="3767"/>
                  </a:lnTo>
                  <a:lnTo>
                    <a:pt x="3062" y="3776"/>
                  </a:lnTo>
                  <a:lnTo>
                    <a:pt x="3115" y="3783"/>
                  </a:lnTo>
                  <a:lnTo>
                    <a:pt x="3171" y="3788"/>
                  </a:lnTo>
                  <a:lnTo>
                    <a:pt x="3226" y="3790"/>
                  </a:lnTo>
                  <a:lnTo>
                    <a:pt x="4633" y="3790"/>
                  </a:lnTo>
                  <a:lnTo>
                    <a:pt x="4633" y="472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3"/>
            <p:cNvSpPr/>
            <p:nvPr/>
          </p:nvSpPr>
          <p:spPr>
            <a:xfrm>
              <a:off x="7648575" y="5903913"/>
              <a:ext cx="303213" cy="954088"/>
            </a:xfrm>
            <a:custGeom>
              <a:avLst/>
              <a:gdLst/>
              <a:ahLst/>
              <a:cxnLst/>
              <a:rect l="l" t="t" r="r" b="b"/>
              <a:pathLst>
                <a:path w="383" h="1203" extrusionOk="0">
                  <a:moveTo>
                    <a:pt x="5" y="0"/>
                  </a:moveTo>
                  <a:lnTo>
                    <a:pt x="383" y="602"/>
                  </a:lnTo>
                  <a:lnTo>
                    <a:pt x="5" y="1203"/>
                  </a:lnTo>
                  <a:lnTo>
                    <a:pt x="0" y="1203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3"/>
            <p:cNvSpPr/>
            <p:nvPr/>
          </p:nvSpPr>
          <p:spPr>
            <a:xfrm>
              <a:off x="4037012" y="3006725"/>
              <a:ext cx="3678238" cy="1347788"/>
            </a:xfrm>
            <a:custGeom>
              <a:avLst/>
              <a:gdLst/>
              <a:ahLst/>
              <a:cxnLst/>
              <a:rect l="l" t="t" r="r" b="b"/>
              <a:pathLst>
                <a:path w="4633" h="1696" extrusionOk="0">
                  <a:moveTo>
                    <a:pt x="4633" y="1696"/>
                  </a:moveTo>
                  <a:lnTo>
                    <a:pt x="3875" y="1696"/>
                  </a:lnTo>
                  <a:lnTo>
                    <a:pt x="3875" y="1696"/>
                  </a:lnTo>
                  <a:lnTo>
                    <a:pt x="3811" y="1696"/>
                  </a:lnTo>
                  <a:lnTo>
                    <a:pt x="3747" y="1695"/>
                  </a:lnTo>
                  <a:lnTo>
                    <a:pt x="3681" y="1692"/>
                  </a:lnTo>
                  <a:lnTo>
                    <a:pt x="3617" y="1688"/>
                  </a:lnTo>
                  <a:lnTo>
                    <a:pt x="3551" y="1684"/>
                  </a:lnTo>
                  <a:lnTo>
                    <a:pt x="3484" y="1678"/>
                  </a:lnTo>
                  <a:lnTo>
                    <a:pt x="3417" y="1670"/>
                  </a:lnTo>
                  <a:lnTo>
                    <a:pt x="3351" y="1662"/>
                  </a:lnTo>
                  <a:lnTo>
                    <a:pt x="3215" y="1644"/>
                  </a:lnTo>
                  <a:lnTo>
                    <a:pt x="3082" y="1622"/>
                  </a:lnTo>
                  <a:lnTo>
                    <a:pt x="2949" y="1598"/>
                  </a:lnTo>
                  <a:lnTo>
                    <a:pt x="2819" y="1569"/>
                  </a:lnTo>
                  <a:lnTo>
                    <a:pt x="2692" y="1538"/>
                  </a:lnTo>
                  <a:lnTo>
                    <a:pt x="2629" y="1521"/>
                  </a:lnTo>
                  <a:lnTo>
                    <a:pt x="2568" y="1502"/>
                  </a:lnTo>
                  <a:lnTo>
                    <a:pt x="2508" y="1484"/>
                  </a:lnTo>
                  <a:lnTo>
                    <a:pt x="2449" y="1465"/>
                  </a:lnTo>
                  <a:lnTo>
                    <a:pt x="2391" y="1447"/>
                  </a:lnTo>
                  <a:lnTo>
                    <a:pt x="2336" y="1427"/>
                  </a:lnTo>
                  <a:lnTo>
                    <a:pt x="2280" y="1405"/>
                  </a:lnTo>
                  <a:lnTo>
                    <a:pt x="2226" y="1385"/>
                  </a:lnTo>
                  <a:lnTo>
                    <a:pt x="2176" y="1364"/>
                  </a:lnTo>
                  <a:lnTo>
                    <a:pt x="2126" y="1341"/>
                  </a:lnTo>
                  <a:lnTo>
                    <a:pt x="2079" y="1319"/>
                  </a:lnTo>
                  <a:lnTo>
                    <a:pt x="2034" y="1296"/>
                  </a:lnTo>
                  <a:lnTo>
                    <a:pt x="1990" y="1272"/>
                  </a:lnTo>
                  <a:lnTo>
                    <a:pt x="1950" y="1249"/>
                  </a:lnTo>
                  <a:lnTo>
                    <a:pt x="1950" y="1249"/>
                  </a:lnTo>
                  <a:lnTo>
                    <a:pt x="1927" y="1236"/>
                  </a:lnTo>
                  <a:lnTo>
                    <a:pt x="1902" y="1224"/>
                  </a:lnTo>
                  <a:lnTo>
                    <a:pt x="1873" y="1210"/>
                  </a:lnTo>
                  <a:lnTo>
                    <a:pt x="1840" y="1198"/>
                  </a:lnTo>
                  <a:lnTo>
                    <a:pt x="1805" y="1184"/>
                  </a:lnTo>
                  <a:lnTo>
                    <a:pt x="1767" y="1170"/>
                  </a:lnTo>
                  <a:lnTo>
                    <a:pt x="1682" y="1144"/>
                  </a:lnTo>
                  <a:lnTo>
                    <a:pt x="1587" y="1118"/>
                  </a:lnTo>
                  <a:lnTo>
                    <a:pt x="1481" y="1092"/>
                  </a:lnTo>
                  <a:lnTo>
                    <a:pt x="1367" y="1066"/>
                  </a:lnTo>
                  <a:lnTo>
                    <a:pt x="1244" y="1041"/>
                  </a:lnTo>
                  <a:lnTo>
                    <a:pt x="1115" y="1019"/>
                  </a:lnTo>
                  <a:lnTo>
                    <a:pt x="979" y="998"/>
                  </a:lnTo>
                  <a:lnTo>
                    <a:pt x="838" y="979"/>
                  </a:lnTo>
                  <a:lnTo>
                    <a:pt x="692" y="964"/>
                  </a:lnTo>
                  <a:lnTo>
                    <a:pt x="541" y="952"/>
                  </a:lnTo>
                  <a:lnTo>
                    <a:pt x="389" y="941"/>
                  </a:lnTo>
                  <a:lnTo>
                    <a:pt x="310" y="938"/>
                  </a:lnTo>
                  <a:lnTo>
                    <a:pt x="233" y="935"/>
                  </a:lnTo>
                  <a:lnTo>
                    <a:pt x="155" y="933"/>
                  </a:lnTo>
                  <a:lnTo>
                    <a:pt x="76" y="933"/>
                  </a:lnTo>
                  <a:lnTo>
                    <a:pt x="0" y="933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226" y="1"/>
                  </a:lnTo>
                  <a:lnTo>
                    <a:pt x="381" y="7"/>
                  </a:lnTo>
                  <a:lnTo>
                    <a:pt x="542" y="16"/>
                  </a:lnTo>
                  <a:lnTo>
                    <a:pt x="705" y="29"/>
                  </a:lnTo>
                  <a:lnTo>
                    <a:pt x="870" y="46"/>
                  </a:lnTo>
                  <a:lnTo>
                    <a:pt x="1036" y="64"/>
                  </a:lnTo>
                  <a:lnTo>
                    <a:pt x="1201" y="89"/>
                  </a:lnTo>
                  <a:lnTo>
                    <a:pt x="1282" y="101"/>
                  </a:lnTo>
                  <a:lnTo>
                    <a:pt x="1364" y="115"/>
                  </a:lnTo>
                  <a:lnTo>
                    <a:pt x="1444" y="129"/>
                  </a:lnTo>
                  <a:lnTo>
                    <a:pt x="1524" y="144"/>
                  </a:lnTo>
                  <a:lnTo>
                    <a:pt x="1602" y="161"/>
                  </a:lnTo>
                  <a:lnTo>
                    <a:pt x="1677" y="178"/>
                  </a:lnTo>
                  <a:lnTo>
                    <a:pt x="1753" y="196"/>
                  </a:lnTo>
                  <a:lnTo>
                    <a:pt x="1827" y="215"/>
                  </a:lnTo>
                  <a:lnTo>
                    <a:pt x="1897" y="235"/>
                  </a:lnTo>
                  <a:lnTo>
                    <a:pt x="1968" y="255"/>
                  </a:lnTo>
                  <a:lnTo>
                    <a:pt x="2034" y="276"/>
                  </a:lnTo>
                  <a:lnTo>
                    <a:pt x="2100" y="298"/>
                  </a:lnTo>
                  <a:lnTo>
                    <a:pt x="2162" y="321"/>
                  </a:lnTo>
                  <a:lnTo>
                    <a:pt x="2222" y="346"/>
                  </a:lnTo>
                  <a:lnTo>
                    <a:pt x="2279" y="370"/>
                  </a:lnTo>
                  <a:lnTo>
                    <a:pt x="2333" y="395"/>
                  </a:lnTo>
                  <a:lnTo>
                    <a:pt x="2383" y="421"/>
                  </a:lnTo>
                  <a:lnTo>
                    <a:pt x="2429" y="449"/>
                  </a:lnTo>
                  <a:lnTo>
                    <a:pt x="2429" y="449"/>
                  </a:lnTo>
                  <a:lnTo>
                    <a:pt x="2454" y="463"/>
                  </a:lnTo>
                  <a:lnTo>
                    <a:pt x="2482" y="476"/>
                  </a:lnTo>
                  <a:lnTo>
                    <a:pt x="2542" y="504"/>
                  </a:lnTo>
                  <a:lnTo>
                    <a:pt x="2609" y="533"/>
                  </a:lnTo>
                  <a:lnTo>
                    <a:pt x="2686" y="559"/>
                  </a:lnTo>
                  <a:lnTo>
                    <a:pt x="2769" y="587"/>
                  </a:lnTo>
                  <a:lnTo>
                    <a:pt x="2857" y="613"/>
                  </a:lnTo>
                  <a:lnTo>
                    <a:pt x="2951" y="638"/>
                  </a:lnTo>
                  <a:lnTo>
                    <a:pt x="3048" y="661"/>
                  </a:lnTo>
                  <a:lnTo>
                    <a:pt x="3148" y="683"/>
                  </a:lnTo>
                  <a:lnTo>
                    <a:pt x="3251" y="703"/>
                  </a:lnTo>
                  <a:lnTo>
                    <a:pt x="3355" y="719"/>
                  </a:lnTo>
                  <a:lnTo>
                    <a:pt x="3461" y="735"/>
                  </a:lnTo>
                  <a:lnTo>
                    <a:pt x="3568" y="747"/>
                  </a:lnTo>
                  <a:lnTo>
                    <a:pt x="3672" y="756"/>
                  </a:lnTo>
                  <a:lnTo>
                    <a:pt x="3774" y="761"/>
                  </a:lnTo>
                  <a:lnTo>
                    <a:pt x="3824" y="762"/>
                  </a:lnTo>
                  <a:lnTo>
                    <a:pt x="3875" y="764"/>
                  </a:lnTo>
                  <a:lnTo>
                    <a:pt x="4633" y="764"/>
                  </a:lnTo>
                  <a:lnTo>
                    <a:pt x="4633" y="16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3"/>
            <p:cNvSpPr/>
            <p:nvPr/>
          </p:nvSpPr>
          <p:spPr>
            <a:xfrm>
              <a:off x="7648575" y="3502025"/>
              <a:ext cx="303213" cy="952500"/>
            </a:xfrm>
            <a:custGeom>
              <a:avLst/>
              <a:gdLst/>
              <a:ahLst/>
              <a:cxnLst/>
              <a:rect l="l" t="t" r="r" b="b"/>
              <a:pathLst>
                <a:path w="383" h="1201" extrusionOk="0">
                  <a:moveTo>
                    <a:pt x="5" y="0"/>
                  </a:moveTo>
                  <a:lnTo>
                    <a:pt x="383" y="601"/>
                  </a:lnTo>
                  <a:lnTo>
                    <a:pt x="5" y="1201"/>
                  </a:lnTo>
                  <a:lnTo>
                    <a:pt x="0" y="1201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3"/>
            <p:cNvSpPr/>
            <p:nvPr/>
          </p:nvSpPr>
          <p:spPr>
            <a:xfrm>
              <a:off x="4097337" y="1585913"/>
              <a:ext cx="3540125" cy="1773238"/>
            </a:xfrm>
            <a:custGeom>
              <a:avLst/>
              <a:gdLst/>
              <a:ahLst/>
              <a:cxnLst/>
              <a:rect l="l" t="t" r="r" b="b"/>
              <a:pathLst>
                <a:path w="4460" h="2234" extrusionOk="0">
                  <a:moveTo>
                    <a:pt x="0" y="2234"/>
                  </a:moveTo>
                  <a:lnTo>
                    <a:pt x="0" y="2234"/>
                  </a:lnTo>
                  <a:lnTo>
                    <a:pt x="76" y="2232"/>
                  </a:lnTo>
                  <a:lnTo>
                    <a:pt x="151" y="2227"/>
                  </a:lnTo>
                  <a:lnTo>
                    <a:pt x="225" y="2220"/>
                  </a:lnTo>
                  <a:lnTo>
                    <a:pt x="297" y="2210"/>
                  </a:lnTo>
                  <a:lnTo>
                    <a:pt x="368" y="2198"/>
                  </a:lnTo>
                  <a:lnTo>
                    <a:pt x="439" y="2183"/>
                  </a:lnTo>
                  <a:lnTo>
                    <a:pt x="506" y="2164"/>
                  </a:lnTo>
                  <a:lnTo>
                    <a:pt x="574" y="2144"/>
                  </a:lnTo>
                  <a:lnTo>
                    <a:pt x="639" y="2123"/>
                  </a:lnTo>
                  <a:lnTo>
                    <a:pt x="702" y="2098"/>
                  </a:lnTo>
                  <a:lnTo>
                    <a:pt x="763" y="2071"/>
                  </a:lnTo>
                  <a:lnTo>
                    <a:pt x="823" y="2041"/>
                  </a:lnTo>
                  <a:lnTo>
                    <a:pt x="880" y="2011"/>
                  </a:lnTo>
                  <a:lnTo>
                    <a:pt x="937" y="1977"/>
                  </a:lnTo>
                  <a:lnTo>
                    <a:pt x="989" y="1943"/>
                  </a:lnTo>
                  <a:lnTo>
                    <a:pt x="1040" y="1904"/>
                  </a:lnTo>
                  <a:lnTo>
                    <a:pt x="1089" y="1866"/>
                  </a:lnTo>
                  <a:lnTo>
                    <a:pt x="1135" y="1826"/>
                  </a:lnTo>
                  <a:lnTo>
                    <a:pt x="1178" y="1783"/>
                  </a:lnTo>
                  <a:lnTo>
                    <a:pt x="1220" y="1740"/>
                  </a:lnTo>
                  <a:lnTo>
                    <a:pt x="1257" y="1694"/>
                  </a:lnTo>
                  <a:lnTo>
                    <a:pt x="1292" y="1648"/>
                  </a:lnTo>
                  <a:lnTo>
                    <a:pt x="1325" y="1600"/>
                  </a:lnTo>
                  <a:lnTo>
                    <a:pt x="1354" y="1551"/>
                  </a:lnTo>
                  <a:lnTo>
                    <a:pt x="1380" y="1500"/>
                  </a:lnTo>
                  <a:lnTo>
                    <a:pt x="1403" y="1448"/>
                  </a:lnTo>
                  <a:lnTo>
                    <a:pt x="1421" y="1395"/>
                  </a:lnTo>
                  <a:lnTo>
                    <a:pt x="1438" y="1341"/>
                  </a:lnTo>
                  <a:lnTo>
                    <a:pt x="1445" y="1314"/>
                  </a:lnTo>
                  <a:lnTo>
                    <a:pt x="1451" y="1286"/>
                  </a:lnTo>
                  <a:lnTo>
                    <a:pt x="1455" y="1258"/>
                  </a:lnTo>
                  <a:lnTo>
                    <a:pt x="1458" y="1231"/>
                  </a:lnTo>
                  <a:lnTo>
                    <a:pt x="1461" y="1201"/>
                  </a:lnTo>
                  <a:lnTo>
                    <a:pt x="1465" y="1174"/>
                  </a:lnTo>
                  <a:lnTo>
                    <a:pt x="1465" y="1145"/>
                  </a:lnTo>
                  <a:lnTo>
                    <a:pt x="1466" y="1117"/>
                  </a:lnTo>
                  <a:lnTo>
                    <a:pt x="1466" y="1117"/>
                  </a:lnTo>
                  <a:lnTo>
                    <a:pt x="1466" y="1088"/>
                  </a:lnTo>
                  <a:lnTo>
                    <a:pt x="1468" y="1060"/>
                  </a:lnTo>
                  <a:lnTo>
                    <a:pt x="1469" y="1031"/>
                  </a:lnTo>
                  <a:lnTo>
                    <a:pt x="1472" y="1003"/>
                  </a:lnTo>
                  <a:lnTo>
                    <a:pt x="1477" y="975"/>
                  </a:lnTo>
                  <a:lnTo>
                    <a:pt x="1483" y="948"/>
                  </a:lnTo>
                  <a:lnTo>
                    <a:pt x="1489" y="920"/>
                  </a:lnTo>
                  <a:lnTo>
                    <a:pt x="1497" y="892"/>
                  </a:lnTo>
                  <a:lnTo>
                    <a:pt x="1506" y="865"/>
                  </a:lnTo>
                  <a:lnTo>
                    <a:pt x="1515" y="838"/>
                  </a:lnTo>
                  <a:lnTo>
                    <a:pt x="1526" y="812"/>
                  </a:lnTo>
                  <a:lnTo>
                    <a:pt x="1538" y="786"/>
                  </a:lnTo>
                  <a:lnTo>
                    <a:pt x="1551" y="760"/>
                  </a:lnTo>
                  <a:lnTo>
                    <a:pt x="1565" y="734"/>
                  </a:lnTo>
                  <a:lnTo>
                    <a:pt x="1578" y="708"/>
                  </a:lnTo>
                  <a:lnTo>
                    <a:pt x="1594" y="683"/>
                  </a:lnTo>
                  <a:lnTo>
                    <a:pt x="1628" y="634"/>
                  </a:lnTo>
                  <a:lnTo>
                    <a:pt x="1664" y="585"/>
                  </a:lnTo>
                  <a:lnTo>
                    <a:pt x="1706" y="538"/>
                  </a:lnTo>
                  <a:lnTo>
                    <a:pt x="1749" y="494"/>
                  </a:lnTo>
                  <a:lnTo>
                    <a:pt x="1797" y="449"/>
                  </a:lnTo>
                  <a:lnTo>
                    <a:pt x="1846" y="408"/>
                  </a:lnTo>
                  <a:lnTo>
                    <a:pt x="1900" y="366"/>
                  </a:lnTo>
                  <a:lnTo>
                    <a:pt x="1955" y="328"/>
                  </a:lnTo>
                  <a:lnTo>
                    <a:pt x="2014" y="291"/>
                  </a:lnTo>
                  <a:lnTo>
                    <a:pt x="2075" y="255"/>
                  </a:lnTo>
                  <a:lnTo>
                    <a:pt x="2138" y="223"/>
                  </a:lnTo>
                  <a:lnTo>
                    <a:pt x="2204" y="191"/>
                  </a:lnTo>
                  <a:lnTo>
                    <a:pt x="2273" y="162"/>
                  </a:lnTo>
                  <a:lnTo>
                    <a:pt x="2344" y="135"/>
                  </a:lnTo>
                  <a:lnTo>
                    <a:pt x="2417" y="111"/>
                  </a:lnTo>
                  <a:lnTo>
                    <a:pt x="2492" y="88"/>
                  </a:lnTo>
                  <a:lnTo>
                    <a:pt x="2569" y="68"/>
                  </a:lnTo>
                  <a:lnTo>
                    <a:pt x="2647" y="51"/>
                  </a:lnTo>
                  <a:lnTo>
                    <a:pt x="2727" y="35"/>
                  </a:lnTo>
                  <a:lnTo>
                    <a:pt x="2810" y="23"/>
                  </a:lnTo>
                  <a:lnTo>
                    <a:pt x="2893" y="12"/>
                  </a:lnTo>
                  <a:lnTo>
                    <a:pt x="2978" y="6"/>
                  </a:lnTo>
                  <a:lnTo>
                    <a:pt x="3064" y="2"/>
                  </a:lnTo>
                  <a:lnTo>
                    <a:pt x="3150" y="0"/>
                  </a:lnTo>
                  <a:lnTo>
                    <a:pt x="3150" y="0"/>
                  </a:lnTo>
                  <a:lnTo>
                    <a:pt x="4460" y="0"/>
                  </a:lnTo>
                </a:path>
              </a:pathLst>
            </a:custGeom>
            <a:noFill/>
            <a:ln w="12700" cap="flat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3"/>
            <p:cNvSpPr/>
            <p:nvPr/>
          </p:nvSpPr>
          <p:spPr>
            <a:xfrm>
              <a:off x="4097337" y="350838"/>
              <a:ext cx="3538538" cy="3008313"/>
            </a:xfrm>
            <a:custGeom>
              <a:avLst/>
              <a:gdLst/>
              <a:ahLst/>
              <a:cxnLst/>
              <a:rect l="l" t="t" r="r" b="b"/>
              <a:pathLst>
                <a:path w="4459" h="3791" extrusionOk="0">
                  <a:moveTo>
                    <a:pt x="0" y="3791"/>
                  </a:moveTo>
                  <a:lnTo>
                    <a:pt x="0" y="3791"/>
                  </a:lnTo>
                  <a:lnTo>
                    <a:pt x="39" y="3789"/>
                  </a:lnTo>
                  <a:lnTo>
                    <a:pt x="76" y="3787"/>
                  </a:lnTo>
                  <a:lnTo>
                    <a:pt x="114" y="3784"/>
                  </a:lnTo>
                  <a:lnTo>
                    <a:pt x="151" y="3780"/>
                  </a:lnTo>
                  <a:lnTo>
                    <a:pt x="188" y="3775"/>
                  </a:lnTo>
                  <a:lnTo>
                    <a:pt x="225" y="3769"/>
                  </a:lnTo>
                  <a:lnTo>
                    <a:pt x="262" y="3761"/>
                  </a:lnTo>
                  <a:lnTo>
                    <a:pt x="297" y="3752"/>
                  </a:lnTo>
                  <a:lnTo>
                    <a:pt x="333" y="3741"/>
                  </a:lnTo>
                  <a:lnTo>
                    <a:pt x="368" y="3731"/>
                  </a:lnTo>
                  <a:lnTo>
                    <a:pt x="403" y="3718"/>
                  </a:lnTo>
                  <a:lnTo>
                    <a:pt x="439" y="3706"/>
                  </a:lnTo>
                  <a:lnTo>
                    <a:pt x="473" y="3692"/>
                  </a:lnTo>
                  <a:lnTo>
                    <a:pt x="506" y="3677"/>
                  </a:lnTo>
                  <a:lnTo>
                    <a:pt x="540" y="3660"/>
                  </a:lnTo>
                  <a:lnTo>
                    <a:pt x="574" y="3643"/>
                  </a:lnTo>
                  <a:lnTo>
                    <a:pt x="606" y="3624"/>
                  </a:lnTo>
                  <a:lnTo>
                    <a:pt x="639" y="3606"/>
                  </a:lnTo>
                  <a:lnTo>
                    <a:pt x="671" y="3584"/>
                  </a:lnTo>
                  <a:lnTo>
                    <a:pt x="702" y="3564"/>
                  </a:lnTo>
                  <a:lnTo>
                    <a:pt x="732" y="3541"/>
                  </a:lnTo>
                  <a:lnTo>
                    <a:pt x="763" y="3518"/>
                  </a:lnTo>
                  <a:lnTo>
                    <a:pt x="794" y="3495"/>
                  </a:lnTo>
                  <a:lnTo>
                    <a:pt x="823" y="3471"/>
                  </a:lnTo>
                  <a:lnTo>
                    <a:pt x="852" y="3444"/>
                  </a:lnTo>
                  <a:lnTo>
                    <a:pt x="882" y="3418"/>
                  </a:lnTo>
                  <a:lnTo>
                    <a:pt x="909" y="3391"/>
                  </a:lnTo>
                  <a:lnTo>
                    <a:pt x="937" y="3363"/>
                  </a:lnTo>
                  <a:lnTo>
                    <a:pt x="963" y="3334"/>
                  </a:lnTo>
                  <a:lnTo>
                    <a:pt x="989" y="3303"/>
                  </a:lnTo>
                  <a:lnTo>
                    <a:pt x="1015" y="3272"/>
                  </a:lnTo>
                  <a:lnTo>
                    <a:pt x="1040" y="3241"/>
                  </a:lnTo>
                  <a:lnTo>
                    <a:pt x="1065" y="3209"/>
                  </a:lnTo>
                  <a:lnTo>
                    <a:pt x="1089" y="3177"/>
                  </a:lnTo>
                  <a:lnTo>
                    <a:pt x="1112" y="3143"/>
                  </a:lnTo>
                  <a:lnTo>
                    <a:pt x="1135" y="3109"/>
                  </a:lnTo>
                  <a:lnTo>
                    <a:pt x="1178" y="3038"/>
                  </a:lnTo>
                  <a:lnTo>
                    <a:pt x="1220" y="2965"/>
                  </a:lnTo>
                  <a:lnTo>
                    <a:pt x="1257" y="2889"/>
                  </a:lnTo>
                  <a:lnTo>
                    <a:pt x="1292" y="2811"/>
                  </a:lnTo>
                  <a:lnTo>
                    <a:pt x="1325" y="2731"/>
                  </a:lnTo>
                  <a:lnTo>
                    <a:pt x="1354" y="2648"/>
                  </a:lnTo>
                  <a:lnTo>
                    <a:pt x="1380" y="2563"/>
                  </a:lnTo>
                  <a:lnTo>
                    <a:pt x="1403" y="2477"/>
                  </a:lnTo>
                  <a:lnTo>
                    <a:pt x="1412" y="2432"/>
                  </a:lnTo>
                  <a:lnTo>
                    <a:pt x="1421" y="2388"/>
                  </a:lnTo>
                  <a:lnTo>
                    <a:pt x="1431" y="2343"/>
                  </a:lnTo>
                  <a:lnTo>
                    <a:pt x="1438" y="2299"/>
                  </a:lnTo>
                  <a:lnTo>
                    <a:pt x="1445" y="2252"/>
                  </a:lnTo>
                  <a:lnTo>
                    <a:pt x="1451" y="2206"/>
                  </a:lnTo>
                  <a:lnTo>
                    <a:pt x="1455" y="2160"/>
                  </a:lnTo>
                  <a:lnTo>
                    <a:pt x="1460" y="2112"/>
                  </a:lnTo>
                  <a:lnTo>
                    <a:pt x="1463" y="2066"/>
                  </a:lnTo>
                  <a:lnTo>
                    <a:pt x="1465" y="2019"/>
                  </a:lnTo>
                  <a:lnTo>
                    <a:pt x="1466" y="1971"/>
                  </a:lnTo>
                  <a:lnTo>
                    <a:pt x="1466" y="1923"/>
                  </a:lnTo>
                  <a:lnTo>
                    <a:pt x="1465" y="1868"/>
                  </a:lnTo>
                  <a:lnTo>
                    <a:pt x="1465" y="1868"/>
                  </a:lnTo>
                  <a:lnTo>
                    <a:pt x="1466" y="1820"/>
                  </a:lnTo>
                  <a:lnTo>
                    <a:pt x="1466" y="1772"/>
                  </a:lnTo>
                  <a:lnTo>
                    <a:pt x="1469" y="1725"/>
                  </a:lnTo>
                  <a:lnTo>
                    <a:pt x="1472" y="1677"/>
                  </a:lnTo>
                  <a:lnTo>
                    <a:pt x="1477" y="1631"/>
                  </a:lnTo>
                  <a:lnTo>
                    <a:pt x="1483" y="1585"/>
                  </a:lnTo>
                  <a:lnTo>
                    <a:pt x="1489" y="1539"/>
                  </a:lnTo>
                  <a:lnTo>
                    <a:pt x="1497" y="1493"/>
                  </a:lnTo>
                  <a:lnTo>
                    <a:pt x="1506" y="1448"/>
                  </a:lnTo>
                  <a:lnTo>
                    <a:pt x="1515" y="1403"/>
                  </a:lnTo>
                  <a:lnTo>
                    <a:pt x="1526" y="1359"/>
                  </a:lnTo>
                  <a:lnTo>
                    <a:pt x="1538" y="1314"/>
                  </a:lnTo>
                  <a:lnTo>
                    <a:pt x="1551" y="1271"/>
                  </a:lnTo>
                  <a:lnTo>
                    <a:pt x="1565" y="1228"/>
                  </a:lnTo>
                  <a:lnTo>
                    <a:pt x="1578" y="1185"/>
                  </a:lnTo>
                  <a:lnTo>
                    <a:pt x="1594" y="1143"/>
                  </a:lnTo>
                  <a:lnTo>
                    <a:pt x="1611" y="1102"/>
                  </a:lnTo>
                  <a:lnTo>
                    <a:pt x="1628" y="1060"/>
                  </a:lnTo>
                  <a:lnTo>
                    <a:pt x="1646" y="1020"/>
                  </a:lnTo>
                  <a:lnTo>
                    <a:pt x="1664" y="980"/>
                  </a:lnTo>
                  <a:lnTo>
                    <a:pt x="1684" y="940"/>
                  </a:lnTo>
                  <a:lnTo>
                    <a:pt x="1704" y="902"/>
                  </a:lnTo>
                  <a:lnTo>
                    <a:pt x="1726" y="863"/>
                  </a:lnTo>
                  <a:lnTo>
                    <a:pt x="1749" y="826"/>
                  </a:lnTo>
                  <a:lnTo>
                    <a:pt x="1772" y="790"/>
                  </a:lnTo>
                  <a:lnTo>
                    <a:pt x="1795" y="753"/>
                  </a:lnTo>
                  <a:lnTo>
                    <a:pt x="1821" y="717"/>
                  </a:lnTo>
                  <a:lnTo>
                    <a:pt x="1846" y="682"/>
                  </a:lnTo>
                  <a:lnTo>
                    <a:pt x="1872" y="648"/>
                  </a:lnTo>
                  <a:lnTo>
                    <a:pt x="1898" y="614"/>
                  </a:lnTo>
                  <a:lnTo>
                    <a:pt x="1926" y="582"/>
                  </a:lnTo>
                  <a:lnTo>
                    <a:pt x="1955" y="550"/>
                  </a:lnTo>
                  <a:lnTo>
                    <a:pt x="1984" y="517"/>
                  </a:lnTo>
                  <a:lnTo>
                    <a:pt x="2014" y="488"/>
                  </a:lnTo>
                  <a:lnTo>
                    <a:pt x="2044" y="457"/>
                  </a:lnTo>
                  <a:lnTo>
                    <a:pt x="2075" y="428"/>
                  </a:lnTo>
                  <a:lnTo>
                    <a:pt x="2106" y="400"/>
                  </a:lnTo>
                  <a:lnTo>
                    <a:pt x="2138" y="373"/>
                  </a:lnTo>
                  <a:lnTo>
                    <a:pt x="2172" y="347"/>
                  </a:lnTo>
                  <a:lnTo>
                    <a:pt x="2204" y="320"/>
                  </a:lnTo>
                  <a:lnTo>
                    <a:pt x="2238" y="296"/>
                  </a:lnTo>
                  <a:lnTo>
                    <a:pt x="2273" y="273"/>
                  </a:lnTo>
                  <a:lnTo>
                    <a:pt x="2309" y="250"/>
                  </a:lnTo>
                  <a:lnTo>
                    <a:pt x="2344" y="227"/>
                  </a:lnTo>
                  <a:lnTo>
                    <a:pt x="2381" y="207"/>
                  </a:lnTo>
                  <a:lnTo>
                    <a:pt x="2417" y="185"/>
                  </a:lnTo>
                  <a:lnTo>
                    <a:pt x="2455" y="167"/>
                  </a:lnTo>
                  <a:lnTo>
                    <a:pt x="2492" y="148"/>
                  </a:lnTo>
                  <a:lnTo>
                    <a:pt x="2530" y="131"/>
                  </a:lnTo>
                  <a:lnTo>
                    <a:pt x="2569" y="114"/>
                  </a:lnTo>
                  <a:lnTo>
                    <a:pt x="2607" y="99"/>
                  </a:lnTo>
                  <a:lnTo>
                    <a:pt x="2647" y="85"/>
                  </a:lnTo>
                  <a:lnTo>
                    <a:pt x="2687" y="73"/>
                  </a:lnTo>
                  <a:lnTo>
                    <a:pt x="2727" y="60"/>
                  </a:lnTo>
                  <a:lnTo>
                    <a:pt x="2769" y="48"/>
                  </a:lnTo>
                  <a:lnTo>
                    <a:pt x="2810" y="39"/>
                  </a:lnTo>
                  <a:lnTo>
                    <a:pt x="2852" y="30"/>
                  </a:lnTo>
                  <a:lnTo>
                    <a:pt x="2893" y="22"/>
                  </a:lnTo>
                  <a:lnTo>
                    <a:pt x="2935" y="16"/>
                  </a:lnTo>
                  <a:lnTo>
                    <a:pt x="2978" y="11"/>
                  </a:lnTo>
                  <a:lnTo>
                    <a:pt x="3021" y="7"/>
                  </a:lnTo>
                  <a:lnTo>
                    <a:pt x="3064" y="4"/>
                  </a:lnTo>
                  <a:lnTo>
                    <a:pt x="3107" y="2"/>
                  </a:lnTo>
                  <a:lnTo>
                    <a:pt x="3150" y="0"/>
                  </a:lnTo>
                  <a:lnTo>
                    <a:pt x="3150" y="0"/>
                  </a:lnTo>
                  <a:lnTo>
                    <a:pt x="4459" y="0"/>
                  </a:lnTo>
                </a:path>
              </a:pathLst>
            </a:custGeom>
            <a:noFill/>
            <a:ln w="12700" cap="flat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3"/>
            <p:cNvSpPr/>
            <p:nvPr/>
          </p:nvSpPr>
          <p:spPr>
            <a:xfrm>
              <a:off x="4097337" y="2771775"/>
              <a:ext cx="3540125" cy="587375"/>
            </a:xfrm>
            <a:custGeom>
              <a:avLst/>
              <a:gdLst/>
              <a:ahLst/>
              <a:cxnLst/>
              <a:rect l="l" t="t" r="r" b="b"/>
              <a:pathLst>
                <a:path w="4460" h="740" extrusionOk="0">
                  <a:moveTo>
                    <a:pt x="0" y="740"/>
                  </a:moveTo>
                  <a:lnTo>
                    <a:pt x="0" y="740"/>
                  </a:lnTo>
                  <a:lnTo>
                    <a:pt x="77" y="738"/>
                  </a:lnTo>
                  <a:lnTo>
                    <a:pt x="154" y="736"/>
                  </a:lnTo>
                  <a:lnTo>
                    <a:pt x="233" y="735"/>
                  </a:lnTo>
                  <a:lnTo>
                    <a:pt x="311" y="732"/>
                  </a:lnTo>
                  <a:lnTo>
                    <a:pt x="468" y="721"/>
                  </a:lnTo>
                  <a:lnTo>
                    <a:pt x="625" y="709"/>
                  </a:lnTo>
                  <a:lnTo>
                    <a:pt x="780" y="693"/>
                  </a:lnTo>
                  <a:lnTo>
                    <a:pt x="934" y="673"/>
                  </a:lnTo>
                  <a:lnTo>
                    <a:pt x="1085" y="652"/>
                  </a:lnTo>
                  <a:lnTo>
                    <a:pt x="1231" y="627"/>
                  </a:lnTo>
                  <a:lnTo>
                    <a:pt x="1372" y="600"/>
                  </a:lnTo>
                  <a:lnTo>
                    <a:pt x="1506" y="570"/>
                  </a:lnTo>
                  <a:lnTo>
                    <a:pt x="1571" y="555"/>
                  </a:lnTo>
                  <a:lnTo>
                    <a:pt x="1632" y="540"/>
                  </a:lnTo>
                  <a:lnTo>
                    <a:pt x="1692" y="523"/>
                  </a:lnTo>
                  <a:lnTo>
                    <a:pt x="1751" y="506"/>
                  </a:lnTo>
                  <a:lnTo>
                    <a:pt x="1806" y="489"/>
                  </a:lnTo>
                  <a:lnTo>
                    <a:pt x="1858" y="470"/>
                  </a:lnTo>
                  <a:lnTo>
                    <a:pt x="1909" y="452"/>
                  </a:lnTo>
                  <a:lnTo>
                    <a:pt x="1957" y="433"/>
                  </a:lnTo>
                  <a:lnTo>
                    <a:pt x="2000" y="415"/>
                  </a:lnTo>
                  <a:lnTo>
                    <a:pt x="2041" y="397"/>
                  </a:lnTo>
                  <a:lnTo>
                    <a:pt x="2080" y="377"/>
                  </a:lnTo>
                  <a:lnTo>
                    <a:pt x="2114" y="357"/>
                  </a:lnTo>
                  <a:lnTo>
                    <a:pt x="2114" y="357"/>
                  </a:lnTo>
                  <a:lnTo>
                    <a:pt x="2147" y="338"/>
                  </a:lnTo>
                  <a:lnTo>
                    <a:pt x="2184" y="318"/>
                  </a:lnTo>
                  <a:lnTo>
                    <a:pt x="2223" y="300"/>
                  </a:lnTo>
                  <a:lnTo>
                    <a:pt x="2263" y="281"/>
                  </a:lnTo>
                  <a:lnTo>
                    <a:pt x="2306" y="264"/>
                  </a:lnTo>
                  <a:lnTo>
                    <a:pt x="2349" y="246"/>
                  </a:lnTo>
                  <a:lnTo>
                    <a:pt x="2395" y="229"/>
                  </a:lnTo>
                  <a:lnTo>
                    <a:pt x="2443" y="213"/>
                  </a:lnTo>
                  <a:lnTo>
                    <a:pt x="2543" y="181"/>
                  </a:lnTo>
                  <a:lnTo>
                    <a:pt x="2649" y="152"/>
                  </a:lnTo>
                  <a:lnTo>
                    <a:pt x="2758" y="124"/>
                  </a:lnTo>
                  <a:lnTo>
                    <a:pt x="2870" y="100"/>
                  </a:lnTo>
                  <a:lnTo>
                    <a:pt x="2986" y="77"/>
                  </a:lnTo>
                  <a:lnTo>
                    <a:pt x="3104" y="57"/>
                  </a:lnTo>
                  <a:lnTo>
                    <a:pt x="3222" y="40"/>
                  </a:lnTo>
                  <a:lnTo>
                    <a:pt x="3341" y="26"/>
                  </a:lnTo>
                  <a:lnTo>
                    <a:pt x="3459" y="15"/>
                  </a:lnTo>
                  <a:lnTo>
                    <a:pt x="3575" y="6"/>
                  </a:lnTo>
                  <a:lnTo>
                    <a:pt x="3688" y="1"/>
                  </a:lnTo>
                  <a:lnTo>
                    <a:pt x="3799" y="0"/>
                  </a:lnTo>
                  <a:lnTo>
                    <a:pt x="3799" y="0"/>
                  </a:lnTo>
                  <a:lnTo>
                    <a:pt x="4460" y="0"/>
                  </a:lnTo>
                </a:path>
              </a:pathLst>
            </a:custGeom>
            <a:noFill/>
            <a:ln w="12700" cap="flat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3"/>
            <p:cNvSpPr/>
            <p:nvPr/>
          </p:nvSpPr>
          <p:spPr>
            <a:xfrm>
              <a:off x="4097337" y="3397250"/>
              <a:ext cx="3540125" cy="1760538"/>
            </a:xfrm>
            <a:custGeom>
              <a:avLst/>
              <a:gdLst/>
              <a:ahLst/>
              <a:cxnLst/>
              <a:rect l="l" t="t" r="r" b="b"/>
              <a:pathLst>
                <a:path w="4460" h="2216" extrusionOk="0">
                  <a:moveTo>
                    <a:pt x="0" y="0"/>
                  </a:moveTo>
                  <a:lnTo>
                    <a:pt x="0" y="0"/>
                  </a:lnTo>
                  <a:lnTo>
                    <a:pt x="76" y="1"/>
                  </a:lnTo>
                  <a:lnTo>
                    <a:pt x="151" y="4"/>
                  </a:lnTo>
                  <a:lnTo>
                    <a:pt x="225" y="12"/>
                  </a:lnTo>
                  <a:lnTo>
                    <a:pt x="297" y="21"/>
                  </a:lnTo>
                  <a:lnTo>
                    <a:pt x="368" y="35"/>
                  </a:lnTo>
                  <a:lnTo>
                    <a:pt x="439" y="49"/>
                  </a:lnTo>
                  <a:lnTo>
                    <a:pt x="506" y="67"/>
                  </a:lnTo>
                  <a:lnTo>
                    <a:pt x="574" y="87"/>
                  </a:lnTo>
                  <a:lnTo>
                    <a:pt x="639" y="109"/>
                  </a:lnTo>
                  <a:lnTo>
                    <a:pt x="702" y="135"/>
                  </a:lnTo>
                  <a:lnTo>
                    <a:pt x="763" y="161"/>
                  </a:lnTo>
                  <a:lnTo>
                    <a:pt x="823" y="191"/>
                  </a:lnTo>
                  <a:lnTo>
                    <a:pt x="880" y="221"/>
                  </a:lnTo>
                  <a:lnTo>
                    <a:pt x="937" y="255"/>
                  </a:lnTo>
                  <a:lnTo>
                    <a:pt x="989" y="290"/>
                  </a:lnTo>
                  <a:lnTo>
                    <a:pt x="1040" y="327"/>
                  </a:lnTo>
                  <a:lnTo>
                    <a:pt x="1089" y="366"/>
                  </a:lnTo>
                  <a:lnTo>
                    <a:pt x="1135" y="406"/>
                  </a:lnTo>
                  <a:lnTo>
                    <a:pt x="1178" y="449"/>
                  </a:lnTo>
                  <a:lnTo>
                    <a:pt x="1220" y="492"/>
                  </a:lnTo>
                  <a:lnTo>
                    <a:pt x="1257" y="538"/>
                  </a:lnTo>
                  <a:lnTo>
                    <a:pt x="1292" y="584"/>
                  </a:lnTo>
                  <a:lnTo>
                    <a:pt x="1325" y="632"/>
                  </a:lnTo>
                  <a:lnTo>
                    <a:pt x="1354" y="683"/>
                  </a:lnTo>
                  <a:lnTo>
                    <a:pt x="1380" y="733"/>
                  </a:lnTo>
                  <a:lnTo>
                    <a:pt x="1403" y="784"/>
                  </a:lnTo>
                  <a:lnTo>
                    <a:pt x="1421" y="838"/>
                  </a:lnTo>
                  <a:lnTo>
                    <a:pt x="1438" y="892"/>
                  </a:lnTo>
                  <a:lnTo>
                    <a:pt x="1445" y="918"/>
                  </a:lnTo>
                  <a:lnTo>
                    <a:pt x="1451" y="946"/>
                  </a:lnTo>
                  <a:lnTo>
                    <a:pt x="1455" y="973"/>
                  </a:lnTo>
                  <a:lnTo>
                    <a:pt x="1458" y="1003"/>
                  </a:lnTo>
                  <a:lnTo>
                    <a:pt x="1461" y="1030"/>
                  </a:lnTo>
                  <a:lnTo>
                    <a:pt x="1465" y="1058"/>
                  </a:lnTo>
                  <a:lnTo>
                    <a:pt x="1465" y="1087"/>
                  </a:lnTo>
                  <a:lnTo>
                    <a:pt x="1466" y="1115"/>
                  </a:lnTo>
                  <a:lnTo>
                    <a:pt x="1466" y="1115"/>
                  </a:lnTo>
                  <a:lnTo>
                    <a:pt x="1466" y="1144"/>
                  </a:lnTo>
                  <a:lnTo>
                    <a:pt x="1468" y="1173"/>
                  </a:lnTo>
                  <a:lnTo>
                    <a:pt x="1469" y="1201"/>
                  </a:lnTo>
                  <a:lnTo>
                    <a:pt x="1472" y="1229"/>
                  </a:lnTo>
                  <a:lnTo>
                    <a:pt x="1477" y="1256"/>
                  </a:lnTo>
                  <a:lnTo>
                    <a:pt x="1483" y="1284"/>
                  </a:lnTo>
                  <a:lnTo>
                    <a:pt x="1489" y="1312"/>
                  </a:lnTo>
                  <a:lnTo>
                    <a:pt x="1497" y="1340"/>
                  </a:lnTo>
                  <a:lnTo>
                    <a:pt x="1506" y="1366"/>
                  </a:lnTo>
                  <a:lnTo>
                    <a:pt x="1515" y="1393"/>
                  </a:lnTo>
                  <a:lnTo>
                    <a:pt x="1526" y="1420"/>
                  </a:lnTo>
                  <a:lnTo>
                    <a:pt x="1538" y="1446"/>
                  </a:lnTo>
                  <a:lnTo>
                    <a:pt x="1551" y="1472"/>
                  </a:lnTo>
                  <a:lnTo>
                    <a:pt x="1565" y="1496"/>
                  </a:lnTo>
                  <a:lnTo>
                    <a:pt x="1578" y="1523"/>
                  </a:lnTo>
                  <a:lnTo>
                    <a:pt x="1594" y="1547"/>
                  </a:lnTo>
                  <a:lnTo>
                    <a:pt x="1628" y="1595"/>
                  </a:lnTo>
                  <a:lnTo>
                    <a:pt x="1664" y="1643"/>
                  </a:lnTo>
                  <a:lnTo>
                    <a:pt x="1706" y="1689"/>
                  </a:lnTo>
                  <a:lnTo>
                    <a:pt x="1749" y="1733"/>
                  </a:lnTo>
                  <a:lnTo>
                    <a:pt x="1797" y="1776"/>
                  </a:lnTo>
                  <a:lnTo>
                    <a:pt x="1846" y="1818"/>
                  </a:lnTo>
                  <a:lnTo>
                    <a:pt x="1900" y="1858"/>
                  </a:lnTo>
                  <a:lnTo>
                    <a:pt x="1955" y="1896"/>
                  </a:lnTo>
                  <a:lnTo>
                    <a:pt x="2014" y="1933"/>
                  </a:lnTo>
                  <a:lnTo>
                    <a:pt x="2075" y="1967"/>
                  </a:lnTo>
                  <a:lnTo>
                    <a:pt x="2138" y="1999"/>
                  </a:lnTo>
                  <a:lnTo>
                    <a:pt x="2204" y="2030"/>
                  </a:lnTo>
                  <a:lnTo>
                    <a:pt x="2273" y="2058"/>
                  </a:lnTo>
                  <a:lnTo>
                    <a:pt x="2344" y="2086"/>
                  </a:lnTo>
                  <a:lnTo>
                    <a:pt x="2417" y="2109"/>
                  </a:lnTo>
                  <a:lnTo>
                    <a:pt x="2492" y="2130"/>
                  </a:lnTo>
                  <a:lnTo>
                    <a:pt x="2569" y="2150"/>
                  </a:lnTo>
                  <a:lnTo>
                    <a:pt x="2647" y="2167"/>
                  </a:lnTo>
                  <a:lnTo>
                    <a:pt x="2727" y="2182"/>
                  </a:lnTo>
                  <a:lnTo>
                    <a:pt x="2810" y="2195"/>
                  </a:lnTo>
                  <a:lnTo>
                    <a:pt x="2893" y="2204"/>
                  </a:lnTo>
                  <a:lnTo>
                    <a:pt x="2978" y="2212"/>
                  </a:lnTo>
                  <a:lnTo>
                    <a:pt x="3064" y="2215"/>
                  </a:lnTo>
                  <a:lnTo>
                    <a:pt x="3150" y="2216"/>
                  </a:lnTo>
                  <a:lnTo>
                    <a:pt x="3150" y="2216"/>
                  </a:lnTo>
                  <a:lnTo>
                    <a:pt x="4460" y="2216"/>
                  </a:lnTo>
                </a:path>
              </a:pathLst>
            </a:custGeom>
            <a:noFill/>
            <a:ln w="12700" cap="flat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13"/>
            <p:cNvSpPr/>
            <p:nvPr/>
          </p:nvSpPr>
          <p:spPr>
            <a:xfrm>
              <a:off x="4097337" y="3397250"/>
              <a:ext cx="3538538" cy="2992438"/>
            </a:xfrm>
            <a:custGeom>
              <a:avLst/>
              <a:gdLst/>
              <a:ahLst/>
              <a:cxnLst/>
              <a:rect l="l" t="t" r="r" b="b"/>
              <a:pathLst>
                <a:path w="4459" h="3770" extrusionOk="0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76" y="1"/>
                  </a:lnTo>
                  <a:lnTo>
                    <a:pt x="114" y="4"/>
                  </a:lnTo>
                  <a:lnTo>
                    <a:pt x="151" y="9"/>
                  </a:lnTo>
                  <a:lnTo>
                    <a:pt x="188" y="14"/>
                  </a:lnTo>
                  <a:lnTo>
                    <a:pt x="225" y="21"/>
                  </a:lnTo>
                  <a:lnTo>
                    <a:pt x="262" y="29"/>
                  </a:lnTo>
                  <a:lnTo>
                    <a:pt x="297" y="37"/>
                  </a:lnTo>
                  <a:lnTo>
                    <a:pt x="333" y="47"/>
                  </a:lnTo>
                  <a:lnTo>
                    <a:pt x="368" y="58"/>
                  </a:lnTo>
                  <a:lnTo>
                    <a:pt x="403" y="71"/>
                  </a:lnTo>
                  <a:lnTo>
                    <a:pt x="439" y="83"/>
                  </a:lnTo>
                  <a:lnTo>
                    <a:pt x="473" y="98"/>
                  </a:lnTo>
                  <a:lnTo>
                    <a:pt x="506" y="114"/>
                  </a:lnTo>
                  <a:lnTo>
                    <a:pt x="540" y="129"/>
                  </a:lnTo>
                  <a:lnTo>
                    <a:pt x="574" y="146"/>
                  </a:lnTo>
                  <a:lnTo>
                    <a:pt x="606" y="164"/>
                  </a:lnTo>
                  <a:lnTo>
                    <a:pt x="639" y="184"/>
                  </a:lnTo>
                  <a:lnTo>
                    <a:pt x="671" y="204"/>
                  </a:lnTo>
                  <a:lnTo>
                    <a:pt x="702" y="226"/>
                  </a:lnTo>
                  <a:lnTo>
                    <a:pt x="732" y="247"/>
                  </a:lnTo>
                  <a:lnTo>
                    <a:pt x="763" y="270"/>
                  </a:lnTo>
                  <a:lnTo>
                    <a:pt x="794" y="294"/>
                  </a:lnTo>
                  <a:lnTo>
                    <a:pt x="823" y="320"/>
                  </a:lnTo>
                  <a:lnTo>
                    <a:pt x="852" y="344"/>
                  </a:lnTo>
                  <a:lnTo>
                    <a:pt x="882" y="372"/>
                  </a:lnTo>
                  <a:lnTo>
                    <a:pt x="909" y="398"/>
                  </a:lnTo>
                  <a:lnTo>
                    <a:pt x="937" y="427"/>
                  </a:lnTo>
                  <a:lnTo>
                    <a:pt x="963" y="457"/>
                  </a:lnTo>
                  <a:lnTo>
                    <a:pt x="989" y="486"/>
                  </a:lnTo>
                  <a:lnTo>
                    <a:pt x="1015" y="517"/>
                  </a:lnTo>
                  <a:lnTo>
                    <a:pt x="1040" y="547"/>
                  </a:lnTo>
                  <a:lnTo>
                    <a:pt x="1065" y="580"/>
                  </a:lnTo>
                  <a:lnTo>
                    <a:pt x="1089" y="612"/>
                  </a:lnTo>
                  <a:lnTo>
                    <a:pt x="1112" y="646"/>
                  </a:lnTo>
                  <a:lnTo>
                    <a:pt x="1135" y="680"/>
                  </a:lnTo>
                  <a:lnTo>
                    <a:pt x="1178" y="750"/>
                  </a:lnTo>
                  <a:lnTo>
                    <a:pt x="1220" y="824"/>
                  </a:lnTo>
                  <a:lnTo>
                    <a:pt x="1257" y="900"/>
                  </a:lnTo>
                  <a:lnTo>
                    <a:pt x="1292" y="978"/>
                  </a:lnTo>
                  <a:lnTo>
                    <a:pt x="1325" y="1058"/>
                  </a:lnTo>
                  <a:lnTo>
                    <a:pt x="1354" y="1141"/>
                  </a:lnTo>
                  <a:lnTo>
                    <a:pt x="1380" y="1226"/>
                  </a:lnTo>
                  <a:lnTo>
                    <a:pt x="1403" y="1313"/>
                  </a:lnTo>
                  <a:lnTo>
                    <a:pt x="1412" y="1356"/>
                  </a:lnTo>
                  <a:lnTo>
                    <a:pt x="1421" y="1401"/>
                  </a:lnTo>
                  <a:lnTo>
                    <a:pt x="1431" y="1446"/>
                  </a:lnTo>
                  <a:lnTo>
                    <a:pt x="1438" y="1492"/>
                  </a:lnTo>
                  <a:lnTo>
                    <a:pt x="1445" y="1536"/>
                  </a:lnTo>
                  <a:lnTo>
                    <a:pt x="1451" y="1583"/>
                  </a:lnTo>
                  <a:lnTo>
                    <a:pt x="1455" y="1629"/>
                  </a:lnTo>
                  <a:lnTo>
                    <a:pt x="1460" y="1676"/>
                  </a:lnTo>
                  <a:lnTo>
                    <a:pt x="1463" y="1723"/>
                  </a:lnTo>
                  <a:lnTo>
                    <a:pt x="1465" y="1770"/>
                  </a:lnTo>
                  <a:lnTo>
                    <a:pt x="1466" y="1818"/>
                  </a:lnTo>
                  <a:lnTo>
                    <a:pt x="1466" y="1866"/>
                  </a:lnTo>
                  <a:lnTo>
                    <a:pt x="1465" y="1921"/>
                  </a:lnTo>
                  <a:lnTo>
                    <a:pt x="1465" y="1921"/>
                  </a:lnTo>
                  <a:lnTo>
                    <a:pt x="1466" y="1969"/>
                  </a:lnTo>
                  <a:lnTo>
                    <a:pt x="1466" y="2016"/>
                  </a:lnTo>
                  <a:lnTo>
                    <a:pt x="1469" y="2064"/>
                  </a:lnTo>
                  <a:lnTo>
                    <a:pt x="1472" y="2112"/>
                  </a:lnTo>
                  <a:lnTo>
                    <a:pt x="1477" y="2158"/>
                  </a:lnTo>
                  <a:lnTo>
                    <a:pt x="1483" y="2204"/>
                  </a:lnTo>
                  <a:lnTo>
                    <a:pt x="1489" y="2250"/>
                  </a:lnTo>
                  <a:lnTo>
                    <a:pt x="1497" y="2295"/>
                  </a:lnTo>
                  <a:lnTo>
                    <a:pt x="1506" y="2341"/>
                  </a:lnTo>
                  <a:lnTo>
                    <a:pt x="1515" y="2386"/>
                  </a:lnTo>
                  <a:lnTo>
                    <a:pt x="1526" y="2429"/>
                  </a:lnTo>
                  <a:lnTo>
                    <a:pt x="1538" y="2473"/>
                  </a:lnTo>
                  <a:lnTo>
                    <a:pt x="1551" y="2516"/>
                  </a:lnTo>
                  <a:lnTo>
                    <a:pt x="1565" y="2559"/>
                  </a:lnTo>
                  <a:lnTo>
                    <a:pt x="1578" y="2601"/>
                  </a:lnTo>
                  <a:lnTo>
                    <a:pt x="1594" y="2644"/>
                  </a:lnTo>
                  <a:lnTo>
                    <a:pt x="1611" y="2684"/>
                  </a:lnTo>
                  <a:lnTo>
                    <a:pt x="1628" y="2725"/>
                  </a:lnTo>
                  <a:lnTo>
                    <a:pt x="1646" y="2765"/>
                  </a:lnTo>
                  <a:lnTo>
                    <a:pt x="1664" y="2805"/>
                  </a:lnTo>
                  <a:lnTo>
                    <a:pt x="1684" y="2844"/>
                  </a:lnTo>
                  <a:lnTo>
                    <a:pt x="1704" y="2882"/>
                  </a:lnTo>
                  <a:lnTo>
                    <a:pt x="1726" y="2921"/>
                  </a:lnTo>
                  <a:lnTo>
                    <a:pt x="1749" y="2958"/>
                  </a:lnTo>
                  <a:lnTo>
                    <a:pt x="1772" y="2995"/>
                  </a:lnTo>
                  <a:lnTo>
                    <a:pt x="1795" y="3030"/>
                  </a:lnTo>
                  <a:lnTo>
                    <a:pt x="1821" y="3065"/>
                  </a:lnTo>
                  <a:lnTo>
                    <a:pt x="1846" y="3099"/>
                  </a:lnTo>
                  <a:lnTo>
                    <a:pt x="1872" y="3133"/>
                  </a:lnTo>
                  <a:lnTo>
                    <a:pt x="1898" y="3167"/>
                  </a:lnTo>
                  <a:lnTo>
                    <a:pt x="1926" y="3199"/>
                  </a:lnTo>
                  <a:lnTo>
                    <a:pt x="1955" y="3230"/>
                  </a:lnTo>
                  <a:lnTo>
                    <a:pt x="1984" y="3262"/>
                  </a:lnTo>
                  <a:lnTo>
                    <a:pt x="2014" y="3291"/>
                  </a:lnTo>
                  <a:lnTo>
                    <a:pt x="2044" y="3321"/>
                  </a:lnTo>
                  <a:lnTo>
                    <a:pt x="2075" y="3350"/>
                  </a:lnTo>
                  <a:lnTo>
                    <a:pt x="2106" y="3378"/>
                  </a:lnTo>
                  <a:lnTo>
                    <a:pt x="2138" y="3404"/>
                  </a:lnTo>
                  <a:lnTo>
                    <a:pt x="2172" y="3430"/>
                  </a:lnTo>
                  <a:lnTo>
                    <a:pt x="2204" y="3456"/>
                  </a:lnTo>
                  <a:lnTo>
                    <a:pt x="2238" y="3481"/>
                  </a:lnTo>
                  <a:lnTo>
                    <a:pt x="2273" y="3504"/>
                  </a:lnTo>
                  <a:lnTo>
                    <a:pt x="2309" y="3527"/>
                  </a:lnTo>
                  <a:lnTo>
                    <a:pt x="2344" y="3548"/>
                  </a:lnTo>
                  <a:lnTo>
                    <a:pt x="2381" y="3568"/>
                  </a:lnTo>
                  <a:lnTo>
                    <a:pt x="2417" y="3588"/>
                  </a:lnTo>
                  <a:lnTo>
                    <a:pt x="2455" y="3607"/>
                  </a:lnTo>
                  <a:lnTo>
                    <a:pt x="2492" y="3625"/>
                  </a:lnTo>
                  <a:lnTo>
                    <a:pt x="2530" y="3642"/>
                  </a:lnTo>
                  <a:lnTo>
                    <a:pt x="2569" y="3659"/>
                  </a:lnTo>
                  <a:lnTo>
                    <a:pt x="2607" y="3673"/>
                  </a:lnTo>
                  <a:lnTo>
                    <a:pt x="2647" y="3687"/>
                  </a:lnTo>
                  <a:lnTo>
                    <a:pt x="2687" y="3701"/>
                  </a:lnTo>
                  <a:lnTo>
                    <a:pt x="2727" y="3711"/>
                  </a:lnTo>
                  <a:lnTo>
                    <a:pt x="2769" y="3722"/>
                  </a:lnTo>
                  <a:lnTo>
                    <a:pt x="2810" y="3733"/>
                  </a:lnTo>
                  <a:lnTo>
                    <a:pt x="2852" y="3741"/>
                  </a:lnTo>
                  <a:lnTo>
                    <a:pt x="2893" y="3748"/>
                  </a:lnTo>
                  <a:lnTo>
                    <a:pt x="2935" y="3754"/>
                  </a:lnTo>
                  <a:lnTo>
                    <a:pt x="2978" y="3761"/>
                  </a:lnTo>
                  <a:lnTo>
                    <a:pt x="3021" y="3765"/>
                  </a:lnTo>
                  <a:lnTo>
                    <a:pt x="3064" y="3767"/>
                  </a:lnTo>
                  <a:lnTo>
                    <a:pt x="3107" y="3770"/>
                  </a:lnTo>
                  <a:lnTo>
                    <a:pt x="3150" y="3770"/>
                  </a:lnTo>
                  <a:lnTo>
                    <a:pt x="3150" y="3770"/>
                  </a:lnTo>
                  <a:lnTo>
                    <a:pt x="4459" y="3770"/>
                  </a:lnTo>
                </a:path>
              </a:pathLst>
            </a:custGeom>
            <a:noFill/>
            <a:ln w="12700" cap="flat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13"/>
            <p:cNvSpPr/>
            <p:nvPr/>
          </p:nvSpPr>
          <p:spPr>
            <a:xfrm>
              <a:off x="4097337" y="3397250"/>
              <a:ext cx="3540125" cy="593725"/>
            </a:xfrm>
            <a:custGeom>
              <a:avLst/>
              <a:gdLst/>
              <a:ahLst/>
              <a:cxnLst/>
              <a:rect l="l" t="t" r="r" b="b"/>
              <a:pathLst>
                <a:path w="4460" h="747" extrusionOk="0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lnTo>
                    <a:pt x="154" y="1"/>
                  </a:lnTo>
                  <a:lnTo>
                    <a:pt x="233" y="3"/>
                  </a:lnTo>
                  <a:lnTo>
                    <a:pt x="311" y="7"/>
                  </a:lnTo>
                  <a:lnTo>
                    <a:pt x="468" y="17"/>
                  </a:lnTo>
                  <a:lnTo>
                    <a:pt x="625" y="29"/>
                  </a:lnTo>
                  <a:lnTo>
                    <a:pt x="780" y="46"/>
                  </a:lnTo>
                  <a:lnTo>
                    <a:pt x="934" y="64"/>
                  </a:lnTo>
                  <a:lnTo>
                    <a:pt x="1085" y="86"/>
                  </a:lnTo>
                  <a:lnTo>
                    <a:pt x="1231" y="111"/>
                  </a:lnTo>
                  <a:lnTo>
                    <a:pt x="1372" y="138"/>
                  </a:lnTo>
                  <a:lnTo>
                    <a:pt x="1506" y="167"/>
                  </a:lnTo>
                  <a:lnTo>
                    <a:pt x="1571" y="183"/>
                  </a:lnTo>
                  <a:lnTo>
                    <a:pt x="1632" y="200"/>
                  </a:lnTo>
                  <a:lnTo>
                    <a:pt x="1692" y="215"/>
                  </a:lnTo>
                  <a:lnTo>
                    <a:pt x="1751" y="232"/>
                  </a:lnTo>
                  <a:lnTo>
                    <a:pt x="1806" y="251"/>
                  </a:lnTo>
                  <a:lnTo>
                    <a:pt x="1858" y="267"/>
                  </a:lnTo>
                  <a:lnTo>
                    <a:pt x="1909" y="286"/>
                  </a:lnTo>
                  <a:lnTo>
                    <a:pt x="1957" y="304"/>
                  </a:lnTo>
                  <a:lnTo>
                    <a:pt x="2000" y="323"/>
                  </a:lnTo>
                  <a:lnTo>
                    <a:pt x="2041" y="341"/>
                  </a:lnTo>
                  <a:lnTo>
                    <a:pt x="2080" y="361"/>
                  </a:lnTo>
                  <a:lnTo>
                    <a:pt x="2114" y="381"/>
                  </a:lnTo>
                  <a:lnTo>
                    <a:pt x="2114" y="381"/>
                  </a:lnTo>
                  <a:lnTo>
                    <a:pt x="2147" y="400"/>
                  </a:lnTo>
                  <a:lnTo>
                    <a:pt x="2184" y="420"/>
                  </a:lnTo>
                  <a:lnTo>
                    <a:pt x="2223" y="438"/>
                  </a:lnTo>
                  <a:lnTo>
                    <a:pt x="2263" y="457"/>
                  </a:lnTo>
                  <a:lnTo>
                    <a:pt x="2306" y="475"/>
                  </a:lnTo>
                  <a:lnTo>
                    <a:pt x="2349" y="492"/>
                  </a:lnTo>
                  <a:lnTo>
                    <a:pt x="2395" y="510"/>
                  </a:lnTo>
                  <a:lnTo>
                    <a:pt x="2443" y="526"/>
                  </a:lnTo>
                  <a:lnTo>
                    <a:pt x="2543" y="558"/>
                  </a:lnTo>
                  <a:lnTo>
                    <a:pt x="2649" y="589"/>
                  </a:lnTo>
                  <a:lnTo>
                    <a:pt x="2758" y="617"/>
                  </a:lnTo>
                  <a:lnTo>
                    <a:pt x="2870" y="643"/>
                  </a:lnTo>
                  <a:lnTo>
                    <a:pt x="2986" y="666"/>
                  </a:lnTo>
                  <a:lnTo>
                    <a:pt x="3104" y="686"/>
                  </a:lnTo>
                  <a:lnTo>
                    <a:pt x="3222" y="704"/>
                  </a:lnTo>
                  <a:lnTo>
                    <a:pt x="3341" y="720"/>
                  </a:lnTo>
                  <a:lnTo>
                    <a:pt x="3459" y="730"/>
                  </a:lnTo>
                  <a:lnTo>
                    <a:pt x="3575" y="740"/>
                  </a:lnTo>
                  <a:lnTo>
                    <a:pt x="3688" y="744"/>
                  </a:lnTo>
                  <a:lnTo>
                    <a:pt x="3799" y="747"/>
                  </a:lnTo>
                  <a:lnTo>
                    <a:pt x="3799" y="747"/>
                  </a:lnTo>
                  <a:lnTo>
                    <a:pt x="4460" y="747"/>
                  </a:lnTo>
                </a:path>
              </a:pathLst>
            </a:custGeom>
            <a:noFill/>
            <a:ln w="12700" cap="flat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7648575" y="-109537"/>
              <a:ext cx="303213" cy="954088"/>
            </a:xfrm>
            <a:custGeom>
              <a:avLst/>
              <a:gdLst/>
              <a:ahLst/>
              <a:cxnLst/>
              <a:rect l="l" t="t" r="r" b="b"/>
              <a:pathLst>
                <a:path w="383" h="1202" extrusionOk="0">
                  <a:moveTo>
                    <a:pt x="5" y="0"/>
                  </a:moveTo>
                  <a:lnTo>
                    <a:pt x="383" y="600"/>
                  </a:lnTo>
                  <a:lnTo>
                    <a:pt x="5" y="1202"/>
                  </a:lnTo>
                  <a:lnTo>
                    <a:pt x="0" y="1202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7" name="Google Shape;42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0848" y="435708"/>
            <a:ext cx="2818516" cy="84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80848" y="3603718"/>
            <a:ext cx="2818517" cy="848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0848" y="2562439"/>
            <a:ext cx="2828061" cy="84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90393" y="4644997"/>
            <a:ext cx="2818517" cy="866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90393" y="5666945"/>
            <a:ext cx="2818516" cy="86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80848" y="1480787"/>
            <a:ext cx="2828062" cy="84974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3"/>
          <p:cNvSpPr txBox="1"/>
          <p:nvPr/>
        </p:nvSpPr>
        <p:spPr>
          <a:xfrm>
            <a:off x="237653" y="885660"/>
            <a:ext cx="5671534" cy="1177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515937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Noto Sans Symbols"/>
              <a:buChar char="❖"/>
            </a:pPr>
            <a:r>
              <a:rPr lang="en-US" sz="1600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LAMC Integrated Strategic Master Ed Plan</a:t>
            </a:r>
            <a:endParaRPr/>
          </a:p>
          <a:p>
            <a:pPr marL="515937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Noto Sans Symbols"/>
              <a:buChar char="❖"/>
            </a:pPr>
            <a:r>
              <a:rPr lang="en-US" sz="1600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LAMC Growth Opportunities </a:t>
            </a:r>
            <a:endParaRPr/>
          </a:p>
          <a:p>
            <a:pPr marL="515937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Noto Sans Symbols"/>
              <a:buChar char="❖"/>
            </a:pPr>
            <a:r>
              <a:rPr lang="en-US" sz="1600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LAMC Guided Pathways</a:t>
            </a:r>
            <a:endParaRPr/>
          </a:p>
          <a:p>
            <a:pPr marL="515937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Noto Sans Symbols"/>
              <a:buChar char="❖"/>
            </a:pPr>
            <a:r>
              <a:rPr lang="en-US" sz="1600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LAMC Local Partners</a:t>
            </a:r>
            <a:endParaRPr/>
          </a:p>
          <a:p>
            <a:pPr marL="515937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❖"/>
            </a:pPr>
            <a:r>
              <a:rPr lang="en-US" sz="16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LAOC Regional NC Strong Workforce</a:t>
            </a:r>
            <a:r>
              <a:rPr lang="en-US" sz="18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434" name="Google Shape;434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405420" y="524175"/>
            <a:ext cx="515522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405420" y="4812953"/>
            <a:ext cx="515522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405420" y="3763608"/>
            <a:ext cx="515522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415252" y="2651775"/>
            <a:ext cx="515522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415252" y="1589859"/>
            <a:ext cx="515522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405872" y="5780360"/>
            <a:ext cx="515522" cy="6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13"/>
          <p:cNvSpPr/>
          <p:nvPr/>
        </p:nvSpPr>
        <p:spPr>
          <a:xfrm rot="-1505639">
            <a:off x="4907601" y="946346"/>
            <a:ext cx="1670180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Onboarding Bridges</a:t>
            </a:r>
            <a:endParaRPr/>
          </a:p>
        </p:txBody>
      </p:sp>
      <p:sp>
        <p:nvSpPr>
          <p:cNvPr id="441" name="Google Shape;441;p13"/>
          <p:cNvSpPr txBox="1">
            <a:spLocks noGrp="1"/>
          </p:cNvSpPr>
          <p:nvPr>
            <p:ph type="body" idx="1"/>
          </p:nvPr>
        </p:nvSpPr>
        <p:spPr>
          <a:xfrm>
            <a:off x="295692" y="2110642"/>
            <a:ext cx="4863532" cy="443582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47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 b="1">
                <a:solidFill>
                  <a:srgbClr val="0070C0"/>
                </a:solidFill>
              </a:rPr>
              <a:t>PATHWAYS THAT BRIDGE COMMUNITY TO THE COLLEGE</a:t>
            </a:r>
            <a:endParaRPr/>
          </a:p>
          <a:p>
            <a:pPr marL="28575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1700"/>
              <a:buNone/>
            </a:pPr>
            <a:r>
              <a:rPr lang="en-US" sz="1700" i="1">
                <a:solidFill>
                  <a:srgbClr val="FF0000"/>
                </a:solidFill>
              </a:rPr>
              <a:t>Enhances foundational skills that support college readiness &amp; success in all 6 LAMC pathways</a:t>
            </a:r>
            <a:endParaRPr/>
          </a:p>
          <a:p>
            <a:pPr marL="28575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 i="1">
              <a:solidFill>
                <a:srgbClr val="FF0000"/>
              </a:solidFill>
            </a:endParaRPr>
          </a:p>
          <a:p>
            <a:pPr marL="512763" lvl="1" indent="-3460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Garamond"/>
              <a:buAutoNum type="arabicParenR"/>
            </a:pPr>
            <a:r>
              <a:rPr lang="en-US" sz="1600"/>
              <a:t>Job Readiness Certificate </a:t>
            </a:r>
            <a:endParaRPr/>
          </a:p>
          <a:p>
            <a:pPr marL="512763" lvl="1" indent="-3460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arenR"/>
            </a:pPr>
            <a:r>
              <a:rPr lang="en-US" sz="1600"/>
              <a:t>Academic Readiness Certificate</a:t>
            </a:r>
            <a:endParaRPr/>
          </a:p>
          <a:p>
            <a:pPr marL="512763" lvl="1" indent="-3460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arenR"/>
            </a:pPr>
            <a:r>
              <a:rPr lang="en-US" sz="1600"/>
              <a:t>Academic Readiness (Bilingual) Certificate</a:t>
            </a:r>
            <a:endParaRPr/>
          </a:p>
          <a:p>
            <a:pPr marL="512763" lvl="1" indent="-3460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arenR"/>
            </a:pPr>
            <a:r>
              <a:rPr lang="en-US" sz="1600"/>
              <a:t>Digital Literacy Certificate (Microsoft Office Exam)</a:t>
            </a:r>
            <a:endParaRPr/>
          </a:p>
          <a:p>
            <a:pPr marL="512763" lvl="1" indent="-3460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AutoNum type="arabicParenR"/>
            </a:pPr>
            <a:r>
              <a:rPr lang="en-US" sz="1600"/>
              <a:t>Pathway to Citizenship Certificate</a:t>
            </a:r>
            <a:endParaRPr/>
          </a:p>
          <a:p>
            <a:pPr marL="512763" lvl="1" indent="-34607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AutoNum type="arabicParenR"/>
            </a:pPr>
            <a:r>
              <a:rPr lang="en-US" sz="1600"/>
              <a:t>College Readiness Certificate*</a:t>
            </a:r>
            <a:endParaRPr/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8575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 i="1"/>
              <a:t>*Currently being developed by updating, existing stand alone courses – anticipated Winter 2024</a:t>
            </a:r>
            <a:endParaRPr/>
          </a:p>
          <a:p>
            <a:pPr marL="914400" lvl="1" indent="-3048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442" name="Google Shape;442;p13"/>
          <p:cNvSpPr/>
          <p:nvPr/>
        </p:nvSpPr>
        <p:spPr>
          <a:xfrm rot="1185902">
            <a:off x="4969312" y="5590675"/>
            <a:ext cx="1670180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Foundational/ Universal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4"/>
          <p:cNvSpPr txBox="1">
            <a:spLocks noGrp="1"/>
          </p:cNvSpPr>
          <p:nvPr>
            <p:ph type="title"/>
          </p:nvPr>
        </p:nvSpPr>
        <p:spPr>
          <a:xfrm>
            <a:off x="195299" y="288021"/>
            <a:ext cx="5543065" cy="88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Calibri"/>
              <a:buNone/>
            </a:pPr>
            <a:r>
              <a:rPr lang="en-US" sz="4300" b="1" u="sng"/>
              <a:t>ALIGNING PRIORITIES:</a:t>
            </a:r>
            <a:endParaRPr/>
          </a:p>
        </p:txBody>
      </p:sp>
      <p:grpSp>
        <p:nvGrpSpPr>
          <p:cNvPr id="448" name="Google Shape;448;p14" descr="Six way fork in road with arrows"/>
          <p:cNvGrpSpPr/>
          <p:nvPr/>
        </p:nvGrpSpPr>
        <p:grpSpPr>
          <a:xfrm>
            <a:off x="5172364" y="386546"/>
            <a:ext cx="3239659" cy="6096061"/>
            <a:chOff x="4037012" y="-109537"/>
            <a:chExt cx="3914776" cy="6967538"/>
          </a:xfrm>
        </p:grpSpPr>
        <p:sp>
          <p:nvSpPr>
            <p:cNvPr id="449" name="Google Shape;449;p14"/>
            <p:cNvSpPr/>
            <p:nvPr/>
          </p:nvSpPr>
          <p:spPr>
            <a:xfrm>
              <a:off x="4037012" y="1235075"/>
              <a:ext cx="3678238" cy="2513013"/>
            </a:xfrm>
            <a:custGeom>
              <a:avLst/>
              <a:gdLst/>
              <a:ahLst/>
              <a:cxnLst/>
              <a:rect l="l" t="t" r="r" b="b"/>
              <a:pathLst>
                <a:path w="4633" h="3167" extrusionOk="0">
                  <a:moveTo>
                    <a:pt x="76" y="3167"/>
                  </a:moveTo>
                  <a:lnTo>
                    <a:pt x="0" y="3167"/>
                  </a:lnTo>
                  <a:lnTo>
                    <a:pt x="0" y="2234"/>
                  </a:lnTo>
                  <a:lnTo>
                    <a:pt x="76" y="2234"/>
                  </a:lnTo>
                  <a:lnTo>
                    <a:pt x="76" y="2234"/>
                  </a:lnTo>
                  <a:lnTo>
                    <a:pt x="139" y="2232"/>
                  </a:lnTo>
                  <a:lnTo>
                    <a:pt x="203" y="2229"/>
                  </a:lnTo>
                  <a:lnTo>
                    <a:pt x="264" y="2221"/>
                  </a:lnTo>
                  <a:lnTo>
                    <a:pt x="324" y="2214"/>
                  </a:lnTo>
                  <a:lnTo>
                    <a:pt x="384" y="2201"/>
                  </a:lnTo>
                  <a:lnTo>
                    <a:pt x="441" y="2187"/>
                  </a:lnTo>
                  <a:lnTo>
                    <a:pt x="498" y="2170"/>
                  </a:lnTo>
                  <a:lnTo>
                    <a:pt x="553" y="2152"/>
                  </a:lnTo>
                  <a:lnTo>
                    <a:pt x="607" y="2132"/>
                  </a:lnTo>
                  <a:lnTo>
                    <a:pt x="658" y="2109"/>
                  </a:lnTo>
                  <a:lnTo>
                    <a:pt x="707" y="2083"/>
                  </a:lnTo>
                  <a:lnTo>
                    <a:pt x="755" y="2055"/>
                  </a:lnTo>
                  <a:lnTo>
                    <a:pt x="799" y="2026"/>
                  </a:lnTo>
                  <a:lnTo>
                    <a:pt x="842" y="1995"/>
                  </a:lnTo>
                  <a:lnTo>
                    <a:pt x="882" y="1961"/>
                  </a:lnTo>
                  <a:lnTo>
                    <a:pt x="919" y="1926"/>
                  </a:lnTo>
                  <a:lnTo>
                    <a:pt x="919" y="1926"/>
                  </a:lnTo>
                  <a:lnTo>
                    <a:pt x="947" y="1897"/>
                  </a:lnTo>
                  <a:lnTo>
                    <a:pt x="975" y="1864"/>
                  </a:lnTo>
                  <a:lnTo>
                    <a:pt x="1001" y="1826"/>
                  </a:lnTo>
                  <a:lnTo>
                    <a:pt x="1013" y="1806"/>
                  </a:lnTo>
                  <a:lnTo>
                    <a:pt x="1024" y="1786"/>
                  </a:lnTo>
                  <a:lnTo>
                    <a:pt x="1036" y="1764"/>
                  </a:lnTo>
                  <a:lnTo>
                    <a:pt x="1045" y="1741"/>
                  </a:lnTo>
                  <a:lnTo>
                    <a:pt x="1055" y="1718"/>
                  </a:lnTo>
                  <a:lnTo>
                    <a:pt x="1061" y="1694"/>
                  </a:lnTo>
                  <a:lnTo>
                    <a:pt x="1067" y="1669"/>
                  </a:lnTo>
                  <a:lnTo>
                    <a:pt x="1071" y="1643"/>
                  </a:lnTo>
                  <a:lnTo>
                    <a:pt x="1075" y="1617"/>
                  </a:lnTo>
                  <a:lnTo>
                    <a:pt x="1075" y="1589"/>
                  </a:lnTo>
                  <a:lnTo>
                    <a:pt x="1075" y="1589"/>
                  </a:lnTo>
                  <a:lnTo>
                    <a:pt x="1076" y="1524"/>
                  </a:lnTo>
                  <a:lnTo>
                    <a:pt x="1079" y="1461"/>
                  </a:lnTo>
                  <a:lnTo>
                    <a:pt x="1087" y="1398"/>
                  </a:lnTo>
                  <a:lnTo>
                    <a:pt x="1099" y="1335"/>
                  </a:lnTo>
                  <a:lnTo>
                    <a:pt x="1113" y="1272"/>
                  </a:lnTo>
                  <a:lnTo>
                    <a:pt x="1130" y="1211"/>
                  </a:lnTo>
                  <a:lnTo>
                    <a:pt x="1151" y="1151"/>
                  </a:lnTo>
                  <a:lnTo>
                    <a:pt x="1175" y="1091"/>
                  </a:lnTo>
                  <a:lnTo>
                    <a:pt x="1202" y="1031"/>
                  </a:lnTo>
                  <a:lnTo>
                    <a:pt x="1233" y="974"/>
                  </a:lnTo>
                  <a:lnTo>
                    <a:pt x="1267" y="915"/>
                  </a:lnTo>
                  <a:lnTo>
                    <a:pt x="1302" y="860"/>
                  </a:lnTo>
                  <a:lnTo>
                    <a:pt x="1342" y="805"/>
                  </a:lnTo>
                  <a:lnTo>
                    <a:pt x="1385" y="751"/>
                  </a:lnTo>
                  <a:lnTo>
                    <a:pt x="1431" y="697"/>
                  </a:lnTo>
                  <a:lnTo>
                    <a:pt x="1481" y="646"/>
                  </a:lnTo>
                  <a:lnTo>
                    <a:pt x="1481" y="646"/>
                  </a:lnTo>
                  <a:lnTo>
                    <a:pt x="1519" y="608"/>
                  </a:lnTo>
                  <a:lnTo>
                    <a:pt x="1557" y="572"/>
                  </a:lnTo>
                  <a:lnTo>
                    <a:pt x="1599" y="537"/>
                  </a:lnTo>
                  <a:lnTo>
                    <a:pt x="1642" y="502"/>
                  </a:lnTo>
                  <a:lnTo>
                    <a:pt x="1685" y="468"/>
                  </a:lnTo>
                  <a:lnTo>
                    <a:pt x="1730" y="435"/>
                  </a:lnTo>
                  <a:lnTo>
                    <a:pt x="1776" y="405"/>
                  </a:lnTo>
                  <a:lnTo>
                    <a:pt x="1824" y="374"/>
                  </a:lnTo>
                  <a:lnTo>
                    <a:pt x="1873" y="345"/>
                  </a:lnTo>
                  <a:lnTo>
                    <a:pt x="1922" y="317"/>
                  </a:lnTo>
                  <a:lnTo>
                    <a:pt x="1973" y="289"/>
                  </a:lnTo>
                  <a:lnTo>
                    <a:pt x="2025" y="265"/>
                  </a:lnTo>
                  <a:lnTo>
                    <a:pt x="2077" y="239"/>
                  </a:lnTo>
                  <a:lnTo>
                    <a:pt x="2133" y="215"/>
                  </a:lnTo>
                  <a:lnTo>
                    <a:pt x="2186" y="192"/>
                  </a:lnTo>
                  <a:lnTo>
                    <a:pt x="2242" y="171"/>
                  </a:lnTo>
                  <a:lnTo>
                    <a:pt x="2299" y="151"/>
                  </a:lnTo>
                  <a:lnTo>
                    <a:pt x="2357" y="132"/>
                  </a:lnTo>
                  <a:lnTo>
                    <a:pt x="2416" y="114"/>
                  </a:lnTo>
                  <a:lnTo>
                    <a:pt x="2474" y="99"/>
                  </a:lnTo>
                  <a:lnTo>
                    <a:pt x="2534" y="83"/>
                  </a:lnTo>
                  <a:lnTo>
                    <a:pt x="2594" y="69"/>
                  </a:lnTo>
                  <a:lnTo>
                    <a:pt x="2656" y="55"/>
                  </a:lnTo>
                  <a:lnTo>
                    <a:pt x="2717" y="45"/>
                  </a:lnTo>
                  <a:lnTo>
                    <a:pt x="2779" y="34"/>
                  </a:lnTo>
                  <a:lnTo>
                    <a:pt x="2842" y="26"/>
                  </a:lnTo>
                  <a:lnTo>
                    <a:pt x="2905" y="19"/>
                  </a:lnTo>
                  <a:lnTo>
                    <a:pt x="2968" y="12"/>
                  </a:lnTo>
                  <a:lnTo>
                    <a:pt x="3032" y="6"/>
                  </a:lnTo>
                  <a:lnTo>
                    <a:pt x="3097" y="3"/>
                  </a:lnTo>
                  <a:lnTo>
                    <a:pt x="3162" y="2"/>
                  </a:lnTo>
                  <a:lnTo>
                    <a:pt x="3226" y="0"/>
                  </a:lnTo>
                  <a:lnTo>
                    <a:pt x="4633" y="0"/>
                  </a:lnTo>
                  <a:lnTo>
                    <a:pt x="4633" y="934"/>
                  </a:lnTo>
                  <a:lnTo>
                    <a:pt x="3226" y="934"/>
                  </a:lnTo>
                  <a:lnTo>
                    <a:pt x="3226" y="934"/>
                  </a:lnTo>
                  <a:lnTo>
                    <a:pt x="3143" y="935"/>
                  </a:lnTo>
                  <a:lnTo>
                    <a:pt x="3062" y="941"/>
                  </a:lnTo>
                  <a:lnTo>
                    <a:pt x="2982" y="949"/>
                  </a:lnTo>
                  <a:lnTo>
                    <a:pt x="2902" y="960"/>
                  </a:lnTo>
                  <a:lnTo>
                    <a:pt x="2825" y="974"/>
                  </a:lnTo>
                  <a:lnTo>
                    <a:pt x="2748" y="991"/>
                  </a:lnTo>
                  <a:lnTo>
                    <a:pt x="2674" y="1011"/>
                  </a:lnTo>
                  <a:lnTo>
                    <a:pt x="2603" y="1032"/>
                  </a:lnTo>
                  <a:lnTo>
                    <a:pt x="2534" y="1058"/>
                  </a:lnTo>
                  <a:lnTo>
                    <a:pt x="2468" y="1086"/>
                  </a:lnTo>
                  <a:lnTo>
                    <a:pt x="2405" y="1115"/>
                  </a:lnTo>
                  <a:lnTo>
                    <a:pt x="2376" y="1132"/>
                  </a:lnTo>
                  <a:lnTo>
                    <a:pt x="2345" y="1149"/>
                  </a:lnTo>
                  <a:lnTo>
                    <a:pt x="2317" y="1166"/>
                  </a:lnTo>
                  <a:lnTo>
                    <a:pt x="2290" y="1183"/>
                  </a:lnTo>
                  <a:lnTo>
                    <a:pt x="2263" y="1201"/>
                  </a:lnTo>
                  <a:lnTo>
                    <a:pt x="2237" y="1221"/>
                  </a:lnTo>
                  <a:lnTo>
                    <a:pt x="2213" y="1240"/>
                  </a:lnTo>
                  <a:lnTo>
                    <a:pt x="2188" y="1260"/>
                  </a:lnTo>
                  <a:lnTo>
                    <a:pt x="2166" y="1281"/>
                  </a:lnTo>
                  <a:lnTo>
                    <a:pt x="2145" y="1301"/>
                  </a:lnTo>
                  <a:lnTo>
                    <a:pt x="2145" y="1301"/>
                  </a:lnTo>
                  <a:lnTo>
                    <a:pt x="2113" y="1337"/>
                  </a:lnTo>
                  <a:lnTo>
                    <a:pt x="2085" y="1371"/>
                  </a:lnTo>
                  <a:lnTo>
                    <a:pt x="2060" y="1406"/>
                  </a:lnTo>
                  <a:lnTo>
                    <a:pt x="2051" y="1423"/>
                  </a:lnTo>
                  <a:lnTo>
                    <a:pt x="2042" y="1440"/>
                  </a:lnTo>
                  <a:lnTo>
                    <a:pt x="2034" y="1458"/>
                  </a:lnTo>
                  <a:lnTo>
                    <a:pt x="2027" y="1475"/>
                  </a:lnTo>
                  <a:lnTo>
                    <a:pt x="2020" y="1492"/>
                  </a:lnTo>
                  <a:lnTo>
                    <a:pt x="2016" y="1509"/>
                  </a:lnTo>
                  <a:lnTo>
                    <a:pt x="2013" y="1528"/>
                  </a:lnTo>
                  <a:lnTo>
                    <a:pt x="2010" y="1544"/>
                  </a:lnTo>
                  <a:lnTo>
                    <a:pt x="2008" y="1561"/>
                  </a:lnTo>
                  <a:lnTo>
                    <a:pt x="2008" y="1578"/>
                  </a:lnTo>
                  <a:lnTo>
                    <a:pt x="2008" y="1578"/>
                  </a:lnTo>
                  <a:lnTo>
                    <a:pt x="2007" y="1648"/>
                  </a:lnTo>
                  <a:lnTo>
                    <a:pt x="2002" y="1715"/>
                  </a:lnTo>
                  <a:lnTo>
                    <a:pt x="1994" y="1783"/>
                  </a:lnTo>
                  <a:lnTo>
                    <a:pt x="1982" y="1851"/>
                  </a:lnTo>
                  <a:lnTo>
                    <a:pt x="1968" y="1917"/>
                  </a:lnTo>
                  <a:lnTo>
                    <a:pt x="1950" y="1983"/>
                  </a:lnTo>
                  <a:lnTo>
                    <a:pt x="1927" y="2047"/>
                  </a:lnTo>
                  <a:lnTo>
                    <a:pt x="1902" y="2112"/>
                  </a:lnTo>
                  <a:lnTo>
                    <a:pt x="1873" y="2175"/>
                  </a:lnTo>
                  <a:lnTo>
                    <a:pt x="1840" y="2238"/>
                  </a:lnTo>
                  <a:lnTo>
                    <a:pt x="1807" y="2298"/>
                  </a:lnTo>
                  <a:lnTo>
                    <a:pt x="1768" y="2358"/>
                  </a:lnTo>
                  <a:lnTo>
                    <a:pt x="1727" y="2417"/>
                  </a:lnTo>
                  <a:lnTo>
                    <a:pt x="1682" y="2474"/>
                  </a:lnTo>
                  <a:lnTo>
                    <a:pt x="1634" y="2529"/>
                  </a:lnTo>
                  <a:lnTo>
                    <a:pt x="1584" y="2583"/>
                  </a:lnTo>
                  <a:lnTo>
                    <a:pt x="1584" y="2583"/>
                  </a:lnTo>
                  <a:lnTo>
                    <a:pt x="1548" y="2617"/>
                  </a:lnTo>
                  <a:lnTo>
                    <a:pt x="1513" y="2650"/>
                  </a:lnTo>
                  <a:lnTo>
                    <a:pt x="1476" y="2683"/>
                  </a:lnTo>
                  <a:lnTo>
                    <a:pt x="1437" y="2715"/>
                  </a:lnTo>
                  <a:lnTo>
                    <a:pt x="1398" y="2746"/>
                  </a:lnTo>
                  <a:lnTo>
                    <a:pt x="1359" y="2775"/>
                  </a:lnTo>
                  <a:lnTo>
                    <a:pt x="1318" y="2803"/>
                  </a:lnTo>
                  <a:lnTo>
                    <a:pt x="1276" y="2830"/>
                  </a:lnTo>
                  <a:lnTo>
                    <a:pt x="1233" y="2858"/>
                  </a:lnTo>
                  <a:lnTo>
                    <a:pt x="1190" y="2883"/>
                  </a:lnTo>
                  <a:lnTo>
                    <a:pt x="1145" y="2907"/>
                  </a:lnTo>
                  <a:lnTo>
                    <a:pt x="1101" y="2930"/>
                  </a:lnTo>
                  <a:lnTo>
                    <a:pt x="1055" y="2953"/>
                  </a:lnTo>
                  <a:lnTo>
                    <a:pt x="1008" y="2975"/>
                  </a:lnTo>
                  <a:lnTo>
                    <a:pt x="961" y="2995"/>
                  </a:lnTo>
                  <a:lnTo>
                    <a:pt x="913" y="3015"/>
                  </a:lnTo>
                  <a:lnTo>
                    <a:pt x="865" y="3032"/>
                  </a:lnTo>
                  <a:lnTo>
                    <a:pt x="816" y="3050"/>
                  </a:lnTo>
                  <a:lnTo>
                    <a:pt x="767" y="3066"/>
                  </a:lnTo>
                  <a:lnTo>
                    <a:pt x="716" y="3081"/>
                  </a:lnTo>
                  <a:lnTo>
                    <a:pt x="665" y="3093"/>
                  </a:lnTo>
                  <a:lnTo>
                    <a:pt x="613" y="3107"/>
                  </a:lnTo>
                  <a:lnTo>
                    <a:pt x="562" y="3118"/>
                  </a:lnTo>
                  <a:lnTo>
                    <a:pt x="510" y="3129"/>
                  </a:lnTo>
                  <a:lnTo>
                    <a:pt x="456" y="3138"/>
                  </a:lnTo>
                  <a:lnTo>
                    <a:pt x="404" y="3146"/>
                  </a:lnTo>
                  <a:lnTo>
                    <a:pt x="350" y="3152"/>
                  </a:lnTo>
                  <a:lnTo>
                    <a:pt x="296" y="3158"/>
                  </a:lnTo>
                  <a:lnTo>
                    <a:pt x="241" y="3161"/>
                  </a:lnTo>
                  <a:lnTo>
                    <a:pt x="187" y="3164"/>
                  </a:lnTo>
                  <a:lnTo>
                    <a:pt x="132" y="3167"/>
                  </a:lnTo>
                  <a:lnTo>
                    <a:pt x="76" y="3167"/>
                  </a:lnTo>
                  <a:lnTo>
                    <a:pt x="76" y="31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4"/>
            <p:cNvSpPr/>
            <p:nvPr/>
          </p:nvSpPr>
          <p:spPr>
            <a:xfrm>
              <a:off x="7648575" y="1125538"/>
              <a:ext cx="303213" cy="954088"/>
            </a:xfrm>
            <a:custGeom>
              <a:avLst/>
              <a:gdLst/>
              <a:ahLst/>
              <a:cxnLst/>
              <a:rect l="l" t="t" r="r" b="b"/>
              <a:pathLst>
                <a:path w="383" h="1202" extrusionOk="0">
                  <a:moveTo>
                    <a:pt x="5" y="0"/>
                  </a:moveTo>
                  <a:lnTo>
                    <a:pt x="383" y="600"/>
                  </a:lnTo>
                  <a:lnTo>
                    <a:pt x="5" y="1202"/>
                  </a:lnTo>
                  <a:lnTo>
                    <a:pt x="0" y="1202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14"/>
            <p:cNvSpPr/>
            <p:nvPr/>
          </p:nvSpPr>
          <p:spPr>
            <a:xfrm>
              <a:off x="4037012" y="0"/>
              <a:ext cx="3678238" cy="3748088"/>
            </a:xfrm>
            <a:custGeom>
              <a:avLst/>
              <a:gdLst/>
              <a:ahLst/>
              <a:cxnLst/>
              <a:rect l="l" t="t" r="r" b="b"/>
              <a:pathLst>
                <a:path w="4633" h="4722" extrusionOk="0">
                  <a:moveTo>
                    <a:pt x="76" y="4722"/>
                  </a:moveTo>
                  <a:lnTo>
                    <a:pt x="0" y="4722"/>
                  </a:lnTo>
                  <a:lnTo>
                    <a:pt x="0" y="3789"/>
                  </a:lnTo>
                  <a:lnTo>
                    <a:pt x="76" y="3789"/>
                  </a:lnTo>
                  <a:lnTo>
                    <a:pt x="76" y="3789"/>
                  </a:lnTo>
                  <a:lnTo>
                    <a:pt x="126" y="3787"/>
                  </a:lnTo>
                  <a:lnTo>
                    <a:pt x="172" y="3782"/>
                  </a:lnTo>
                  <a:lnTo>
                    <a:pt x="218" y="3775"/>
                  </a:lnTo>
                  <a:lnTo>
                    <a:pt x="261" y="3764"/>
                  </a:lnTo>
                  <a:lnTo>
                    <a:pt x="304" y="3752"/>
                  </a:lnTo>
                  <a:lnTo>
                    <a:pt x="344" y="3736"/>
                  </a:lnTo>
                  <a:lnTo>
                    <a:pt x="382" y="3719"/>
                  </a:lnTo>
                  <a:lnTo>
                    <a:pt x="421" y="3701"/>
                  </a:lnTo>
                  <a:lnTo>
                    <a:pt x="456" y="3682"/>
                  </a:lnTo>
                  <a:lnTo>
                    <a:pt x="490" y="3661"/>
                  </a:lnTo>
                  <a:lnTo>
                    <a:pt x="522" y="3639"/>
                  </a:lnTo>
                  <a:lnTo>
                    <a:pt x="553" y="3616"/>
                  </a:lnTo>
                  <a:lnTo>
                    <a:pt x="581" y="3593"/>
                  </a:lnTo>
                  <a:lnTo>
                    <a:pt x="609" y="3570"/>
                  </a:lnTo>
                  <a:lnTo>
                    <a:pt x="633" y="3547"/>
                  </a:lnTo>
                  <a:lnTo>
                    <a:pt x="658" y="3524"/>
                  </a:lnTo>
                  <a:lnTo>
                    <a:pt x="658" y="3524"/>
                  </a:lnTo>
                  <a:lnTo>
                    <a:pt x="682" y="3498"/>
                  </a:lnTo>
                  <a:lnTo>
                    <a:pt x="705" y="3472"/>
                  </a:lnTo>
                  <a:lnTo>
                    <a:pt x="729" y="3444"/>
                  </a:lnTo>
                  <a:lnTo>
                    <a:pt x="752" y="3416"/>
                  </a:lnTo>
                  <a:lnTo>
                    <a:pt x="773" y="3387"/>
                  </a:lnTo>
                  <a:lnTo>
                    <a:pt x="795" y="3358"/>
                  </a:lnTo>
                  <a:lnTo>
                    <a:pt x="815" y="3327"/>
                  </a:lnTo>
                  <a:lnTo>
                    <a:pt x="835" y="3296"/>
                  </a:lnTo>
                  <a:lnTo>
                    <a:pt x="853" y="3264"/>
                  </a:lnTo>
                  <a:lnTo>
                    <a:pt x="872" y="3232"/>
                  </a:lnTo>
                  <a:lnTo>
                    <a:pt x="890" y="3199"/>
                  </a:lnTo>
                  <a:lnTo>
                    <a:pt x="907" y="3166"/>
                  </a:lnTo>
                  <a:lnTo>
                    <a:pt x="922" y="3130"/>
                  </a:lnTo>
                  <a:lnTo>
                    <a:pt x="938" y="3095"/>
                  </a:lnTo>
                  <a:lnTo>
                    <a:pt x="967" y="3024"/>
                  </a:lnTo>
                  <a:lnTo>
                    <a:pt x="991" y="2950"/>
                  </a:lnTo>
                  <a:lnTo>
                    <a:pt x="1015" y="2873"/>
                  </a:lnTo>
                  <a:lnTo>
                    <a:pt x="1033" y="2796"/>
                  </a:lnTo>
                  <a:lnTo>
                    <a:pt x="1048" y="2718"/>
                  </a:lnTo>
                  <a:lnTo>
                    <a:pt x="1061" y="2638"/>
                  </a:lnTo>
                  <a:lnTo>
                    <a:pt x="1068" y="2556"/>
                  </a:lnTo>
                  <a:lnTo>
                    <a:pt x="1073" y="2475"/>
                  </a:lnTo>
                  <a:lnTo>
                    <a:pt x="1075" y="2433"/>
                  </a:lnTo>
                  <a:lnTo>
                    <a:pt x="1075" y="2392"/>
                  </a:lnTo>
                  <a:lnTo>
                    <a:pt x="1075" y="2337"/>
                  </a:lnTo>
                  <a:lnTo>
                    <a:pt x="1075" y="2337"/>
                  </a:lnTo>
                  <a:lnTo>
                    <a:pt x="1075" y="2277"/>
                  </a:lnTo>
                  <a:lnTo>
                    <a:pt x="1076" y="2217"/>
                  </a:lnTo>
                  <a:lnTo>
                    <a:pt x="1079" y="2157"/>
                  </a:lnTo>
                  <a:lnTo>
                    <a:pt x="1085" y="2097"/>
                  </a:lnTo>
                  <a:lnTo>
                    <a:pt x="1090" y="2037"/>
                  </a:lnTo>
                  <a:lnTo>
                    <a:pt x="1098" y="1977"/>
                  </a:lnTo>
                  <a:lnTo>
                    <a:pt x="1107" y="1918"/>
                  </a:lnTo>
                  <a:lnTo>
                    <a:pt x="1118" y="1858"/>
                  </a:lnTo>
                  <a:lnTo>
                    <a:pt x="1130" y="1800"/>
                  </a:lnTo>
                  <a:lnTo>
                    <a:pt x="1142" y="1743"/>
                  </a:lnTo>
                  <a:lnTo>
                    <a:pt x="1158" y="1684"/>
                  </a:lnTo>
                  <a:lnTo>
                    <a:pt x="1173" y="1627"/>
                  </a:lnTo>
                  <a:lnTo>
                    <a:pt x="1190" y="1570"/>
                  </a:lnTo>
                  <a:lnTo>
                    <a:pt x="1208" y="1515"/>
                  </a:lnTo>
                  <a:lnTo>
                    <a:pt x="1228" y="1460"/>
                  </a:lnTo>
                  <a:lnTo>
                    <a:pt x="1250" y="1404"/>
                  </a:lnTo>
                  <a:lnTo>
                    <a:pt x="1273" y="1349"/>
                  </a:lnTo>
                  <a:lnTo>
                    <a:pt x="1296" y="1295"/>
                  </a:lnTo>
                  <a:lnTo>
                    <a:pt x="1321" y="1243"/>
                  </a:lnTo>
                  <a:lnTo>
                    <a:pt x="1348" y="1191"/>
                  </a:lnTo>
                  <a:lnTo>
                    <a:pt x="1376" y="1138"/>
                  </a:lnTo>
                  <a:lnTo>
                    <a:pt x="1404" y="1087"/>
                  </a:lnTo>
                  <a:lnTo>
                    <a:pt x="1434" y="1037"/>
                  </a:lnTo>
                  <a:lnTo>
                    <a:pt x="1465" y="988"/>
                  </a:lnTo>
                  <a:lnTo>
                    <a:pt x="1497" y="938"/>
                  </a:lnTo>
                  <a:lnTo>
                    <a:pt x="1531" y="891"/>
                  </a:lnTo>
                  <a:lnTo>
                    <a:pt x="1567" y="844"/>
                  </a:lnTo>
                  <a:lnTo>
                    <a:pt x="1602" y="798"/>
                  </a:lnTo>
                  <a:lnTo>
                    <a:pt x="1639" y="754"/>
                  </a:lnTo>
                  <a:lnTo>
                    <a:pt x="1677" y="709"/>
                  </a:lnTo>
                  <a:lnTo>
                    <a:pt x="1717" y="666"/>
                  </a:lnTo>
                  <a:lnTo>
                    <a:pt x="1757" y="625"/>
                  </a:lnTo>
                  <a:lnTo>
                    <a:pt x="1757" y="625"/>
                  </a:lnTo>
                  <a:lnTo>
                    <a:pt x="1796" y="588"/>
                  </a:lnTo>
                  <a:lnTo>
                    <a:pt x="1834" y="551"/>
                  </a:lnTo>
                  <a:lnTo>
                    <a:pt x="1874" y="515"/>
                  </a:lnTo>
                  <a:lnTo>
                    <a:pt x="1914" y="481"/>
                  </a:lnTo>
                  <a:lnTo>
                    <a:pt x="1954" y="449"/>
                  </a:lnTo>
                  <a:lnTo>
                    <a:pt x="1996" y="417"/>
                  </a:lnTo>
                  <a:lnTo>
                    <a:pt x="2037" y="386"/>
                  </a:lnTo>
                  <a:lnTo>
                    <a:pt x="2079" y="357"/>
                  </a:lnTo>
                  <a:lnTo>
                    <a:pt x="2122" y="328"/>
                  </a:lnTo>
                  <a:lnTo>
                    <a:pt x="2165" y="301"/>
                  </a:lnTo>
                  <a:lnTo>
                    <a:pt x="2210" y="275"/>
                  </a:lnTo>
                  <a:lnTo>
                    <a:pt x="2254" y="249"/>
                  </a:lnTo>
                  <a:lnTo>
                    <a:pt x="2299" y="226"/>
                  </a:lnTo>
                  <a:lnTo>
                    <a:pt x="2345" y="203"/>
                  </a:lnTo>
                  <a:lnTo>
                    <a:pt x="2391" y="182"/>
                  </a:lnTo>
                  <a:lnTo>
                    <a:pt x="2437" y="162"/>
                  </a:lnTo>
                  <a:lnTo>
                    <a:pt x="2483" y="142"/>
                  </a:lnTo>
                  <a:lnTo>
                    <a:pt x="2531" y="123"/>
                  </a:lnTo>
                  <a:lnTo>
                    <a:pt x="2579" y="106"/>
                  </a:lnTo>
                  <a:lnTo>
                    <a:pt x="2626" y="91"/>
                  </a:lnTo>
                  <a:lnTo>
                    <a:pt x="2676" y="77"/>
                  </a:lnTo>
                  <a:lnTo>
                    <a:pt x="2725" y="63"/>
                  </a:lnTo>
                  <a:lnTo>
                    <a:pt x="2772" y="51"/>
                  </a:lnTo>
                  <a:lnTo>
                    <a:pt x="2823" y="40"/>
                  </a:lnTo>
                  <a:lnTo>
                    <a:pt x="2872" y="31"/>
                  </a:lnTo>
                  <a:lnTo>
                    <a:pt x="2922" y="23"/>
                  </a:lnTo>
                  <a:lnTo>
                    <a:pt x="2972" y="15"/>
                  </a:lnTo>
                  <a:lnTo>
                    <a:pt x="3023" y="9"/>
                  </a:lnTo>
                  <a:lnTo>
                    <a:pt x="3074" y="5"/>
                  </a:lnTo>
                  <a:lnTo>
                    <a:pt x="3125" y="2"/>
                  </a:lnTo>
                  <a:lnTo>
                    <a:pt x="3175" y="0"/>
                  </a:lnTo>
                  <a:lnTo>
                    <a:pt x="3226" y="0"/>
                  </a:lnTo>
                  <a:lnTo>
                    <a:pt x="4633" y="0"/>
                  </a:lnTo>
                  <a:lnTo>
                    <a:pt x="4633" y="934"/>
                  </a:lnTo>
                  <a:lnTo>
                    <a:pt x="3226" y="934"/>
                  </a:lnTo>
                  <a:lnTo>
                    <a:pt x="3226" y="934"/>
                  </a:lnTo>
                  <a:lnTo>
                    <a:pt x="3171" y="935"/>
                  </a:lnTo>
                  <a:lnTo>
                    <a:pt x="3115" y="938"/>
                  </a:lnTo>
                  <a:lnTo>
                    <a:pt x="3062" y="946"/>
                  </a:lnTo>
                  <a:lnTo>
                    <a:pt x="3006" y="957"/>
                  </a:lnTo>
                  <a:lnTo>
                    <a:pt x="2954" y="969"/>
                  </a:lnTo>
                  <a:lnTo>
                    <a:pt x="2900" y="984"/>
                  </a:lnTo>
                  <a:lnTo>
                    <a:pt x="2848" y="1003"/>
                  </a:lnTo>
                  <a:lnTo>
                    <a:pt x="2795" y="1023"/>
                  </a:lnTo>
                  <a:lnTo>
                    <a:pt x="2745" y="1046"/>
                  </a:lnTo>
                  <a:lnTo>
                    <a:pt x="2696" y="1072"/>
                  </a:lnTo>
                  <a:lnTo>
                    <a:pt x="2646" y="1101"/>
                  </a:lnTo>
                  <a:lnTo>
                    <a:pt x="2599" y="1132"/>
                  </a:lnTo>
                  <a:lnTo>
                    <a:pt x="2552" y="1166"/>
                  </a:lnTo>
                  <a:lnTo>
                    <a:pt x="2506" y="1203"/>
                  </a:lnTo>
                  <a:lnTo>
                    <a:pt x="2463" y="1241"/>
                  </a:lnTo>
                  <a:lnTo>
                    <a:pt x="2420" y="1281"/>
                  </a:lnTo>
                  <a:lnTo>
                    <a:pt x="2420" y="1281"/>
                  </a:lnTo>
                  <a:lnTo>
                    <a:pt x="2396" y="1307"/>
                  </a:lnTo>
                  <a:lnTo>
                    <a:pt x="2373" y="1334"/>
                  </a:lnTo>
                  <a:lnTo>
                    <a:pt x="2349" y="1360"/>
                  </a:lnTo>
                  <a:lnTo>
                    <a:pt x="2326" y="1387"/>
                  </a:lnTo>
                  <a:lnTo>
                    <a:pt x="2283" y="1444"/>
                  </a:lnTo>
                  <a:lnTo>
                    <a:pt x="2243" y="1503"/>
                  </a:lnTo>
                  <a:lnTo>
                    <a:pt x="2206" y="1563"/>
                  </a:lnTo>
                  <a:lnTo>
                    <a:pt x="2173" y="1626"/>
                  </a:lnTo>
                  <a:lnTo>
                    <a:pt x="2142" y="1690"/>
                  </a:lnTo>
                  <a:lnTo>
                    <a:pt x="2114" y="1757"/>
                  </a:lnTo>
                  <a:lnTo>
                    <a:pt x="2090" y="1824"/>
                  </a:lnTo>
                  <a:lnTo>
                    <a:pt x="2068" y="1894"/>
                  </a:lnTo>
                  <a:lnTo>
                    <a:pt x="2050" y="1964"/>
                  </a:lnTo>
                  <a:lnTo>
                    <a:pt x="2034" y="2035"/>
                  </a:lnTo>
                  <a:lnTo>
                    <a:pt x="2022" y="2109"/>
                  </a:lnTo>
                  <a:lnTo>
                    <a:pt x="2014" y="2181"/>
                  </a:lnTo>
                  <a:lnTo>
                    <a:pt x="2010" y="2255"/>
                  </a:lnTo>
                  <a:lnTo>
                    <a:pt x="2008" y="2330"/>
                  </a:lnTo>
                  <a:lnTo>
                    <a:pt x="2008" y="2384"/>
                  </a:lnTo>
                  <a:lnTo>
                    <a:pt x="2008" y="2384"/>
                  </a:lnTo>
                  <a:lnTo>
                    <a:pt x="2008" y="2450"/>
                  </a:lnTo>
                  <a:lnTo>
                    <a:pt x="2007" y="2515"/>
                  </a:lnTo>
                  <a:lnTo>
                    <a:pt x="2003" y="2580"/>
                  </a:lnTo>
                  <a:lnTo>
                    <a:pt x="1999" y="2644"/>
                  </a:lnTo>
                  <a:lnTo>
                    <a:pt x="1993" y="2707"/>
                  </a:lnTo>
                  <a:lnTo>
                    <a:pt x="1985" y="2770"/>
                  </a:lnTo>
                  <a:lnTo>
                    <a:pt x="1976" y="2833"/>
                  </a:lnTo>
                  <a:lnTo>
                    <a:pt x="1965" y="2896"/>
                  </a:lnTo>
                  <a:lnTo>
                    <a:pt x="1953" y="2958"/>
                  </a:lnTo>
                  <a:lnTo>
                    <a:pt x="1940" y="3021"/>
                  </a:lnTo>
                  <a:lnTo>
                    <a:pt x="1925" y="3081"/>
                  </a:lnTo>
                  <a:lnTo>
                    <a:pt x="1910" y="3141"/>
                  </a:lnTo>
                  <a:lnTo>
                    <a:pt x="1891" y="3201"/>
                  </a:lnTo>
                  <a:lnTo>
                    <a:pt x="1873" y="3261"/>
                  </a:lnTo>
                  <a:lnTo>
                    <a:pt x="1853" y="3319"/>
                  </a:lnTo>
                  <a:lnTo>
                    <a:pt x="1831" y="3376"/>
                  </a:lnTo>
                  <a:lnTo>
                    <a:pt x="1810" y="3435"/>
                  </a:lnTo>
                  <a:lnTo>
                    <a:pt x="1785" y="3490"/>
                  </a:lnTo>
                  <a:lnTo>
                    <a:pt x="1760" y="3546"/>
                  </a:lnTo>
                  <a:lnTo>
                    <a:pt x="1733" y="3601"/>
                  </a:lnTo>
                  <a:lnTo>
                    <a:pt x="1705" y="3655"/>
                  </a:lnTo>
                  <a:lnTo>
                    <a:pt x="1676" y="3707"/>
                  </a:lnTo>
                  <a:lnTo>
                    <a:pt x="1647" y="3759"/>
                  </a:lnTo>
                  <a:lnTo>
                    <a:pt x="1614" y="3810"/>
                  </a:lnTo>
                  <a:lnTo>
                    <a:pt x="1582" y="3861"/>
                  </a:lnTo>
                  <a:lnTo>
                    <a:pt x="1548" y="3910"/>
                  </a:lnTo>
                  <a:lnTo>
                    <a:pt x="1513" y="3958"/>
                  </a:lnTo>
                  <a:lnTo>
                    <a:pt x="1476" y="4005"/>
                  </a:lnTo>
                  <a:lnTo>
                    <a:pt x="1439" y="4050"/>
                  </a:lnTo>
                  <a:lnTo>
                    <a:pt x="1401" y="4096"/>
                  </a:lnTo>
                  <a:lnTo>
                    <a:pt x="1361" y="4139"/>
                  </a:lnTo>
                  <a:lnTo>
                    <a:pt x="1319" y="4181"/>
                  </a:lnTo>
                  <a:lnTo>
                    <a:pt x="1319" y="4181"/>
                  </a:lnTo>
                  <a:lnTo>
                    <a:pt x="1287" y="4213"/>
                  </a:lnTo>
                  <a:lnTo>
                    <a:pt x="1253" y="4245"/>
                  </a:lnTo>
                  <a:lnTo>
                    <a:pt x="1219" y="4276"/>
                  </a:lnTo>
                  <a:lnTo>
                    <a:pt x="1185" y="4305"/>
                  </a:lnTo>
                  <a:lnTo>
                    <a:pt x="1150" y="4333"/>
                  </a:lnTo>
                  <a:lnTo>
                    <a:pt x="1115" y="4361"/>
                  </a:lnTo>
                  <a:lnTo>
                    <a:pt x="1079" y="4387"/>
                  </a:lnTo>
                  <a:lnTo>
                    <a:pt x="1044" y="4413"/>
                  </a:lnTo>
                  <a:lnTo>
                    <a:pt x="1007" y="4438"/>
                  </a:lnTo>
                  <a:lnTo>
                    <a:pt x="970" y="4462"/>
                  </a:lnTo>
                  <a:lnTo>
                    <a:pt x="932" y="4484"/>
                  </a:lnTo>
                  <a:lnTo>
                    <a:pt x="895" y="4505"/>
                  </a:lnTo>
                  <a:lnTo>
                    <a:pt x="856" y="4527"/>
                  </a:lnTo>
                  <a:lnTo>
                    <a:pt x="818" y="4547"/>
                  </a:lnTo>
                  <a:lnTo>
                    <a:pt x="778" y="4565"/>
                  </a:lnTo>
                  <a:lnTo>
                    <a:pt x="739" y="4582"/>
                  </a:lnTo>
                  <a:lnTo>
                    <a:pt x="699" y="4599"/>
                  </a:lnTo>
                  <a:lnTo>
                    <a:pt x="659" y="4615"/>
                  </a:lnTo>
                  <a:lnTo>
                    <a:pt x="619" y="4630"/>
                  </a:lnTo>
                  <a:lnTo>
                    <a:pt x="579" y="4644"/>
                  </a:lnTo>
                  <a:lnTo>
                    <a:pt x="538" y="4656"/>
                  </a:lnTo>
                  <a:lnTo>
                    <a:pt x="496" y="4667"/>
                  </a:lnTo>
                  <a:lnTo>
                    <a:pt x="456" y="4678"/>
                  </a:lnTo>
                  <a:lnTo>
                    <a:pt x="415" y="4687"/>
                  </a:lnTo>
                  <a:lnTo>
                    <a:pt x="373" y="4695"/>
                  </a:lnTo>
                  <a:lnTo>
                    <a:pt x="330" y="4702"/>
                  </a:lnTo>
                  <a:lnTo>
                    <a:pt x="289" y="4708"/>
                  </a:lnTo>
                  <a:lnTo>
                    <a:pt x="247" y="4713"/>
                  </a:lnTo>
                  <a:lnTo>
                    <a:pt x="204" y="4718"/>
                  </a:lnTo>
                  <a:lnTo>
                    <a:pt x="163" y="4721"/>
                  </a:lnTo>
                  <a:lnTo>
                    <a:pt x="119" y="4722"/>
                  </a:lnTo>
                  <a:lnTo>
                    <a:pt x="76" y="4722"/>
                  </a:lnTo>
                  <a:lnTo>
                    <a:pt x="76" y="47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14"/>
            <p:cNvSpPr/>
            <p:nvPr/>
          </p:nvSpPr>
          <p:spPr>
            <a:xfrm>
              <a:off x="4037012" y="2401888"/>
              <a:ext cx="3678238" cy="1346200"/>
            </a:xfrm>
            <a:custGeom>
              <a:avLst/>
              <a:gdLst/>
              <a:ahLst/>
              <a:cxnLst/>
              <a:rect l="l" t="t" r="r" b="b"/>
              <a:pathLst>
                <a:path w="4633" h="1696" extrusionOk="0">
                  <a:moveTo>
                    <a:pt x="76" y="1696"/>
                  </a:moveTo>
                  <a:lnTo>
                    <a:pt x="0" y="1696"/>
                  </a:lnTo>
                  <a:lnTo>
                    <a:pt x="0" y="763"/>
                  </a:lnTo>
                  <a:lnTo>
                    <a:pt x="76" y="763"/>
                  </a:lnTo>
                  <a:lnTo>
                    <a:pt x="76" y="763"/>
                  </a:lnTo>
                  <a:lnTo>
                    <a:pt x="155" y="763"/>
                  </a:lnTo>
                  <a:lnTo>
                    <a:pt x="233" y="761"/>
                  </a:lnTo>
                  <a:lnTo>
                    <a:pt x="310" y="758"/>
                  </a:lnTo>
                  <a:lnTo>
                    <a:pt x="389" y="755"/>
                  </a:lnTo>
                  <a:lnTo>
                    <a:pt x="541" y="746"/>
                  </a:lnTo>
                  <a:lnTo>
                    <a:pt x="692" y="732"/>
                  </a:lnTo>
                  <a:lnTo>
                    <a:pt x="838" y="716"/>
                  </a:lnTo>
                  <a:lnTo>
                    <a:pt x="979" y="698"/>
                  </a:lnTo>
                  <a:lnTo>
                    <a:pt x="1115" y="676"/>
                  </a:lnTo>
                  <a:lnTo>
                    <a:pt x="1244" y="655"/>
                  </a:lnTo>
                  <a:lnTo>
                    <a:pt x="1367" y="630"/>
                  </a:lnTo>
                  <a:lnTo>
                    <a:pt x="1481" y="606"/>
                  </a:lnTo>
                  <a:lnTo>
                    <a:pt x="1587" y="580"/>
                  </a:lnTo>
                  <a:lnTo>
                    <a:pt x="1682" y="552"/>
                  </a:lnTo>
                  <a:lnTo>
                    <a:pt x="1767" y="526"/>
                  </a:lnTo>
                  <a:lnTo>
                    <a:pt x="1805" y="512"/>
                  </a:lnTo>
                  <a:lnTo>
                    <a:pt x="1840" y="500"/>
                  </a:lnTo>
                  <a:lnTo>
                    <a:pt x="1873" y="486"/>
                  </a:lnTo>
                  <a:lnTo>
                    <a:pt x="1902" y="473"/>
                  </a:lnTo>
                  <a:lnTo>
                    <a:pt x="1927" y="460"/>
                  </a:lnTo>
                  <a:lnTo>
                    <a:pt x="1950" y="447"/>
                  </a:lnTo>
                  <a:lnTo>
                    <a:pt x="1950" y="447"/>
                  </a:lnTo>
                  <a:lnTo>
                    <a:pt x="1990" y="424"/>
                  </a:lnTo>
                  <a:lnTo>
                    <a:pt x="2034" y="401"/>
                  </a:lnTo>
                  <a:lnTo>
                    <a:pt x="2079" y="378"/>
                  </a:lnTo>
                  <a:lnTo>
                    <a:pt x="2126" y="355"/>
                  </a:lnTo>
                  <a:lnTo>
                    <a:pt x="2176" y="333"/>
                  </a:lnTo>
                  <a:lnTo>
                    <a:pt x="2226" y="312"/>
                  </a:lnTo>
                  <a:lnTo>
                    <a:pt x="2280" y="290"/>
                  </a:lnTo>
                  <a:lnTo>
                    <a:pt x="2336" y="270"/>
                  </a:lnTo>
                  <a:lnTo>
                    <a:pt x="2391" y="250"/>
                  </a:lnTo>
                  <a:lnTo>
                    <a:pt x="2449" y="230"/>
                  </a:lnTo>
                  <a:lnTo>
                    <a:pt x="2508" y="212"/>
                  </a:lnTo>
                  <a:lnTo>
                    <a:pt x="2568" y="193"/>
                  </a:lnTo>
                  <a:lnTo>
                    <a:pt x="2629" y="177"/>
                  </a:lnTo>
                  <a:lnTo>
                    <a:pt x="2692" y="160"/>
                  </a:lnTo>
                  <a:lnTo>
                    <a:pt x="2819" y="127"/>
                  </a:lnTo>
                  <a:lnTo>
                    <a:pt x="2949" y="100"/>
                  </a:lnTo>
                  <a:lnTo>
                    <a:pt x="3082" y="73"/>
                  </a:lnTo>
                  <a:lnTo>
                    <a:pt x="3215" y="52"/>
                  </a:lnTo>
                  <a:lnTo>
                    <a:pt x="3351" y="33"/>
                  </a:lnTo>
                  <a:lnTo>
                    <a:pt x="3417" y="26"/>
                  </a:lnTo>
                  <a:lnTo>
                    <a:pt x="3484" y="18"/>
                  </a:lnTo>
                  <a:lnTo>
                    <a:pt x="3551" y="13"/>
                  </a:lnTo>
                  <a:lnTo>
                    <a:pt x="3617" y="7"/>
                  </a:lnTo>
                  <a:lnTo>
                    <a:pt x="3681" y="4"/>
                  </a:lnTo>
                  <a:lnTo>
                    <a:pt x="3747" y="1"/>
                  </a:lnTo>
                  <a:lnTo>
                    <a:pt x="3811" y="0"/>
                  </a:lnTo>
                  <a:lnTo>
                    <a:pt x="3875" y="0"/>
                  </a:lnTo>
                  <a:lnTo>
                    <a:pt x="4633" y="0"/>
                  </a:lnTo>
                  <a:lnTo>
                    <a:pt x="4633" y="933"/>
                  </a:lnTo>
                  <a:lnTo>
                    <a:pt x="3875" y="933"/>
                  </a:lnTo>
                  <a:lnTo>
                    <a:pt x="3875" y="933"/>
                  </a:lnTo>
                  <a:lnTo>
                    <a:pt x="3824" y="933"/>
                  </a:lnTo>
                  <a:lnTo>
                    <a:pt x="3774" y="935"/>
                  </a:lnTo>
                  <a:lnTo>
                    <a:pt x="3672" y="941"/>
                  </a:lnTo>
                  <a:lnTo>
                    <a:pt x="3568" y="949"/>
                  </a:lnTo>
                  <a:lnTo>
                    <a:pt x="3461" y="961"/>
                  </a:lnTo>
                  <a:lnTo>
                    <a:pt x="3355" y="976"/>
                  </a:lnTo>
                  <a:lnTo>
                    <a:pt x="3251" y="993"/>
                  </a:lnTo>
                  <a:lnTo>
                    <a:pt x="3148" y="1013"/>
                  </a:lnTo>
                  <a:lnTo>
                    <a:pt x="3048" y="1035"/>
                  </a:lnTo>
                  <a:lnTo>
                    <a:pt x="2951" y="1058"/>
                  </a:lnTo>
                  <a:lnTo>
                    <a:pt x="2857" y="1082"/>
                  </a:lnTo>
                  <a:lnTo>
                    <a:pt x="2769" y="1109"/>
                  </a:lnTo>
                  <a:lnTo>
                    <a:pt x="2686" y="1136"/>
                  </a:lnTo>
                  <a:lnTo>
                    <a:pt x="2609" y="1164"/>
                  </a:lnTo>
                  <a:lnTo>
                    <a:pt x="2542" y="1192"/>
                  </a:lnTo>
                  <a:lnTo>
                    <a:pt x="2482" y="1219"/>
                  </a:lnTo>
                  <a:lnTo>
                    <a:pt x="2454" y="1233"/>
                  </a:lnTo>
                  <a:lnTo>
                    <a:pt x="2429" y="1249"/>
                  </a:lnTo>
                  <a:lnTo>
                    <a:pt x="2429" y="1249"/>
                  </a:lnTo>
                  <a:lnTo>
                    <a:pt x="2383" y="1275"/>
                  </a:lnTo>
                  <a:lnTo>
                    <a:pt x="2333" y="1301"/>
                  </a:lnTo>
                  <a:lnTo>
                    <a:pt x="2279" y="1326"/>
                  </a:lnTo>
                  <a:lnTo>
                    <a:pt x="2222" y="1350"/>
                  </a:lnTo>
                  <a:lnTo>
                    <a:pt x="2162" y="1375"/>
                  </a:lnTo>
                  <a:lnTo>
                    <a:pt x="2100" y="1398"/>
                  </a:lnTo>
                  <a:lnTo>
                    <a:pt x="2034" y="1419"/>
                  </a:lnTo>
                  <a:lnTo>
                    <a:pt x="1968" y="1441"/>
                  </a:lnTo>
                  <a:lnTo>
                    <a:pt x="1897" y="1461"/>
                  </a:lnTo>
                  <a:lnTo>
                    <a:pt x="1827" y="1481"/>
                  </a:lnTo>
                  <a:lnTo>
                    <a:pt x="1753" y="1499"/>
                  </a:lnTo>
                  <a:lnTo>
                    <a:pt x="1677" y="1518"/>
                  </a:lnTo>
                  <a:lnTo>
                    <a:pt x="1602" y="1535"/>
                  </a:lnTo>
                  <a:lnTo>
                    <a:pt x="1524" y="1552"/>
                  </a:lnTo>
                  <a:lnTo>
                    <a:pt x="1444" y="1567"/>
                  </a:lnTo>
                  <a:lnTo>
                    <a:pt x="1364" y="1581"/>
                  </a:lnTo>
                  <a:lnTo>
                    <a:pt x="1282" y="1595"/>
                  </a:lnTo>
                  <a:lnTo>
                    <a:pt x="1201" y="1609"/>
                  </a:lnTo>
                  <a:lnTo>
                    <a:pt x="1036" y="1632"/>
                  </a:lnTo>
                  <a:lnTo>
                    <a:pt x="870" y="1652"/>
                  </a:lnTo>
                  <a:lnTo>
                    <a:pt x="705" y="1667"/>
                  </a:lnTo>
                  <a:lnTo>
                    <a:pt x="542" y="1679"/>
                  </a:lnTo>
                  <a:lnTo>
                    <a:pt x="381" y="1689"/>
                  </a:lnTo>
                  <a:lnTo>
                    <a:pt x="226" y="1695"/>
                  </a:lnTo>
                  <a:lnTo>
                    <a:pt x="76" y="1696"/>
                  </a:lnTo>
                  <a:lnTo>
                    <a:pt x="76" y="16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4"/>
            <p:cNvSpPr/>
            <p:nvPr/>
          </p:nvSpPr>
          <p:spPr>
            <a:xfrm>
              <a:off x="7648575" y="2292350"/>
              <a:ext cx="303213" cy="954088"/>
            </a:xfrm>
            <a:custGeom>
              <a:avLst/>
              <a:gdLst/>
              <a:ahLst/>
              <a:cxnLst/>
              <a:rect l="l" t="t" r="r" b="b"/>
              <a:pathLst>
                <a:path w="383" h="1203" extrusionOk="0">
                  <a:moveTo>
                    <a:pt x="5" y="0"/>
                  </a:moveTo>
                  <a:lnTo>
                    <a:pt x="383" y="602"/>
                  </a:lnTo>
                  <a:lnTo>
                    <a:pt x="5" y="1203"/>
                  </a:lnTo>
                  <a:lnTo>
                    <a:pt x="0" y="1203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14"/>
            <p:cNvSpPr/>
            <p:nvPr/>
          </p:nvSpPr>
          <p:spPr>
            <a:xfrm>
              <a:off x="4037012" y="3006725"/>
              <a:ext cx="3678238" cy="2514600"/>
            </a:xfrm>
            <a:custGeom>
              <a:avLst/>
              <a:gdLst/>
              <a:ahLst/>
              <a:cxnLst/>
              <a:rect l="l" t="t" r="r" b="b"/>
              <a:pathLst>
                <a:path w="4633" h="3167" extrusionOk="0">
                  <a:moveTo>
                    <a:pt x="4633" y="3167"/>
                  </a:moveTo>
                  <a:lnTo>
                    <a:pt x="3226" y="3167"/>
                  </a:lnTo>
                  <a:lnTo>
                    <a:pt x="3226" y="3167"/>
                  </a:lnTo>
                  <a:lnTo>
                    <a:pt x="3162" y="3165"/>
                  </a:lnTo>
                  <a:lnTo>
                    <a:pt x="3097" y="3164"/>
                  </a:lnTo>
                  <a:lnTo>
                    <a:pt x="3032" y="3161"/>
                  </a:lnTo>
                  <a:lnTo>
                    <a:pt x="2968" y="3156"/>
                  </a:lnTo>
                  <a:lnTo>
                    <a:pt x="2905" y="3150"/>
                  </a:lnTo>
                  <a:lnTo>
                    <a:pt x="2842" y="3142"/>
                  </a:lnTo>
                  <a:lnTo>
                    <a:pt x="2779" y="3133"/>
                  </a:lnTo>
                  <a:lnTo>
                    <a:pt x="2717" y="3122"/>
                  </a:lnTo>
                  <a:lnTo>
                    <a:pt x="2656" y="3111"/>
                  </a:lnTo>
                  <a:lnTo>
                    <a:pt x="2594" y="3099"/>
                  </a:lnTo>
                  <a:lnTo>
                    <a:pt x="2534" y="3084"/>
                  </a:lnTo>
                  <a:lnTo>
                    <a:pt x="2474" y="3070"/>
                  </a:lnTo>
                  <a:lnTo>
                    <a:pt x="2416" y="3053"/>
                  </a:lnTo>
                  <a:lnTo>
                    <a:pt x="2357" y="3034"/>
                  </a:lnTo>
                  <a:lnTo>
                    <a:pt x="2299" y="3016"/>
                  </a:lnTo>
                  <a:lnTo>
                    <a:pt x="2242" y="2996"/>
                  </a:lnTo>
                  <a:lnTo>
                    <a:pt x="2186" y="2974"/>
                  </a:lnTo>
                  <a:lnTo>
                    <a:pt x="2133" y="2951"/>
                  </a:lnTo>
                  <a:lnTo>
                    <a:pt x="2077" y="2928"/>
                  </a:lnTo>
                  <a:lnTo>
                    <a:pt x="2025" y="2904"/>
                  </a:lnTo>
                  <a:lnTo>
                    <a:pt x="1973" y="2878"/>
                  </a:lnTo>
                  <a:lnTo>
                    <a:pt x="1922" y="2850"/>
                  </a:lnTo>
                  <a:lnTo>
                    <a:pt x="1873" y="2822"/>
                  </a:lnTo>
                  <a:lnTo>
                    <a:pt x="1824" y="2793"/>
                  </a:lnTo>
                  <a:lnTo>
                    <a:pt x="1776" y="2762"/>
                  </a:lnTo>
                  <a:lnTo>
                    <a:pt x="1730" y="2731"/>
                  </a:lnTo>
                  <a:lnTo>
                    <a:pt x="1685" y="2699"/>
                  </a:lnTo>
                  <a:lnTo>
                    <a:pt x="1642" y="2665"/>
                  </a:lnTo>
                  <a:lnTo>
                    <a:pt x="1599" y="2631"/>
                  </a:lnTo>
                  <a:lnTo>
                    <a:pt x="1557" y="2596"/>
                  </a:lnTo>
                  <a:lnTo>
                    <a:pt x="1519" y="2559"/>
                  </a:lnTo>
                  <a:lnTo>
                    <a:pt x="1481" y="2522"/>
                  </a:lnTo>
                  <a:lnTo>
                    <a:pt x="1481" y="2522"/>
                  </a:lnTo>
                  <a:lnTo>
                    <a:pt x="1431" y="2470"/>
                  </a:lnTo>
                  <a:lnTo>
                    <a:pt x="1385" y="2418"/>
                  </a:lnTo>
                  <a:lnTo>
                    <a:pt x="1342" y="2362"/>
                  </a:lnTo>
                  <a:lnTo>
                    <a:pt x="1302" y="2308"/>
                  </a:lnTo>
                  <a:lnTo>
                    <a:pt x="1267" y="2251"/>
                  </a:lnTo>
                  <a:lnTo>
                    <a:pt x="1233" y="2195"/>
                  </a:lnTo>
                  <a:lnTo>
                    <a:pt x="1202" y="2136"/>
                  </a:lnTo>
                  <a:lnTo>
                    <a:pt x="1175" y="2076"/>
                  </a:lnTo>
                  <a:lnTo>
                    <a:pt x="1151" y="2016"/>
                  </a:lnTo>
                  <a:lnTo>
                    <a:pt x="1130" y="1956"/>
                  </a:lnTo>
                  <a:lnTo>
                    <a:pt x="1113" y="1895"/>
                  </a:lnTo>
                  <a:lnTo>
                    <a:pt x="1099" y="1833"/>
                  </a:lnTo>
                  <a:lnTo>
                    <a:pt x="1087" y="1770"/>
                  </a:lnTo>
                  <a:lnTo>
                    <a:pt x="1079" y="1705"/>
                  </a:lnTo>
                  <a:lnTo>
                    <a:pt x="1076" y="1642"/>
                  </a:lnTo>
                  <a:lnTo>
                    <a:pt x="1075" y="1578"/>
                  </a:lnTo>
                  <a:lnTo>
                    <a:pt x="1075" y="1578"/>
                  </a:lnTo>
                  <a:lnTo>
                    <a:pt x="1075" y="1550"/>
                  </a:lnTo>
                  <a:lnTo>
                    <a:pt x="1071" y="1524"/>
                  </a:lnTo>
                  <a:lnTo>
                    <a:pt x="1067" y="1498"/>
                  </a:lnTo>
                  <a:lnTo>
                    <a:pt x="1061" y="1473"/>
                  </a:lnTo>
                  <a:lnTo>
                    <a:pt x="1055" y="1449"/>
                  </a:lnTo>
                  <a:lnTo>
                    <a:pt x="1045" y="1425"/>
                  </a:lnTo>
                  <a:lnTo>
                    <a:pt x="1036" y="1404"/>
                  </a:lnTo>
                  <a:lnTo>
                    <a:pt x="1024" y="1381"/>
                  </a:lnTo>
                  <a:lnTo>
                    <a:pt x="1013" y="1361"/>
                  </a:lnTo>
                  <a:lnTo>
                    <a:pt x="1001" y="1341"/>
                  </a:lnTo>
                  <a:lnTo>
                    <a:pt x="975" y="1304"/>
                  </a:lnTo>
                  <a:lnTo>
                    <a:pt x="947" y="1270"/>
                  </a:lnTo>
                  <a:lnTo>
                    <a:pt x="919" y="1241"/>
                  </a:lnTo>
                  <a:lnTo>
                    <a:pt x="919" y="1241"/>
                  </a:lnTo>
                  <a:lnTo>
                    <a:pt x="882" y="1205"/>
                  </a:lnTo>
                  <a:lnTo>
                    <a:pt x="842" y="1172"/>
                  </a:lnTo>
                  <a:lnTo>
                    <a:pt x="799" y="1141"/>
                  </a:lnTo>
                  <a:lnTo>
                    <a:pt x="755" y="1112"/>
                  </a:lnTo>
                  <a:lnTo>
                    <a:pt x="707" y="1084"/>
                  </a:lnTo>
                  <a:lnTo>
                    <a:pt x="658" y="1059"/>
                  </a:lnTo>
                  <a:lnTo>
                    <a:pt x="607" y="1036"/>
                  </a:lnTo>
                  <a:lnTo>
                    <a:pt x="553" y="1015"/>
                  </a:lnTo>
                  <a:lnTo>
                    <a:pt x="498" y="996"/>
                  </a:lnTo>
                  <a:lnTo>
                    <a:pt x="441" y="979"/>
                  </a:lnTo>
                  <a:lnTo>
                    <a:pt x="384" y="966"/>
                  </a:lnTo>
                  <a:lnTo>
                    <a:pt x="324" y="955"/>
                  </a:lnTo>
                  <a:lnTo>
                    <a:pt x="264" y="946"/>
                  </a:lnTo>
                  <a:lnTo>
                    <a:pt x="203" y="939"/>
                  </a:lnTo>
                  <a:lnTo>
                    <a:pt x="139" y="935"/>
                  </a:lnTo>
                  <a:lnTo>
                    <a:pt x="76" y="933"/>
                  </a:lnTo>
                  <a:lnTo>
                    <a:pt x="0" y="933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132" y="1"/>
                  </a:lnTo>
                  <a:lnTo>
                    <a:pt x="187" y="3"/>
                  </a:lnTo>
                  <a:lnTo>
                    <a:pt x="241" y="6"/>
                  </a:lnTo>
                  <a:lnTo>
                    <a:pt x="296" y="10"/>
                  </a:lnTo>
                  <a:lnTo>
                    <a:pt x="350" y="15"/>
                  </a:lnTo>
                  <a:lnTo>
                    <a:pt x="404" y="23"/>
                  </a:lnTo>
                  <a:lnTo>
                    <a:pt x="456" y="30"/>
                  </a:lnTo>
                  <a:lnTo>
                    <a:pt x="510" y="40"/>
                  </a:lnTo>
                  <a:lnTo>
                    <a:pt x="562" y="49"/>
                  </a:lnTo>
                  <a:lnTo>
                    <a:pt x="613" y="61"/>
                  </a:lnTo>
                  <a:lnTo>
                    <a:pt x="665" y="73"/>
                  </a:lnTo>
                  <a:lnTo>
                    <a:pt x="716" y="87"/>
                  </a:lnTo>
                  <a:lnTo>
                    <a:pt x="767" y="101"/>
                  </a:lnTo>
                  <a:lnTo>
                    <a:pt x="816" y="118"/>
                  </a:lnTo>
                  <a:lnTo>
                    <a:pt x="865" y="135"/>
                  </a:lnTo>
                  <a:lnTo>
                    <a:pt x="913" y="153"/>
                  </a:lnTo>
                  <a:lnTo>
                    <a:pt x="961" y="172"/>
                  </a:lnTo>
                  <a:lnTo>
                    <a:pt x="1008" y="192"/>
                  </a:lnTo>
                  <a:lnTo>
                    <a:pt x="1055" y="213"/>
                  </a:lnTo>
                  <a:lnTo>
                    <a:pt x="1101" y="236"/>
                  </a:lnTo>
                  <a:lnTo>
                    <a:pt x="1145" y="260"/>
                  </a:lnTo>
                  <a:lnTo>
                    <a:pt x="1190" y="284"/>
                  </a:lnTo>
                  <a:lnTo>
                    <a:pt x="1233" y="310"/>
                  </a:lnTo>
                  <a:lnTo>
                    <a:pt x="1276" y="336"/>
                  </a:lnTo>
                  <a:lnTo>
                    <a:pt x="1318" y="364"/>
                  </a:lnTo>
                  <a:lnTo>
                    <a:pt x="1359" y="392"/>
                  </a:lnTo>
                  <a:lnTo>
                    <a:pt x="1398" y="423"/>
                  </a:lnTo>
                  <a:lnTo>
                    <a:pt x="1437" y="453"/>
                  </a:lnTo>
                  <a:lnTo>
                    <a:pt x="1476" y="484"/>
                  </a:lnTo>
                  <a:lnTo>
                    <a:pt x="1513" y="516"/>
                  </a:lnTo>
                  <a:lnTo>
                    <a:pt x="1548" y="550"/>
                  </a:lnTo>
                  <a:lnTo>
                    <a:pt x="1584" y="584"/>
                  </a:lnTo>
                  <a:lnTo>
                    <a:pt x="1584" y="584"/>
                  </a:lnTo>
                  <a:lnTo>
                    <a:pt x="1634" y="638"/>
                  </a:lnTo>
                  <a:lnTo>
                    <a:pt x="1682" y="693"/>
                  </a:lnTo>
                  <a:lnTo>
                    <a:pt x="1727" y="750"/>
                  </a:lnTo>
                  <a:lnTo>
                    <a:pt x="1768" y="809"/>
                  </a:lnTo>
                  <a:lnTo>
                    <a:pt x="1807" y="869"/>
                  </a:lnTo>
                  <a:lnTo>
                    <a:pt x="1840" y="930"/>
                  </a:lnTo>
                  <a:lnTo>
                    <a:pt x="1873" y="992"/>
                  </a:lnTo>
                  <a:lnTo>
                    <a:pt x="1902" y="1055"/>
                  </a:lnTo>
                  <a:lnTo>
                    <a:pt x="1927" y="1119"/>
                  </a:lnTo>
                  <a:lnTo>
                    <a:pt x="1950" y="1184"/>
                  </a:lnTo>
                  <a:lnTo>
                    <a:pt x="1968" y="1250"/>
                  </a:lnTo>
                  <a:lnTo>
                    <a:pt x="1982" y="1318"/>
                  </a:lnTo>
                  <a:lnTo>
                    <a:pt x="1994" y="1384"/>
                  </a:lnTo>
                  <a:lnTo>
                    <a:pt x="2002" y="1452"/>
                  </a:lnTo>
                  <a:lnTo>
                    <a:pt x="2007" y="1521"/>
                  </a:lnTo>
                  <a:lnTo>
                    <a:pt x="2008" y="1589"/>
                  </a:lnTo>
                  <a:lnTo>
                    <a:pt x="2008" y="1589"/>
                  </a:lnTo>
                  <a:lnTo>
                    <a:pt x="2008" y="1605"/>
                  </a:lnTo>
                  <a:lnTo>
                    <a:pt x="2010" y="1622"/>
                  </a:lnTo>
                  <a:lnTo>
                    <a:pt x="2013" y="1641"/>
                  </a:lnTo>
                  <a:lnTo>
                    <a:pt x="2016" y="1658"/>
                  </a:lnTo>
                  <a:lnTo>
                    <a:pt x="2020" y="1675"/>
                  </a:lnTo>
                  <a:lnTo>
                    <a:pt x="2027" y="1692"/>
                  </a:lnTo>
                  <a:lnTo>
                    <a:pt x="2034" y="1708"/>
                  </a:lnTo>
                  <a:lnTo>
                    <a:pt x="2042" y="1727"/>
                  </a:lnTo>
                  <a:lnTo>
                    <a:pt x="2051" y="1744"/>
                  </a:lnTo>
                  <a:lnTo>
                    <a:pt x="2060" y="1761"/>
                  </a:lnTo>
                  <a:lnTo>
                    <a:pt x="2085" y="1796"/>
                  </a:lnTo>
                  <a:lnTo>
                    <a:pt x="2113" y="1832"/>
                  </a:lnTo>
                  <a:lnTo>
                    <a:pt x="2145" y="1865"/>
                  </a:lnTo>
                  <a:lnTo>
                    <a:pt x="2145" y="1865"/>
                  </a:lnTo>
                  <a:lnTo>
                    <a:pt x="2166" y="1887"/>
                  </a:lnTo>
                  <a:lnTo>
                    <a:pt x="2188" y="1907"/>
                  </a:lnTo>
                  <a:lnTo>
                    <a:pt x="2213" y="1927"/>
                  </a:lnTo>
                  <a:lnTo>
                    <a:pt x="2237" y="1947"/>
                  </a:lnTo>
                  <a:lnTo>
                    <a:pt x="2263" y="1965"/>
                  </a:lnTo>
                  <a:lnTo>
                    <a:pt x="2290" y="1984"/>
                  </a:lnTo>
                  <a:lnTo>
                    <a:pt x="2317" y="2001"/>
                  </a:lnTo>
                  <a:lnTo>
                    <a:pt x="2345" y="2019"/>
                  </a:lnTo>
                  <a:lnTo>
                    <a:pt x="2376" y="2035"/>
                  </a:lnTo>
                  <a:lnTo>
                    <a:pt x="2405" y="2051"/>
                  </a:lnTo>
                  <a:lnTo>
                    <a:pt x="2468" y="2081"/>
                  </a:lnTo>
                  <a:lnTo>
                    <a:pt x="2534" y="2108"/>
                  </a:lnTo>
                  <a:lnTo>
                    <a:pt x="2603" y="2135"/>
                  </a:lnTo>
                  <a:lnTo>
                    <a:pt x="2674" y="2156"/>
                  </a:lnTo>
                  <a:lnTo>
                    <a:pt x="2748" y="2176"/>
                  </a:lnTo>
                  <a:lnTo>
                    <a:pt x="2825" y="2193"/>
                  </a:lnTo>
                  <a:lnTo>
                    <a:pt x="2902" y="2207"/>
                  </a:lnTo>
                  <a:lnTo>
                    <a:pt x="2982" y="2219"/>
                  </a:lnTo>
                  <a:lnTo>
                    <a:pt x="3062" y="2227"/>
                  </a:lnTo>
                  <a:lnTo>
                    <a:pt x="3143" y="2231"/>
                  </a:lnTo>
                  <a:lnTo>
                    <a:pt x="3226" y="2233"/>
                  </a:lnTo>
                  <a:lnTo>
                    <a:pt x="4633" y="2233"/>
                  </a:lnTo>
                  <a:lnTo>
                    <a:pt x="4633" y="31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4"/>
            <p:cNvSpPr/>
            <p:nvPr/>
          </p:nvSpPr>
          <p:spPr>
            <a:xfrm>
              <a:off x="7648575" y="4667250"/>
              <a:ext cx="303213" cy="955675"/>
            </a:xfrm>
            <a:custGeom>
              <a:avLst/>
              <a:gdLst/>
              <a:ahLst/>
              <a:cxnLst/>
              <a:rect l="l" t="t" r="r" b="b"/>
              <a:pathLst>
                <a:path w="383" h="1203" extrusionOk="0">
                  <a:moveTo>
                    <a:pt x="5" y="0"/>
                  </a:moveTo>
                  <a:lnTo>
                    <a:pt x="383" y="602"/>
                  </a:lnTo>
                  <a:lnTo>
                    <a:pt x="5" y="1203"/>
                  </a:lnTo>
                  <a:lnTo>
                    <a:pt x="0" y="1203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4"/>
            <p:cNvSpPr/>
            <p:nvPr/>
          </p:nvSpPr>
          <p:spPr>
            <a:xfrm>
              <a:off x="4037012" y="3006725"/>
              <a:ext cx="3678238" cy="3749675"/>
            </a:xfrm>
            <a:custGeom>
              <a:avLst/>
              <a:gdLst/>
              <a:ahLst/>
              <a:cxnLst/>
              <a:rect l="l" t="t" r="r" b="b"/>
              <a:pathLst>
                <a:path w="4633" h="4723" extrusionOk="0">
                  <a:moveTo>
                    <a:pt x="4633" y="4723"/>
                  </a:moveTo>
                  <a:lnTo>
                    <a:pt x="3226" y="4723"/>
                  </a:lnTo>
                  <a:lnTo>
                    <a:pt x="3226" y="4723"/>
                  </a:lnTo>
                  <a:lnTo>
                    <a:pt x="3175" y="4722"/>
                  </a:lnTo>
                  <a:lnTo>
                    <a:pt x="3125" y="4720"/>
                  </a:lnTo>
                  <a:lnTo>
                    <a:pt x="3074" y="4717"/>
                  </a:lnTo>
                  <a:lnTo>
                    <a:pt x="3023" y="4713"/>
                  </a:lnTo>
                  <a:lnTo>
                    <a:pt x="2972" y="4706"/>
                  </a:lnTo>
                  <a:lnTo>
                    <a:pt x="2922" y="4700"/>
                  </a:lnTo>
                  <a:lnTo>
                    <a:pt x="2872" y="4691"/>
                  </a:lnTo>
                  <a:lnTo>
                    <a:pt x="2823" y="4682"/>
                  </a:lnTo>
                  <a:lnTo>
                    <a:pt x="2772" y="4671"/>
                  </a:lnTo>
                  <a:lnTo>
                    <a:pt x="2725" y="4659"/>
                  </a:lnTo>
                  <a:lnTo>
                    <a:pt x="2676" y="4645"/>
                  </a:lnTo>
                  <a:lnTo>
                    <a:pt x="2626" y="4631"/>
                  </a:lnTo>
                  <a:lnTo>
                    <a:pt x="2579" y="4616"/>
                  </a:lnTo>
                  <a:lnTo>
                    <a:pt x="2531" y="4599"/>
                  </a:lnTo>
                  <a:lnTo>
                    <a:pt x="2483" y="4580"/>
                  </a:lnTo>
                  <a:lnTo>
                    <a:pt x="2437" y="4562"/>
                  </a:lnTo>
                  <a:lnTo>
                    <a:pt x="2391" y="4540"/>
                  </a:lnTo>
                  <a:lnTo>
                    <a:pt x="2345" y="4519"/>
                  </a:lnTo>
                  <a:lnTo>
                    <a:pt x="2299" y="4497"/>
                  </a:lnTo>
                  <a:lnTo>
                    <a:pt x="2254" y="4473"/>
                  </a:lnTo>
                  <a:lnTo>
                    <a:pt x="2210" y="4448"/>
                  </a:lnTo>
                  <a:lnTo>
                    <a:pt x="2165" y="4422"/>
                  </a:lnTo>
                  <a:lnTo>
                    <a:pt x="2122" y="4394"/>
                  </a:lnTo>
                  <a:lnTo>
                    <a:pt x="2079" y="4365"/>
                  </a:lnTo>
                  <a:lnTo>
                    <a:pt x="2037" y="4336"/>
                  </a:lnTo>
                  <a:lnTo>
                    <a:pt x="1996" y="4305"/>
                  </a:lnTo>
                  <a:lnTo>
                    <a:pt x="1954" y="4273"/>
                  </a:lnTo>
                  <a:lnTo>
                    <a:pt x="1914" y="4240"/>
                  </a:lnTo>
                  <a:lnTo>
                    <a:pt x="1874" y="4206"/>
                  </a:lnTo>
                  <a:lnTo>
                    <a:pt x="1834" y="4171"/>
                  </a:lnTo>
                  <a:lnTo>
                    <a:pt x="1796" y="4136"/>
                  </a:lnTo>
                  <a:lnTo>
                    <a:pt x="1757" y="4097"/>
                  </a:lnTo>
                  <a:lnTo>
                    <a:pt x="1757" y="4097"/>
                  </a:lnTo>
                  <a:lnTo>
                    <a:pt x="1717" y="4056"/>
                  </a:lnTo>
                  <a:lnTo>
                    <a:pt x="1677" y="4013"/>
                  </a:lnTo>
                  <a:lnTo>
                    <a:pt x="1639" y="3970"/>
                  </a:lnTo>
                  <a:lnTo>
                    <a:pt x="1602" y="3923"/>
                  </a:lnTo>
                  <a:lnTo>
                    <a:pt x="1567" y="3877"/>
                  </a:lnTo>
                  <a:lnTo>
                    <a:pt x="1531" y="3831"/>
                  </a:lnTo>
                  <a:lnTo>
                    <a:pt x="1497" y="3783"/>
                  </a:lnTo>
                  <a:lnTo>
                    <a:pt x="1465" y="3734"/>
                  </a:lnTo>
                  <a:lnTo>
                    <a:pt x="1434" y="3685"/>
                  </a:lnTo>
                  <a:lnTo>
                    <a:pt x="1404" y="3634"/>
                  </a:lnTo>
                  <a:lnTo>
                    <a:pt x="1376" y="3584"/>
                  </a:lnTo>
                  <a:lnTo>
                    <a:pt x="1348" y="3533"/>
                  </a:lnTo>
                  <a:lnTo>
                    <a:pt x="1321" y="3479"/>
                  </a:lnTo>
                  <a:lnTo>
                    <a:pt x="1296" y="3427"/>
                  </a:lnTo>
                  <a:lnTo>
                    <a:pt x="1273" y="3373"/>
                  </a:lnTo>
                  <a:lnTo>
                    <a:pt x="1250" y="3319"/>
                  </a:lnTo>
                  <a:lnTo>
                    <a:pt x="1228" y="3264"/>
                  </a:lnTo>
                  <a:lnTo>
                    <a:pt x="1208" y="3208"/>
                  </a:lnTo>
                  <a:lnTo>
                    <a:pt x="1190" y="3151"/>
                  </a:lnTo>
                  <a:lnTo>
                    <a:pt x="1173" y="3094"/>
                  </a:lnTo>
                  <a:lnTo>
                    <a:pt x="1158" y="3037"/>
                  </a:lnTo>
                  <a:lnTo>
                    <a:pt x="1142" y="2981"/>
                  </a:lnTo>
                  <a:lnTo>
                    <a:pt x="1130" y="2922"/>
                  </a:lnTo>
                  <a:lnTo>
                    <a:pt x="1118" y="2864"/>
                  </a:lnTo>
                  <a:lnTo>
                    <a:pt x="1107" y="2805"/>
                  </a:lnTo>
                  <a:lnTo>
                    <a:pt x="1098" y="2745"/>
                  </a:lnTo>
                  <a:lnTo>
                    <a:pt x="1090" y="2687"/>
                  </a:lnTo>
                  <a:lnTo>
                    <a:pt x="1085" y="2627"/>
                  </a:lnTo>
                  <a:lnTo>
                    <a:pt x="1079" y="2567"/>
                  </a:lnTo>
                  <a:lnTo>
                    <a:pt x="1076" y="2507"/>
                  </a:lnTo>
                  <a:lnTo>
                    <a:pt x="1075" y="2445"/>
                  </a:lnTo>
                  <a:lnTo>
                    <a:pt x="1075" y="2385"/>
                  </a:lnTo>
                  <a:lnTo>
                    <a:pt x="1075" y="2330"/>
                  </a:lnTo>
                  <a:lnTo>
                    <a:pt x="1075" y="2330"/>
                  </a:lnTo>
                  <a:lnTo>
                    <a:pt x="1075" y="2288"/>
                  </a:lnTo>
                  <a:lnTo>
                    <a:pt x="1073" y="2248"/>
                  </a:lnTo>
                  <a:lnTo>
                    <a:pt x="1068" y="2165"/>
                  </a:lnTo>
                  <a:lnTo>
                    <a:pt x="1061" y="2085"/>
                  </a:lnTo>
                  <a:lnTo>
                    <a:pt x="1048" y="2004"/>
                  </a:lnTo>
                  <a:lnTo>
                    <a:pt x="1033" y="1925"/>
                  </a:lnTo>
                  <a:lnTo>
                    <a:pt x="1015" y="1848"/>
                  </a:lnTo>
                  <a:lnTo>
                    <a:pt x="991" y="1773"/>
                  </a:lnTo>
                  <a:lnTo>
                    <a:pt x="967" y="1699"/>
                  </a:lnTo>
                  <a:lnTo>
                    <a:pt x="938" y="1627"/>
                  </a:lnTo>
                  <a:lnTo>
                    <a:pt x="922" y="1592"/>
                  </a:lnTo>
                  <a:lnTo>
                    <a:pt x="907" y="1558"/>
                  </a:lnTo>
                  <a:lnTo>
                    <a:pt x="890" y="1524"/>
                  </a:lnTo>
                  <a:lnTo>
                    <a:pt x="872" y="1490"/>
                  </a:lnTo>
                  <a:lnTo>
                    <a:pt x="853" y="1458"/>
                  </a:lnTo>
                  <a:lnTo>
                    <a:pt x="835" y="1425"/>
                  </a:lnTo>
                  <a:lnTo>
                    <a:pt x="815" y="1395"/>
                  </a:lnTo>
                  <a:lnTo>
                    <a:pt x="795" y="1364"/>
                  </a:lnTo>
                  <a:lnTo>
                    <a:pt x="773" y="1335"/>
                  </a:lnTo>
                  <a:lnTo>
                    <a:pt x="752" y="1305"/>
                  </a:lnTo>
                  <a:lnTo>
                    <a:pt x="729" y="1278"/>
                  </a:lnTo>
                  <a:lnTo>
                    <a:pt x="705" y="1250"/>
                  </a:lnTo>
                  <a:lnTo>
                    <a:pt x="682" y="1224"/>
                  </a:lnTo>
                  <a:lnTo>
                    <a:pt x="658" y="1198"/>
                  </a:lnTo>
                  <a:lnTo>
                    <a:pt x="658" y="1198"/>
                  </a:lnTo>
                  <a:lnTo>
                    <a:pt x="633" y="1176"/>
                  </a:lnTo>
                  <a:lnTo>
                    <a:pt x="609" y="1152"/>
                  </a:lnTo>
                  <a:lnTo>
                    <a:pt x="581" y="1129"/>
                  </a:lnTo>
                  <a:lnTo>
                    <a:pt x="553" y="1106"/>
                  </a:lnTo>
                  <a:lnTo>
                    <a:pt x="522" y="1084"/>
                  </a:lnTo>
                  <a:lnTo>
                    <a:pt x="490" y="1061"/>
                  </a:lnTo>
                  <a:lnTo>
                    <a:pt x="456" y="1041"/>
                  </a:lnTo>
                  <a:lnTo>
                    <a:pt x="421" y="1021"/>
                  </a:lnTo>
                  <a:lnTo>
                    <a:pt x="382" y="1002"/>
                  </a:lnTo>
                  <a:lnTo>
                    <a:pt x="344" y="986"/>
                  </a:lnTo>
                  <a:lnTo>
                    <a:pt x="304" y="970"/>
                  </a:lnTo>
                  <a:lnTo>
                    <a:pt x="261" y="958"/>
                  </a:lnTo>
                  <a:lnTo>
                    <a:pt x="218" y="947"/>
                  </a:lnTo>
                  <a:lnTo>
                    <a:pt x="172" y="939"/>
                  </a:lnTo>
                  <a:lnTo>
                    <a:pt x="126" y="935"/>
                  </a:lnTo>
                  <a:lnTo>
                    <a:pt x="76" y="933"/>
                  </a:lnTo>
                  <a:lnTo>
                    <a:pt x="0" y="933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119" y="1"/>
                  </a:lnTo>
                  <a:lnTo>
                    <a:pt x="163" y="3"/>
                  </a:lnTo>
                  <a:lnTo>
                    <a:pt x="204" y="4"/>
                  </a:lnTo>
                  <a:lnTo>
                    <a:pt x="247" y="9"/>
                  </a:lnTo>
                  <a:lnTo>
                    <a:pt x="289" y="13"/>
                  </a:lnTo>
                  <a:lnTo>
                    <a:pt x="330" y="20"/>
                  </a:lnTo>
                  <a:lnTo>
                    <a:pt x="373" y="27"/>
                  </a:lnTo>
                  <a:lnTo>
                    <a:pt x="415" y="35"/>
                  </a:lnTo>
                  <a:lnTo>
                    <a:pt x="456" y="44"/>
                  </a:lnTo>
                  <a:lnTo>
                    <a:pt x="496" y="55"/>
                  </a:lnTo>
                  <a:lnTo>
                    <a:pt x="538" y="66"/>
                  </a:lnTo>
                  <a:lnTo>
                    <a:pt x="579" y="80"/>
                  </a:lnTo>
                  <a:lnTo>
                    <a:pt x="619" y="92"/>
                  </a:lnTo>
                  <a:lnTo>
                    <a:pt x="659" y="107"/>
                  </a:lnTo>
                  <a:lnTo>
                    <a:pt x="699" y="123"/>
                  </a:lnTo>
                  <a:lnTo>
                    <a:pt x="739" y="140"/>
                  </a:lnTo>
                  <a:lnTo>
                    <a:pt x="778" y="156"/>
                  </a:lnTo>
                  <a:lnTo>
                    <a:pt x="818" y="176"/>
                  </a:lnTo>
                  <a:lnTo>
                    <a:pt x="856" y="195"/>
                  </a:lnTo>
                  <a:lnTo>
                    <a:pt x="895" y="216"/>
                  </a:lnTo>
                  <a:lnTo>
                    <a:pt x="932" y="238"/>
                  </a:lnTo>
                  <a:lnTo>
                    <a:pt x="970" y="261"/>
                  </a:lnTo>
                  <a:lnTo>
                    <a:pt x="1007" y="284"/>
                  </a:lnTo>
                  <a:lnTo>
                    <a:pt x="1044" y="309"/>
                  </a:lnTo>
                  <a:lnTo>
                    <a:pt x="1079" y="335"/>
                  </a:lnTo>
                  <a:lnTo>
                    <a:pt x="1115" y="361"/>
                  </a:lnTo>
                  <a:lnTo>
                    <a:pt x="1150" y="389"/>
                  </a:lnTo>
                  <a:lnTo>
                    <a:pt x="1185" y="418"/>
                  </a:lnTo>
                  <a:lnTo>
                    <a:pt x="1219" y="447"/>
                  </a:lnTo>
                  <a:lnTo>
                    <a:pt x="1253" y="476"/>
                  </a:lnTo>
                  <a:lnTo>
                    <a:pt x="1287" y="509"/>
                  </a:lnTo>
                  <a:lnTo>
                    <a:pt x="1319" y="541"/>
                  </a:lnTo>
                  <a:lnTo>
                    <a:pt x="1319" y="541"/>
                  </a:lnTo>
                  <a:lnTo>
                    <a:pt x="1361" y="583"/>
                  </a:lnTo>
                  <a:lnTo>
                    <a:pt x="1401" y="627"/>
                  </a:lnTo>
                  <a:lnTo>
                    <a:pt x="1439" y="672"/>
                  </a:lnTo>
                  <a:lnTo>
                    <a:pt x="1476" y="718"/>
                  </a:lnTo>
                  <a:lnTo>
                    <a:pt x="1513" y="764"/>
                  </a:lnTo>
                  <a:lnTo>
                    <a:pt x="1548" y="812"/>
                  </a:lnTo>
                  <a:lnTo>
                    <a:pt x="1582" y="861"/>
                  </a:lnTo>
                  <a:lnTo>
                    <a:pt x="1614" y="912"/>
                  </a:lnTo>
                  <a:lnTo>
                    <a:pt x="1647" y="962"/>
                  </a:lnTo>
                  <a:lnTo>
                    <a:pt x="1676" y="1015"/>
                  </a:lnTo>
                  <a:lnTo>
                    <a:pt x="1705" y="1067"/>
                  </a:lnTo>
                  <a:lnTo>
                    <a:pt x="1733" y="1121"/>
                  </a:lnTo>
                  <a:lnTo>
                    <a:pt x="1760" y="1176"/>
                  </a:lnTo>
                  <a:lnTo>
                    <a:pt x="1785" y="1232"/>
                  </a:lnTo>
                  <a:lnTo>
                    <a:pt x="1810" y="1289"/>
                  </a:lnTo>
                  <a:lnTo>
                    <a:pt x="1831" y="1345"/>
                  </a:lnTo>
                  <a:lnTo>
                    <a:pt x="1853" y="1402"/>
                  </a:lnTo>
                  <a:lnTo>
                    <a:pt x="1873" y="1461"/>
                  </a:lnTo>
                  <a:lnTo>
                    <a:pt x="1891" y="1521"/>
                  </a:lnTo>
                  <a:lnTo>
                    <a:pt x="1910" y="1581"/>
                  </a:lnTo>
                  <a:lnTo>
                    <a:pt x="1925" y="1641"/>
                  </a:lnTo>
                  <a:lnTo>
                    <a:pt x="1940" y="1702"/>
                  </a:lnTo>
                  <a:lnTo>
                    <a:pt x="1953" y="1764"/>
                  </a:lnTo>
                  <a:lnTo>
                    <a:pt x="1965" y="1825"/>
                  </a:lnTo>
                  <a:lnTo>
                    <a:pt x="1976" y="1888"/>
                  </a:lnTo>
                  <a:lnTo>
                    <a:pt x="1985" y="1952"/>
                  </a:lnTo>
                  <a:lnTo>
                    <a:pt x="1993" y="2015"/>
                  </a:lnTo>
                  <a:lnTo>
                    <a:pt x="1999" y="2078"/>
                  </a:lnTo>
                  <a:lnTo>
                    <a:pt x="2003" y="2142"/>
                  </a:lnTo>
                  <a:lnTo>
                    <a:pt x="2007" y="2207"/>
                  </a:lnTo>
                  <a:lnTo>
                    <a:pt x="2008" y="2271"/>
                  </a:lnTo>
                  <a:lnTo>
                    <a:pt x="2008" y="2338"/>
                  </a:lnTo>
                  <a:lnTo>
                    <a:pt x="2008" y="2391"/>
                  </a:lnTo>
                  <a:lnTo>
                    <a:pt x="2008" y="2391"/>
                  </a:lnTo>
                  <a:lnTo>
                    <a:pt x="2010" y="2467"/>
                  </a:lnTo>
                  <a:lnTo>
                    <a:pt x="2014" y="2541"/>
                  </a:lnTo>
                  <a:lnTo>
                    <a:pt x="2022" y="2614"/>
                  </a:lnTo>
                  <a:lnTo>
                    <a:pt x="2034" y="2687"/>
                  </a:lnTo>
                  <a:lnTo>
                    <a:pt x="2050" y="2758"/>
                  </a:lnTo>
                  <a:lnTo>
                    <a:pt x="2068" y="2828"/>
                  </a:lnTo>
                  <a:lnTo>
                    <a:pt x="2090" y="2898"/>
                  </a:lnTo>
                  <a:lnTo>
                    <a:pt x="2114" y="2965"/>
                  </a:lnTo>
                  <a:lnTo>
                    <a:pt x="2142" y="3031"/>
                  </a:lnTo>
                  <a:lnTo>
                    <a:pt x="2173" y="3096"/>
                  </a:lnTo>
                  <a:lnTo>
                    <a:pt x="2206" y="3159"/>
                  </a:lnTo>
                  <a:lnTo>
                    <a:pt x="2243" y="3221"/>
                  </a:lnTo>
                  <a:lnTo>
                    <a:pt x="2283" y="3279"/>
                  </a:lnTo>
                  <a:lnTo>
                    <a:pt x="2326" y="3334"/>
                  </a:lnTo>
                  <a:lnTo>
                    <a:pt x="2349" y="3362"/>
                  </a:lnTo>
                  <a:lnTo>
                    <a:pt x="2373" y="3388"/>
                  </a:lnTo>
                  <a:lnTo>
                    <a:pt x="2396" y="3414"/>
                  </a:lnTo>
                  <a:lnTo>
                    <a:pt x="2420" y="3440"/>
                  </a:lnTo>
                  <a:lnTo>
                    <a:pt x="2420" y="3440"/>
                  </a:lnTo>
                  <a:lnTo>
                    <a:pt x="2463" y="3480"/>
                  </a:lnTo>
                  <a:lnTo>
                    <a:pt x="2506" y="3519"/>
                  </a:lnTo>
                  <a:lnTo>
                    <a:pt x="2552" y="3556"/>
                  </a:lnTo>
                  <a:lnTo>
                    <a:pt x="2599" y="3590"/>
                  </a:lnTo>
                  <a:lnTo>
                    <a:pt x="2646" y="3620"/>
                  </a:lnTo>
                  <a:lnTo>
                    <a:pt x="2696" y="3650"/>
                  </a:lnTo>
                  <a:lnTo>
                    <a:pt x="2745" y="3676"/>
                  </a:lnTo>
                  <a:lnTo>
                    <a:pt x="2795" y="3699"/>
                  </a:lnTo>
                  <a:lnTo>
                    <a:pt x="2848" y="3720"/>
                  </a:lnTo>
                  <a:lnTo>
                    <a:pt x="2900" y="3737"/>
                  </a:lnTo>
                  <a:lnTo>
                    <a:pt x="2954" y="3753"/>
                  </a:lnTo>
                  <a:lnTo>
                    <a:pt x="3006" y="3767"/>
                  </a:lnTo>
                  <a:lnTo>
                    <a:pt x="3062" y="3776"/>
                  </a:lnTo>
                  <a:lnTo>
                    <a:pt x="3115" y="3783"/>
                  </a:lnTo>
                  <a:lnTo>
                    <a:pt x="3171" y="3788"/>
                  </a:lnTo>
                  <a:lnTo>
                    <a:pt x="3226" y="3790"/>
                  </a:lnTo>
                  <a:lnTo>
                    <a:pt x="4633" y="3790"/>
                  </a:lnTo>
                  <a:lnTo>
                    <a:pt x="4633" y="472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14"/>
            <p:cNvSpPr/>
            <p:nvPr/>
          </p:nvSpPr>
          <p:spPr>
            <a:xfrm>
              <a:off x="7648575" y="5903913"/>
              <a:ext cx="303213" cy="954088"/>
            </a:xfrm>
            <a:custGeom>
              <a:avLst/>
              <a:gdLst/>
              <a:ahLst/>
              <a:cxnLst/>
              <a:rect l="l" t="t" r="r" b="b"/>
              <a:pathLst>
                <a:path w="383" h="1203" extrusionOk="0">
                  <a:moveTo>
                    <a:pt x="5" y="0"/>
                  </a:moveTo>
                  <a:lnTo>
                    <a:pt x="383" y="602"/>
                  </a:lnTo>
                  <a:lnTo>
                    <a:pt x="5" y="1203"/>
                  </a:lnTo>
                  <a:lnTo>
                    <a:pt x="0" y="1203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14"/>
            <p:cNvSpPr/>
            <p:nvPr/>
          </p:nvSpPr>
          <p:spPr>
            <a:xfrm>
              <a:off x="4037012" y="3006725"/>
              <a:ext cx="3678238" cy="1347788"/>
            </a:xfrm>
            <a:custGeom>
              <a:avLst/>
              <a:gdLst/>
              <a:ahLst/>
              <a:cxnLst/>
              <a:rect l="l" t="t" r="r" b="b"/>
              <a:pathLst>
                <a:path w="4633" h="1696" extrusionOk="0">
                  <a:moveTo>
                    <a:pt x="4633" y="1696"/>
                  </a:moveTo>
                  <a:lnTo>
                    <a:pt x="3875" y="1696"/>
                  </a:lnTo>
                  <a:lnTo>
                    <a:pt x="3875" y="1696"/>
                  </a:lnTo>
                  <a:lnTo>
                    <a:pt x="3811" y="1696"/>
                  </a:lnTo>
                  <a:lnTo>
                    <a:pt x="3747" y="1695"/>
                  </a:lnTo>
                  <a:lnTo>
                    <a:pt x="3681" y="1692"/>
                  </a:lnTo>
                  <a:lnTo>
                    <a:pt x="3617" y="1688"/>
                  </a:lnTo>
                  <a:lnTo>
                    <a:pt x="3551" y="1684"/>
                  </a:lnTo>
                  <a:lnTo>
                    <a:pt x="3484" y="1678"/>
                  </a:lnTo>
                  <a:lnTo>
                    <a:pt x="3417" y="1670"/>
                  </a:lnTo>
                  <a:lnTo>
                    <a:pt x="3351" y="1662"/>
                  </a:lnTo>
                  <a:lnTo>
                    <a:pt x="3215" y="1644"/>
                  </a:lnTo>
                  <a:lnTo>
                    <a:pt x="3082" y="1622"/>
                  </a:lnTo>
                  <a:lnTo>
                    <a:pt x="2949" y="1598"/>
                  </a:lnTo>
                  <a:lnTo>
                    <a:pt x="2819" y="1569"/>
                  </a:lnTo>
                  <a:lnTo>
                    <a:pt x="2692" y="1538"/>
                  </a:lnTo>
                  <a:lnTo>
                    <a:pt x="2629" y="1521"/>
                  </a:lnTo>
                  <a:lnTo>
                    <a:pt x="2568" y="1502"/>
                  </a:lnTo>
                  <a:lnTo>
                    <a:pt x="2508" y="1484"/>
                  </a:lnTo>
                  <a:lnTo>
                    <a:pt x="2449" y="1465"/>
                  </a:lnTo>
                  <a:lnTo>
                    <a:pt x="2391" y="1447"/>
                  </a:lnTo>
                  <a:lnTo>
                    <a:pt x="2336" y="1427"/>
                  </a:lnTo>
                  <a:lnTo>
                    <a:pt x="2280" y="1405"/>
                  </a:lnTo>
                  <a:lnTo>
                    <a:pt x="2226" y="1385"/>
                  </a:lnTo>
                  <a:lnTo>
                    <a:pt x="2176" y="1364"/>
                  </a:lnTo>
                  <a:lnTo>
                    <a:pt x="2126" y="1341"/>
                  </a:lnTo>
                  <a:lnTo>
                    <a:pt x="2079" y="1319"/>
                  </a:lnTo>
                  <a:lnTo>
                    <a:pt x="2034" y="1296"/>
                  </a:lnTo>
                  <a:lnTo>
                    <a:pt x="1990" y="1272"/>
                  </a:lnTo>
                  <a:lnTo>
                    <a:pt x="1950" y="1249"/>
                  </a:lnTo>
                  <a:lnTo>
                    <a:pt x="1950" y="1249"/>
                  </a:lnTo>
                  <a:lnTo>
                    <a:pt x="1927" y="1236"/>
                  </a:lnTo>
                  <a:lnTo>
                    <a:pt x="1902" y="1224"/>
                  </a:lnTo>
                  <a:lnTo>
                    <a:pt x="1873" y="1210"/>
                  </a:lnTo>
                  <a:lnTo>
                    <a:pt x="1840" y="1198"/>
                  </a:lnTo>
                  <a:lnTo>
                    <a:pt x="1805" y="1184"/>
                  </a:lnTo>
                  <a:lnTo>
                    <a:pt x="1767" y="1170"/>
                  </a:lnTo>
                  <a:lnTo>
                    <a:pt x="1682" y="1144"/>
                  </a:lnTo>
                  <a:lnTo>
                    <a:pt x="1587" y="1118"/>
                  </a:lnTo>
                  <a:lnTo>
                    <a:pt x="1481" y="1092"/>
                  </a:lnTo>
                  <a:lnTo>
                    <a:pt x="1367" y="1066"/>
                  </a:lnTo>
                  <a:lnTo>
                    <a:pt x="1244" y="1041"/>
                  </a:lnTo>
                  <a:lnTo>
                    <a:pt x="1115" y="1019"/>
                  </a:lnTo>
                  <a:lnTo>
                    <a:pt x="979" y="998"/>
                  </a:lnTo>
                  <a:lnTo>
                    <a:pt x="838" y="979"/>
                  </a:lnTo>
                  <a:lnTo>
                    <a:pt x="692" y="964"/>
                  </a:lnTo>
                  <a:lnTo>
                    <a:pt x="541" y="952"/>
                  </a:lnTo>
                  <a:lnTo>
                    <a:pt x="389" y="941"/>
                  </a:lnTo>
                  <a:lnTo>
                    <a:pt x="310" y="938"/>
                  </a:lnTo>
                  <a:lnTo>
                    <a:pt x="233" y="935"/>
                  </a:lnTo>
                  <a:lnTo>
                    <a:pt x="155" y="933"/>
                  </a:lnTo>
                  <a:lnTo>
                    <a:pt x="76" y="933"/>
                  </a:lnTo>
                  <a:lnTo>
                    <a:pt x="0" y="933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226" y="1"/>
                  </a:lnTo>
                  <a:lnTo>
                    <a:pt x="381" y="7"/>
                  </a:lnTo>
                  <a:lnTo>
                    <a:pt x="542" y="16"/>
                  </a:lnTo>
                  <a:lnTo>
                    <a:pt x="705" y="29"/>
                  </a:lnTo>
                  <a:lnTo>
                    <a:pt x="870" y="46"/>
                  </a:lnTo>
                  <a:lnTo>
                    <a:pt x="1036" y="64"/>
                  </a:lnTo>
                  <a:lnTo>
                    <a:pt x="1201" y="89"/>
                  </a:lnTo>
                  <a:lnTo>
                    <a:pt x="1282" y="101"/>
                  </a:lnTo>
                  <a:lnTo>
                    <a:pt x="1364" y="115"/>
                  </a:lnTo>
                  <a:lnTo>
                    <a:pt x="1444" y="129"/>
                  </a:lnTo>
                  <a:lnTo>
                    <a:pt x="1524" y="144"/>
                  </a:lnTo>
                  <a:lnTo>
                    <a:pt x="1602" y="161"/>
                  </a:lnTo>
                  <a:lnTo>
                    <a:pt x="1677" y="178"/>
                  </a:lnTo>
                  <a:lnTo>
                    <a:pt x="1753" y="196"/>
                  </a:lnTo>
                  <a:lnTo>
                    <a:pt x="1827" y="215"/>
                  </a:lnTo>
                  <a:lnTo>
                    <a:pt x="1897" y="235"/>
                  </a:lnTo>
                  <a:lnTo>
                    <a:pt x="1968" y="255"/>
                  </a:lnTo>
                  <a:lnTo>
                    <a:pt x="2034" y="276"/>
                  </a:lnTo>
                  <a:lnTo>
                    <a:pt x="2100" y="298"/>
                  </a:lnTo>
                  <a:lnTo>
                    <a:pt x="2162" y="321"/>
                  </a:lnTo>
                  <a:lnTo>
                    <a:pt x="2222" y="346"/>
                  </a:lnTo>
                  <a:lnTo>
                    <a:pt x="2279" y="370"/>
                  </a:lnTo>
                  <a:lnTo>
                    <a:pt x="2333" y="395"/>
                  </a:lnTo>
                  <a:lnTo>
                    <a:pt x="2383" y="421"/>
                  </a:lnTo>
                  <a:lnTo>
                    <a:pt x="2429" y="449"/>
                  </a:lnTo>
                  <a:lnTo>
                    <a:pt x="2429" y="449"/>
                  </a:lnTo>
                  <a:lnTo>
                    <a:pt x="2454" y="463"/>
                  </a:lnTo>
                  <a:lnTo>
                    <a:pt x="2482" y="476"/>
                  </a:lnTo>
                  <a:lnTo>
                    <a:pt x="2542" y="504"/>
                  </a:lnTo>
                  <a:lnTo>
                    <a:pt x="2609" y="533"/>
                  </a:lnTo>
                  <a:lnTo>
                    <a:pt x="2686" y="559"/>
                  </a:lnTo>
                  <a:lnTo>
                    <a:pt x="2769" y="587"/>
                  </a:lnTo>
                  <a:lnTo>
                    <a:pt x="2857" y="613"/>
                  </a:lnTo>
                  <a:lnTo>
                    <a:pt x="2951" y="638"/>
                  </a:lnTo>
                  <a:lnTo>
                    <a:pt x="3048" y="661"/>
                  </a:lnTo>
                  <a:lnTo>
                    <a:pt x="3148" y="683"/>
                  </a:lnTo>
                  <a:lnTo>
                    <a:pt x="3251" y="703"/>
                  </a:lnTo>
                  <a:lnTo>
                    <a:pt x="3355" y="719"/>
                  </a:lnTo>
                  <a:lnTo>
                    <a:pt x="3461" y="735"/>
                  </a:lnTo>
                  <a:lnTo>
                    <a:pt x="3568" y="747"/>
                  </a:lnTo>
                  <a:lnTo>
                    <a:pt x="3672" y="756"/>
                  </a:lnTo>
                  <a:lnTo>
                    <a:pt x="3774" y="761"/>
                  </a:lnTo>
                  <a:lnTo>
                    <a:pt x="3824" y="762"/>
                  </a:lnTo>
                  <a:lnTo>
                    <a:pt x="3875" y="764"/>
                  </a:lnTo>
                  <a:lnTo>
                    <a:pt x="4633" y="764"/>
                  </a:lnTo>
                  <a:lnTo>
                    <a:pt x="4633" y="16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14"/>
            <p:cNvSpPr/>
            <p:nvPr/>
          </p:nvSpPr>
          <p:spPr>
            <a:xfrm>
              <a:off x="7648575" y="3502025"/>
              <a:ext cx="303213" cy="952500"/>
            </a:xfrm>
            <a:custGeom>
              <a:avLst/>
              <a:gdLst/>
              <a:ahLst/>
              <a:cxnLst/>
              <a:rect l="l" t="t" r="r" b="b"/>
              <a:pathLst>
                <a:path w="383" h="1201" extrusionOk="0">
                  <a:moveTo>
                    <a:pt x="5" y="0"/>
                  </a:moveTo>
                  <a:lnTo>
                    <a:pt x="383" y="601"/>
                  </a:lnTo>
                  <a:lnTo>
                    <a:pt x="5" y="1201"/>
                  </a:lnTo>
                  <a:lnTo>
                    <a:pt x="0" y="1201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4"/>
            <p:cNvSpPr/>
            <p:nvPr/>
          </p:nvSpPr>
          <p:spPr>
            <a:xfrm>
              <a:off x="4097337" y="1585913"/>
              <a:ext cx="3540125" cy="1773238"/>
            </a:xfrm>
            <a:custGeom>
              <a:avLst/>
              <a:gdLst/>
              <a:ahLst/>
              <a:cxnLst/>
              <a:rect l="l" t="t" r="r" b="b"/>
              <a:pathLst>
                <a:path w="4460" h="2234" extrusionOk="0">
                  <a:moveTo>
                    <a:pt x="0" y="2234"/>
                  </a:moveTo>
                  <a:lnTo>
                    <a:pt x="0" y="2234"/>
                  </a:lnTo>
                  <a:lnTo>
                    <a:pt x="76" y="2232"/>
                  </a:lnTo>
                  <a:lnTo>
                    <a:pt x="151" y="2227"/>
                  </a:lnTo>
                  <a:lnTo>
                    <a:pt x="225" y="2220"/>
                  </a:lnTo>
                  <a:lnTo>
                    <a:pt x="297" y="2210"/>
                  </a:lnTo>
                  <a:lnTo>
                    <a:pt x="368" y="2198"/>
                  </a:lnTo>
                  <a:lnTo>
                    <a:pt x="439" y="2183"/>
                  </a:lnTo>
                  <a:lnTo>
                    <a:pt x="506" y="2164"/>
                  </a:lnTo>
                  <a:lnTo>
                    <a:pt x="574" y="2144"/>
                  </a:lnTo>
                  <a:lnTo>
                    <a:pt x="639" y="2123"/>
                  </a:lnTo>
                  <a:lnTo>
                    <a:pt x="702" y="2098"/>
                  </a:lnTo>
                  <a:lnTo>
                    <a:pt x="763" y="2071"/>
                  </a:lnTo>
                  <a:lnTo>
                    <a:pt x="823" y="2041"/>
                  </a:lnTo>
                  <a:lnTo>
                    <a:pt x="880" y="2011"/>
                  </a:lnTo>
                  <a:lnTo>
                    <a:pt x="937" y="1977"/>
                  </a:lnTo>
                  <a:lnTo>
                    <a:pt x="989" y="1943"/>
                  </a:lnTo>
                  <a:lnTo>
                    <a:pt x="1040" y="1904"/>
                  </a:lnTo>
                  <a:lnTo>
                    <a:pt x="1089" y="1866"/>
                  </a:lnTo>
                  <a:lnTo>
                    <a:pt x="1135" y="1826"/>
                  </a:lnTo>
                  <a:lnTo>
                    <a:pt x="1178" y="1783"/>
                  </a:lnTo>
                  <a:lnTo>
                    <a:pt x="1220" y="1740"/>
                  </a:lnTo>
                  <a:lnTo>
                    <a:pt x="1257" y="1694"/>
                  </a:lnTo>
                  <a:lnTo>
                    <a:pt x="1292" y="1648"/>
                  </a:lnTo>
                  <a:lnTo>
                    <a:pt x="1325" y="1600"/>
                  </a:lnTo>
                  <a:lnTo>
                    <a:pt x="1354" y="1551"/>
                  </a:lnTo>
                  <a:lnTo>
                    <a:pt x="1380" y="1500"/>
                  </a:lnTo>
                  <a:lnTo>
                    <a:pt x="1403" y="1448"/>
                  </a:lnTo>
                  <a:lnTo>
                    <a:pt x="1421" y="1395"/>
                  </a:lnTo>
                  <a:lnTo>
                    <a:pt x="1438" y="1341"/>
                  </a:lnTo>
                  <a:lnTo>
                    <a:pt x="1445" y="1314"/>
                  </a:lnTo>
                  <a:lnTo>
                    <a:pt x="1451" y="1286"/>
                  </a:lnTo>
                  <a:lnTo>
                    <a:pt x="1455" y="1258"/>
                  </a:lnTo>
                  <a:lnTo>
                    <a:pt x="1458" y="1231"/>
                  </a:lnTo>
                  <a:lnTo>
                    <a:pt x="1461" y="1201"/>
                  </a:lnTo>
                  <a:lnTo>
                    <a:pt x="1465" y="1174"/>
                  </a:lnTo>
                  <a:lnTo>
                    <a:pt x="1465" y="1145"/>
                  </a:lnTo>
                  <a:lnTo>
                    <a:pt x="1466" y="1117"/>
                  </a:lnTo>
                  <a:lnTo>
                    <a:pt x="1466" y="1117"/>
                  </a:lnTo>
                  <a:lnTo>
                    <a:pt x="1466" y="1088"/>
                  </a:lnTo>
                  <a:lnTo>
                    <a:pt x="1468" y="1060"/>
                  </a:lnTo>
                  <a:lnTo>
                    <a:pt x="1469" y="1031"/>
                  </a:lnTo>
                  <a:lnTo>
                    <a:pt x="1472" y="1003"/>
                  </a:lnTo>
                  <a:lnTo>
                    <a:pt x="1477" y="975"/>
                  </a:lnTo>
                  <a:lnTo>
                    <a:pt x="1483" y="948"/>
                  </a:lnTo>
                  <a:lnTo>
                    <a:pt x="1489" y="920"/>
                  </a:lnTo>
                  <a:lnTo>
                    <a:pt x="1497" y="892"/>
                  </a:lnTo>
                  <a:lnTo>
                    <a:pt x="1506" y="865"/>
                  </a:lnTo>
                  <a:lnTo>
                    <a:pt x="1515" y="838"/>
                  </a:lnTo>
                  <a:lnTo>
                    <a:pt x="1526" y="812"/>
                  </a:lnTo>
                  <a:lnTo>
                    <a:pt x="1538" y="786"/>
                  </a:lnTo>
                  <a:lnTo>
                    <a:pt x="1551" y="760"/>
                  </a:lnTo>
                  <a:lnTo>
                    <a:pt x="1565" y="734"/>
                  </a:lnTo>
                  <a:lnTo>
                    <a:pt x="1578" y="708"/>
                  </a:lnTo>
                  <a:lnTo>
                    <a:pt x="1594" y="683"/>
                  </a:lnTo>
                  <a:lnTo>
                    <a:pt x="1628" y="634"/>
                  </a:lnTo>
                  <a:lnTo>
                    <a:pt x="1664" y="585"/>
                  </a:lnTo>
                  <a:lnTo>
                    <a:pt x="1706" y="538"/>
                  </a:lnTo>
                  <a:lnTo>
                    <a:pt x="1749" y="494"/>
                  </a:lnTo>
                  <a:lnTo>
                    <a:pt x="1797" y="449"/>
                  </a:lnTo>
                  <a:lnTo>
                    <a:pt x="1846" y="408"/>
                  </a:lnTo>
                  <a:lnTo>
                    <a:pt x="1900" y="366"/>
                  </a:lnTo>
                  <a:lnTo>
                    <a:pt x="1955" y="328"/>
                  </a:lnTo>
                  <a:lnTo>
                    <a:pt x="2014" y="291"/>
                  </a:lnTo>
                  <a:lnTo>
                    <a:pt x="2075" y="255"/>
                  </a:lnTo>
                  <a:lnTo>
                    <a:pt x="2138" y="223"/>
                  </a:lnTo>
                  <a:lnTo>
                    <a:pt x="2204" y="191"/>
                  </a:lnTo>
                  <a:lnTo>
                    <a:pt x="2273" y="162"/>
                  </a:lnTo>
                  <a:lnTo>
                    <a:pt x="2344" y="135"/>
                  </a:lnTo>
                  <a:lnTo>
                    <a:pt x="2417" y="111"/>
                  </a:lnTo>
                  <a:lnTo>
                    <a:pt x="2492" y="88"/>
                  </a:lnTo>
                  <a:lnTo>
                    <a:pt x="2569" y="68"/>
                  </a:lnTo>
                  <a:lnTo>
                    <a:pt x="2647" y="51"/>
                  </a:lnTo>
                  <a:lnTo>
                    <a:pt x="2727" y="35"/>
                  </a:lnTo>
                  <a:lnTo>
                    <a:pt x="2810" y="23"/>
                  </a:lnTo>
                  <a:lnTo>
                    <a:pt x="2893" y="12"/>
                  </a:lnTo>
                  <a:lnTo>
                    <a:pt x="2978" y="6"/>
                  </a:lnTo>
                  <a:lnTo>
                    <a:pt x="3064" y="2"/>
                  </a:lnTo>
                  <a:lnTo>
                    <a:pt x="3150" y="0"/>
                  </a:lnTo>
                  <a:lnTo>
                    <a:pt x="3150" y="0"/>
                  </a:lnTo>
                  <a:lnTo>
                    <a:pt x="4460" y="0"/>
                  </a:lnTo>
                </a:path>
              </a:pathLst>
            </a:custGeom>
            <a:noFill/>
            <a:ln w="12700" cap="flat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4"/>
            <p:cNvSpPr/>
            <p:nvPr/>
          </p:nvSpPr>
          <p:spPr>
            <a:xfrm>
              <a:off x="4097337" y="350838"/>
              <a:ext cx="3538538" cy="3008313"/>
            </a:xfrm>
            <a:custGeom>
              <a:avLst/>
              <a:gdLst/>
              <a:ahLst/>
              <a:cxnLst/>
              <a:rect l="l" t="t" r="r" b="b"/>
              <a:pathLst>
                <a:path w="4459" h="3791" extrusionOk="0">
                  <a:moveTo>
                    <a:pt x="0" y="3791"/>
                  </a:moveTo>
                  <a:lnTo>
                    <a:pt x="0" y="3791"/>
                  </a:lnTo>
                  <a:lnTo>
                    <a:pt x="39" y="3789"/>
                  </a:lnTo>
                  <a:lnTo>
                    <a:pt x="76" y="3787"/>
                  </a:lnTo>
                  <a:lnTo>
                    <a:pt x="114" y="3784"/>
                  </a:lnTo>
                  <a:lnTo>
                    <a:pt x="151" y="3780"/>
                  </a:lnTo>
                  <a:lnTo>
                    <a:pt x="188" y="3775"/>
                  </a:lnTo>
                  <a:lnTo>
                    <a:pt x="225" y="3769"/>
                  </a:lnTo>
                  <a:lnTo>
                    <a:pt x="262" y="3761"/>
                  </a:lnTo>
                  <a:lnTo>
                    <a:pt x="297" y="3752"/>
                  </a:lnTo>
                  <a:lnTo>
                    <a:pt x="333" y="3741"/>
                  </a:lnTo>
                  <a:lnTo>
                    <a:pt x="368" y="3731"/>
                  </a:lnTo>
                  <a:lnTo>
                    <a:pt x="403" y="3718"/>
                  </a:lnTo>
                  <a:lnTo>
                    <a:pt x="439" y="3706"/>
                  </a:lnTo>
                  <a:lnTo>
                    <a:pt x="473" y="3692"/>
                  </a:lnTo>
                  <a:lnTo>
                    <a:pt x="506" y="3677"/>
                  </a:lnTo>
                  <a:lnTo>
                    <a:pt x="540" y="3660"/>
                  </a:lnTo>
                  <a:lnTo>
                    <a:pt x="574" y="3643"/>
                  </a:lnTo>
                  <a:lnTo>
                    <a:pt x="606" y="3624"/>
                  </a:lnTo>
                  <a:lnTo>
                    <a:pt x="639" y="3606"/>
                  </a:lnTo>
                  <a:lnTo>
                    <a:pt x="671" y="3584"/>
                  </a:lnTo>
                  <a:lnTo>
                    <a:pt x="702" y="3564"/>
                  </a:lnTo>
                  <a:lnTo>
                    <a:pt x="732" y="3541"/>
                  </a:lnTo>
                  <a:lnTo>
                    <a:pt x="763" y="3518"/>
                  </a:lnTo>
                  <a:lnTo>
                    <a:pt x="794" y="3495"/>
                  </a:lnTo>
                  <a:lnTo>
                    <a:pt x="823" y="3471"/>
                  </a:lnTo>
                  <a:lnTo>
                    <a:pt x="852" y="3444"/>
                  </a:lnTo>
                  <a:lnTo>
                    <a:pt x="882" y="3418"/>
                  </a:lnTo>
                  <a:lnTo>
                    <a:pt x="909" y="3391"/>
                  </a:lnTo>
                  <a:lnTo>
                    <a:pt x="937" y="3363"/>
                  </a:lnTo>
                  <a:lnTo>
                    <a:pt x="963" y="3334"/>
                  </a:lnTo>
                  <a:lnTo>
                    <a:pt x="989" y="3303"/>
                  </a:lnTo>
                  <a:lnTo>
                    <a:pt x="1015" y="3272"/>
                  </a:lnTo>
                  <a:lnTo>
                    <a:pt x="1040" y="3241"/>
                  </a:lnTo>
                  <a:lnTo>
                    <a:pt x="1065" y="3209"/>
                  </a:lnTo>
                  <a:lnTo>
                    <a:pt x="1089" y="3177"/>
                  </a:lnTo>
                  <a:lnTo>
                    <a:pt x="1112" y="3143"/>
                  </a:lnTo>
                  <a:lnTo>
                    <a:pt x="1135" y="3109"/>
                  </a:lnTo>
                  <a:lnTo>
                    <a:pt x="1178" y="3038"/>
                  </a:lnTo>
                  <a:lnTo>
                    <a:pt x="1220" y="2965"/>
                  </a:lnTo>
                  <a:lnTo>
                    <a:pt x="1257" y="2889"/>
                  </a:lnTo>
                  <a:lnTo>
                    <a:pt x="1292" y="2811"/>
                  </a:lnTo>
                  <a:lnTo>
                    <a:pt x="1325" y="2731"/>
                  </a:lnTo>
                  <a:lnTo>
                    <a:pt x="1354" y="2648"/>
                  </a:lnTo>
                  <a:lnTo>
                    <a:pt x="1380" y="2563"/>
                  </a:lnTo>
                  <a:lnTo>
                    <a:pt x="1403" y="2477"/>
                  </a:lnTo>
                  <a:lnTo>
                    <a:pt x="1412" y="2432"/>
                  </a:lnTo>
                  <a:lnTo>
                    <a:pt x="1421" y="2388"/>
                  </a:lnTo>
                  <a:lnTo>
                    <a:pt x="1431" y="2343"/>
                  </a:lnTo>
                  <a:lnTo>
                    <a:pt x="1438" y="2299"/>
                  </a:lnTo>
                  <a:lnTo>
                    <a:pt x="1445" y="2252"/>
                  </a:lnTo>
                  <a:lnTo>
                    <a:pt x="1451" y="2206"/>
                  </a:lnTo>
                  <a:lnTo>
                    <a:pt x="1455" y="2160"/>
                  </a:lnTo>
                  <a:lnTo>
                    <a:pt x="1460" y="2112"/>
                  </a:lnTo>
                  <a:lnTo>
                    <a:pt x="1463" y="2066"/>
                  </a:lnTo>
                  <a:lnTo>
                    <a:pt x="1465" y="2019"/>
                  </a:lnTo>
                  <a:lnTo>
                    <a:pt x="1466" y="1971"/>
                  </a:lnTo>
                  <a:lnTo>
                    <a:pt x="1466" y="1923"/>
                  </a:lnTo>
                  <a:lnTo>
                    <a:pt x="1465" y="1868"/>
                  </a:lnTo>
                  <a:lnTo>
                    <a:pt x="1465" y="1868"/>
                  </a:lnTo>
                  <a:lnTo>
                    <a:pt x="1466" y="1820"/>
                  </a:lnTo>
                  <a:lnTo>
                    <a:pt x="1466" y="1772"/>
                  </a:lnTo>
                  <a:lnTo>
                    <a:pt x="1469" y="1725"/>
                  </a:lnTo>
                  <a:lnTo>
                    <a:pt x="1472" y="1677"/>
                  </a:lnTo>
                  <a:lnTo>
                    <a:pt x="1477" y="1631"/>
                  </a:lnTo>
                  <a:lnTo>
                    <a:pt x="1483" y="1585"/>
                  </a:lnTo>
                  <a:lnTo>
                    <a:pt x="1489" y="1539"/>
                  </a:lnTo>
                  <a:lnTo>
                    <a:pt x="1497" y="1493"/>
                  </a:lnTo>
                  <a:lnTo>
                    <a:pt x="1506" y="1448"/>
                  </a:lnTo>
                  <a:lnTo>
                    <a:pt x="1515" y="1403"/>
                  </a:lnTo>
                  <a:lnTo>
                    <a:pt x="1526" y="1359"/>
                  </a:lnTo>
                  <a:lnTo>
                    <a:pt x="1538" y="1314"/>
                  </a:lnTo>
                  <a:lnTo>
                    <a:pt x="1551" y="1271"/>
                  </a:lnTo>
                  <a:lnTo>
                    <a:pt x="1565" y="1228"/>
                  </a:lnTo>
                  <a:lnTo>
                    <a:pt x="1578" y="1185"/>
                  </a:lnTo>
                  <a:lnTo>
                    <a:pt x="1594" y="1143"/>
                  </a:lnTo>
                  <a:lnTo>
                    <a:pt x="1611" y="1102"/>
                  </a:lnTo>
                  <a:lnTo>
                    <a:pt x="1628" y="1060"/>
                  </a:lnTo>
                  <a:lnTo>
                    <a:pt x="1646" y="1020"/>
                  </a:lnTo>
                  <a:lnTo>
                    <a:pt x="1664" y="980"/>
                  </a:lnTo>
                  <a:lnTo>
                    <a:pt x="1684" y="940"/>
                  </a:lnTo>
                  <a:lnTo>
                    <a:pt x="1704" y="902"/>
                  </a:lnTo>
                  <a:lnTo>
                    <a:pt x="1726" y="863"/>
                  </a:lnTo>
                  <a:lnTo>
                    <a:pt x="1749" y="826"/>
                  </a:lnTo>
                  <a:lnTo>
                    <a:pt x="1772" y="790"/>
                  </a:lnTo>
                  <a:lnTo>
                    <a:pt x="1795" y="753"/>
                  </a:lnTo>
                  <a:lnTo>
                    <a:pt x="1821" y="717"/>
                  </a:lnTo>
                  <a:lnTo>
                    <a:pt x="1846" y="682"/>
                  </a:lnTo>
                  <a:lnTo>
                    <a:pt x="1872" y="648"/>
                  </a:lnTo>
                  <a:lnTo>
                    <a:pt x="1898" y="614"/>
                  </a:lnTo>
                  <a:lnTo>
                    <a:pt x="1926" y="582"/>
                  </a:lnTo>
                  <a:lnTo>
                    <a:pt x="1955" y="550"/>
                  </a:lnTo>
                  <a:lnTo>
                    <a:pt x="1984" y="517"/>
                  </a:lnTo>
                  <a:lnTo>
                    <a:pt x="2014" y="488"/>
                  </a:lnTo>
                  <a:lnTo>
                    <a:pt x="2044" y="457"/>
                  </a:lnTo>
                  <a:lnTo>
                    <a:pt x="2075" y="428"/>
                  </a:lnTo>
                  <a:lnTo>
                    <a:pt x="2106" y="400"/>
                  </a:lnTo>
                  <a:lnTo>
                    <a:pt x="2138" y="373"/>
                  </a:lnTo>
                  <a:lnTo>
                    <a:pt x="2172" y="347"/>
                  </a:lnTo>
                  <a:lnTo>
                    <a:pt x="2204" y="320"/>
                  </a:lnTo>
                  <a:lnTo>
                    <a:pt x="2238" y="296"/>
                  </a:lnTo>
                  <a:lnTo>
                    <a:pt x="2273" y="273"/>
                  </a:lnTo>
                  <a:lnTo>
                    <a:pt x="2309" y="250"/>
                  </a:lnTo>
                  <a:lnTo>
                    <a:pt x="2344" y="227"/>
                  </a:lnTo>
                  <a:lnTo>
                    <a:pt x="2381" y="207"/>
                  </a:lnTo>
                  <a:lnTo>
                    <a:pt x="2417" y="185"/>
                  </a:lnTo>
                  <a:lnTo>
                    <a:pt x="2455" y="167"/>
                  </a:lnTo>
                  <a:lnTo>
                    <a:pt x="2492" y="148"/>
                  </a:lnTo>
                  <a:lnTo>
                    <a:pt x="2530" y="131"/>
                  </a:lnTo>
                  <a:lnTo>
                    <a:pt x="2569" y="114"/>
                  </a:lnTo>
                  <a:lnTo>
                    <a:pt x="2607" y="99"/>
                  </a:lnTo>
                  <a:lnTo>
                    <a:pt x="2647" y="85"/>
                  </a:lnTo>
                  <a:lnTo>
                    <a:pt x="2687" y="73"/>
                  </a:lnTo>
                  <a:lnTo>
                    <a:pt x="2727" y="60"/>
                  </a:lnTo>
                  <a:lnTo>
                    <a:pt x="2769" y="48"/>
                  </a:lnTo>
                  <a:lnTo>
                    <a:pt x="2810" y="39"/>
                  </a:lnTo>
                  <a:lnTo>
                    <a:pt x="2852" y="30"/>
                  </a:lnTo>
                  <a:lnTo>
                    <a:pt x="2893" y="22"/>
                  </a:lnTo>
                  <a:lnTo>
                    <a:pt x="2935" y="16"/>
                  </a:lnTo>
                  <a:lnTo>
                    <a:pt x="2978" y="11"/>
                  </a:lnTo>
                  <a:lnTo>
                    <a:pt x="3021" y="7"/>
                  </a:lnTo>
                  <a:lnTo>
                    <a:pt x="3064" y="4"/>
                  </a:lnTo>
                  <a:lnTo>
                    <a:pt x="3107" y="2"/>
                  </a:lnTo>
                  <a:lnTo>
                    <a:pt x="3150" y="0"/>
                  </a:lnTo>
                  <a:lnTo>
                    <a:pt x="3150" y="0"/>
                  </a:lnTo>
                  <a:lnTo>
                    <a:pt x="4459" y="0"/>
                  </a:lnTo>
                </a:path>
              </a:pathLst>
            </a:custGeom>
            <a:noFill/>
            <a:ln w="12700" cap="flat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4097337" y="2771775"/>
              <a:ext cx="3540125" cy="587375"/>
            </a:xfrm>
            <a:custGeom>
              <a:avLst/>
              <a:gdLst/>
              <a:ahLst/>
              <a:cxnLst/>
              <a:rect l="l" t="t" r="r" b="b"/>
              <a:pathLst>
                <a:path w="4460" h="740" extrusionOk="0">
                  <a:moveTo>
                    <a:pt x="0" y="740"/>
                  </a:moveTo>
                  <a:lnTo>
                    <a:pt x="0" y="740"/>
                  </a:lnTo>
                  <a:lnTo>
                    <a:pt x="77" y="738"/>
                  </a:lnTo>
                  <a:lnTo>
                    <a:pt x="154" y="736"/>
                  </a:lnTo>
                  <a:lnTo>
                    <a:pt x="233" y="735"/>
                  </a:lnTo>
                  <a:lnTo>
                    <a:pt x="311" y="732"/>
                  </a:lnTo>
                  <a:lnTo>
                    <a:pt x="468" y="721"/>
                  </a:lnTo>
                  <a:lnTo>
                    <a:pt x="625" y="709"/>
                  </a:lnTo>
                  <a:lnTo>
                    <a:pt x="780" y="693"/>
                  </a:lnTo>
                  <a:lnTo>
                    <a:pt x="934" y="673"/>
                  </a:lnTo>
                  <a:lnTo>
                    <a:pt x="1085" y="652"/>
                  </a:lnTo>
                  <a:lnTo>
                    <a:pt x="1231" y="627"/>
                  </a:lnTo>
                  <a:lnTo>
                    <a:pt x="1372" y="600"/>
                  </a:lnTo>
                  <a:lnTo>
                    <a:pt x="1506" y="570"/>
                  </a:lnTo>
                  <a:lnTo>
                    <a:pt x="1571" y="555"/>
                  </a:lnTo>
                  <a:lnTo>
                    <a:pt x="1632" y="540"/>
                  </a:lnTo>
                  <a:lnTo>
                    <a:pt x="1692" y="523"/>
                  </a:lnTo>
                  <a:lnTo>
                    <a:pt x="1751" y="506"/>
                  </a:lnTo>
                  <a:lnTo>
                    <a:pt x="1806" y="489"/>
                  </a:lnTo>
                  <a:lnTo>
                    <a:pt x="1858" y="470"/>
                  </a:lnTo>
                  <a:lnTo>
                    <a:pt x="1909" y="452"/>
                  </a:lnTo>
                  <a:lnTo>
                    <a:pt x="1957" y="433"/>
                  </a:lnTo>
                  <a:lnTo>
                    <a:pt x="2000" y="415"/>
                  </a:lnTo>
                  <a:lnTo>
                    <a:pt x="2041" y="397"/>
                  </a:lnTo>
                  <a:lnTo>
                    <a:pt x="2080" y="377"/>
                  </a:lnTo>
                  <a:lnTo>
                    <a:pt x="2114" y="357"/>
                  </a:lnTo>
                  <a:lnTo>
                    <a:pt x="2114" y="357"/>
                  </a:lnTo>
                  <a:lnTo>
                    <a:pt x="2147" y="338"/>
                  </a:lnTo>
                  <a:lnTo>
                    <a:pt x="2184" y="318"/>
                  </a:lnTo>
                  <a:lnTo>
                    <a:pt x="2223" y="300"/>
                  </a:lnTo>
                  <a:lnTo>
                    <a:pt x="2263" y="281"/>
                  </a:lnTo>
                  <a:lnTo>
                    <a:pt x="2306" y="264"/>
                  </a:lnTo>
                  <a:lnTo>
                    <a:pt x="2349" y="246"/>
                  </a:lnTo>
                  <a:lnTo>
                    <a:pt x="2395" y="229"/>
                  </a:lnTo>
                  <a:lnTo>
                    <a:pt x="2443" y="213"/>
                  </a:lnTo>
                  <a:lnTo>
                    <a:pt x="2543" y="181"/>
                  </a:lnTo>
                  <a:lnTo>
                    <a:pt x="2649" y="152"/>
                  </a:lnTo>
                  <a:lnTo>
                    <a:pt x="2758" y="124"/>
                  </a:lnTo>
                  <a:lnTo>
                    <a:pt x="2870" y="100"/>
                  </a:lnTo>
                  <a:lnTo>
                    <a:pt x="2986" y="77"/>
                  </a:lnTo>
                  <a:lnTo>
                    <a:pt x="3104" y="57"/>
                  </a:lnTo>
                  <a:lnTo>
                    <a:pt x="3222" y="40"/>
                  </a:lnTo>
                  <a:lnTo>
                    <a:pt x="3341" y="26"/>
                  </a:lnTo>
                  <a:lnTo>
                    <a:pt x="3459" y="15"/>
                  </a:lnTo>
                  <a:lnTo>
                    <a:pt x="3575" y="6"/>
                  </a:lnTo>
                  <a:lnTo>
                    <a:pt x="3688" y="1"/>
                  </a:lnTo>
                  <a:lnTo>
                    <a:pt x="3799" y="0"/>
                  </a:lnTo>
                  <a:lnTo>
                    <a:pt x="3799" y="0"/>
                  </a:lnTo>
                  <a:lnTo>
                    <a:pt x="4460" y="0"/>
                  </a:lnTo>
                </a:path>
              </a:pathLst>
            </a:custGeom>
            <a:noFill/>
            <a:ln w="12700" cap="flat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4097337" y="3397250"/>
              <a:ext cx="3540125" cy="1760538"/>
            </a:xfrm>
            <a:custGeom>
              <a:avLst/>
              <a:gdLst/>
              <a:ahLst/>
              <a:cxnLst/>
              <a:rect l="l" t="t" r="r" b="b"/>
              <a:pathLst>
                <a:path w="4460" h="2216" extrusionOk="0">
                  <a:moveTo>
                    <a:pt x="0" y="0"/>
                  </a:moveTo>
                  <a:lnTo>
                    <a:pt x="0" y="0"/>
                  </a:lnTo>
                  <a:lnTo>
                    <a:pt x="76" y="1"/>
                  </a:lnTo>
                  <a:lnTo>
                    <a:pt x="151" y="4"/>
                  </a:lnTo>
                  <a:lnTo>
                    <a:pt x="225" y="12"/>
                  </a:lnTo>
                  <a:lnTo>
                    <a:pt x="297" y="21"/>
                  </a:lnTo>
                  <a:lnTo>
                    <a:pt x="368" y="35"/>
                  </a:lnTo>
                  <a:lnTo>
                    <a:pt x="439" y="49"/>
                  </a:lnTo>
                  <a:lnTo>
                    <a:pt x="506" y="67"/>
                  </a:lnTo>
                  <a:lnTo>
                    <a:pt x="574" y="87"/>
                  </a:lnTo>
                  <a:lnTo>
                    <a:pt x="639" y="109"/>
                  </a:lnTo>
                  <a:lnTo>
                    <a:pt x="702" y="135"/>
                  </a:lnTo>
                  <a:lnTo>
                    <a:pt x="763" y="161"/>
                  </a:lnTo>
                  <a:lnTo>
                    <a:pt x="823" y="191"/>
                  </a:lnTo>
                  <a:lnTo>
                    <a:pt x="880" y="221"/>
                  </a:lnTo>
                  <a:lnTo>
                    <a:pt x="937" y="255"/>
                  </a:lnTo>
                  <a:lnTo>
                    <a:pt x="989" y="290"/>
                  </a:lnTo>
                  <a:lnTo>
                    <a:pt x="1040" y="327"/>
                  </a:lnTo>
                  <a:lnTo>
                    <a:pt x="1089" y="366"/>
                  </a:lnTo>
                  <a:lnTo>
                    <a:pt x="1135" y="406"/>
                  </a:lnTo>
                  <a:lnTo>
                    <a:pt x="1178" y="449"/>
                  </a:lnTo>
                  <a:lnTo>
                    <a:pt x="1220" y="492"/>
                  </a:lnTo>
                  <a:lnTo>
                    <a:pt x="1257" y="538"/>
                  </a:lnTo>
                  <a:lnTo>
                    <a:pt x="1292" y="584"/>
                  </a:lnTo>
                  <a:lnTo>
                    <a:pt x="1325" y="632"/>
                  </a:lnTo>
                  <a:lnTo>
                    <a:pt x="1354" y="683"/>
                  </a:lnTo>
                  <a:lnTo>
                    <a:pt x="1380" y="733"/>
                  </a:lnTo>
                  <a:lnTo>
                    <a:pt x="1403" y="784"/>
                  </a:lnTo>
                  <a:lnTo>
                    <a:pt x="1421" y="838"/>
                  </a:lnTo>
                  <a:lnTo>
                    <a:pt x="1438" y="892"/>
                  </a:lnTo>
                  <a:lnTo>
                    <a:pt x="1445" y="918"/>
                  </a:lnTo>
                  <a:lnTo>
                    <a:pt x="1451" y="946"/>
                  </a:lnTo>
                  <a:lnTo>
                    <a:pt x="1455" y="973"/>
                  </a:lnTo>
                  <a:lnTo>
                    <a:pt x="1458" y="1003"/>
                  </a:lnTo>
                  <a:lnTo>
                    <a:pt x="1461" y="1030"/>
                  </a:lnTo>
                  <a:lnTo>
                    <a:pt x="1465" y="1058"/>
                  </a:lnTo>
                  <a:lnTo>
                    <a:pt x="1465" y="1087"/>
                  </a:lnTo>
                  <a:lnTo>
                    <a:pt x="1466" y="1115"/>
                  </a:lnTo>
                  <a:lnTo>
                    <a:pt x="1466" y="1115"/>
                  </a:lnTo>
                  <a:lnTo>
                    <a:pt x="1466" y="1144"/>
                  </a:lnTo>
                  <a:lnTo>
                    <a:pt x="1468" y="1173"/>
                  </a:lnTo>
                  <a:lnTo>
                    <a:pt x="1469" y="1201"/>
                  </a:lnTo>
                  <a:lnTo>
                    <a:pt x="1472" y="1229"/>
                  </a:lnTo>
                  <a:lnTo>
                    <a:pt x="1477" y="1256"/>
                  </a:lnTo>
                  <a:lnTo>
                    <a:pt x="1483" y="1284"/>
                  </a:lnTo>
                  <a:lnTo>
                    <a:pt x="1489" y="1312"/>
                  </a:lnTo>
                  <a:lnTo>
                    <a:pt x="1497" y="1340"/>
                  </a:lnTo>
                  <a:lnTo>
                    <a:pt x="1506" y="1366"/>
                  </a:lnTo>
                  <a:lnTo>
                    <a:pt x="1515" y="1393"/>
                  </a:lnTo>
                  <a:lnTo>
                    <a:pt x="1526" y="1420"/>
                  </a:lnTo>
                  <a:lnTo>
                    <a:pt x="1538" y="1446"/>
                  </a:lnTo>
                  <a:lnTo>
                    <a:pt x="1551" y="1472"/>
                  </a:lnTo>
                  <a:lnTo>
                    <a:pt x="1565" y="1496"/>
                  </a:lnTo>
                  <a:lnTo>
                    <a:pt x="1578" y="1523"/>
                  </a:lnTo>
                  <a:lnTo>
                    <a:pt x="1594" y="1547"/>
                  </a:lnTo>
                  <a:lnTo>
                    <a:pt x="1628" y="1595"/>
                  </a:lnTo>
                  <a:lnTo>
                    <a:pt x="1664" y="1643"/>
                  </a:lnTo>
                  <a:lnTo>
                    <a:pt x="1706" y="1689"/>
                  </a:lnTo>
                  <a:lnTo>
                    <a:pt x="1749" y="1733"/>
                  </a:lnTo>
                  <a:lnTo>
                    <a:pt x="1797" y="1776"/>
                  </a:lnTo>
                  <a:lnTo>
                    <a:pt x="1846" y="1818"/>
                  </a:lnTo>
                  <a:lnTo>
                    <a:pt x="1900" y="1858"/>
                  </a:lnTo>
                  <a:lnTo>
                    <a:pt x="1955" y="1896"/>
                  </a:lnTo>
                  <a:lnTo>
                    <a:pt x="2014" y="1933"/>
                  </a:lnTo>
                  <a:lnTo>
                    <a:pt x="2075" y="1967"/>
                  </a:lnTo>
                  <a:lnTo>
                    <a:pt x="2138" y="1999"/>
                  </a:lnTo>
                  <a:lnTo>
                    <a:pt x="2204" y="2030"/>
                  </a:lnTo>
                  <a:lnTo>
                    <a:pt x="2273" y="2058"/>
                  </a:lnTo>
                  <a:lnTo>
                    <a:pt x="2344" y="2086"/>
                  </a:lnTo>
                  <a:lnTo>
                    <a:pt x="2417" y="2109"/>
                  </a:lnTo>
                  <a:lnTo>
                    <a:pt x="2492" y="2130"/>
                  </a:lnTo>
                  <a:lnTo>
                    <a:pt x="2569" y="2150"/>
                  </a:lnTo>
                  <a:lnTo>
                    <a:pt x="2647" y="2167"/>
                  </a:lnTo>
                  <a:lnTo>
                    <a:pt x="2727" y="2182"/>
                  </a:lnTo>
                  <a:lnTo>
                    <a:pt x="2810" y="2195"/>
                  </a:lnTo>
                  <a:lnTo>
                    <a:pt x="2893" y="2204"/>
                  </a:lnTo>
                  <a:lnTo>
                    <a:pt x="2978" y="2212"/>
                  </a:lnTo>
                  <a:lnTo>
                    <a:pt x="3064" y="2215"/>
                  </a:lnTo>
                  <a:lnTo>
                    <a:pt x="3150" y="2216"/>
                  </a:lnTo>
                  <a:lnTo>
                    <a:pt x="3150" y="2216"/>
                  </a:lnTo>
                  <a:lnTo>
                    <a:pt x="4460" y="2216"/>
                  </a:lnTo>
                </a:path>
              </a:pathLst>
            </a:custGeom>
            <a:noFill/>
            <a:ln w="12700" cap="flat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4097337" y="3397250"/>
              <a:ext cx="3538538" cy="2992438"/>
            </a:xfrm>
            <a:custGeom>
              <a:avLst/>
              <a:gdLst/>
              <a:ahLst/>
              <a:cxnLst/>
              <a:rect l="l" t="t" r="r" b="b"/>
              <a:pathLst>
                <a:path w="4459" h="3770" extrusionOk="0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76" y="1"/>
                  </a:lnTo>
                  <a:lnTo>
                    <a:pt x="114" y="4"/>
                  </a:lnTo>
                  <a:lnTo>
                    <a:pt x="151" y="9"/>
                  </a:lnTo>
                  <a:lnTo>
                    <a:pt x="188" y="14"/>
                  </a:lnTo>
                  <a:lnTo>
                    <a:pt x="225" y="21"/>
                  </a:lnTo>
                  <a:lnTo>
                    <a:pt x="262" y="29"/>
                  </a:lnTo>
                  <a:lnTo>
                    <a:pt x="297" y="37"/>
                  </a:lnTo>
                  <a:lnTo>
                    <a:pt x="333" y="47"/>
                  </a:lnTo>
                  <a:lnTo>
                    <a:pt x="368" y="58"/>
                  </a:lnTo>
                  <a:lnTo>
                    <a:pt x="403" y="71"/>
                  </a:lnTo>
                  <a:lnTo>
                    <a:pt x="439" y="83"/>
                  </a:lnTo>
                  <a:lnTo>
                    <a:pt x="473" y="98"/>
                  </a:lnTo>
                  <a:lnTo>
                    <a:pt x="506" y="114"/>
                  </a:lnTo>
                  <a:lnTo>
                    <a:pt x="540" y="129"/>
                  </a:lnTo>
                  <a:lnTo>
                    <a:pt x="574" y="146"/>
                  </a:lnTo>
                  <a:lnTo>
                    <a:pt x="606" y="164"/>
                  </a:lnTo>
                  <a:lnTo>
                    <a:pt x="639" y="184"/>
                  </a:lnTo>
                  <a:lnTo>
                    <a:pt x="671" y="204"/>
                  </a:lnTo>
                  <a:lnTo>
                    <a:pt x="702" y="226"/>
                  </a:lnTo>
                  <a:lnTo>
                    <a:pt x="732" y="247"/>
                  </a:lnTo>
                  <a:lnTo>
                    <a:pt x="763" y="270"/>
                  </a:lnTo>
                  <a:lnTo>
                    <a:pt x="794" y="294"/>
                  </a:lnTo>
                  <a:lnTo>
                    <a:pt x="823" y="320"/>
                  </a:lnTo>
                  <a:lnTo>
                    <a:pt x="852" y="344"/>
                  </a:lnTo>
                  <a:lnTo>
                    <a:pt x="882" y="372"/>
                  </a:lnTo>
                  <a:lnTo>
                    <a:pt x="909" y="398"/>
                  </a:lnTo>
                  <a:lnTo>
                    <a:pt x="937" y="427"/>
                  </a:lnTo>
                  <a:lnTo>
                    <a:pt x="963" y="457"/>
                  </a:lnTo>
                  <a:lnTo>
                    <a:pt x="989" y="486"/>
                  </a:lnTo>
                  <a:lnTo>
                    <a:pt x="1015" y="517"/>
                  </a:lnTo>
                  <a:lnTo>
                    <a:pt x="1040" y="547"/>
                  </a:lnTo>
                  <a:lnTo>
                    <a:pt x="1065" y="580"/>
                  </a:lnTo>
                  <a:lnTo>
                    <a:pt x="1089" y="612"/>
                  </a:lnTo>
                  <a:lnTo>
                    <a:pt x="1112" y="646"/>
                  </a:lnTo>
                  <a:lnTo>
                    <a:pt x="1135" y="680"/>
                  </a:lnTo>
                  <a:lnTo>
                    <a:pt x="1178" y="750"/>
                  </a:lnTo>
                  <a:lnTo>
                    <a:pt x="1220" y="824"/>
                  </a:lnTo>
                  <a:lnTo>
                    <a:pt x="1257" y="900"/>
                  </a:lnTo>
                  <a:lnTo>
                    <a:pt x="1292" y="978"/>
                  </a:lnTo>
                  <a:lnTo>
                    <a:pt x="1325" y="1058"/>
                  </a:lnTo>
                  <a:lnTo>
                    <a:pt x="1354" y="1141"/>
                  </a:lnTo>
                  <a:lnTo>
                    <a:pt x="1380" y="1226"/>
                  </a:lnTo>
                  <a:lnTo>
                    <a:pt x="1403" y="1313"/>
                  </a:lnTo>
                  <a:lnTo>
                    <a:pt x="1412" y="1356"/>
                  </a:lnTo>
                  <a:lnTo>
                    <a:pt x="1421" y="1401"/>
                  </a:lnTo>
                  <a:lnTo>
                    <a:pt x="1431" y="1446"/>
                  </a:lnTo>
                  <a:lnTo>
                    <a:pt x="1438" y="1492"/>
                  </a:lnTo>
                  <a:lnTo>
                    <a:pt x="1445" y="1536"/>
                  </a:lnTo>
                  <a:lnTo>
                    <a:pt x="1451" y="1583"/>
                  </a:lnTo>
                  <a:lnTo>
                    <a:pt x="1455" y="1629"/>
                  </a:lnTo>
                  <a:lnTo>
                    <a:pt x="1460" y="1676"/>
                  </a:lnTo>
                  <a:lnTo>
                    <a:pt x="1463" y="1723"/>
                  </a:lnTo>
                  <a:lnTo>
                    <a:pt x="1465" y="1770"/>
                  </a:lnTo>
                  <a:lnTo>
                    <a:pt x="1466" y="1818"/>
                  </a:lnTo>
                  <a:lnTo>
                    <a:pt x="1466" y="1866"/>
                  </a:lnTo>
                  <a:lnTo>
                    <a:pt x="1465" y="1921"/>
                  </a:lnTo>
                  <a:lnTo>
                    <a:pt x="1465" y="1921"/>
                  </a:lnTo>
                  <a:lnTo>
                    <a:pt x="1466" y="1969"/>
                  </a:lnTo>
                  <a:lnTo>
                    <a:pt x="1466" y="2016"/>
                  </a:lnTo>
                  <a:lnTo>
                    <a:pt x="1469" y="2064"/>
                  </a:lnTo>
                  <a:lnTo>
                    <a:pt x="1472" y="2112"/>
                  </a:lnTo>
                  <a:lnTo>
                    <a:pt x="1477" y="2158"/>
                  </a:lnTo>
                  <a:lnTo>
                    <a:pt x="1483" y="2204"/>
                  </a:lnTo>
                  <a:lnTo>
                    <a:pt x="1489" y="2250"/>
                  </a:lnTo>
                  <a:lnTo>
                    <a:pt x="1497" y="2295"/>
                  </a:lnTo>
                  <a:lnTo>
                    <a:pt x="1506" y="2341"/>
                  </a:lnTo>
                  <a:lnTo>
                    <a:pt x="1515" y="2386"/>
                  </a:lnTo>
                  <a:lnTo>
                    <a:pt x="1526" y="2429"/>
                  </a:lnTo>
                  <a:lnTo>
                    <a:pt x="1538" y="2473"/>
                  </a:lnTo>
                  <a:lnTo>
                    <a:pt x="1551" y="2516"/>
                  </a:lnTo>
                  <a:lnTo>
                    <a:pt x="1565" y="2559"/>
                  </a:lnTo>
                  <a:lnTo>
                    <a:pt x="1578" y="2601"/>
                  </a:lnTo>
                  <a:lnTo>
                    <a:pt x="1594" y="2644"/>
                  </a:lnTo>
                  <a:lnTo>
                    <a:pt x="1611" y="2684"/>
                  </a:lnTo>
                  <a:lnTo>
                    <a:pt x="1628" y="2725"/>
                  </a:lnTo>
                  <a:lnTo>
                    <a:pt x="1646" y="2765"/>
                  </a:lnTo>
                  <a:lnTo>
                    <a:pt x="1664" y="2805"/>
                  </a:lnTo>
                  <a:lnTo>
                    <a:pt x="1684" y="2844"/>
                  </a:lnTo>
                  <a:lnTo>
                    <a:pt x="1704" y="2882"/>
                  </a:lnTo>
                  <a:lnTo>
                    <a:pt x="1726" y="2921"/>
                  </a:lnTo>
                  <a:lnTo>
                    <a:pt x="1749" y="2958"/>
                  </a:lnTo>
                  <a:lnTo>
                    <a:pt x="1772" y="2995"/>
                  </a:lnTo>
                  <a:lnTo>
                    <a:pt x="1795" y="3030"/>
                  </a:lnTo>
                  <a:lnTo>
                    <a:pt x="1821" y="3065"/>
                  </a:lnTo>
                  <a:lnTo>
                    <a:pt x="1846" y="3099"/>
                  </a:lnTo>
                  <a:lnTo>
                    <a:pt x="1872" y="3133"/>
                  </a:lnTo>
                  <a:lnTo>
                    <a:pt x="1898" y="3167"/>
                  </a:lnTo>
                  <a:lnTo>
                    <a:pt x="1926" y="3199"/>
                  </a:lnTo>
                  <a:lnTo>
                    <a:pt x="1955" y="3230"/>
                  </a:lnTo>
                  <a:lnTo>
                    <a:pt x="1984" y="3262"/>
                  </a:lnTo>
                  <a:lnTo>
                    <a:pt x="2014" y="3291"/>
                  </a:lnTo>
                  <a:lnTo>
                    <a:pt x="2044" y="3321"/>
                  </a:lnTo>
                  <a:lnTo>
                    <a:pt x="2075" y="3350"/>
                  </a:lnTo>
                  <a:lnTo>
                    <a:pt x="2106" y="3378"/>
                  </a:lnTo>
                  <a:lnTo>
                    <a:pt x="2138" y="3404"/>
                  </a:lnTo>
                  <a:lnTo>
                    <a:pt x="2172" y="3430"/>
                  </a:lnTo>
                  <a:lnTo>
                    <a:pt x="2204" y="3456"/>
                  </a:lnTo>
                  <a:lnTo>
                    <a:pt x="2238" y="3481"/>
                  </a:lnTo>
                  <a:lnTo>
                    <a:pt x="2273" y="3504"/>
                  </a:lnTo>
                  <a:lnTo>
                    <a:pt x="2309" y="3527"/>
                  </a:lnTo>
                  <a:lnTo>
                    <a:pt x="2344" y="3548"/>
                  </a:lnTo>
                  <a:lnTo>
                    <a:pt x="2381" y="3568"/>
                  </a:lnTo>
                  <a:lnTo>
                    <a:pt x="2417" y="3588"/>
                  </a:lnTo>
                  <a:lnTo>
                    <a:pt x="2455" y="3607"/>
                  </a:lnTo>
                  <a:lnTo>
                    <a:pt x="2492" y="3625"/>
                  </a:lnTo>
                  <a:lnTo>
                    <a:pt x="2530" y="3642"/>
                  </a:lnTo>
                  <a:lnTo>
                    <a:pt x="2569" y="3659"/>
                  </a:lnTo>
                  <a:lnTo>
                    <a:pt x="2607" y="3673"/>
                  </a:lnTo>
                  <a:lnTo>
                    <a:pt x="2647" y="3687"/>
                  </a:lnTo>
                  <a:lnTo>
                    <a:pt x="2687" y="3701"/>
                  </a:lnTo>
                  <a:lnTo>
                    <a:pt x="2727" y="3711"/>
                  </a:lnTo>
                  <a:lnTo>
                    <a:pt x="2769" y="3722"/>
                  </a:lnTo>
                  <a:lnTo>
                    <a:pt x="2810" y="3733"/>
                  </a:lnTo>
                  <a:lnTo>
                    <a:pt x="2852" y="3741"/>
                  </a:lnTo>
                  <a:lnTo>
                    <a:pt x="2893" y="3748"/>
                  </a:lnTo>
                  <a:lnTo>
                    <a:pt x="2935" y="3754"/>
                  </a:lnTo>
                  <a:lnTo>
                    <a:pt x="2978" y="3761"/>
                  </a:lnTo>
                  <a:lnTo>
                    <a:pt x="3021" y="3765"/>
                  </a:lnTo>
                  <a:lnTo>
                    <a:pt x="3064" y="3767"/>
                  </a:lnTo>
                  <a:lnTo>
                    <a:pt x="3107" y="3770"/>
                  </a:lnTo>
                  <a:lnTo>
                    <a:pt x="3150" y="3770"/>
                  </a:lnTo>
                  <a:lnTo>
                    <a:pt x="3150" y="3770"/>
                  </a:lnTo>
                  <a:lnTo>
                    <a:pt x="4459" y="3770"/>
                  </a:lnTo>
                </a:path>
              </a:pathLst>
            </a:custGeom>
            <a:noFill/>
            <a:ln w="12700" cap="flat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4097337" y="3397250"/>
              <a:ext cx="3540125" cy="593725"/>
            </a:xfrm>
            <a:custGeom>
              <a:avLst/>
              <a:gdLst/>
              <a:ahLst/>
              <a:cxnLst/>
              <a:rect l="l" t="t" r="r" b="b"/>
              <a:pathLst>
                <a:path w="4460" h="747" extrusionOk="0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lnTo>
                    <a:pt x="154" y="1"/>
                  </a:lnTo>
                  <a:lnTo>
                    <a:pt x="233" y="3"/>
                  </a:lnTo>
                  <a:lnTo>
                    <a:pt x="311" y="7"/>
                  </a:lnTo>
                  <a:lnTo>
                    <a:pt x="468" y="17"/>
                  </a:lnTo>
                  <a:lnTo>
                    <a:pt x="625" y="29"/>
                  </a:lnTo>
                  <a:lnTo>
                    <a:pt x="780" y="46"/>
                  </a:lnTo>
                  <a:lnTo>
                    <a:pt x="934" y="64"/>
                  </a:lnTo>
                  <a:lnTo>
                    <a:pt x="1085" y="86"/>
                  </a:lnTo>
                  <a:lnTo>
                    <a:pt x="1231" y="111"/>
                  </a:lnTo>
                  <a:lnTo>
                    <a:pt x="1372" y="138"/>
                  </a:lnTo>
                  <a:lnTo>
                    <a:pt x="1506" y="167"/>
                  </a:lnTo>
                  <a:lnTo>
                    <a:pt x="1571" y="183"/>
                  </a:lnTo>
                  <a:lnTo>
                    <a:pt x="1632" y="200"/>
                  </a:lnTo>
                  <a:lnTo>
                    <a:pt x="1692" y="215"/>
                  </a:lnTo>
                  <a:lnTo>
                    <a:pt x="1751" y="232"/>
                  </a:lnTo>
                  <a:lnTo>
                    <a:pt x="1806" y="251"/>
                  </a:lnTo>
                  <a:lnTo>
                    <a:pt x="1858" y="267"/>
                  </a:lnTo>
                  <a:lnTo>
                    <a:pt x="1909" y="286"/>
                  </a:lnTo>
                  <a:lnTo>
                    <a:pt x="1957" y="304"/>
                  </a:lnTo>
                  <a:lnTo>
                    <a:pt x="2000" y="323"/>
                  </a:lnTo>
                  <a:lnTo>
                    <a:pt x="2041" y="341"/>
                  </a:lnTo>
                  <a:lnTo>
                    <a:pt x="2080" y="361"/>
                  </a:lnTo>
                  <a:lnTo>
                    <a:pt x="2114" y="381"/>
                  </a:lnTo>
                  <a:lnTo>
                    <a:pt x="2114" y="381"/>
                  </a:lnTo>
                  <a:lnTo>
                    <a:pt x="2147" y="400"/>
                  </a:lnTo>
                  <a:lnTo>
                    <a:pt x="2184" y="420"/>
                  </a:lnTo>
                  <a:lnTo>
                    <a:pt x="2223" y="438"/>
                  </a:lnTo>
                  <a:lnTo>
                    <a:pt x="2263" y="457"/>
                  </a:lnTo>
                  <a:lnTo>
                    <a:pt x="2306" y="475"/>
                  </a:lnTo>
                  <a:lnTo>
                    <a:pt x="2349" y="492"/>
                  </a:lnTo>
                  <a:lnTo>
                    <a:pt x="2395" y="510"/>
                  </a:lnTo>
                  <a:lnTo>
                    <a:pt x="2443" y="526"/>
                  </a:lnTo>
                  <a:lnTo>
                    <a:pt x="2543" y="558"/>
                  </a:lnTo>
                  <a:lnTo>
                    <a:pt x="2649" y="589"/>
                  </a:lnTo>
                  <a:lnTo>
                    <a:pt x="2758" y="617"/>
                  </a:lnTo>
                  <a:lnTo>
                    <a:pt x="2870" y="643"/>
                  </a:lnTo>
                  <a:lnTo>
                    <a:pt x="2986" y="666"/>
                  </a:lnTo>
                  <a:lnTo>
                    <a:pt x="3104" y="686"/>
                  </a:lnTo>
                  <a:lnTo>
                    <a:pt x="3222" y="704"/>
                  </a:lnTo>
                  <a:lnTo>
                    <a:pt x="3341" y="720"/>
                  </a:lnTo>
                  <a:lnTo>
                    <a:pt x="3459" y="730"/>
                  </a:lnTo>
                  <a:lnTo>
                    <a:pt x="3575" y="740"/>
                  </a:lnTo>
                  <a:lnTo>
                    <a:pt x="3688" y="744"/>
                  </a:lnTo>
                  <a:lnTo>
                    <a:pt x="3799" y="747"/>
                  </a:lnTo>
                  <a:lnTo>
                    <a:pt x="3799" y="747"/>
                  </a:lnTo>
                  <a:lnTo>
                    <a:pt x="4460" y="747"/>
                  </a:lnTo>
                </a:path>
              </a:pathLst>
            </a:custGeom>
            <a:noFill/>
            <a:ln w="12700" cap="flat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7648575" y="-109537"/>
              <a:ext cx="303213" cy="954088"/>
            </a:xfrm>
            <a:custGeom>
              <a:avLst/>
              <a:gdLst/>
              <a:ahLst/>
              <a:cxnLst/>
              <a:rect l="l" t="t" r="r" b="b"/>
              <a:pathLst>
                <a:path w="383" h="1202" extrusionOk="0">
                  <a:moveTo>
                    <a:pt x="5" y="0"/>
                  </a:moveTo>
                  <a:lnTo>
                    <a:pt x="383" y="600"/>
                  </a:lnTo>
                  <a:lnTo>
                    <a:pt x="5" y="1202"/>
                  </a:lnTo>
                  <a:lnTo>
                    <a:pt x="0" y="1202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7" name="Google Shape;46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1856" y="435708"/>
            <a:ext cx="2818516" cy="84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2024" y="3603718"/>
            <a:ext cx="2818517" cy="848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1856" y="2562439"/>
            <a:ext cx="2828061" cy="84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31401" y="4644997"/>
            <a:ext cx="2818517" cy="866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31401" y="5666945"/>
            <a:ext cx="2818516" cy="86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21856" y="1480787"/>
            <a:ext cx="2828062" cy="84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98440" y="2713375"/>
            <a:ext cx="515522" cy="544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98440" y="3761671"/>
            <a:ext cx="515522" cy="544778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4"/>
          <p:cNvSpPr txBox="1">
            <a:spLocks noGrp="1"/>
          </p:cNvSpPr>
          <p:nvPr>
            <p:ph type="body" idx="1"/>
          </p:nvPr>
        </p:nvSpPr>
        <p:spPr>
          <a:xfrm>
            <a:off x="321413" y="1846418"/>
            <a:ext cx="4990486" cy="4411377"/>
          </a:xfrm>
          <a:prstGeom prst="rect">
            <a:avLst/>
          </a:prstGeom>
          <a:solidFill>
            <a:srgbClr val="A6EEB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 b="1">
                <a:solidFill>
                  <a:srgbClr val="0070C0"/>
                </a:solidFill>
              </a:rPr>
              <a:t>GUIDED PATHWAYS, MIRRORED COURSES &amp; SUPPORT COURSES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arenR"/>
            </a:pPr>
            <a:r>
              <a:rPr lang="en-US" sz="1700"/>
              <a:t>VocEd 110CE: Pathway to Biotech</a:t>
            </a:r>
            <a:endParaRPr/>
          </a:p>
          <a:p>
            <a:pPr marL="1188720" lvl="3" indent="-1825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</a:pPr>
            <a:r>
              <a:rPr lang="en-US" sz="1700"/>
              <a:t>Sustaining the success of a completed grant through noncredit</a:t>
            </a:r>
            <a:endParaRPr/>
          </a:p>
          <a:p>
            <a:pPr marL="1188720" lvl="3" indent="-1825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</a:pPr>
            <a:r>
              <a:rPr lang="en-US" sz="1700"/>
              <a:t>Anticipated Launch – Fall 2021 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arenR"/>
            </a:pPr>
            <a:r>
              <a:rPr lang="en-US" sz="1700"/>
              <a:t>ESL Mirrored Courses </a:t>
            </a:r>
            <a:endParaRPr/>
          </a:p>
          <a:p>
            <a:pPr marL="1200150" lvl="4" indent="-1825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</a:pPr>
            <a:r>
              <a:rPr lang="en-US" sz="1700"/>
              <a:t>Launched Spring 2021</a:t>
            </a:r>
            <a:endParaRPr/>
          </a:p>
          <a:p>
            <a:pPr marL="1200150" lvl="4" indent="-1825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</a:pPr>
            <a:r>
              <a:rPr lang="en-US" sz="1700"/>
              <a:t>First in LACCD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arenR"/>
            </a:pPr>
            <a:r>
              <a:rPr lang="en-US" sz="1700"/>
              <a:t>Academic Prep – Math Support </a:t>
            </a:r>
            <a:endParaRPr/>
          </a:p>
          <a:p>
            <a:pPr marL="1200150" lvl="4" indent="-1825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</a:pPr>
            <a:r>
              <a:rPr lang="en-US" sz="1700"/>
              <a:t>Launched 2020</a:t>
            </a:r>
            <a:endParaRPr/>
          </a:p>
          <a:p>
            <a:pPr marL="1200150" lvl="4" indent="-18256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</a:pPr>
            <a:r>
              <a:rPr lang="en-US" sz="1700"/>
              <a:t>In response to AB705</a:t>
            </a:r>
            <a:endParaRPr/>
          </a:p>
          <a:p>
            <a:pPr marL="914400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arenR"/>
            </a:pPr>
            <a:r>
              <a:rPr lang="en-US" sz="1700"/>
              <a:t>Academic Prep – English Support </a:t>
            </a:r>
            <a:endParaRPr/>
          </a:p>
          <a:p>
            <a:pPr marL="1200150" lvl="4" indent="-1079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▪"/>
            </a:pPr>
            <a:r>
              <a:rPr lang="en-US" sz="1700"/>
              <a:t>In early development stage</a:t>
            </a:r>
            <a:endParaRPr/>
          </a:p>
        </p:txBody>
      </p:sp>
      <p:sp>
        <p:nvSpPr>
          <p:cNvPr id="476" name="Google Shape;476;p14"/>
          <p:cNvSpPr/>
          <p:nvPr/>
        </p:nvSpPr>
        <p:spPr>
          <a:xfrm rot="1238180">
            <a:off x="5051419" y="1347894"/>
            <a:ext cx="2103590" cy="914400"/>
          </a:xfrm>
          <a:prstGeom prst="roundRect">
            <a:avLst>
              <a:gd name="adj" fmla="val 16667"/>
            </a:avLst>
          </a:prstGeom>
          <a:solidFill>
            <a:srgbClr val="A6EEB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Complementary</a:t>
            </a:r>
            <a:endParaRPr/>
          </a:p>
        </p:txBody>
      </p:sp>
      <p:sp>
        <p:nvSpPr>
          <p:cNvPr id="477" name="Google Shape;477;p14"/>
          <p:cNvSpPr txBox="1"/>
          <p:nvPr/>
        </p:nvSpPr>
        <p:spPr>
          <a:xfrm>
            <a:off x="195299" y="1129754"/>
            <a:ext cx="5671534" cy="61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15937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Noto Sans Symbols"/>
              <a:buChar char="❖"/>
            </a:pPr>
            <a:r>
              <a:rPr lang="en-US" sz="1500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Designing Structures for </a:t>
            </a:r>
            <a:r>
              <a:rPr lang="en-US" sz="1500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Equity</a:t>
            </a:r>
            <a:r>
              <a:rPr lang="en-US" sz="1500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lang="en-US" sz="1500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Inclusivity</a:t>
            </a:r>
            <a:endParaRPr/>
          </a:p>
          <a:p>
            <a:pPr marL="515937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❖"/>
            </a:pPr>
            <a:r>
              <a:rPr lang="en-US" sz="15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Addressing AB705 </a:t>
            </a:r>
            <a:endParaRPr/>
          </a:p>
          <a:p>
            <a:pPr marL="515937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❖"/>
            </a:pPr>
            <a:r>
              <a:rPr lang="en-US" sz="15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Guided Pathways</a:t>
            </a:r>
            <a:endParaRPr/>
          </a:p>
        </p:txBody>
      </p:sp>
      <p:sp>
        <p:nvSpPr>
          <p:cNvPr id="478" name="Google Shape;478;p14"/>
          <p:cNvSpPr/>
          <p:nvPr/>
        </p:nvSpPr>
        <p:spPr>
          <a:xfrm rot="-1651745">
            <a:off x="4927241" y="5396215"/>
            <a:ext cx="1964179" cy="914400"/>
          </a:xfrm>
          <a:prstGeom prst="roundRect">
            <a:avLst>
              <a:gd name="adj" fmla="val 16667"/>
            </a:avLst>
          </a:prstGeom>
          <a:solidFill>
            <a:srgbClr val="A6EEB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Equity Gaps Diversity &amp; Inclusion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5"/>
          <p:cNvSpPr txBox="1">
            <a:spLocks noGrp="1"/>
          </p:cNvSpPr>
          <p:nvPr>
            <p:ph type="title"/>
          </p:nvPr>
        </p:nvSpPr>
        <p:spPr>
          <a:xfrm>
            <a:off x="0" y="253101"/>
            <a:ext cx="5624945" cy="94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300" b="1" u="sng"/>
              <a:t>The Capstone Opportunity:</a:t>
            </a:r>
            <a:br>
              <a:rPr lang="en-US" sz="4300" b="1" u="sng"/>
            </a:br>
            <a:r>
              <a:rPr lang="en-US" sz="3600" b="1"/>
              <a:t>CDCP Institutes</a:t>
            </a:r>
            <a:endParaRPr sz="4300" b="1"/>
          </a:p>
        </p:txBody>
      </p:sp>
      <p:pic>
        <p:nvPicPr>
          <p:cNvPr id="484" name="Google Shape;48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1856" y="435708"/>
            <a:ext cx="2818516" cy="84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2024" y="3603718"/>
            <a:ext cx="2818517" cy="848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1856" y="2562439"/>
            <a:ext cx="2828061" cy="84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31401" y="4644997"/>
            <a:ext cx="2818517" cy="866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31401" y="5666945"/>
            <a:ext cx="2818516" cy="86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21856" y="1480787"/>
            <a:ext cx="2828062" cy="8497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0" name="Google Shape;490;p15" descr="Six way fork in road with arrows"/>
          <p:cNvGrpSpPr/>
          <p:nvPr/>
        </p:nvGrpSpPr>
        <p:grpSpPr>
          <a:xfrm>
            <a:off x="5113917" y="477730"/>
            <a:ext cx="3260373" cy="6096061"/>
            <a:chOff x="4037012" y="-109537"/>
            <a:chExt cx="3914776" cy="6967538"/>
          </a:xfrm>
        </p:grpSpPr>
        <p:sp>
          <p:nvSpPr>
            <p:cNvPr id="491" name="Google Shape;491;p15"/>
            <p:cNvSpPr/>
            <p:nvPr/>
          </p:nvSpPr>
          <p:spPr>
            <a:xfrm>
              <a:off x="4037012" y="1235075"/>
              <a:ext cx="3678238" cy="2513013"/>
            </a:xfrm>
            <a:custGeom>
              <a:avLst/>
              <a:gdLst/>
              <a:ahLst/>
              <a:cxnLst/>
              <a:rect l="l" t="t" r="r" b="b"/>
              <a:pathLst>
                <a:path w="4633" h="3167" extrusionOk="0">
                  <a:moveTo>
                    <a:pt x="76" y="3167"/>
                  </a:moveTo>
                  <a:lnTo>
                    <a:pt x="0" y="3167"/>
                  </a:lnTo>
                  <a:lnTo>
                    <a:pt x="0" y="2234"/>
                  </a:lnTo>
                  <a:lnTo>
                    <a:pt x="76" y="2234"/>
                  </a:lnTo>
                  <a:lnTo>
                    <a:pt x="76" y="2234"/>
                  </a:lnTo>
                  <a:lnTo>
                    <a:pt x="139" y="2232"/>
                  </a:lnTo>
                  <a:lnTo>
                    <a:pt x="203" y="2229"/>
                  </a:lnTo>
                  <a:lnTo>
                    <a:pt x="264" y="2221"/>
                  </a:lnTo>
                  <a:lnTo>
                    <a:pt x="324" y="2214"/>
                  </a:lnTo>
                  <a:lnTo>
                    <a:pt x="384" y="2201"/>
                  </a:lnTo>
                  <a:lnTo>
                    <a:pt x="441" y="2187"/>
                  </a:lnTo>
                  <a:lnTo>
                    <a:pt x="498" y="2170"/>
                  </a:lnTo>
                  <a:lnTo>
                    <a:pt x="553" y="2152"/>
                  </a:lnTo>
                  <a:lnTo>
                    <a:pt x="607" y="2132"/>
                  </a:lnTo>
                  <a:lnTo>
                    <a:pt x="658" y="2109"/>
                  </a:lnTo>
                  <a:lnTo>
                    <a:pt x="707" y="2083"/>
                  </a:lnTo>
                  <a:lnTo>
                    <a:pt x="755" y="2055"/>
                  </a:lnTo>
                  <a:lnTo>
                    <a:pt x="799" y="2026"/>
                  </a:lnTo>
                  <a:lnTo>
                    <a:pt x="842" y="1995"/>
                  </a:lnTo>
                  <a:lnTo>
                    <a:pt x="882" y="1961"/>
                  </a:lnTo>
                  <a:lnTo>
                    <a:pt x="919" y="1926"/>
                  </a:lnTo>
                  <a:lnTo>
                    <a:pt x="919" y="1926"/>
                  </a:lnTo>
                  <a:lnTo>
                    <a:pt x="947" y="1897"/>
                  </a:lnTo>
                  <a:lnTo>
                    <a:pt x="975" y="1864"/>
                  </a:lnTo>
                  <a:lnTo>
                    <a:pt x="1001" y="1826"/>
                  </a:lnTo>
                  <a:lnTo>
                    <a:pt x="1013" y="1806"/>
                  </a:lnTo>
                  <a:lnTo>
                    <a:pt x="1024" y="1786"/>
                  </a:lnTo>
                  <a:lnTo>
                    <a:pt x="1036" y="1764"/>
                  </a:lnTo>
                  <a:lnTo>
                    <a:pt x="1045" y="1741"/>
                  </a:lnTo>
                  <a:lnTo>
                    <a:pt x="1055" y="1718"/>
                  </a:lnTo>
                  <a:lnTo>
                    <a:pt x="1061" y="1694"/>
                  </a:lnTo>
                  <a:lnTo>
                    <a:pt x="1067" y="1669"/>
                  </a:lnTo>
                  <a:lnTo>
                    <a:pt x="1071" y="1643"/>
                  </a:lnTo>
                  <a:lnTo>
                    <a:pt x="1075" y="1617"/>
                  </a:lnTo>
                  <a:lnTo>
                    <a:pt x="1075" y="1589"/>
                  </a:lnTo>
                  <a:lnTo>
                    <a:pt x="1075" y="1589"/>
                  </a:lnTo>
                  <a:lnTo>
                    <a:pt x="1076" y="1524"/>
                  </a:lnTo>
                  <a:lnTo>
                    <a:pt x="1079" y="1461"/>
                  </a:lnTo>
                  <a:lnTo>
                    <a:pt x="1087" y="1398"/>
                  </a:lnTo>
                  <a:lnTo>
                    <a:pt x="1099" y="1335"/>
                  </a:lnTo>
                  <a:lnTo>
                    <a:pt x="1113" y="1272"/>
                  </a:lnTo>
                  <a:lnTo>
                    <a:pt x="1130" y="1211"/>
                  </a:lnTo>
                  <a:lnTo>
                    <a:pt x="1151" y="1151"/>
                  </a:lnTo>
                  <a:lnTo>
                    <a:pt x="1175" y="1091"/>
                  </a:lnTo>
                  <a:lnTo>
                    <a:pt x="1202" y="1031"/>
                  </a:lnTo>
                  <a:lnTo>
                    <a:pt x="1233" y="974"/>
                  </a:lnTo>
                  <a:lnTo>
                    <a:pt x="1267" y="915"/>
                  </a:lnTo>
                  <a:lnTo>
                    <a:pt x="1302" y="860"/>
                  </a:lnTo>
                  <a:lnTo>
                    <a:pt x="1342" y="805"/>
                  </a:lnTo>
                  <a:lnTo>
                    <a:pt x="1385" y="751"/>
                  </a:lnTo>
                  <a:lnTo>
                    <a:pt x="1431" y="697"/>
                  </a:lnTo>
                  <a:lnTo>
                    <a:pt x="1481" y="646"/>
                  </a:lnTo>
                  <a:lnTo>
                    <a:pt x="1481" y="646"/>
                  </a:lnTo>
                  <a:lnTo>
                    <a:pt x="1519" y="608"/>
                  </a:lnTo>
                  <a:lnTo>
                    <a:pt x="1557" y="572"/>
                  </a:lnTo>
                  <a:lnTo>
                    <a:pt x="1599" y="537"/>
                  </a:lnTo>
                  <a:lnTo>
                    <a:pt x="1642" y="502"/>
                  </a:lnTo>
                  <a:lnTo>
                    <a:pt x="1685" y="468"/>
                  </a:lnTo>
                  <a:lnTo>
                    <a:pt x="1730" y="435"/>
                  </a:lnTo>
                  <a:lnTo>
                    <a:pt x="1776" y="405"/>
                  </a:lnTo>
                  <a:lnTo>
                    <a:pt x="1824" y="374"/>
                  </a:lnTo>
                  <a:lnTo>
                    <a:pt x="1873" y="345"/>
                  </a:lnTo>
                  <a:lnTo>
                    <a:pt x="1922" y="317"/>
                  </a:lnTo>
                  <a:lnTo>
                    <a:pt x="1973" y="289"/>
                  </a:lnTo>
                  <a:lnTo>
                    <a:pt x="2025" y="265"/>
                  </a:lnTo>
                  <a:lnTo>
                    <a:pt x="2077" y="239"/>
                  </a:lnTo>
                  <a:lnTo>
                    <a:pt x="2133" y="215"/>
                  </a:lnTo>
                  <a:lnTo>
                    <a:pt x="2186" y="192"/>
                  </a:lnTo>
                  <a:lnTo>
                    <a:pt x="2242" y="171"/>
                  </a:lnTo>
                  <a:lnTo>
                    <a:pt x="2299" y="151"/>
                  </a:lnTo>
                  <a:lnTo>
                    <a:pt x="2357" y="132"/>
                  </a:lnTo>
                  <a:lnTo>
                    <a:pt x="2416" y="114"/>
                  </a:lnTo>
                  <a:lnTo>
                    <a:pt x="2474" y="99"/>
                  </a:lnTo>
                  <a:lnTo>
                    <a:pt x="2534" y="83"/>
                  </a:lnTo>
                  <a:lnTo>
                    <a:pt x="2594" y="69"/>
                  </a:lnTo>
                  <a:lnTo>
                    <a:pt x="2656" y="55"/>
                  </a:lnTo>
                  <a:lnTo>
                    <a:pt x="2717" y="45"/>
                  </a:lnTo>
                  <a:lnTo>
                    <a:pt x="2779" y="34"/>
                  </a:lnTo>
                  <a:lnTo>
                    <a:pt x="2842" y="26"/>
                  </a:lnTo>
                  <a:lnTo>
                    <a:pt x="2905" y="19"/>
                  </a:lnTo>
                  <a:lnTo>
                    <a:pt x="2968" y="12"/>
                  </a:lnTo>
                  <a:lnTo>
                    <a:pt x="3032" y="6"/>
                  </a:lnTo>
                  <a:lnTo>
                    <a:pt x="3097" y="3"/>
                  </a:lnTo>
                  <a:lnTo>
                    <a:pt x="3162" y="2"/>
                  </a:lnTo>
                  <a:lnTo>
                    <a:pt x="3226" y="0"/>
                  </a:lnTo>
                  <a:lnTo>
                    <a:pt x="4633" y="0"/>
                  </a:lnTo>
                  <a:lnTo>
                    <a:pt x="4633" y="934"/>
                  </a:lnTo>
                  <a:lnTo>
                    <a:pt x="3226" y="934"/>
                  </a:lnTo>
                  <a:lnTo>
                    <a:pt x="3226" y="934"/>
                  </a:lnTo>
                  <a:lnTo>
                    <a:pt x="3143" y="935"/>
                  </a:lnTo>
                  <a:lnTo>
                    <a:pt x="3062" y="941"/>
                  </a:lnTo>
                  <a:lnTo>
                    <a:pt x="2982" y="949"/>
                  </a:lnTo>
                  <a:lnTo>
                    <a:pt x="2902" y="960"/>
                  </a:lnTo>
                  <a:lnTo>
                    <a:pt x="2825" y="974"/>
                  </a:lnTo>
                  <a:lnTo>
                    <a:pt x="2748" y="991"/>
                  </a:lnTo>
                  <a:lnTo>
                    <a:pt x="2674" y="1011"/>
                  </a:lnTo>
                  <a:lnTo>
                    <a:pt x="2603" y="1032"/>
                  </a:lnTo>
                  <a:lnTo>
                    <a:pt x="2534" y="1058"/>
                  </a:lnTo>
                  <a:lnTo>
                    <a:pt x="2468" y="1086"/>
                  </a:lnTo>
                  <a:lnTo>
                    <a:pt x="2405" y="1115"/>
                  </a:lnTo>
                  <a:lnTo>
                    <a:pt x="2376" y="1132"/>
                  </a:lnTo>
                  <a:lnTo>
                    <a:pt x="2345" y="1149"/>
                  </a:lnTo>
                  <a:lnTo>
                    <a:pt x="2317" y="1166"/>
                  </a:lnTo>
                  <a:lnTo>
                    <a:pt x="2290" y="1183"/>
                  </a:lnTo>
                  <a:lnTo>
                    <a:pt x="2263" y="1201"/>
                  </a:lnTo>
                  <a:lnTo>
                    <a:pt x="2237" y="1221"/>
                  </a:lnTo>
                  <a:lnTo>
                    <a:pt x="2213" y="1240"/>
                  </a:lnTo>
                  <a:lnTo>
                    <a:pt x="2188" y="1260"/>
                  </a:lnTo>
                  <a:lnTo>
                    <a:pt x="2166" y="1281"/>
                  </a:lnTo>
                  <a:lnTo>
                    <a:pt x="2145" y="1301"/>
                  </a:lnTo>
                  <a:lnTo>
                    <a:pt x="2145" y="1301"/>
                  </a:lnTo>
                  <a:lnTo>
                    <a:pt x="2113" y="1337"/>
                  </a:lnTo>
                  <a:lnTo>
                    <a:pt x="2085" y="1371"/>
                  </a:lnTo>
                  <a:lnTo>
                    <a:pt x="2060" y="1406"/>
                  </a:lnTo>
                  <a:lnTo>
                    <a:pt x="2051" y="1423"/>
                  </a:lnTo>
                  <a:lnTo>
                    <a:pt x="2042" y="1440"/>
                  </a:lnTo>
                  <a:lnTo>
                    <a:pt x="2034" y="1458"/>
                  </a:lnTo>
                  <a:lnTo>
                    <a:pt x="2027" y="1475"/>
                  </a:lnTo>
                  <a:lnTo>
                    <a:pt x="2020" y="1492"/>
                  </a:lnTo>
                  <a:lnTo>
                    <a:pt x="2016" y="1509"/>
                  </a:lnTo>
                  <a:lnTo>
                    <a:pt x="2013" y="1528"/>
                  </a:lnTo>
                  <a:lnTo>
                    <a:pt x="2010" y="1544"/>
                  </a:lnTo>
                  <a:lnTo>
                    <a:pt x="2008" y="1561"/>
                  </a:lnTo>
                  <a:lnTo>
                    <a:pt x="2008" y="1578"/>
                  </a:lnTo>
                  <a:lnTo>
                    <a:pt x="2008" y="1578"/>
                  </a:lnTo>
                  <a:lnTo>
                    <a:pt x="2007" y="1648"/>
                  </a:lnTo>
                  <a:lnTo>
                    <a:pt x="2002" y="1715"/>
                  </a:lnTo>
                  <a:lnTo>
                    <a:pt x="1994" y="1783"/>
                  </a:lnTo>
                  <a:lnTo>
                    <a:pt x="1982" y="1851"/>
                  </a:lnTo>
                  <a:lnTo>
                    <a:pt x="1968" y="1917"/>
                  </a:lnTo>
                  <a:lnTo>
                    <a:pt x="1950" y="1983"/>
                  </a:lnTo>
                  <a:lnTo>
                    <a:pt x="1927" y="2047"/>
                  </a:lnTo>
                  <a:lnTo>
                    <a:pt x="1902" y="2112"/>
                  </a:lnTo>
                  <a:lnTo>
                    <a:pt x="1873" y="2175"/>
                  </a:lnTo>
                  <a:lnTo>
                    <a:pt x="1840" y="2238"/>
                  </a:lnTo>
                  <a:lnTo>
                    <a:pt x="1807" y="2298"/>
                  </a:lnTo>
                  <a:lnTo>
                    <a:pt x="1768" y="2358"/>
                  </a:lnTo>
                  <a:lnTo>
                    <a:pt x="1727" y="2417"/>
                  </a:lnTo>
                  <a:lnTo>
                    <a:pt x="1682" y="2474"/>
                  </a:lnTo>
                  <a:lnTo>
                    <a:pt x="1634" y="2529"/>
                  </a:lnTo>
                  <a:lnTo>
                    <a:pt x="1584" y="2583"/>
                  </a:lnTo>
                  <a:lnTo>
                    <a:pt x="1584" y="2583"/>
                  </a:lnTo>
                  <a:lnTo>
                    <a:pt x="1548" y="2617"/>
                  </a:lnTo>
                  <a:lnTo>
                    <a:pt x="1513" y="2650"/>
                  </a:lnTo>
                  <a:lnTo>
                    <a:pt x="1476" y="2683"/>
                  </a:lnTo>
                  <a:lnTo>
                    <a:pt x="1437" y="2715"/>
                  </a:lnTo>
                  <a:lnTo>
                    <a:pt x="1398" y="2746"/>
                  </a:lnTo>
                  <a:lnTo>
                    <a:pt x="1359" y="2775"/>
                  </a:lnTo>
                  <a:lnTo>
                    <a:pt x="1318" y="2803"/>
                  </a:lnTo>
                  <a:lnTo>
                    <a:pt x="1276" y="2830"/>
                  </a:lnTo>
                  <a:lnTo>
                    <a:pt x="1233" y="2858"/>
                  </a:lnTo>
                  <a:lnTo>
                    <a:pt x="1190" y="2883"/>
                  </a:lnTo>
                  <a:lnTo>
                    <a:pt x="1145" y="2907"/>
                  </a:lnTo>
                  <a:lnTo>
                    <a:pt x="1101" y="2930"/>
                  </a:lnTo>
                  <a:lnTo>
                    <a:pt x="1055" y="2953"/>
                  </a:lnTo>
                  <a:lnTo>
                    <a:pt x="1008" y="2975"/>
                  </a:lnTo>
                  <a:lnTo>
                    <a:pt x="961" y="2995"/>
                  </a:lnTo>
                  <a:lnTo>
                    <a:pt x="913" y="3015"/>
                  </a:lnTo>
                  <a:lnTo>
                    <a:pt x="865" y="3032"/>
                  </a:lnTo>
                  <a:lnTo>
                    <a:pt x="816" y="3050"/>
                  </a:lnTo>
                  <a:lnTo>
                    <a:pt x="767" y="3066"/>
                  </a:lnTo>
                  <a:lnTo>
                    <a:pt x="716" y="3081"/>
                  </a:lnTo>
                  <a:lnTo>
                    <a:pt x="665" y="3093"/>
                  </a:lnTo>
                  <a:lnTo>
                    <a:pt x="613" y="3107"/>
                  </a:lnTo>
                  <a:lnTo>
                    <a:pt x="562" y="3118"/>
                  </a:lnTo>
                  <a:lnTo>
                    <a:pt x="510" y="3129"/>
                  </a:lnTo>
                  <a:lnTo>
                    <a:pt x="456" y="3138"/>
                  </a:lnTo>
                  <a:lnTo>
                    <a:pt x="404" y="3146"/>
                  </a:lnTo>
                  <a:lnTo>
                    <a:pt x="350" y="3152"/>
                  </a:lnTo>
                  <a:lnTo>
                    <a:pt x="296" y="3158"/>
                  </a:lnTo>
                  <a:lnTo>
                    <a:pt x="241" y="3161"/>
                  </a:lnTo>
                  <a:lnTo>
                    <a:pt x="187" y="3164"/>
                  </a:lnTo>
                  <a:lnTo>
                    <a:pt x="132" y="3167"/>
                  </a:lnTo>
                  <a:lnTo>
                    <a:pt x="76" y="3167"/>
                  </a:lnTo>
                  <a:lnTo>
                    <a:pt x="76" y="31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7648575" y="1125538"/>
              <a:ext cx="303213" cy="954088"/>
            </a:xfrm>
            <a:custGeom>
              <a:avLst/>
              <a:gdLst/>
              <a:ahLst/>
              <a:cxnLst/>
              <a:rect l="l" t="t" r="r" b="b"/>
              <a:pathLst>
                <a:path w="383" h="1202" extrusionOk="0">
                  <a:moveTo>
                    <a:pt x="5" y="0"/>
                  </a:moveTo>
                  <a:lnTo>
                    <a:pt x="383" y="600"/>
                  </a:lnTo>
                  <a:lnTo>
                    <a:pt x="5" y="1202"/>
                  </a:lnTo>
                  <a:lnTo>
                    <a:pt x="0" y="1202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15"/>
            <p:cNvSpPr/>
            <p:nvPr/>
          </p:nvSpPr>
          <p:spPr>
            <a:xfrm>
              <a:off x="4037012" y="0"/>
              <a:ext cx="3678238" cy="3748088"/>
            </a:xfrm>
            <a:custGeom>
              <a:avLst/>
              <a:gdLst/>
              <a:ahLst/>
              <a:cxnLst/>
              <a:rect l="l" t="t" r="r" b="b"/>
              <a:pathLst>
                <a:path w="4633" h="4722" extrusionOk="0">
                  <a:moveTo>
                    <a:pt x="76" y="4722"/>
                  </a:moveTo>
                  <a:lnTo>
                    <a:pt x="0" y="4722"/>
                  </a:lnTo>
                  <a:lnTo>
                    <a:pt x="0" y="3789"/>
                  </a:lnTo>
                  <a:lnTo>
                    <a:pt x="76" y="3789"/>
                  </a:lnTo>
                  <a:lnTo>
                    <a:pt x="76" y="3789"/>
                  </a:lnTo>
                  <a:lnTo>
                    <a:pt x="126" y="3787"/>
                  </a:lnTo>
                  <a:lnTo>
                    <a:pt x="172" y="3782"/>
                  </a:lnTo>
                  <a:lnTo>
                    <a:pt x="218" y="3775"/>
                  </a:lnTo>
                  <a:lnTo>
                    <a:pt x="261" y="3764"/>
                  </a:lnTo>
                  <a:lnTo>
                    <a:pt x="304" y="3752"/>
                  </a:lnTo>
                  <a:lnTo>
                    <a:pt x="344" y="3736"/>
                  </a:lnTo>
                  <a:lnTo>
                    <a:pt x="382" y="3719"/>
                  </a:lnTo>
                  <a:lnTo>
                    <a:pt x="421" y="3701"/>
                  </a:lnTo>
                  <a:lnTo>
                    <a:pt x="456" y="3682"/>
                  </a:lnTo>
                  <a:lnTo>
                    <a:pt x="490" y="3661"/>
                  </a:lnTo>
                  <a:lnTo>
                    <a:pt x="522" y="3639"/>
                  </a:lnTo>
                  <a:lnTo>
                    <a:pt x="553" y="3616"/>
                  </a:lnTo>
                  <a:lnTo>
                    <a:pt x="581" y="3593"/>
                  </a:lnTo>
                  <a:lnTo>
                    <a:pt x="609" y="3570"/>
                  </a:lnTo>
                  <a:lnTo>
                    <a:pt x="633" y="3547"/>
                  </a:lnTo>
                  <a:lnTo>
                    <a:pt x="658" y="3524"/>
                  </a:lnTo>
                  <a:lnTo>
                    <a:pt x="658" y="3524"/>
                  </a:lnTo>
                  <a:lnTo>
                    <a:pt x="682" y="3498"/>
                  </a:lnTo>
                  <a:lnTo>
                    <a:pt x="705" y="3472"/>
                  </a:lnTo>
                  <a:lnTo>
                    <a:pt x="729" y="3444"/>
                  </a:lnTo>
                  <a:lnTo>
                    <a:pt x="752" y="3416"/>
                  </a:lnTo>
                  <a:lnTo>
                    <a:pt x="773" y="3387"/>
                  </a:lnTo>
                  <a:lnTo>
                    <a:pt x="795" y="3358"/>
                  </a:lnTo>
                  <a:lnTo>
                    <a:pt x="815" y="3327"/>
                  </a:lnTo>
                  <a:lnTo>
                    <a:pt x="835" y="3296"/>
                  </a:lnTo>
                  <a:lnTo>
                    <a:pt x="853" y="3264"/>
                  </a:lnTo>
                  <a:lnTo>
                    <a:pt x="872" y="3232"/>
                  </a:lnTo>
                  <a:lnTo>
                    <a:pt x="890" y="3199"/>
                  </a:lnTo>
                  <a:lnTo>
                    <a:pt x="907" y="3166"/>
                  </a:lnTo>
                  <a:lnTo>
                    <a:pt x="922" y="3130"/>
                  </a:lnTo>
                  <a:lnTo>
                    <a:pt x="938" y="3095"/>
                  </a:lnTo>
                  <a:lnTo>
                    <a:pt x="967" y="3024"/>
                  </a:lnTo>
                  <a:lnTo>
                    <a:pt x="991" y="2950"/>
                  </a:lnTo>
                  <a:lnTo>
                    <a:pt x="1015" y="2873"/>
                  </a:lnTo>
                  <a:lnTo>
                    <a:pt x="1033" y="2796"/>
                  </a:lnTo>
                  <a:lnTo>
                    <a:pt x="1048" y="2718"/>
                  </a:lnTo>
                  <a:lnTo>
                    <a:pt x="1061" y="2638"/>
                  </a:lnTo>
                  <a:lnTo>
                    <a:pt x="1068" y="2556"/>
                  </a:lnTo>
                  <a:lnTo>
                    <a:pt x="1073" y="2475"/>
                  </a:lnTo>
                  <a:lnTo>
                    <a:pt x="1075" y="2433"/>
                  </a:lnTo>
                  <a:lnTo>
                    <a:pt x="1075" y="2392"/>
                  </a:lnTo>
                  <a:lnTo>
                    <a:pt x="1075" y="2337"/>
                  </a:lnTo>
                  <a:lnTo>
                    <a:pt x="1075" y="2337"/>
                  </a:lnTo>
                  <a:lnTo>
                    <a:pt x="1075" y="2277"/>
                  </a:lnTo>
                  <a:lnTo>
                    <a:pt x="1076" y="2217"/>
                  </a:lnTo>
                  <a:lnTo>
                    <a:pt x="1079" y="2157"/>
                  </a:lnTo>
                  <a:lnTo>
                    <a:pt x="1085" y="2097"/>
                  </a:lnTo>
                  <a:lnTo>
                    <a:pt x="1090" y="2037"/>
                  </a:lnTo>
                  <a:lnTo>
                    <a:pt x="1098" y="1977"/>
                  </a:lnTo>
                  <a:lnTo>
                    <a:pt x="1107" y="1918"/>
                  </a:lnTo>
                  <a:lnTo>
                    <a:pt x="1118" y="1858"/>
                  </a:lnTo>
                  <a:lnTo>
                    <a:pt x="1130" y="1800"/>
                  </a:lnTo>
                  <a:lnTo>
                    <a:pt x="1142" y="1743"/>
                  </a:lnTo>
                  <a:lnTo>
                    <a:pt x="1158" y="1684"/>
                  </a:lnTo>
                  <a:lnTo>
                    <a:pt x="1173" y="1627"/>
                  </a:lnTo>
                  <a:lnTo>
                    <a:pt x="1190" y="1570"/>
                  </a:lnTo>
                  <a:lnTo>
                    <a:pt x="1208" y="1515"/>
                  </a:lnTo>
                  <a:lnTo>
                    <a:pt x="1228" y="1460"/>
                  </a:lnTo>
                  <a:lnTo>
                    <a:pt x="1250" y="1404"/>
                  </a:lnTo>
                  <a:lnTo>
                    <a:pt x="1273" y="1349"/>
                  </a:lnTo>
                  <a:lnTo>
                    <a:pt x="1296" y="1295"/>
                  </a:lnTo>
                  <a:lnTo>
                    <a:pt x="1321" y="1243"/>
                  </a:lnTo>
                  <a:lnTo>
                    <a:pt x="1348" y="1191"/>
                  </a:lnTo>
                  <a:lnTo>
                    <a:pt x="1376" y="1138"/>
                  </a:lnTo>
                  <a:lnTo>
                    <a:pt x="1404" y="1087"/>
                  </a:lnTo>
                  <a:lnTo>
                    <a:pt x="1434" y="1037"/>
                  </a:lnTo>
                  <a:lnTo>
                    <a:pt x="1465" y="988"/>
                  </a:lnTo>
                  <a:lnTo>
                    <a:pt x="1497" y="938"/>
                  </a:lnTo>
                  <a:lnTo>
                    <a:pt x="1531" y="891"/>
                  </a:lnTo>
                  <a:lnTo>
                    <a:pt x="1567" y="844"/>
                  </a:lnTo>
                  <a:lnTo>
                    <a:pt x="1602" y="798"/>
                  </a:lnTo>
                  <a:lnTo>
                    <a:pt x="1639" y="754"/>
                  </a:lnTo>
                  <a:lnTo>
                    <a:pt x="1677" y="709"/>
                  </a:lnTo>
                  <a:lnTo>
                    <a:pt x="1717" y="666"/>
                  </a:lnTo>
                  <a:lnTo>
                    <a:pt x="1757" y="625"/>
                  </a:lnTo>
                  <a:lnTo>
                    <a:pt x="1757" y="625"/>
                  </a:lnTo>
                  <a:lnTo>
                    <a:pt x="1796" y="588"/>
                  </a:lnTo>
                  <a:lnTo>
                    <a:pt x="1834" y="551"/>
                  </a:lnTo>
                  <a:lnTo>
                    <a:pt x="1874" y="515"/>
                  </a:lnTo>
                  <a:lnTo>
                    <a:pt x="1914" y="481"/>
                  </a:lnTo>
                  <a:lnTo>
                    <a:pt x="1954" y="449"/>
                  </a:lnTo>
                  <a:lnTo>
                    <a:pt x="1996" y="417"/>
                  </a:lnTo>
                  <a:lnTo>
                    <a:pt x="2037" y="386"/>
                  </a:lnTo>
                  <a:lnTo>
                    <a:pt x="2079" y="357"/>
                  </a:lnTo>
                  <a:lnTo>
                    <a:pt x="2122" y="328"/>
                  </a:lnTo>
                  <a:lnTo>
                    <a:pt x="2165" y="301"/>
                  </a:lnTo>
                  <a:lnTo>
                    <a:pt x="2210" y="275"/>
                  </a:lnTo>
                  <a:lnTo>
                    <a:pt x="2254" y="249"/>
                  </a:lnTo>
                  <a:lnTo>
                    <a:pt x="2299" y="226"/>
                  </a:lnTo>
                  <a:lnTo>
                    <a:pt x="2345" y="203"/>
                  </a:lnTo>
                  <a:lnTo>
                    <a:pt x="2391" y="182"/>
                  </a:lnTo>
                  <a:lnTo>
                    <a:pt x="2437" y="162"/>
                  </a:lnTo>
                  <a:lnTo>
                    <a:pt x="2483" y="142"/>
                  </a:lnTo>
                  <a:lnTo>
                    <a:pt x="2531" y="123"/>
                  </a:lnTo>
                  <a:lnTo>
                    <a:pt x="2579" y="106"/>
                  </a:lnTo>
                  <a:lnTo>
                    <a:pt x="2626" y="91"/>
                  </a:lnTo>
                  <a:lnTo>
                    <a:pt x="2676" y="77"/>
                  </a:lnTo>
                  <a:lnTo>
                    <a:pt x="2725" y="63"/>
                  </a:lnTo>
                  <a:lnTo>
                    <a:pt x="2772" y="51"/>
                  </a:lnTo>
                  <a:lnTo>
                    <a:pt x="2823" y="40"/>
                  </a:lnTo>
                  <a:lnTo>
                    <a:pt x="2872" y="31"/>
                  </a:lnTo>
                  <a:lnTo>
                    <a:pt x="2922" y="23"/>
                  </a:lnTo>
                  <a:lnTo>
                    <a:pt x="2972" y="15"/>
                  </a:lnTo>
                  <a:lnTo>
                    <a:pt x="3023" y="9"/>
                  </a:lnTo>
                  <a:lnTo>
                    <a:pt x="3074" y="5"/>
                  </a:lnTo>
                  <a:lnTo>
                    <a:pt x="3125" y="2"/>
                  </a:lnTo>
                  <a:lnTo>
                    <a:pt x="3175" y="0"/>
                  </a:lnTo>
                  <a:lnTo>
                    <a:pt x="3226" y="0"/>
                  </a:lnTo>
                  <a:lnTo>
                    <a:pt x="4633" y="0"/>
                  </a:lnTo>
                  <a:lnTo>
                    <a:pt x="4633" y="934"/>
                  </a:lnTo>
                  <a:lnTo>
                    <a:pt x="3226" y="934"/>
                  </a:lnTo>
                  <a:lnTo>
                    <a:pt x="3226" y="934"/>
                  </a:lnTo>
                  <a:lnTo>
                    <a:pt x="3171" y="935"/>
                  </a:lnTo>
                  <a:lnTo>
                    <a:pt x="3115" y="938"/>
                  </a:lnTo>
                  <a:lnTo>
                    <a:pt x="3062" y="946"/>
                  </a:lnTo>
                  <a:lnTo>
                    <a:pt x="3006" y="957"/>
                  </a:lnTo>
                  <a:lnTo>
                    <a:pt x="2954" y="969"/>
                  </a:lnTo>
                  <a:lnTo>
                    <a:pt x="2900" y="984"/>
                  </a:lnTo>
                  <a:lnTo>
                    <a:pt x="2848" y="1003"/>
                  </a:lnTo>
                  <a:lnTo>
                    <a:pt x="2795" y="1023"/>
                  </a:lnTo>
                  <a:lnTo>
                    <a:pt x="2745" y="1046"/>
                  </a:lnTo>
                  <a:lnTo>
                    <a:pt x="2696" y="1072"/>
                  </a:lnTo>
                  <a:lnTo>
                    <a:pt x="2646" y="1101"/>
                  </a:lnTo>
                  <a:lnTo>
                    <a:pt x="2599" y="1132"/>
                  </a:lnTo>
                  <a:lnTo>
                    <a:pt x="2552" y="1166"/>
                  </a:lnTo>
                  <a:lnTo>
                    <a:pt x="2506" y="1203"/>
                  </a:lnTo>
                  <a:lnTo>
                    <a:pt x="2463" y="1241"/>
                  </a:lnTo>
                  <a:lnTo>
                    <a:pt x="2420" y="1281"/>
                  </a:lnTo>
                  <a:lnTo>
                    <a:pt x="2420" y="1281"/>
                  </a:lnTo>
                  <a:lnTo>
                    <a:pt x="2396" y="1307"/>
                  </a:lnTo>
                  <a:lnTo>
                    <a:pt x="2373" y="1334"/>
                  </a:lnTo>
                  <a:lnTo>
                    <a:pt x="2349" y="1360"/>
                  </a:lnTo>
                  <a:lnTo>
                    <a:pt x="2326" y="1387"/>
                  </a:lnTo>
                  <a:lnTo>
                    <a:pt x="2283" y="1444"/>
                  </a:lnTo>
                  <a:lnTo>
                    <a:pt x="2243" y="1503"/>
                  </a:lnTo>
                  <a:lnTo>
                    <a:pt x="2206" y="1563"/>
                  </a:lnTo>
                  <a:lnTo>
                    <a:pt x="2173" y="1626"/>
                  </a:lnTo>
                  <a:lnTo>
                    <a:pt x="2142" y="1690"/>
                  </a:lnTo>
                  <a:lnTo>
                    <a:pt x="2114" y="1757"/>
                  </a:lnTo>
                  <a:lnTo>
                    <a:pt x="2090" y="1824"/>
                  </a:lnTo>
                  <a:lnTo>
                    <a:pt x="2068" y="1894"/>
                  </a:lnTo>
                  <a:lnTo>
                    <a:pt x="2050" y="1964"/>
                  </a:lnTo>
                  <a:lnTo>
                    <a:pt x="2034" y="2035"/>
                  </a:lnTo>
                  <a:lnTo>
                    <a:pt x="2022" y="2109"/>
                  </a:lnTo>
                  <a:lnTo>
                    <a:pt x="2014" y="2181"/>
                  </a:lnTo>
                  <a:lnTo>
                    <a:pt x="2010" y="2255"/>
                  </a:lnTo>
                  <a:lnTo>
                    <a:pt x="2008" y="2330"/>
                  </a:lnTo>
                  <a:lnTo>
                    <a:pt x="2008" y="2384"/>
                  </a:lnTo>
                  <a:lnTo>
                    <a:pt x="2008" y="2384"/>
                  </a:lnTo>
                  <a:lnTo>
                    <a:pt x="2008" y="2450"/>
                  </a:lnTo>
                  <a:lnTo>
                    <a:pt x="2007" y="2515"/>
                  </a:lnTo>
                  <a:lnTo>
                    <a:pt x="2003" y="2580"/>
                  </a:lnTo>
                  <a:lnTo>
                    <a:pt x="1999" y="2644"/>
                  </a:lnTo>
                  <a:lnTo>
                    <a:pt x="1993" y="2707"/>
                  </a:lnTo>
                  <a:lnTo>
                    <a:pt x="1985" y="2770"/>
                  </a:lnTo>
                  <a:lnTo>
                    <a:pt x="1976" y="2833"/>
                  </a:lnTo>
                  <a:lnTo>
                    <a:pt x="1965" y="2896"/>
                  </a:lnTo>
                  <a:lnTo>
                    <a:pt x="1953" y="2958"/>
                  </a:lnTo>
                  <a:lnTo>
                    <a:pt x="1940" y="3021"/>
                  </a:lnTo>
                  <a:lnTo>
                    <a:pt x="1925" y="3081"/>
                  </a:lnTo>
                  <a:lnTo>
                    <a:pt x="1910" y="3141"/>
                  </a:lnTo>
                  <a:lnTo>
                    <a:pt x="1891" y="3201"/>
                  </a:lnTo>
                  <a:lnTo>
                    <a:pt x="1873" y="3261"/>
                  </a:lnTo>
                  <a:lnTo>
                    <a:pt x="1853" y="3319"/>
                  </a:lnTo>
                  <a:lnTo>
                    <a:pt x="1831" y="3376"/>
                  </a:lnTo>
                  <a:lnTo>
                    <a:pt x="1810" y="3435"/>
                  </a:lnTo>
                  <a:lnTo>
                    <a:pt x="1785" y="3490"/>
                  </a:lnTo>
                  <a:lnTo>
                    <a:pt x="1760" y="3546"/>
                  </a:lnTo>
                  <a:lnTo>
                    <a:pt x="1733" y="3601"/>
                  </a:lnTo>
                  <a:lnTo>
                    <a:pt x="1705" y="3655"/>
                  </a:lnTo>
                  <a:lnTo>
                    <a:pt x="1676" y="3707"/>
                  </a:lnTo>
                  <a:lnTo>
                    <a:pt x="1647" y="3759"/>
                  </a:lnTo>
                  <a:lnTo>
                    <a:pt x="1614" y="3810"/>
                  </a:lnTo>
                  <a:lnTo>
                    <a:pt x="1582" y="3861"/>
                  </a:lnTo>
                  <a:lnTo>
                    <a:pt x="1548" y="3910"/>
                  </a:lnTo>
                  <a:lnTo>
                    <a:pt x="1513" y="3958"/>
                  </a:lnTo>
                  <a:lnTo>
                    <a:pt x="1476" y="4005"/>
                  </a:lnTo>
                  <a:lnTo>
                    <a:pt x="1439" y="4050"/>
                  </a:lnTo>
                  <a:lnTo>
                    <a:pt x="1401" y="4096"/>
                  </a:lnTo>
                  <a:lnTo>
                    <a:pt x="1361" y="4139"/>
                  </a:lnTo>
                  <a:lnTo>
                    <a:pt x="1319" y="4181"/>
                  </a:lnTo>
                  <a:lnTo>
                    <a:pt x="1319" y="4181"/>
                  </a:lnTo>
                  <a:lnTo>
                    <a:pt x="1287" y="4213"/>
                  </a:lnTo>
                  <a:lnTo>
                    <a:pt x="1253" y="4245"/>
                  </a:lnTo>
                  <a:lnTo>
                    <a:pt x="1219" y="4276"/>
                  </a:lnTo>
                  <a:lnTo>
                    <a:pt x="1185" y="4305"/>
                  </a:lnTo>
                  <a:lnTo>
                    <a:pt x="1150" y="4333"/>
                  </a:lnTo>
                  <a:lnTo>
                    <a:pt x="1115" y="4361"/>
                  </a:lnTo>
                  <a:lnTo>
                    <a:pt x="1079" y="4387"/>
                  </a:lnTo>
                  <a:lnTo>
                    <a:pt x="1044" y="4413"/>
                  </a:lnTo>
                  <a:lnTo>
                    <a:pt x="1007" y="4438"/>
                  </a:lnTo>
                  <a:lnTo>
                    <a:pt x="970" y="4462"/>
                  </a:lnTo>
                  <a:lnTo>
                    <a:pt x="932" y="4484"/>
                  </a:lnTo>
                  <a:lnTo>
                    <a:pt x="895" y="4505"/>
                  </a:lnTo>
                  <a:lnTo>
                    <a:pt x="856" y="4527"/>
                  </a:lnTo>
                  <a:lnTo>
                    <a:pt x="818" y="4547"/>
                  </a:lnTo>
                  <a:lnTo>
                    <a:pt x="778" y="4565"/>
                  </a:lnTo>
                  <a:lnTo>
                    <a:pt x="739" y="4582"/>
                  </a:lnTo>
                  <a:lnTo>
                    <a:pt x="699" y="4599"/>
                  </a:lnTo>
                  <a:lnTo>
                    <a:pt x="659" y="4615"/>
                  </a:lnTo>
                  <a:lnTo>
                    <a:pt x="619" y="4630"/>
                  </a:lnTo>
                  <a:lnTo>
                    <a:pt x="579" y="4644"/>
                  </a:lnTo>
                  <a:lnTo>
                    <a:pt x="538" y="4656"/>
                  </a:lnTo>
                  <a:lnTo>
                    <a:pt x="496" y="4667"/>
                  </a:lnTo>
                  <a:lnTo>
                    <a:pt x="456" y="4678"/>
                  </a:lnTo>
                  <a:lnTo>
                    <a:pt x="415" y="4687"/>
                  </a:lnTo>
                  <a:lnTo>
                    <a:pt x="373" y="4695"/>
                  </a:lnTo>
                  <a:lnTo>
                    <a:pt x="330" y="4702"/>
                  </a:lnTo>
                  <a:lnTo>
                    <a:pt x="289" y="4708"/>
                  </a:lnTo>
                  <a:lnTo>
                    <a:pt x="247" y="4713"/>
                  </a:lnTo>
                  <a:lnTo>
                    <a:pt x="204" y="4718"/>
                  </a:lnTo>
                  <a:lnTo>
                    <a:pt x="163" y="4721"/>
                  </a:lnTo>
                  <a:lnTo>
                    <a:pt x="119" y="4722"/>
                  </a:lnTo>
                  <a:lnTo>
                    <a:pt x="76" y="4722"/>
                  </a:lnTo>
                  <a:lnTo>
                    <a:pt x="76" y="47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15"/>
            <p:cNvSpPr/>
            <p:nvPr/>
          </p:nvSpPr>
          <p:spPr>
            <a:xfrm>
              <a:off x="4037012" y="2401888"/>
              <a:ext cx="3678238" cy="1346200"/>
            </a:xfrm>
            <a:custGeom>
              <a:avLst/>
              <a:gdLst/>
              <a:ahLst/>
              <a:cxnLst/>
              <a:rect l="l" t="t" r="r" b="b"/>
              <a:pathLst>
                <a:path w="4633" h="1696" extrusionOk="0">
                  <a:moveTo>
                    <a:pt x="76" y="1696"/>
                  </a:moveTo>
                  <a:lnTo>
                    <a:pt x="0" y="1696"/>
                  </a:lnTo>
                  <a:lnTo>
                    <a:pt x="0" y="763"/>
                  </a:lnTo>
                  <a:lnTo>
                    <a:pt x="76" y="763"/>
                  </a:lnTo>
                  <a:lnTo>
                    <a:pt x="76" y="763"/>
                  </a:lnTo>
                  <a:lnTo>
                    <a:pt x="155" y="763"/>
                  </a:lnTo>
                  <a:lnTo>
                    <a:pt x="233" y="761"/>
                  </a:lnTo>
                  <a:lnTo>
                    <a:pt x="310" y="758"/>
                  </a:lnTo>
                  <a:lnTo>
                    <a:pt x="389" y="755"/>
                  </a:lnTo>
                  <a:lnTo>
                    <a:pt x="541" y="746"/>
                  </a:lnTo>
                  <a:lnTo>
                    <a:pt x="692" y="732"/>
                  </a:lnTo>
                  <a:lnTo>
                    <a:pt x="838" y="716"/>
                  </a:lnTo>
                  <a:lnTo>
                    <a:pt x="979" y="698"/>
                  </a:lnTo>
                  <a:lnTo>
                    <a:pt x="1115" y="676"/>
                  </a:lnTo>
                  <a:lnTo>
                    <a:pt x="1244" y="655"/>
                  </a:lnTo>
                  <a:lnTo>
                    <a:pt x="1367" y="630"/>
                  </a:lnTo>
                  <a:lnTo>
                    <a:pt x="1481" y="606"/>
                  </a:lnTo>
                  <a:lnTo>
                    <a:pt x="1587" y="580"/>
                  </a:lnTo>
                  <a:lnTo>
                    <a:pt x="1682" y="552"/>
                  </a:lnTo>
                  <a:lnTo>
                    <a:pt x="1767" y="526"/>
                  </a:lnTo>
                  <a:lnTo>
                    <a:pt x="1805" y="512"/>
                  </a:lnTo>
                  <a:lnTo>
                    <a:pt x="1840" y="500"/>
                  </a:lnTo>
                  <a:lnTo>
                    <a:pt x="1873" y="486"/>
                  </a:lnTo>
                  <a:lnTo>
                    <a:pt x="1902" y="473"/>
                  </a:lnTo>
                  <a:lnTo>
                    <a:pt x="1927" y="460"/>
                  </a:lnTo>
                  <a:lnTo>
                    <a:pt x="1950" y="447"/>
                  </a:lnTo>
                  <a:lnTo>
                    <a:pt x="1950" y="447"/>
                  </a:lnTo>
                  <a:lnTo>
                    <a:pt x="1990" y="424"/>
                  </a:lnTo>
                  <a:lnTo>
                    <a:pt x="2034" y="401"/>
                  </a:lnTo>
                  <a:lnTo>
                    <a:pt x="2079" y="378"/>
                  </a:lnTo>
                  <a:lnTo>
                    <a:pt x="2126" y="355"/>
                  </a:lnTo>
                  <a:lnTo>
                    <a:pt x="2176" y="333"/>
                  </a:lnTo>
                  <a:lnTo>
                    <a:pt x="2226" y="312"/>
                  </a:lnTo>
                  <a:lnTo>
                    <a:pt x="2280" y="290"/>
                  </a:lnTo>
                  <a:lnTo>
                    <a:pt x="2336" y="270"/>
                  </a:lnTo>
                  <a:lnTo>
                    <a:pt x="2391" y="250"/>
                  </a:lnTo>
                  <a:lnTo>
                    <a:pt x="2449" y="230"/>
                  </a:lnTo>
                  <a:lnTo>
                    <a:pt x="2508" y="212"/>
                  </a:lnTo>
                  <a:lnTo>
                    <a:pt x="2568" y="193"/>
                  </a:lnTo>
                  <a:lnTo>
                    <a:pt x="2629" y="177"/>
                  </a:lnTo>
                  <a:lnTo>
                    <a:pt x="2692" y="160"/>
                  </a:lnTo>
                  <a:lnTo>
                    <a:pt x="2819" y="127"/>
                  </a:lnTo>
                  <a:lnTo>
                    <a:pt x="2949" y="100"/>
                  </a:lnTo>
                  <a:lnTo>
                    <a:pt x="3082" y="73"/>
                  </a:lnTo>
                  <a:lnTo>
                    <a:pt x="3215" y="52"/>
                  </a:lnTo>
                  <a:lnTo>
                    <a:pt x="3351" y="33"/>
                  </a:lnTo>
                  <a:lnTo>
                    <a:pt x="3417" y="26"/>
                  </a:lnTo>
                  <a:lnTo>
                    <a:pt x="3484" y="18"/>
                  </a:lnTo>
                  <a:lnTo>
                    <a:pt x="3551" y="13"/>
                  </a:lnTo>
                  <a:lnTo>
                    <a:pt x="3617" y="7"/>
                  </a:lnTo>
                  <a:lnTo>
                    <a:pt x="3681" y="4"/>
                  </a:lnTo>
                  <a:lnTo>
                    <a:pt x="3747" y="1"/>
                  </a:lnTo>
                  <a:lnTo>
                    <a:pt x="3811" y="0"/>
                  </a:lnTo>
                  <a:lnTo>
                    <a:pt x="3875" y="0"/>
                  </a:lnTo>
                  <a:lnTo>
                    <a:pt x="4633" y="0"/>
                  </a:lnTo>
                  <a:lnTo>
                    <a:pt x="4633" y="933"/>
                  </a:lnTo>
                  <a:lnTo>
                    <a:pt x="3875" y="933"/>
                  </a:lnTo>
                  <a:lnTo>
                    <a:pt x="3875" y="933"/>
                  </a:lnTo>
                  <a:lnTo>
                    <a:pt x="3824" y="933"/>
                  </a:lnTo>
                  <a:lnTo>
                    <a:pt x="3774" y="935"/>
                  </a:lnTo>
                  <a:lnTo>
                    <a:pt x="3672" y="941"/>
                  </a:lnTo>
                  <a:lnTo>
                    <a:pt x="3568" y="949"/>
                  </a:lnTo>
                  <a:lnTo>
                    <a:pt x="3461" y="961"/>
                  </a:lnTo>
                  <a:lnTo>
                    <a:pt x="3355" y="976"/>
                  </a:lnTo>
                  <a:lnTo>
                    <a:pt x="3251" y="993"/>
                  </a:lnTo>
                  <a:lnTo>
                    <a:pt x="3148" y="1013"/>
                  </a:lnTo>
                  <a:lnTo>
                    <a:pt x="3048" y="1035"/>
                  </a:lnTo>
                  <a:lnTo>
                    <a:pt x="2951" y="1058"/>
                  </a:lnTo>
                  <a:lnTo>
                    <a:pt x="2857" y="1082"/>
                  </a:lnTo>
                  <a:lnTo>
                    <a:pt x="2769" y="1109"/>
                  </a:lnTo>
                  <a:lnTo>
                    <a:pt x="2686" y="1136"/>
                  </a:lnTo>
                  <a:lnTo>
                    <a:pt x="2609" y="1164"/>
                  </a:lnTo>
                  <a:lnTo>
                    <a:pt x="2542" y="1192"/>
                  </a:lnTo>
                  <a:lnTo>
                    <a:pt x="2482" y="1219"/>
                  </a:lnTo>
                  <a:lnTo>
                    <a:pt x="2454" y="1233"/>
                  </a:lnTo>
                  <a:lnTo>
                    <a:pt x="2429" y="1249"/>
                  </a:lnTo>
                  <a:lnTo>
                    <a:pt x="2429" y="1249"/>
                  </a:lnTo>
                  <a:lnTo>
                    <a:pt x="2383" y="1275"/>
                  </a:lnTo>
                  <a:lnTo>
                    <a:pt x="2333" y="1301"/>
                  </a:lnTo>
                  <a:lnTo>
                    <a:pt x="2279" y="1326"/>
                  </a:lnTo>
                  <a:lnTo>
                    <a:pt x="2222" y="1350"/>
                  </a:lnTo>
                  <a:lnTo>
                    <a:pt x="2162" y="1375"/>
                  </a:lnTo>
                  <a:lnTo>
                    <a:pt x="2100" y="1398"/>
                  </a:lnTo>
                  <a:lnTo>
                    <a:pt x="2034" y="1419"/>
                  </a:lnTo>
                  <a:lnTo>
                    <a:pt x="1968" y="1441"/>
                  </a:lnTo>
                  <a:lnTo>
                    <a:pt x="1897" y="1461"/>
                  </a:lnTo>
                  <a:lnTo>
                    <a:pt x="1827" y="1481"/>
                  </a:lnTo>
                  <a:lnTo>
                    <a:pt x="1753" y="1499"/>
                  </a:lnTo>
                  <a:lnTo>
                    <a:pt x="1677" y="1518"/>
                  </a:lnTo>
                  <a:lnTo>
                    <a:pt x="1602" y="1535"/>
                  </a:lnTo>
                  <a:lnTo>
                    <a:pt x="1524" y="1552"/>
                  </a:lnTo>
                  <a:lnTo>
                    <a:pt x="1444" y="1567"/>
                  </a:lnTo>
                  <a:lnTo>
                    <a:pt x="1364" y="1581"/>
                  </a:lnTo>
                  <a:lnTo>
                    <a:pt x="1282" y="1595"/>
                  </a:lnTo>
                  <a:lnTo>
                    <a:pt x="1201" y="1609"/>
                  </a:lnTo>
                  <a:lnTo>
                    <a:pt x="1036" y="1632"/>
                  </a:lnTo>
                  <a:lnTo>
                    <a:pt x="870" y="1652"/>
                  </a:lnTo>
                  <a:lnTo>
                    <a:pt x="705" y="1667"/>
                  </a:lnTo>
                  <a:lnTo>
                    <a:pt x="542" y="1679"/>
                  </a:lnTo>
                  <a:lnTo>
                    <a:pt x="381" y="1689"/>
                  </a:lnTo>
                  <a:lnTo>
                    <a:pt x="226" y="1695"/>
                  </a:lnTo>
                  <a:lnTo>
                    <a:pt x="76" y="1696"/>
                  </a:lnTo>
                  <a:lnTo>
                    <a:pt x="76" y="16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15"/>
            <p:cNvSpPr/>
            <p:nvPr/>
          </p:nvSpPr>
          <p:spPr>
            <a:xfrm>
              <a:off x="7648575" y="2292350"/>
              <a:ext cx="303213" cy="954088"/>
            </a:xfrm>
            <a:custGeom>
              <a:avLst/>
              <a:gdLst/>
              <a:ahLst/>
              <a:cxnLst/>
              <a:rect l="l" t="t" r="r" b="b"/>
              <a:pathLst>
                <a:path w="383" h="1203" extrusionOk="0">
                  <a:moveTo>
                    <a:pt x="5" y="0"/>
                  </a:moveTo>
                  <a:lnTo>
                    <a:pt x="383" y="602"/>
                  </a:lnTo>
                  <a:lnTo>
                    <a:pt x="5" y="1203"/>
                  </a:lnTo>
                  <a:lnTo>
                    <a:pt x="0" y="1203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15"/>
            <p:cNvSpPr/>
            <p:nvPr/>
          </p:nvSpPr>
          <p:spPr>
            <a:xfrm>
              <a:off x="4037012" y="3006725"/>
              <a:ext cx="3678238" cy="2514600"/>
            </a:xfrm>
            <a:custGeom>
              <a:avLst/>
              <a:gdLst/>
              <a:ahLst/>
              <a:cxnLst/>
              <a:rect l="l" t="t" r="r" b="b"/>
              <a:pathLst>
                <a:path w="4633" h="3167" extrusionOk="0">
                  <a:moveTo>
                    <a:pt x="4633" y="3167"/>
                  </a:moveTo>
                  <a:lnTo>
                    <a:pt x="3226" y="3167"/>
                  </a:lnTo>
                  <a:lnTo>
                    <a:pt x="3226" y="3167"/>
                  </a:lnTo>
                  <a:lnTo>
                    <a:pt x="3162" y="3165"/>
                  </a:lnTo>
                  <a:lnTo>
                    <a:pt x="3097" y="3164"/>
                  </a:lnTo>
                  <a:lnTo>
                    <a:pt x="3032" y="3161"/>
                  </a:lnTo>
                  <a:lnTo>
                    <a:pt x="2968" y="3156"/>
                  </a:lnTo>
                  <a:lnTo>
                    <a:pt x="2905" y="3150"/>
                  </a:lnTo>
                  <a:lnTo>
                    <a:pt x="2842" y="3142"/>
                  </a:lnTo>
                  <a:lnTo>
                    <a:pt x="2779" y="3133"/>
                  </a:lnTo>
                  <a:lnTo>
                    <a:pt x="2717" y="3122"/>
                  </a:lnTo>
                  <a:lnTo>
                    <a:pt x="2656" y="3111"/>
                  </a:lnTo>
                  <a:lnTo>
                    <a:pt x="2594" y="3099"/>
                  </a:lnTo>
                  <a:lnTo>
                    <a:pt x="2534" y="3084"/>
                  </a:lnTo>
                  <a:lnTo>
                    <a:pt x="2474" y="3070"/>
                  </a:lnTo>
                  <a:lnTo>
                    <a:pt x="2416" y="3053"/>
                  </a:lnTo>
                  <a:lnTo>
                    <a:pt x="2357" y="3034"/>
                  </a:lnTo>
                  <a:lnTo>
                    <a:pt x="2299" y="3016"/>
                  </a:lnTo>
                  <a:lnTo>
                    <a:pt x="2242" y="2996"/>
                  </a:lnTo>
                  <a:lnTo>
                    <a:pt x="2186" y="2974"/>
                  </a:lnTo>
                  <a:lnTo>
                    <a:pt x="2133" y="2951"/>
                  </a:lnTo>
                  <a:lnTo>
                    <a:pt x="2077" y="2928"/>
                  </a:lnTo>
                  <a:lnTo>
                    <a:pt x="2025" y="2904"/>
                  </a:lnTo>
                  <a:lnTo>
                    <a:pt x="1973" y="2878"/>
                  </a:lnTo>
                  <a:lnTo>
                    <a:pt x="1922" y="2850"/>
                  </a:lnTo>
                  <a:lnTo>
                    <a:pt x="1873" y="2822"/>
                  </a:lnTo>
                  <a:lnTo>
                    <a:pt x="1824" y="2793"/>
                  </a:lnTo>
                  <a:lnTo>
                    <a:pt x="1776" y="2762"/>
                  </a:lnTo>
                  <a:lnTo>
                    <a:pt x="1730" y="2731"/>
                  </a:lnTo>
                  <a:lnTo>
                    <a:pt x="1685" y="2699"/>
                  </a:lnTo>
                  <a:lnTo>
                    <a:pt x="1642" y="2665"/>
                  </a:lnTo>
                  <a:lnTo>
                    <a:pt x="1599" y="2631"/>
                  </a:lnTo>
                  <a:lnTo>
                    <a:pt x="1557" y="2596"/>
                  </a:lnTo>
                  <a:lnTo>
                    <a:pt x="1519" y="2559"/>
                  </a:lnTo>
                  <a:lnTo>
                    <a:pt x="1481" y="2522"/>
                  </a:lnTo>
                  <a:lnTo>
                    <a:pt x="1481" y="2522"/>
                  </a:lnTo>
                  <a:lnTo>
                    <a:pt x="1431" y="2470"/>
                  </a:lnTo>
                  <a:lnTo>
                    <a:pt x="1385" y="2418"/>
                  </a:lnTo>
                  <a:lnTo>
                    <a:pt x="1342" y="2362"/>
                  </a:lnTo>
                  <a:lnTo>
                    <a:pt x="1302" y="2308"/>
                  </a:lnTo>
                  <a:lnTo>
                    <a:pt x="1267" y="2251"/>
                  </a:lnTo>
                  <a:lnTo>
                    <a:pt x="1233" y="2195"/>
                  </a:lnTo>
                  <a:lnTo>
                    <a:pt x="1202" y="2136"/>
                  </a:lnTo>
                  <a:lnTo>
                    <a:pt x="1175" y="2076"/>
                  </a:lnTo>
                  <a:lnTo>
                    <a:pt x="1151" y="2016"/>
                  </a:lnTo>
                  <a:lnTo>
                    <a:pt x="1130" y="1956"/>
                  </a:lnTo>
                  <a:lnTo>
                    <a:pt x="1113" y="1895"/>
                  </a:lnTo>
                  <a:lnTo>
                    <a:pt x="1099" y="1833"/>
                  </a:lnTo>
                  <a:lnTo>
                    <a:pt x="1087" y="1770"/>
                  </a:lnTo>
                  <a:lnTo>
                    <a:pt x="1079" y="1705"/>
                  </a:lnTo>
                  <a:lnTo>
                    <a:pt x="1076" y="1642"/>
                  </a:lnTo>
                  <a:lnTo>
                    <a:pt x="1075" y="1578"/>
                  </a:lnTo>
                  <a:lnTo>
                    <a:pt x="1075" y="1578"/>
                  </a:lnTo>
                  <a:lnTo>
                    <a:pt x="1075" y="1550"/>
                  </a:lnTo>
                  <a:lnTo>
                    <a:pt x="1071" y="1524"/>
                  </a:lnTo>
                  <a:lnTo>
                    <a:pt x="1067" y="1498"/>
                  </a:lnTo>
                  <a:lnTo>
                    <a:pt x="1061" y="1473"/>
                  </a:lnTo>
                  <a:lnTo>
                    <a:pt x="1055" y="1449"/>
                  </a:lnTo>
                  <a:lnTo>
                    <a:pt x="1045" y="1425"/>
                  </a:lnTo>
                  <a:lnTo>
                    <a:pt x="1036" y="1404"/>
                  </a:lnTo>
                  <a:lnTo>
                    <a:pt x="1024" y="1381"/>
                  </a:lnTo>
                  <a:lnTo>
                    <a:pt x="1013" y="1361"/>
                  </a:lnTo>
                  <a:lnTo>
                    <a:pt x="1001" y="1341"/>
                  </a:lnTo>
                  <a:lnTo>
                    <a:pt x="975" y="1304"/>
                  </a:lnTo>
                  <a:lnTo>
                    <a:pt x="947" y="1270"/>
                  </a:lnTo>
                  <a:lnTo>
                    <a:pt x="919" y="1241"/>
                  </a:lnTo>
                  <a:lnTo>
                    <a:pt x="919" y="1241"/>
                  </a:lnTo>
                  <a:lnTo>
                    <a:pt x="882" y="1205"/>
                  </a:lnTo>
                  <a:lnTo>
                    <a:pt x="842" y="1172"/>
                  </a:lnTo>
                  <a:lnTo>
                    <a:pt x="799" y="1141"/>
                  </a:lnTo>
                  <a:lnTo>
                    <a:pt x="755" y="1112"/>
                  </a:lnTo>
                  <a:lnTo>
                    <a:pt x="707" y="1084"/>
                  </a:lnTo>
                  <a:lnTo>
                    <a:pt x="658" y="1059"/>
                  </a:lnTo>
                  <a:lnTo>
                    <a:pt x="607" y="1036"/>
                  </a:lnTo>
                  <a:lnTo>
                    <a:pt x="553" y="1015"/>
                  </a:lnTo>
                  <a:lnTo>
                    <a:pt x="498" y="996"/>
                  </a:lnTo>
                  <a:lnTo>
                    <a:pt x="441" y="979"/>
                  </a:lnTo>
                  <a:lnTo>
                    <a:pt x="384" y="966"/>
                  </a:lnTo>
                  <a:lnTo>
                    <a:pt x="324" y="955"/>
                  </a:lnTo>
                  <a:lnTo>
                    <a:pt x="264" y="946"/>
                  </a:lnTo>
                  <a:lnTo>
                    <a:pt x="203" y="939"/>
                  </a:lnTo>
                  <a:lnTo>
                    <a:pt x="139" y="935"/>
                  </a:lnTo>
                  <a:lnTo>
                    <a:pt x="76" y="933"/>
                  </a:lnTo>
                  <a:lnTo>
                    <a:pt x="0" y="933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132" y="1"/>
                  </a:lnTo>
                  <a:lnTo>
                    <a:pt x="187" y="3"/>
                  </a:lnTo>
                  <a:lnTo>
                    <a:pt x="241" y="6"/>
                  </a:lnTo>
                  <a:lnTo>
                    <a:pt x="296" y="10"/>
                  </a:lnTo>
                  <a:lnTo>
                    <a:pt x="350" y="15"/>
                  </a:lnTo>
                  <a:lnTo>
                    <a:pt x="404" y="23"/>
                  </a:lnTo>
                  <a:lnTo>
                    <a:pt x="456" y="30"/>
                  </a:lnTo>
                  <a:lnTo>
                    <a:pt x="510" y="40"/>
                  </a:lnTo>
                  <a:lnTo>
                    <a:pt x="562" y="49"/>
                  </a:lnTo>
                  <a:lnTo>
                    <a:pt x="613" y="61"/>
                  </a:lnTo>
                  <a:lnTo>
                    <a:pt x="665" y="73"/>
                  </a:lnTo>
                  <a:lnTo>
                    <a:pt x="716" y="87"/>
                  </a:lnTo>
                  <a:lnTo>
                    <a:pt x="767" y="101"/>
                  </a:lnTo>
                  <a:lnTo>
                    <a:pt x="816" y="118"/>
                  </a:lnTo>
                  <a:lnTo>
                    <a:pt x="865" y="135"/>
                  </a:lnTo>
                  <a:lnTo>
                    <a:pt x="913" y="153"/>
                  </a:lnTo>
                  <a:lnTo>
                    <a:pt x="961" y="172"/>
                  </a:lnTo>
                  <a:lnTo>
                    <a:pt x="1008" y="192"/>
                  </a:lnTo>
                  <a:lnTo>
                    <a:pt x="1055" y="213"/>
                  </a:lnTo>
                  <a:lnTo>
                    <a:pt x="1101" y="236"/>
                  </a:lnTo>
                  <a:lnTo>
                    <a:pt x="1145" y="260"/>
                  </a:lnTo>
                  <a:lnTo>
                    <a:pt x="1190" y="284"/>
                  </a:lnTo>
                  <a:lnTo>
                    <a:pt x="1233" y="310"/>
                  </a:lnTo>
                  <a:lnTo>
                    <a:pt x="1276" y="336"/>
                  </a:lnTo>
                  <a:lnTo>
                    <a:pt x="1318" y="364"/>
                  </a:lnTo>
                  <a:lnTo>
                    <a:pt x="1359" y="392"/>
                  </a:lnTo>
                  <a:lnTo>
                    <a:pt x="1398" y="423"/>
                  </a:lnTo>
                  <a:lnTo>
                    <a:pt x="1437" y="453"/>
                  </a:lnTo>
                  <a:lnTo>
                    <a:pt x="1476" y="484"/>
                  </a:lnTo>
                  <a:lnTo>
                    <a:pt x="1513" y="516"/>
                  </a:lnTo>
                  <a:lnTo>
                    <a:pt x="1548" y="550"/>
                  </a:lnTo>
                  <a:lnTo>
                    <a:pt x="1584" y="584"/>
                  </a:lnTo>
                  <a:lnTo>
                    <a:pt x="1584" y="584"/>
                  </a:lnTo>
                  <a:lnTo>
                    <a:pt x="1634" y="638"/>
                  </a:lnTo>
                  <a:lnTo>
                    <a:pt x="1682" y="693"/>
                  </a:lnTo>
                  <a:lnTo>
                    <a:pt x="1727" y="750"/>
                  </a:lnTo>
                  <a:lnTo>
                    <a:pt x="1768" y="809"/>
                  </a:lnTo>
                  <a:lnTo>
                    <a:pt x="1807" y="869"/>
                  </a:lnTo>
                  <a:lnTo>
                    <a:pt x="1840" y="930"/>
                  </a:lnTo>
                  <a:lnTo>
                    <a:pt x="1873" y="992"/>
                  </a:lnTo>
                  <a:lnTo>
                    <a:pt x="1902" y="1055"/>
                  </a:lnTo>
                  <a:lnTo>
                    <a:pt x="1927" y="1119"/>
                  </a:lnTo>
                  <a:lnTo>
                    <a:pt x="1950" y="1184"/>
                  </a:lnTo>
                  <a:lnTo>
                    <a:pt x="1968" y="1250"/>
                  </a:lnTo>
                  <a:lnTo>
                    <a:pt x="1982" y="1318"/>
                  </a:lnTo>
                  <a:lnTo>
                    <a:pt x="1994" y="1384"/>
                  </a:lnTo>
                  <a:lnTo>
                    <a:pt x="2002" y="1452"/>
                  </a:lnTo>
                  <a:lnTo>
                    <a:pt x="2007" y="1521"/>
                  </a:lnTo>
                  <a:lnTo>
                    <a:pt x="2008" y="1589"/>
                  </a:lnTo>
                  <a:lnTo>
                    <a:pt x="2008" y="1589"/>
                  </a:lnTo>
                  <a:lnTo>
                    <a:pt x="2008" y="1605"/>
                  </a:lnTo>
                  <a:lnTo>
                    <a:pt x="2010" y="1622"/>
                  </a:lnTo>
                  <a:lnTo>
                    <a:pt x="2013" y="1641"/>
                  </a:lnTo>
                  <a:lnTo>
                    <a:pt x="2016" y="1658"/>
                  </a:lnTo>
                  <a:lnTo>
                    <a:pt x="2020" y="1675"/>
                  </a:lnTo>
                  <a:lnTo>
                    <a:pt x="2027" y="1692"/>
                  </a:lnTo>
                  <a:lnTo>
                    <a:pt x="2034" y="1708"/>
                  </a:lnTo>
                  <a:lnTo>
                    <a:pt x="2042" y="1727"/>
                  </a:lnTo>
                  <a:lnTo>
                    <a:pt x="2051" y="1744"/>
                  </a:lnTo>
                  <a:lnTo>
                    <a:pt x="2060" y="1761"/>
                  </a:lnTo>
                  <a:lnTo>
                    <a:pt x="2085" y="1796"/>
                  </a:lnTo>
                  <a:lnTo>
                    <a:pt x="2113" y="1832"/>
                  </a:lnTo>
                  <a:lnTo>
                    <a:pt x="2145" y="1865"/>
                  </a:lnTo>
                  <a:lnTo>
                    <a:pt x="2145" y="1865"/>
                  </a:lnTo>
                  <a:lnTo>
                    <a:pt x="2166" y="1887"/>
                  </a:lnTo>
                  <a:lnTo>
                    <a:pt x="2188" y="1907"/>
                  </a:lnTo>
                  <a:lnTo>
                    <a:pt x="2213" y="1927"/>
                  </a:lnTo>
                  <a:lnTo>
                    <a:pt x="2237" y="1947"/>
                  </a:lnTo>
                  <a:lnTo>
                    <a:pt x="2263" y="1965"/>
                  </a:lnTo>
                  <a:lnTo>
                    <a:pt x="2290" y="1984"/>
                  </a:lnTo>
                  <a:lnTo>
                    <a:pt x="2317" y="2001"/>
                  </a:lnTo>
                  <a:lnTo>
                    <a:pt x="2345" y="2019"/>
                  </a:lnTo>
                  <a:lnTo>
                    <a:pt x="2376" y="2035"/>
                  </a:lnTo>
                  <a:lnTo>
                    <a:pt x="2405" y="2051"/>
                  </a:lnTo>
                  <a:lnTo>
                    <a:pt x="2468" y="2081"/>
                  </a:lnTo>
                  <a:lnTo>
                    <a:pt x="2534" y="2108"/>
                  </a:lnTo>
                  <a:lnTo>
                    <a:pt x="2603" y="2135"/>
                  </a:lnTo>
                  <a:lnTo>
                    <a:pt x="2674" y="2156"/>
                  </a:lnTo>
                  <a:lnTo>
                    <a:pt x="2748" y="2176"/>
                  </a:lnTo>
                  <a:lnTo>
                    <a:pt x="2825" y="2193"/>
                  </a:lnTo>
                  <a:lnTo>
                    <a:pt x="2902" y="2207"/>
                  </a:lnTo>
                  <a:lnTo>
                    <a:pt x="2982" y="2219"/>
                  </a:lnTo>
                  <a:lnTo>
                    <a:pt x="3062" y="2227"/>
                  </a:lnTo>
                  <a:lnTo>
                    <a:pt x="3143" y="2231"/>
                  </a:lnTo>
                  <a:lnTo>
                    <a:pt x="3226" y="2233"/>
                  </a:lnTo>
                  <a:lnTo>
                    <a:pt x="4633" y="2233"/>
                  </a:lnTo>
                  <a:lnTo>
                    <a:pt x="4633" y="31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15"/>
            <p:cNvSpPr/>
            <p:nvPr/>
          </p:nvSpPr>
          <p:spPr>
            <a:xfrm>
              <a:off x="7648575" y="4667250"/>
              <a:ext cx="303213" cy="955675"/>
            </a:xfrm>
            <a:custGeom>
              <a:avLst/>
              <a:gdLst/>
              <a:ahLst/>
              <a:cxnLst/>
              <a:rect l="l" t="t" r="r" b="b"/>
              <a:pathLst>
                <a:path w="383" h="1203" extrusionOk="0">
                  <a:moveTo>
                    <a:pt x="5" y="0"/>
                  </a:moveTo>
                  <a:lnTo>
                    <a:pt x="383" y="602"/>
                  </a:lnTo>
                  <a:lnTo>
                    <a:pt x="5" y="1203"/>
                  </a:lnTo>
                  <a:lnTo>
                    <a:pt x="0" y="1203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15"/>
            <p:cNvSpPr/>
            <p:nvPr/>
          </p:nvSpPr>
          <p:spPr>
            <a:xfrm>
              <a:off x="4037012" y="3006725"/>
              <a:ext cx="3678238" cy="3749675"/>
            </a:xfrm>
            <a:custGeom>
              <a:avLst/>
              <a:gdLst/>
              <a:ahLst/>
              <a:cxnLst/>
              <a:rect l="l" t="t" r="r" b="b"/>
              <a:pathLst>
                <a:path w="4633" h="4723" extrusionOk="0">
                  <a:moveTo>
                    <a:pt x="4633" y="4723"/>
                  </a:moveTo>
                  <a:lnTo>
                    <a:pt x="3226" y="4723"/>
                  </a:lnTo>
                  <a:lnTo>
                    <a:pt x="3226" y="4723"/>
                  </a:lnTo>
                  <a:lnTo>
                    <a:pt x="3175" y="4722"/>
                  </a:lnTo>
                  <a:lnTo>
                    <a:pt x="3125" y="4720"/>
                  </a:lnTo>
                  <a:lnTo>
                    <a:pt x="3074" y="4717"/>
                  </a:lnTo>
                  <a:lnTo>
                    <a:pt x="3023" y="4713"/>
                  </a:lnTo>
                  <a:lnTo>
                    <a:pt x="2972" y="4706"/>
                  </a:lnTo>
                  <a:lnTo>
                    <a:pt x="2922" y="4700"/>
                  </a:lnTo>
                  <a:lnTo>
                    <a:pt x="2872" y="4691"/>
                  </a:lnTo>
                  <a:lnTo>
                    <a:pt x="2823" y="4682"/>
                  </a:lnTo>
                  <a:lnTo>
                    <a:pt x="2772" y="4671"/>
                  </a:lnTo>
                  <a:lnTo>
                    <a:pt x="2725" y="4659"/>
                  </a:lnTo>
                  <a:lnTo>
                    <a:pt x="2676" y="4645"/>
                  </a:lnTo>
                  <a:lnTo>
                    <a:pt x="2626" y="4631"/>
                  </a:lnTo>
                  <a:lnTo>
                    <a:pt x="2579" y="4616"/>
                  </a:lnTo>
                  <a:lnTo>
                    <a:pt x="2531" y="4599"/>
                  </a:lnTo>
                  <a:lnTo>
                    <a:pt x="2483" y="4580"/>
                  </a:lnTo>
                  <a:lnTo>
                    <a:pt x="2437" y="4562"/>
                  </a:lnTo>
                  <a:lnTo>
                    <a:pt x="2391" y="4540"/>
                  </a:lnTo>
                  <a:lnTo>
                    <a:pt x="2345" y="4519"/>
                  </a:lnTo>
                  <a:lnTo>
                    <a:pt x="2299" y="4497"/>
                  </a:lnTo>
                  <a:lnTo>
                    <a:pt x="2254" y="4473"/>
                  </a:lnTo>
                  <a:lnTo>
                    <a:pt x="2210" y="4448"/>
                  </a:lnTo>
                  <a:lnTo>
                    <a:pt x="2165" y="4422"/>
                  </a:lnTo>
                  <a:lnTo>
                    <a:pt x="2122" y="4394"/>
                  </a:lnTo>
                  <a:lnTo>
                    <a:pt x="2079" y="4365"/>
                  </a:lnTo>
                  <a:lnTo>
                    <a:pt x="2037" y="4336"/>
                  </a:lnTo>
                  <a:lnTo>
                    <a:pt x="1996" y="4305"/>
                  </a:lnTo>
                  <a:lnTo>
                    <a:pt x="1954" y="4273"/>
                  </a:lnTo>
                  <a:lnTo>
                    <a:pt x="1914" y="4240"/>
                  </a:lnTo>
                  <a:lnTo>
                    <a:pt x="1874" y="4206"/>
                  </a:lnTo>
                  <a:lnTo>
                    <a:pt x="1834" y="4171"/>
                  </a:lnTo>
                  <a:lnTo>
                    <a:pt x="1796" y="4136"/>
                  </a:lnTo>
                  <a:lnTo>
                    <a:pt x="1757" y="4097"/>
                  </a:lnTo>
                  <a:lnTo>
                    <a:pt x="1757" y="4097"/>
                  </a:lnTo>
                  <a:lnTo>
                    <a:pt x="1717" y="4056"/>
                  </a:lnTo>
                  <a:lnTo>
                    <a:pt x="1677" y="4013"/>
                  </a:lnTo>
                  <a:lnTo>
                    <a:pt x="1639" y="3970"/>
                  </a:lnTo>
                  <a:lnTo>
                    <a:pt x="1602" y="3923"/>
                  </a:lnTo>
                  <a:lnTo>
                    <a:pt x="1567" y="3877"/>
                  </a:lnTo>
                  <a:lnTo>
                    <a:pt x="1531" y="3831"/>
                  </a:lnTo>
                  <a:lnTo>
                    <a:pt x="1497" y="3783"/>
                  </a:lnTo>
                  <a:lnTo>
                    <a:pt x="1465" y="3734"/>
                  </a:lnTo>
                  <a:lnTo>
                    <a:pt x="1434" y="3685"/>
                  </a:lnTo>
                  <a:lnTo>
                    <a:pt x="1404" y="3634"/>
                  </a:lnTo>
                  <a:lnTo>
                    <a:pt x="1376" y="3584"/>
                  </a:lnTo>
                  <a:lnTo>
                    <a:pt x="1348" y="3533"/>
                  </a:lnTo>
                  <a:lnTo>
                    <a:pt x="1321" y="3479"/>
                  </a:lnTo>
                  <a:lnTo>
                    <a:pt x="1296" y="3427"/>
                  </a:lnTo>
                  <a:lnTo>
                    <a:pt x="1273" y="3373"/>
                  </a:lnTo>
                  <a:lnTo>
                    <a:pt x="1250" y="3319"/>
                  </a:lnTo>
                  <a:lnTo>
                    <a:pt x="1228" y="3264"/>
                  </a:lnTo>
                  <a:lnTo>
                    <a:pt x="1208" y="3208"/>
                  </a:lnTo>
                  <a:lnTo>
                    <a:pt x="1190" y="3151"/>
                  </a:lnTo>
                  <a:lnTo>
                    <a:pt x="1173" y="3094"/>
                  </a:lnTo>
                  <a:lnTo>
                    <a:pt x="1158" y="3037"/>
                  </a:lnTo>
                  <a:lnTo>
                    <a:pt x="1142" y="2981"/>
                  </a:lnTo>
                  <a:lnTo>
                    <a:pt x="1130" y="2922"/>
                  </a:lnTo>
                  <a:lnTo>
                    <a:pt x="1118" y="2864"/>
                  </a:lnTo>
                  <a:lnTo>
                    <a:pt x="1107" y="2805"/>
                  </a:lnTo>
                  <a:lnTo>
                    <a:pt x="1098" y="2745"/>
                  </a:lnTo>
                  <a:lnTo>
                    <a:pt x="1090" y="2687"/>
                  </a:lnTo>
                  <a:lnTo>
                    <a:pt x="1085" y="2627"/>
                  </a:lnTo>
                  <a:lnTo>
                    <a:pt x="1079" y="2567"/>
                  </a:lnTo>
                  <a:lnTo>
                    <a:pt x="1076" y="2507"/>
                  </a:lnTo>
                  <a:lnTo>
                    <a:pt x="1075" y="2445"/>
                  </a:lnTo>
                  <a:lnTo>
                    <a:pt x="1075" y="2385"/>
                  </a:lnTo>
                  <a:lnTo>
                    <a:pt x="1075" y="2330"/>
                  </a:lnTo>
                  <a:lnTo>
                    <a:pt x="1075" y="2330"/>
                  </a:lnTo>
                  <a:lnTo>
                    <a:pt x="1075" y="2288"/>
                  </a:lnTo>
                  <a:lnTo>
                    <a:pt x="1073" y="2248"/>
                  </a:lnTo>
                  <a:lnTo>
                    <a:pt x="1068" y="2165"/>
                  </a:lnTo>
                  <a:lnTo>
                    <a:pt x="1061" y="2085"/>
                  </a:lnTo>
                  <a:lnTo>
                    <a:pt x="1048" y="2004"/>
                  </a:lnTo>
                  <a:lnTo>
                    <a:pt x="1033" y="1925"/>
                  </a:lnTo>
                  <a:lnTo>
                    <a:pt x="1015" y="1848"/>
                  </a:lnTo>
                  <a:lnTo>
                    <a:pt x="991" y="1773"/>
                  </a:lnTo>
                  <a:lnTo>
                    <a:pt x="967" y="1699"/>
                  </a:lnTo>
                  <a:lnTo>
                    <a:pt x="938" y="1627"/>
                  </a:lnTo>
                  <a:lnTo>
                    <a:pt x="922" y="1592"/>
                  </a:lnTo>
                  <a:lnTo>
                    <a:pt x="907" y="1558"/>
                  </a:lnTo>
                  <a:lnTo>
                    <a:pt x="890" y="1524"/>
                  </a:lnTo>
                  <a:lnTo>
                    <a:pt x="872" y="1490"/>
                  </a:lnTo>
                  <a:lnTo>
                    <a:pt x="853" y="1458"/>
                  </a:lnTo>
                  <a:lnTo>
                    <a:pt x="835" y="1425"/>
                  </a:lnTo>
                  <a:lnTo>
                    <a:pt x="815" y="1395"/>
                  </a:lnTo>
                  <a:lnTo>
                    <a:pt x="795" y="1364"/>
                  </a:lnTo>
                  <a:lnTo>
                    <a:pt x="773" y="1335"/>
                  </a:lnTo>
                  <a:lnTo>
                    <a:pt x="752" y="1305"/>
                  </a:lnTo>
                  <a:lnTo>
                    <a:pt x="729" y="1278"/>
                  </a:lnTo>
                  <a:lnTo>
                    <a:pt x="705" y="1250"/>
                  </a:lnTo>
                  <a:lnTo>
                    <a:pt x="682" y="1224"/>
                  </a:lnTo>
                  <a:lnTo>
                    <a:pt x="658" y="1198"/>
                  </a:lnTo>
                  <a:lnTo>
                    <a:pt x="658" y="1198"/>
                  </a:lnTo>
                  <a:lnTo>
                    <a:pt x="633" y="1176"/>
                  </a:lnTo>
                  <a:lnTo>
                    <a:pt x="609" y="1152"/>
                  </a:lnTo>
                  <a:lnTo>
                    <a:pt x="581" y="1129"/>
                  </a:lnTo>
                  <a:lnTo>
                    <a:pt x="553" y="1106"/>
                  </a:lnTo>
                  <a:lnTo>
                    <a:pt x="522" y="1084"/>
                  </a:lnTo>
                  <a:lnTo>
                    <a:pt x="490" y="1061"/>
                  </a:lnTo>
                  <a:lnTo>
                    <a:pt x="456" y="1041"/>
                  </a:lnTo>
                  <a:lnTo>
                    <a:pt x="421" y="1021"/>
                  </a:lnTo>
                  <a:lnTo>
                    <a:pt x="382" y="1002"/>
                  </a:lnTo>
                  <a:lnTo>
                    <a:pt x="344" y="986"/>
                  </a:lnTo>
                  <a:lnTo>
                    <a:pt x="304" y="970"/>
                  </a:lnTo>
                  <a:lnTo>
                    <a:pt x="261" y="958"/>
                  </a:lnTo>
                  <a:lnTo>
                    <a:pt x="218" y="947"/>
                  </a:lnTo>
                  <a:lnTo>
                    <a:pt x="172" y="939"/>
                  </a:lnTo>
                  <a:lnTo>
                    <a:pt x="126" y="935"/>
                  </a:lnTo>
                  <a:lnTo>
                    <a:pt x="76" y="933"/>
                  </a:lnTo>
                  <a:lnTo>
                    <a:pt x="0" y="933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119" y="1"/>
                  </a:lnTo>
                  <a:lnTo>
                    <a:pt x="163" y="3"/>
                  </a:lnTo>
                  <a:lnTo>
                    <a:pt x="204" y="4"/>
                  </a:lnTo>
                  <a:lnTo>
                    <a:pt x="247" y="9"/>
                  </a:lnTo>
                  <a:lnTo>
                    <a:pt x="289" y="13"/>
                  </a:lnTo>
                  <a:lnTo>
                    <a:pt x="330" y="20"/>
                  </a:lnTo>
                  <a:lnTo>
                    <a:pt x="373" y="27"/>
                  </a:lnTo>
                  <a:lnTo>
                    <a:pt x="415" y="35"/>
                  </a:lnTo>
                  <a:lnTo>
                    <a:pt x="456" y="44"/>
                  </a:lnTo>
                  <a:lnTo>
                    <a:pt x="496" y="55"/>
                  </a:lnTo>
                  <a:lnTo>
                    <a:pt x="538" y="66"/>
                  </a:lnTo>
                  <a:lnTo>
                    <a:pt x="579" y="80"/>
                  </a:lnTo>
                  <a:lnTo>
                    <a:pt x="619" y="92"/>
                  </a:lnTo>
                  <a:lnTo>
                    <a:pt x="659" y="107"/>
                  </a:lnTo>
                  <a:lnTo>
                    <a:pt x="699" y="123"/>
                  </a:lnTo>
                  <a:lnTo>
                    <a:pt x="739" y="140"/>
                  </a:lnTo>
                  <a:lnTo>
                    <a:pt x="778" y="156"/>
                  </a:lnTo>
                  <a:lnTo>
                    <a:pt x="818" y="176"/>
                  </a:lnTo>
                  <a:lnTo>
                    <a:pt x="856" y="195"/>
                  </a:lnTo>
                  <a:lnTo>
                    <a:pt x="895" y="216"/>
                  </a:lnTo>
                  <a:lnTo>
                    <a:pt x="932" y="238"/>
                  </a:lnTo>
                  <a:lnTo>
                    <a:pt x="970" y="261"/>
                  </a:lnTo>
                  <a:lnTo>
                    <a:pt x="1007" y="284"/>
                  </a:lnTo>
                  <a:lnTo>
                    <a:pt x="1044" y="309"/>
                  </a:lnTo>
                  <a:lnTo>
                    <a:pt x="1079" y="335"/>
                  </a:lnTo>
                  <a:lnTo>
                    <a:pt x="1115" y="361"/>
                  </a:lnTo>
                  <a:lnTo>
                    <a:pt x="1150" y="389"/>
                  </a:lnTo>
                  <a:lnTo>
                    <a:pt x="1185" y="418"/>
                  </a:lnTo>
                  <a:lnTo>
                    <a:pt x="1219" y="447"/>
                  </a:lnTo>
                  <a:lnTo>
                    <a:pt x="1253" y="476"/>
                  </a:lnTo>
                  <a:lnTo>
                    <a:pt x="1287" y="509"/>
                  </a:lnTo>
                  <a:lnTo>
                    <a:pt x="1319" y="541"/>
                  </a:lnTo>
                  <a:lnTo>
                    <a:pt x="1319" y="541"/>
                  </a:lnTo>
                  <a:lnTo>
                    <a:pt x="1361" y="583"/>
                  </a:lnTo>
                  <a:lnTo>
                    <a:pt x="1401" y="627"/>
                  </a:lnTo>
                  <a:lnTo>
                    <a:pt x="1439" y="672"/>
                  </a:lnTo>
                  <a:lnTo>
                    <a:pt x="1476" y="718"/>
                  </a:lnTo>
                  <a:lnTo>
                    <a:pt x="1513" y="764"/>
                  </a:lnTo>
                  <a:lnTo>
                    <a:pt x="1548" y="812"/>
                  </a:lnTo>
                  <a:lnTo>
                    <a:pt x="1582" y="861"/>
                  </a:lnTo>
                  <a:lnTo>
                    <a:pt x="1614" y="912"/>
                  </a:lnTo>
                  <a:lnTo>
                    <a:pt x="1647" y="962"/>
                  </a:lnTo>
                  <a:lnTo>
                    <a:pt x="1676" y="1015"/>
                  </a:lnTo>
                  <a:lnTo>
                    <a:pt x="1705" y="1067"/>
                  </a:lnTo>
                  <a:lnTo>
                    <a:pt x="1733" y="1121"/>
                  </a:lnTo>
                  <a:lnTo>
                    <a:pt x="1760" y="1176"/>
                  </a:lnTo>
                  <a:lnTo>
                    <a:pt x="1785" y="1232"/>
                  </a:lnTo>
                  <a:lnTo>
                    <a:pt x="1810" y="1289"/>
                  </a:lnTo>
                  <a:lnTo>
                    <a:pt x="1831" y="1345"/>
                  </a:lnTo>
                  <a:lnTo>
                    <a:pt x="1853" y="1402"/>
                  </a:lnTo>
                  <a:lnTo>
                    <a:pt x="1873" y="1461"/>
                  </a:lnTo>
                  <a:lnTo>
                    <a:pt x="1891" y="1521"/>
                  </a:lnTo>
                  <a:lnTo>
                    <a:pt x="1910" y="1581"/>
                  </a:lnTo>
                  <a:lnTo>
                    <a:pt x="1925" y="1641"/>
                  </a:lnTo>
                  <a:lnTo>
                    <a:pt x="1940" y="1702"/>
                  </a:lnTo>
                  <a:lnTo>
                    <a:pt x="1953" y="1764"/>
                  </a:lnTo>
                  <a:lnTo>
                    <a:pt x="1965" y="1825"/>
                  </a:lnTo>
                  <a:lnTo>
                    <a:pt x="1976" y="1888"/>
                  </a:lnTo>
                  <a:lnTo>
                    <a:pt x="1985" y="1952"/>
                  </a:lnTo>
                  <a:lnTo>
                    <a:pt x="1993" y="2015"/>
                  </a:lnTo>
                  <a:lnTo>
                    <a:pt x="1999" y="2078"/>
                  </a:lnTo>
                  <a:lnTo>
                    <a:pt x="2003" y="2142"/>
                  </a:lnTo>
                  <a:lnTo>
                    <a:pt x="2007" y="2207"/>
                  </a:lnTo>
                  <a:lnTo>
                    <a:pt x="2008" y="2271"/>
                  </a:lnTo>
                  <a:lnTo>
                    <a:pt x="2008" y="2338"/>
                  </a:lnTo>
                  <a:lnTo>
                    <a:pt x="2008" y="2391"/>
                  </a:lnTo>
                  <a:lnTo>
                    <a:pt x="2008" y="2391"/>
                  </a:lnTo>
                  <a:lnTo>
                    <a:pt x="2010" y="2467"/>
                  </a:lnTo>
                  <a:lnTo>
                    <a:pt x="2014" y="2541"/>
                  </a:lnTo>
                  <a:lnTo>
                    <a:pt x="2022" y="2614"/>
                  </a:lnTo>
                  <a:lnTo>
                    <a:pt x="2034" y="2687"/>
                  </a:lnTo>
                  <a:lnTo>
                    <a:pt x="2050" y="2758"/>
                  </a:lnTo>
                  <a:lnTo>
                    <a:pt x="2068" y="2828"/>
                  </a:lnTo>
                  <a:lnTo>
                    <a:pt x="2090" y="2898"/>
                  </a:lnTo>
                  <a:lnTo>
                    <a:pt x="2114" y="2965"/>
                  </a:lnTo>
                  <a:lnTo>
                    <a:pt x="2142" y="3031"/>
                  </a:lnTo>
                  <a:lnTo>
                    <a:pt x="2173" y="3096"/>
                  </a:lnTo>
                  <a:lnTo>
                    <a:pt x="2206" y="3159"/>
                  </a:lnTo>
                  <a:lnTo>
                    <a:pt x="2243" y="3221"/>
                  </a:lnTo>
                  <a:lnTo>
                    <a:pt x="2283" y="3279"/>
                  </a:lnTo>
                  <a:lnTo>
                    <a:pt x="2326" y="3334"/>
                  </a:lnTo>
                  <a:lnTo>
                    <a:pt x="2349" y="3362"/>
                  </a:lnTo>
                  <a:lnTo>
                    <a:pt x="2373" y="3388"/>
                  </a:lnTo>
                  <a:lnTo>
                    <a:pt x="2396" y="3414"/>
                  </a:lnTo>
                  <a:lnTo>
                    <a:pt x="2420" y="3440"/>
                  </a:lnTo>
                  <a:lnTo>
                    <a:pt x="2420" y="3440"/>
                  </a:lnTo>
                  <a:lnTo>
                    <a:pt x="2463" y="3480"/>
                  </a:lnTo>
                  <a:lnTo>
                    <a:pt x="2506" y="3519"/>
                  </a:lnTo>
                  <a:lnTo>
                    <a:pt x="2552" y="3556"/>
                  </a:lnTo>
                  <a:lnTo>
                    <a:pt x="2599" y="3590"/>
                  </a:lnTo>
                  <a:lnTo>
                    <a:pt x="2646" y="3620"/>
                  </a:lnTo>
                  <a:lnTo>
                    <a:pt x="2696" y="3650"/>
                  </a:lnTo>
                  <a:lnTo>
                    <a:pt x="2745" y="3676"/>
                  </a:lnTo>
                  <a:lnTo>
                    <a:pt x="2795" y="3699"/>
                  </a:lnTo>
                  <a:lnTo>
                    <a:pt x="2848" y="3720"/>
                  </a:lnTo>
                  <a:lnTo>
                    <a:pt x="2900" y="3737"/>
                  </a:lnTo>
                  <a:lnTo>
                    <a:pt x="2954" y="3753"/>
                  </a:lnTo>
                  <a:lnTo>
                    <a:pt x="3006" y="3767"/>
                  </a:lnTo>
                  <a:lnTo>
                    <a:pt x="3062" y="3776"/>
                  </a:lnTo>
                  <a:lnTo>
                    <a:pt x="3115" y="3783"/>
                  </a:lnTo>
                  <a:lnTo>
                    <a:pt x="3171" y="3788"/>
                  </a:lnTo>
                  <a:lnTo>
                    <a:pt x="3226" y="3790"/>
                  </a:lnTo>
                  <a:lnTo>
                    <a:pt x="4633" y="3790"/>
                  </a:lnTo>
                  <a:lnTo>
                    <a:pt x="4633" y="472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15"/>
            <p:cNvSpPr/>
            <p:nvPr/>
          </p:nvSpPr>
          <p:spPr>
            <a:xfrm>
              <a:off x="7648575" y="5903913"/>
              <a:ext cx="303213" cy="954088"/>
            </a:xfrm>
            <a:custGeom>
              <a:avLst/>
              <a:gdLst/>
              <a:ahLst/>
              <a:cxnLst/>
              <a:rect l="l" t="t" r="r" b="b"/>
              <a:pathLst>
                <a:path w="383" h="1203" extrusionOk="0">
                  <a:moveTo>
                    <a:pt x="5" y="0"/>
                  </a:moveTo>
                  <a:lnTo>
                    <a:pt x="383" y="602"/>
                  </a:lnTo>
                  <a:lnTo>
                    <a:pt x="5" y="1203"/>
                  </a:lnTo>
                  <a:lnTo>
                    <a:pt x="0" y="1203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15"/>
            <p:cNvSpPr/>
            <p:nvPr/>
          </p:nvSpPr>
          <p:spPr>
            <a:xfrm>
              <a:off x="4037012" y="3006725"/>
              <a:ext cx="3678238" cy="1347788"/>
            </a:xfrm>
            <a:custGeom>
              <a:avLst/>
              <a:gdLst/>
              <a:ahLst/>
              <a:cxnLst/>
              <a:rect l="l" t="t" r="r" b="b"/>
              <a:pathLst>
                <a:path w="4633" h="1696" extrusionOk="0">
                  <a:moveTo>
                    <a:pt x="4633" y="1696"/>
                  </a:moveTo>
                  <a:lnTo>
                    <a:pt x="3875" y="1696"/>
                  </a:lnTo>
                  <a:lnTo>
                    <a:pt x="3875" y="1696"/>
                  </a:lnTo>
                  <a:lnTo>
                    <a:pt x="3811" y="1696"/>
                  </a:lnTo>
                  <a:lnTo>
                    <a:pt x="3747" y="1695"/>
                  </a:lnTo>
                  <a:lnTo>
                    <a:pt x="3681" y="1692"/>
                  </a:lnTo>
                  <a:lnTo>
                    <a:pt x="3617" y="1688"/>
                  </a:lnTo>
                  <a:lnTo>
                    <a:pt x="3551" y="1684"/>
                  </a:lnTo>
                  <a:lnTo>
                    <a:pt x="3484" y="1678"/>
                  </a:lnTo>
                  <a:lnTo>
                    <a:pt x="3417" y="1670"/>
                  </a:lnTo>
                  <a:lnTo>
                    <a:pt x="3351" y="1662"/>
                  </a:lnTo>
                  <a:lnTo>
                    <a:pt x="3215" y="1644"/>
                  </a:lnTo>
                  <a:lnTo>
                    <a:pt x="3082" y="1622"/>
                  </a:lnTo>
                  <a:lnTo>
                    <a:pt x="2949" y="1598"/>
                  </a:lnTo>
                  <a:lnTo>
                    <a:pt x="2819" y="1569"/>
                  </a:lnTo>
                  <a:lnTo>
                    <a:pt x="2692" y="1538"/>
                  </a:lnTo>
                  <a:lnTo>
                    <a:pt x="2629" y="1521"/>
                  </a:lnTo>
                  <a:lnTo>
                    <a:pt x="2568" y="1502"/>
                  </a:lnTo>
                  <a:lnTo>
                    <a:pt x="2508" y="1484"/>
                  </a:lnTo>
                  <a:lnTo>
                    <a:pt x="2449" y="1465"/>
                  </a:lnTo>
                  <a:lnTo>
                    <a:pt x="2391" y="1447"/>
                  </a:lnTo>
                  <a:lnTo>
                    <a:pt x="2336" y="1427"/>
                  </a:lnTo>
                  <a:lnTo>
                    <a:pt x="2280" y="1405"/>
                  </a:lnTo>
                  <a:lnTo>
                    <a:pt x="2226" y="1385"/>
                  </a:lnTo>
                  <a:lnTo>
                    <a:pt x="2176" y="1364"/>
                  </a:lnTo>
                  <a:lnTo>
                    <a:pt x="2126" y="1341"/>
                  </a:lnTo>
                  <a:lnTo>
                    <a:pt x="2079" y="1319"/>
                  </a:lnTo>
                  <a:lnTo>
                    <a:pt x="2034" y="1296"/>
                  </a:lnTo>
                  <a:lnTo>
                    <a:pt x="1990" y="1272"/>
                  </a:lnTo>
                  <a:lnTo>
                    <a:pt x="1950" y="1249"/>
                  </a:lnTo>
                  <a:lnTo>
                    <a:pt x="1950" y="1249"/>
                  </a:lnTo>
                  <a:lnTo>
                    <a:pt x="1927" y="1236"/>
                  </a:lnTo>
                  <a:lnTo>
                    <a:pt x="1902" y="1224"/>
                  </a:lnTo>
                  <a:lnTo>
                    <a:pt x="1873" y="1210"/>
                  </a:lnTo>
                  <a:lnTo>
                    <a:pt x="1840" y="1198"/>
                  </a:lnTo>
                  <a:lnTo>
                    <a:pt x="1805" y="1184"/>
                  </a:lnTo>
                  <a:lnTo>
                    <a:pt x="1767" y="1170"/>
                  </a:lnTo>
                  <a:lnTo>
                    <a:pt x="1682" y="1144"/>
                  </a:lnTo>
                  <a:lnTo>
                    <a:pt x="1587" y="1118"/>
                  </a:lnTo>
                  <a:lnTo>
                    <a:pt x="1481" y="1092"/>
                  </a:lnTo>
                  <a:lnTo>
                    <a:pt x="1367" y="1066"/>
                  </a:lnTo>
                  <a:lnTo>
                    <a:pt x="1244" y="1041"/>
                  </a:lnTo>
                  <a:lnTo>
                    <a:pt x="1115" y="1019"/>
                  </a:lnTo>
                  <a:lnTo>
                    <a:pt x="979" y="998"/>
                  </a:lnTo>
                  <a:lnTo>
                    <a:pt x="838" y="979"/>
                  </a:lnTo>
                  <a:lnTo>
                    <a:pt x="692" y="964"/>
                  </a:lnTo>
                  <a:lnTo>
                    <a:pt x="541" y="952"/>
                  </a:lnTo>
                  <a:lnTo>
                    <a:pt x="389" y="941"/>
                  </a:lnTo>
                  <a:lnTo>
                    <a:pt x="310" y="938"/>
                  </a:lnTo>
                  <a:lnTo>
                    <a:pt x="233" y="935"/>
                  </a:lnTo>
                  <a:lnTo>
                    <a:pt x="155" y="933"/>
                  </a:lnTo>
                  <a:lnTo>
                    <a:pt x="76" y="933"/>
                  </a:lnTo>
                  <a:lnTo>
                    <a:pt x="0" y="933"/>
                  </a:lnTo>
                  <a:lnTo>
                    <a:pt x="0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226" y="1"/>
                  </a:lnTo>
                  <a:lnTo>
                    <a:pt x="381" y="7"/>
                  </a:lnTo>
                  <a:lnTo>
                    <a:pt x="542" y="16"/>
                  </a:lnTo>
                  <a:lnTo>
                    <a:pt x="705" y="29"/>
                  </a:lnTo>
                  <a:lnTo>
                    <a:pt x="870" y="46"/>
                  </a:lnTo>
                  <a:lnTo>
                    <a:pt x="1036" y="64"/>
                  </a:lnTo>
                  <a:lnTo>
                    <a:pt x="1201" y="89"/>
                  </a:lnTo>
                  <a:lnTo>
                    <a:pt x="1282" y="101"/>
                  </a:lnTo>
                  <a:lnTo>
                    <a:pt x="1364" y="115"/>
                  </a:lnTo>
                  <a:lnTo>
                    <a:pt x="1444" y="129"/>
                  </a:lnTo>
                  <a:lnTo>
                    <a:pt x="1524" y="144"/>
                  </a:lnTo>
                  <a:lnTo>
                    <a:pt x="1602" y="161"/>
                  </a:lnTo>
                  <a:lnTo>
                    <a:pt x="1677" y="178"/>
                  </a:lnTo>
                  <a:lnTo>
                    <a:pt x="1753" y="196"/>
                  </a:lnTo>
                  <a:lnTo>
                    <a:pt x="1827" y="215"/>
                  </a:lnTo>
                  <a:lnTo>
                    <a:pt x="1897" y="235"/>
                  </a:lnTo>
                  <a:lnTo>
                    <a:pt x="1968" y="255"/>
                  </a:lnTo>
                  <a:lnTo>
                    <a:pt x="2034" y="276"/>
                  </a:lnTo>
                  <a:lnTo>
                    <a:pt x="2100" y="298"/>
                  </a:lnTo>
                  <a:lnTo>
                    <a:pt x="2162" y="321"/>
                  </a:lnTo>
                  <a:lnTo>
                    <a:pt x="2222" y="346"/>
                  </a:lnTo>
                  <a:lnTo>
                    <a:pt x="2279" y="370"/>
                  </a:lnTo>
                  <a:lnTo>
                    <a:pt x="2333" y="395"/>
                  </a:lnTo>
                  <a:lnTo>
                    <a:pt x="2383" y="421"/>
                  </a:lnTo>
                  <a:lnTo>
                    <a:pt x="2429" y="449"/>
                  </a:lnTo>
                  <a:lnTo>
                    <a:pt x="2429" y="449"/>
                  </a:lnTo>
                  <a:lnTo>
                    <a:pt x="2454" y="463"/>
                  </a:lnTo>
                  <a:lnTo>
                    <a:pt x="2482" y="476"/>
                  </a:lnTo>
                  <a:lnTo>
                    <a:pt x="2542" y="504"/>
                  </a:lnTo>
                  <a:lnTo>
                    <a:pt x="2609" y="533"/>
                  </a:lnTo>
                  <a:lnTo>
                    <a:pt x="2686" y="559"/>
                  </a:lnTo>
                  <a:lnTo>
                    <a:pt x="2769" y="587"/>
                  </a:lnTo>
                  <a:lnTo>
                    <a:pt x="2857" y="613"/>
                  </a:lnTo>
                  <a:lnTo>
                    <a:pt x="2951" y="638"/>
                  </a:lnTo>
                  <a:lnTo>
                    <a:pt x="3048" y="661"/>
                  </a:lnTo>
                  <a:lnTo>
                    <a:pt x="3148" y="683"/>
                  </a:lnTo>
                  <a:lnTo>
                    <a:pt x="3251" y="703"/>
                  </a:lnTo>
                  <a:lnTo>
                    <a:pt x="3355" y="719"/>
                  </a:lnTo>
                  <a:lnTo>
                    <a:pt x="3461" y="735"/>
                  </a:lnTo>
                  <a:lnTo>
                    <a:pt x="3568" y="747"/>
                  </a:lnTo>
                  <a:lnTo>
                    <a:pt x="3672" y="756"/>
                  </a:lnTo>
                  <a:lnTo>
                    <a:pt x="3774" y="761"/>
                  </a:lnTo>
                  <a:lnTo>
                    <a:pt x="3824" y="762"/>
                  </a:lnTo>
                  <a:lnTo>
                    <a:pt x="3875" y="764"/>
                  </a:lnTo>
                  <a:lnTo>
                    <a:pt x="4633" y="764"/>
                  </a:lnTo>
                  <a:lnTo>
                    <a:pt x="4633" y="169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15"/>
            <p:cNvSpPr/>
            <p:nvPr/>
          </p:nvSpPr>
          <p:spPr>
            <a:xfrm>
              <a:off x="7648575" y="3502025"/>
              <a:ext cx="303213" cy="952500"/>
            </a:xfrm>
            <a:custGeom>
              <a:avLst/>
              <a:gdLst/>
              <a:ahLst/>
              <a:cxnLst/>
              <a:rect l="l" t="t" r="r" b="b"/>
              <a:pathLst>
                <a:path w="383" h="1201" extrusionOk="0">
                  <a:moveTo>
                    <a:pt x="5" y="0"/>
                  </a:moveTo>
                  <a:lnTo>
                    <a:pt x="383" y="601"/>
                  </a:lnTo>
                  <a:lnTo>
                    <a:pt x="5" y="1201"/>
                  </a:lnTo>
                  <a:lnTo>
                    <a:pt x="0" y="1201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15"/>
            <p:cNvSpPr/>
            <p:nvPr/>
          </p:nvSpPr>
          <p:spPr>
            <a:xfrm>
              <a:off x="4097337" y="1585913"/>
              <a:ext cx="3540125" cy="1773238"/>
            </a:xfrm>
            <a:custGeom>
              <a:avLst/>
              <a:gdLst/>
              <a:ahLst/>
              <a:cxnLst/>
              <a:rect l="l" t="t" r="r" b="b"/>
              <a:pathLst>
                <a:path w="4460" h="2234" extrusionOk="0">
                  <a:moveTo>
                    <a:pt x="0" y="2234"/>
                  </a:moveTo>
                  <a:lnTo>
                    <a:pt x="0" y="2234"/>
                  </a:lnTo>
                  <a:lnTo>
                    <a:pt x="76" y="2232"/>
                  </a:lnTo>
                  <a:lnTo>
                    <a:pt x="151" y="2227"/>
                  </a:lnTo>
                  <a:lnTo>
                    <a:pt x="225" y="2220"/>
                  </a:lnTo>
                  <a:lnTo>
                    <a:pt x="297" y="2210"/>
                  </a:lnTo>
                  <a:lnTo>
                    <a:pt x="368" y="2198"/>
                  </a:lnTo>
                  <a:lnTo>
                    <a:pt x="439" y="2183"/>
                  </a:lnTo>
                  <a:lnTo>
                    <a:pt x="506" y="2164"/>
                  </a:lnTo>
                  <a:lnTo>
                    <a:pt x="574" y="2144"/>
                  </a:lnTo>
                  <a:lnTo>
                    <a:pt x="639" y="2123"/>
                  </a:lnTo>
                  <a:lnTo>
                    <a:pt x="702" y="2098"/>
                  </a:lnTo>
                  <a:lnTo>
                    <a:pt x="763" y="2071"/>
                  </a:lnTo>
                  <a:lnTo>
                    <a:pt x="823" y="2041"/>
                  </a:lnTo>
                  <a:lnTo>
                    <a:pt x="880" y="2011"/>
                  </a:lnTo>
                  <a:lnTo>
                    <a:pt x="937" y="1977"/>
                  </a:lnTo>
                  <a:lnTo>
                    <a:pt x="989" y="1943"/>
                  </a:lnTo>
                  <a:lnTo>
                    <a:pt x="1040" y="1904"/>
                  </a:lnTo>
                  <a:lnTo>
                    <a:pt x="1089" y="1866"/>
                  </a:lnTo>
                  <a:lnTo>
                    <a:pt x="1135" y="1826"/>
                  </a:lnTo>
                  <a:lnTo>
                    <a:pt x="1178" y="1783"/>
                  </a:lnTo>
                  <a:lnTo>
                    <a:pt x="1220" y="1740"/>
                  </a:lnTo>
                  <a:lnTo>
                    <a:pt x="1257" y="1694"/>
                  </a:lnTo>
                  <a:lnTo>
                    <a:pt x="1292" y="1648"/>
                  </a:lnTo>
                  <a:lnTo>
                    <a:pt x="1325" y="1600"/>
                  </a:lnTo>
                  <a:lnTo>
                    <a:pt x="1354" y="1551"/>
                  </a:lnTo>
                  <a:lnTo>
                    <a:pt x="1380" y="1500"/>
                  </a:lnTo>
                  <a:lnTo>
                    <a:pt x="1403" y="1448"/>
                  </a:lnTo>
                  <a:lnTo>
                    <a:pt x="1421" y="1395"/>
                  </a:lnTo>
                  <a:lnTo>
                    <a:pt x="1438" y="1341"/>
                  </a:lnTo>
                  <a:lnTo>
                    <a:pt x="1445" y="1314"/>
                  </a:lnTo>
                  <a:lnTo>
                    <a:pt x="1451" y="1286"/>
                  </a:lnTo>
                  <a:lnTo>
                    <a:pt x="1455" y="1258"/>
                  </a:lnTo>
                  <a:lnTo>
                    <a:pt x="1458" y="1231"/>
                  </a:lnTo>
                  <a:lnTo>
                    <a:pt x="1461" y="1201"/>
                  </a:lnTo>
                  <a:lnTo>
                    <a:pt x="1465" y="1174"/>
                  </a:lnTo>
                  <a:lnTo>
                    <a:pt x="1465" y="1145"/>
                  </a:lnTo>
                  <a:lnTo>
                    <a:pt x="1466" y="1117"/>
                  </a:lnTo>
                  <a:lnTo>
                    <a:pt x="1466" y="1117"/>
                  </a:lnTo>
                  <a:lnTo>
                    <a:pt x="1466" y="1088"/>
                  </a:lnTo>
                  <a:lnTo>
                    <a:pt x="1468" y="1060"/>
                  </a:lnTo>
                  <a:lnTo>
                    <a:pt x="1469" y="1031"/>
                  </a:lnTo>
                  <a:lnTo>
                    <a:pt x="1472" y="1003"/>
                  </a:lnTo>
                  <a:lnTo>
                    <a:pt x="1477" y="975"/>
                  </a:lnTo>
                  <a:lnTo>
                    <a:pt x="1483" y="948"/>
                  </a:lnTo>
                  <a:lnTo>
                    <a:pt x="1489" y="920"/>
                  </a:lnTo>
                  <a:lnTo>
                    <a:pt x="1497" y="892"/>
                  </a:lnTo>
                  <a:lnTo>
                    <a:pt x="1506" y="865"/>
                  </a:lnTo>
                  <a:lnTo>
                    <a:pt x="1515" y="838"/>
                  </a:lnTo>
                  <a:lnTo>
                    <a:pt x="1526" y="812"/>
                  </a:lnTo>
                  <a:lnTo>
                    <a:pt x="1538" y="786"/>
                  </a:lnTo>
                  <a:lnTo>
                    <a:pt x="1551" y="760"/>
                  </a:lnTo>
                  <a:lnTo>
                    <a:pt x="1565" y="734"/>
                  </a:lnTo>
                  <a:lnTo>
                    <a:pt x="1578" y="708"/>
                  </a:lnTo>
                  <a:lnTo>
                    <a:pt x="1594" y="683"/>
                  </a:lnTo>
                  <a:lnTo>
                    <a:pt x="1628" y="634"/>
                  </a:lnTo>
                  <a:lnTo>
                    <a:pt x="1664" y="585"/>
                  </a:lnTo>
                  <a:lnTo>
                    <a:pt x="1706" y="538"/>
                  </a:lnTo>
                  <a:lnTo>
                    <a:pt x="1749" y="494"/>
                  </a:lnTo>
                  <a:lnTo>
                    <a:pt x="1797" y="449"/>
                  </a:lnTo>
                  <a:lnTo>
                    <a:pt x="1846" y="408"/>
                  </a:lnTo>
                  <a:lnTo>
                    <a:pt x="1900" y="366"/>
                  </a:lnTo>
                  <a:lnTo>
                    <a:pt x="1955" y="328"/>
                  </a:lnTo>
                  <a:lnTo>
                    <a:pt x="2014" y="291"/>
                  </a:lnTo>
                  <a:lnTo>
                    <a:pt x="2075" y="255"/>
                  </a:lnTo>
                  <a:lnTo>
                    <a:pt x="2138" y="223"/>
                  </a:lnTo>
                  <a:lnTo>
                    <a:pt x="2204" y="191"/>
                  </a:lnTo>
                  <a:lnTo>
                    <a:pt x="2273" y="162"/>
                  </a:lnTo>
                  <a:lnTo>
                    <a:pt x="2344" y="135"/>
                  </a:lnTo>
                  <a:lnTo>
                    <a:pt x="2417" y="111"/>
                  </a:lnTo>
                  <a:lnTo>
                    <a:pt x="2492" y="88"/>
                  </a:lnTo>
                  <a:lnTo>
                    <a:pt x="2569" y="68"/>
                  </a:lnTo>
                  <a:lnTo>
                    <a:pt x="2647" y="51"/>
                  </a:lnTo>
                  <a:lnTo>
                    <a:pt x="2727" y="35"/>
                  </a:lnTo>
                  <a:lnTo>
                    <a:pt x="2810" y="23"/>
                  </a:lnTo>
                  <a:lnTo>
                    <a:pt x="2893" y="12"/>
                  </a:lnTo>
                  <a:lnTo>
                    <a:pt x="2978" y="6"/>
                  </a:lnTo>
                  <a:lnTo>
                    <a:pt x="3064" y="2"/>
                  </a:lnTo>
                  <a:lnTo>
                    <a:pt x="3150" y="0"/>
                  </a:lnTo>
                  <a:lnTo>
                    <a:pt x="3150" y="0"/>
                  </a:lnTo>
                  <a:lnTo>
                    <a:pt x="4460" y="0"/>
                  </a:lnTo>
                </a:path>
              </a:pathLst>
            </a:custGeom>
            <a:noFill/>
            <a:ln w="12700" cap="flat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15"/>
            <p:cNvSpPr/>
            <p:nvPr/>
          </p:nvSpPr>
          <p:spPr>
            <a:xfrm>
              <a:off x="4097337" y="350838"/>
              <a:ext cx="3538538" cy="3008313"/>
            </a:xfrm>
            <a:custGeom>
              <a:avLst/>
              <a:gdLst/>
              <a:ahLst/>
              <a:cxnLst/>
              <a:rect l="l" t="t" r="r" b="b"/>
              <a:pathLst>
                <a:path w="4459" h="3791" extrusionOk="0">
                  <a:moveTo>
                    <a:pt x="0" y="3791"/>
                  </a:moveTo>
                  <a:lnTo>
                    <a:pt x="0" y="3791"/>
                  </a:lnTo>
                  <a:lnTo>
                    <a:pt x="39" y="3789"/>
                  </a:lnTo>
                  <a:lnTo>
                    <a:pt x="76" y="3787"/>
                  </a:lnTo>
                  <a:lnTo>
                    <a:pt x="114" y="3784"/>
                  </a:lnTo>
                  <a:lnTo>
                    <a:pt x="151" y="3780"/>
                  </a:lnTo>
                  <a:lnTo>
                    <a:pt x="188" y="3775"/>
                  </a:lnTo>
                  <a:lnTo>
                    <a:pt x="225" y="3769"/>
                  </a:lnTo>
                  <a:lnTo>
                    <a:pt x="262" y="3761"/>
                  </a:lnTo>
                  <a:lnTo>
                    <a:pt x="297" y="3752"/>
                  </a:lnTo>
                  <a:lnTo>
                    <a:pt x="333" y="3741"/>
                  </a:lnTo>
                  <a:lnTo>
                    <a:pt x="368" y="3731"/>
                  </a:lnTo>
                  <a:lnTo>
                    <a:pt x="403" y="3718"/>
                  </a:lnTo>
                  <a:lnTo>
                    <a:pt x="439" y="3706"/>
                  </a:lnTo>
                  <a:lnTo>
                    <a:pt x="473" y="3692"/>
                  </a:lnTo>
                  <a:lnTo>
                    <a:pt x="506" y="3677"/>
                  </a:lnTo>
                  <a:lnTo>
                    <a:pt x="540" y="3660"/>
                  </a:lnTo>
                  <a:lnTo>
                    <a:pt x="574" y="3643"/>
                  </a:lnTo>
                  <a:lnTo>
                    <a:pt x="606" y="3624"/>
                  </a:lnTo>
                  <a:lnTo>
                    <a:pt x="639" y="3606"/>
                  </a:lnTo>
                  <a:lnTo>
                    <a:pt x="671" y="3584"/>
                  </a:lnTo>
                  <a:lnTo>
                    <a:pt x="702" y="3564"/>
                  </a:lnTo>
                  <a:lnTo>
                    <a:pt x="732" y="3541"/>
                  </a:lnTo>
                  <a:lnTo>
                    <a:pt x="763" y="3518"/>
                  </a:lnTo>
                  <a:lnTo>
                    <a:pt x="794" y="3495"/>
                  </a:lnTo>
                  <a:lnTo>
                    <a:pt x="823" y="3471"/>
                  </a:lnTo>
                  <a:lnTo>
                    <a:pt x="852" y="3444"/>
                  </a:lnTo>
                  <a:lnTo>
                    <a:pt x="882" y="3418"/>
                  </a:lnTo>
                  <a:lnTo>
                    <a:pt x="909" y="3391"/>
                  </a:lnTo>
                  <a:lnTo>
                    <a:pt x="937" y="3363"/>
                  </a:lnTo>
                  <a:lnTo>
                    <a:pt x="963" y="3334"/>
                  </a:lnTo>
                  <a:lnTo>
                    <a:pt x="989" y="3303"/>
                  </a:lnTo>
                  <a:lnTo>
                    <a:pt x="1015" y="3272"/>
                  </a:lnTo>
                  <a:lnTo>
                    <a:pt x="1040" y="3241"/>
                  </a:lnTo>
                  <a:lnTo>
                    <a:pt x="1065" y="3209"/>
                  </a:lnTo>
                  <a:lnTo>
                    <a:pt x="1089" y="3177"/>
                  </a:lnTo>
                  <a:lnTo>
                    <a:pt x="1112" y="3143"/>
                  </a:lnTo>
                  <a:lnTo>
                    <a:pt x="1135" y="3109"/>
                  </a:lnTo>
                  <a:lnTo>
                    <a:pt x="1178" y="3038"/>
                  </a:lnTo>
                  <a:lnTo>
                    <a:pt x="1220" y="2965"/>
                  </a:lnTo>
                  <a:lnTo>
                    <a:pt x="1257" y="2889"/>
                  </a:lnTo>
                  <a:lnTo>
                    <a:pt x="1292" y="2811"/>
                  </a:lnTo>
                  <a:lnTo>
                    <a:pt x="1325" y="2731"/>
                  </a:lnTo>
                  <a:lnTo>
                    <a:pt x="1354" y="2648"/>
                  </a:lnTo>
                  <a:lnTo>
                    <a:pt x="1380" y="2563"/>
                  </a:lnTo>
                  <a:lnTo>
                    <a:pt x="1403" y="2477"/>
                  </a:lnTo>
                  <a:lnTo>
                    <a:pt x="1412" y="2432"/>
                  </a:lnTo>
                  <a:lnTo>
                    <a:pt x="1421" y="2388"/>
                  </a:lnTo>
                  <a:lnTo>
                    <a:pt x="1431" y="2343"/>
                  </a:lnTo>
                  <a:lnTo>
                    <a:pt x="1438" y="2299"/>
                  </a:lnTo>
                  <a:lnTo>
                    <a:pt x="1445" y="2252"/>
                  </a:lnTo>
                  <a:lnTo>
                    <a:pt x="1451" y="2206"/>
                  </a:lnTo>
                  <a:lnTo>
                    <a:pt x="1455" y="2160"/>
                  </a:lnTo>
                  <a:lnTo>
                    <a:pt x="1460" y="2112"/>
                  </a:lnTo>
                  <a:lnTo>
                    <a:pt x="1463" y="2066"/>
                  </a:lnTo>
                  <a:lnTo>
                    <a:pt x="1465" y="2019"/>
                  </a:lnTo>
                  <a:lnTo>
                    <a:pt x="1466" y="1971"/>
                  </a:lnTo>
                  <a:lnTo>
                    <a:pt x="1466" y="1923"/>
                  </a:lnTo>
                  <a:lnTo>
                    <a:pt x="1465" y="1868"/>
                  </a:lnTo>
                  <a:lnTo>
                    <a:pt x="1465" y="1868"/>
                  </a:lnTo>
                  <a:lnTo>
                    <a:pt x="1466" y="1820"/>
                  </a:lnTo>
                  <a:lnTo>
                    <a:pt x="1466" y="1772"/>
                  </a:lnTo>
                  <a:lnTo>
                    <a:pt x="1469" y="1725"/>
                  </a:lnTo>
                  <a:lnTo>
                    <a:pt x="1472" y="1677"/>
                  </a:lnTo>
                  <a:lnTo>
                    <a:pt x="1477" y="1631"/>
                  </a:lnTo>
                  <a:lnTo>
                    <a:pt x="1483" y="1585"/>
                  </a:lnTo>
                  <a:lnTo>
                    <a:pt x="1489" y="1539"/>
                  </a:lnTo>
                  <a:lnTo>
                    <a:pt x="1497" y="1493"/>
                  </a:lnTo>
                  <a:lnTo>
                    <a:pt x="1506" y="1448"/>
                  </a:lnTo>
                  <a:lnTo>
                    <a:pt x="1515" y="1403"/>
                  </a:lnTo>
                  <a:lnTo>
                    <a:pt x="1526" y="1359"/>
                  </a:lnTo>
                  <a:lnTo>
                    <a:pt x="1538" y="1314"/>
                  </a:lnTo>
                  <a:lnTo>
                    <a:pt x="1551" y="1271"/>
                  </a:lnTo>
                  <a:lnTo>
                    <a:pt x="1565" y="1228"/>
                  </a:lnTo>
                  <a:lnTo>
                    <a:pt x="1578" y="1185"/>
                  </a:lnTo>
                  <a:lnTo>
                    <a:pt x="1594" y="1143"/>
                  </a:lnTo>
                  <a:lnTo>
                    <a:pt x="1611" y="1102"/>
                  </a:lnTo>
                  <a:lnTo>
                    <a:pt x="1628" y="1060"/>
                  </a:lnTo>
                  <a:lnTo>
                    <a:pt x="1646" y="1020"/>
                  </a:lnTo>
                  <a:lnTo>
                    <a:pt x="1664" y="980"/>
                  </a:lnTo>
                  <a:lnTo>
                    <a:pt x="1684" y="940"/>
                  </a:lnTo>
                  <a:lnTo>
                    <a:pt x="1704" y="902"/>
                  </a:lnTo>
                  <a:lnTo>
                    <a:pt x="1726" y="863"/>
                  </a:lnTo>
                  <a:lnTo>
                    <a:pt x="1749" y="826"/>
                  </a:lnTo>
                  <a:lnTo>
                    <a:pt x="1772" y="790"/>
                  </a:lnTo>
                  <a:lnTo>
                    <a:pt x="1795" y="753"/>
                  </a:lnTo>
                  <a:lnTo>
                    <a:pt x="1821" y="717"/>
                  </a:lnTo>
                  <a:lnTo>
                    <a:pt x="1846" y="682"/>
                  </a:lnTo>
                  <a:lnTo>
                    <a:pt x="1872" y="648"/>
                  </a:lnTo>
                  <a:lnTo>
                    <a:pt x="1898" y="614"/>
                  </a:lnTo>
                  <a:lnTo>
                    <a:pt x="1926" y="582"/>
                  </a:lnTo>
                  <a:lnTo>
                    <a:pt x="1955" y="550"/>
                  </a:lnTo>
                  <a:lnTo>
                    <a:pt x="1984" y="517"/>
                  </a:lnTo>
                  <a:lnTo>
                    <a:pt x="2014" y="488"/>
                  </a:lnTo>
                  <a:lnTo>
                    <a:pt x="2044" y="457"/>
                  </a:lnTo>
                  <a:lnTo>
                    <a:pt x="2075" y="428"/>
                  </a:lnTo>
                  <a:lnTo>
                    <a:pt x="2106" y="400"/>
                  </a:lnTo>
                  <a:lnTo>
                    <a:pt x="2138" y="373"/>
                  </a:lnTo>
                  <a:lnTo>
                    <a:pt x="2172" y="347"/>
                  </a:lnTo>
                  <a:lnTo>
                    <a:pt x="2204" y="320"/>
                  </a:lnTo>
                  <a:lnTo>
                    <a:pt x="2238" y="296"/>
                  </a:lnTo>
                  <a:lnTo>
                    <a:pt x="2273" y="273"/>
                  </a:lnTo>
                  <a:lnTo>
                    <a:pt x="2309" y="250"/>
                  </a:lnTo>
                  <a:lnTo>
                    <a:pt x="2344" y="227"/>
                  </a:lnTo>
                  <a:lnTo>
                    <a:pt x="2381" y="207"/>
                  </a:lnTo>
                  <a:lnTo>
                    <a:pt x="2417" y="185"/>
                  </a:lnTo>
                  <a:lnTo>
                    <a:pt x="2455" y="167"/>
                  </a:lnTo>
                  <a:lnTo>
                    <a:pt x="2492" y="148"/>
                  </a:lnTo>
                  <a:lnTo>
                    <a:pt x="2530" y="131"/>
                  </a:lnTo>
                  <a:lnTo>
                    <a:pt x="2569" y="114"/>
                  </a:lnTo>
                  <a:lnTo>
                    <a:pt x="2607" y="99"/>
                  </a:lnTo>
                  <a:lnTo>
                    <a:pt x="2647" y="85"/>
                  </a:lnTo>
                  <a:lnTo>
                    <a:pt x="2687" y="73"/>
                  </a:lnTo>
                  <a:lnTo>
                    <a:pt x="2727" y="60"/>
                  </a:lnTo>
                  <a:lnTo>
                    <a:pt x="2769" y="48"/>
                  </a:lnTo>
                  <a:lnTo>
                    <a:pt x="2810" y="39"/>
                  </a:lnTo>
                  <a:lnTo>
                    <a:pt x="2852" y="30"/>
                  </a:lnTo>
                  <a:lnTo>
                    <a:pt x="2893" y="22"/>
                  </a:lnTo>
                  <a:lnTo>
                    <a:pt x="2935" y="16"/>
                  </a:lnTo>
                  <a:lnTo>
                    <a:pt x="2978" y="11"/>
                  </a:lnTo>
                  <a:lnTo>
                    <a:pt x="3021" y="7"/>
                  </a:lnTo>
                  <a:lnTo>
                    <a:pt x="3064" y="4"/>
                  </a:lnTo>
                  <a:lnTo>
                    <a:pt x="3107" y="2"/>
                  </a:lnTo>
                  <a:lnTo>
                    <a:pt x="3150" y="0"/>
                  </a:lnTo>
                  <a:lnTo>
                    <a:pt x="3150" y="0"/>
                  </a:lnTo>
                  <a:lnTo>
                    <a:pt x="4459" y="0"/>
                  </a:lnTo>
                </a:path>
              </a:pathLst>
            </a:custGeom>
            <a:noFill/>
            <a:ln w="12700" cap="flat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15"/>
            <p:cNvSpPr/>
            <p:nvPr/>
          </p:nvSpPr>
          <p:spPr>
            <a:xfrm>
              <a:off x="4097337" y="2771775"/>
              <a:ext cx="3540125" cy="587375"/>
            </a:xfrm>
            <a:custGeom>
              <a:avLst/>
              <a:gdLst/>
              <a:ahLst/>
              <a:cxnLst/>
              <a:rect l="l" t="t" r="r" b="b"/>
              <a:pathLst>
                <a:path w="4460" h="740" extrusionOk="0">
                  <a:moveTo>
                    <a:pt x="0" y="740"/>
                  </a:moveTo>
                  <a:lnTo>
                    <a:pt x="0" y="740"/>
                  </a:lnTo>
                  <a:lnTo>
                    <a:pt x="77" y="738"/>
                  </a:lnTo>
                  <a:lnTo>
                    <a:pt x="154" y="736"/>
                  </a:lnTo>
                  <a:lnTo>
                    <a:pt x="233" y="735"/>
                  </a:lnTo>
                  <a:lnTo>
                    <a:pt x="311" y="732"/>
                  </a:lnTo>
                  <a:lnTo>
                    <a:pt x="468" y="721"/>
                  </a:lnTo>
                  <a:lnTo>
                    <a:pt x="625" y="709"/>
                  </a:lnTo>
                  <a:lnTo>
                    <a:pt x="780" y="693"/>
                  </a:lnTo>
                  <a:lnTo>
                    <a:pt x="934" y="673"/>
                  </a:lnTo>
                  <a:lnTo>
                    <a:pt x="1085" y="652"/>
                  </a:lnTo>
                  <a:lnTo>
                    <a:pt x="1231" y="627"/>
                  </a:lnTo>
                  <a:lnTo>
                    <a:pt x="1372" y="600"/>
                  </a:lnTo>
                  <a:lnTo>
                    <a:pt x="1506" y="570"/>
                  </a:lnTo>
                  <a:lnTo>
                    <a:pt x="1571" y="555"/>
                  </a:lnTo>
                  <a:lnTo>
                    <a:pt x="1632" y="540"/>
                  </a:lnTo>
                  <a:lnTo>
                    <a:pt x="1692" y="523"/>
                  </a:lnTo>
                  <a:lnTo>
                    <a:pt x="1751" y="506"/>
                  </a:lnTo>
                  <a:lnTo>
                    <a:pt x="1806" y="489"/>
                  </a:lnTo>
                  <a:lnTo>
                    <a:pt x="1858" y="470"/>
                  </a:lnTo>
                  <a:lnTo>
                    <a:pt x="1909" y="452"/>
                  </a:lnTo>
                  <a:lnTo>
                    <a:pt x="1957" y="433"/>
                  </a:lnTo>
                  <a:lnTo>
                    <a:pt x="2000" y="415"/>
                  </a:lnTo>
                  <a:lnTo>
                    <a:pt x="2041" y="397"/>
                  </a:lnTo>
                  <a:lnTo>
                    <a:pt x="2080" y="377"/>
                  </a:lnTo>
                  <a:lnTo>
                    <a:pt x="2114" y="357"/>
                  </a:lnTo>
                  <a:lnTo>
                    <a:pt x="2114" y="357"/>
                  </a:lnTo>
                  <a:lnTo>
                    <a:pt x="2147" y="338"/>
                  </a:lnTo>
                  <a:lnTo>
                    <a:pt x="2184" y="318"/>
                  </a:lnTo>
                  <a:lnTo>
                    <a:pt x="2223" y="300"/>
                  </a:lnTo>
                  <a:lnTo>
                    <a:pt x="2263" y="281"/>
                  </a:lnTo>
                  <a:lnTo>
                    <a:pt x="2306" y="264"/>
                  </a:lnTo>
                  <a:lnTo>
                    <a:pt x="2349" y="246"/>
                  </a:lnTo>
                  <a:lnTo>
                    <a:pt x="2395" y="229"/>
                  </a:lnTo>
                  <a:lnTo>
                    <a:pt x="2443" y="213"/>
                  </a:lnTo>
                  <a:lnTo>
                    <a:pt x="2543" y="181"/>
                  </a:lnTo>
                  <a:lnTo>
                    <a:pt x="2649" y="152"/>
                  </a:lnTo>
                  <a:lnTo>
                    <a:pt x="2758" y="124"/>
                  </a:lnTo>
                  <a:lnTo>
                    <a:pt x="2870" y="100"/>
                  </a:lnTo>
                  <a:lnTo>
                    <a:pt x="2986" y="77"/>
                  </a:lnTo>
                  <a:lnTo>
                    <a:pt x="3104" y="57"/>
                  </a:lnTo>
                  <a:lnTo>
                    <a:pt x="3222" y="40"/>
                  </a:lnTo>
                  <a:lnTo>
                    <a:pt x="3341" y="26"/>
                  </a:lnTo>
                  <a:lnTo>
                    <a:pt x="3459" y="15"/>
                  </a:lnTo>
                  <a:lnTo>
                    <a:pt x="3575" y="6"/>
                  </a:lnTo>
                  <a:lnTo>
                    <a:pt x="3688" y="1"/>
                  </a:lnTo>
                  <a:lnTo>
                    <a:pt x="3799" y="0"/>
                  </a:lnTo>
                  <a:lnTo>
                    <a:pt x="3799" y="0"/>
                  </a:lnTo>
                  <a:lnTo>
                    <a:pt x="4460" y="0"/>
                  </a:lnTo>
                </a:path>
              </a:pathLst>
            </a:custGeom>
            <a:noFill/>
            <a:ln w="12700" cap="flat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15"/>
            <p:cNvSpPr/>
            <p:nvPr/>
          </p:nvSpPr>
          <p:spPr>
            <a:xfrm>
              <a:off x="4097337" y="3397250"/>
              <a:ext cx="3540125" cy="1760538"/>
            </a:xfrm>
            <a:custGeom>
              <a:avLst/>
              <a:gdLst/>
              <a:ahLst/>
              <a:cxnLst/>
              <a:rect l="l" t="t" r="r" b="b"/>
              <a:pathLst>
                <a:path w="4460" h="2216" extrusionOk="0">
                  <a:moveTo>
                    <a:pt x="0" y="0"/>
                  </a:moveTo>
                  <a:lnTo>
                    <a:pt x="0" y="0"/>
                  </a:lnTo>
                  <a:lnTo>
                    <a:pt x="76" y="1"/>
                  </a:lnTo>
                  <a:lnTo>
                    <a:pt x="151" y="4"/>
                  </a:lnTo>
                  <a:lnTo>
                    <a:pt x="225" y="12"/>
                  </a:lnTo>
                  <a:lnTo>
                    <a:pt x="297" y="21"/>
                  </a:lnTo>
                  <a:lnTo>
                    <a:pt x="368" y="35"/>
                  </a:lnTo>
                  <a:lnTo>
                    <a:pt x="439" y="49"/>
                  </a:lnTo>
                  <a:lnTo>
                    <a:pt x="506" y="67"/>
                  </a:lnTo>
                  <a:lnTo>
                    <a:pt x="574" y="87"/>
                  </a:lnTo>
                  <a:lnTo>
                    <a:pt x="639" y="109"/>
                  </a:lnTo>
                  <a:lnTo>
                    <a:pt x="702" y="135"/>
                  </a:lnTo>
                  <a:lnTo>
                    <a:pt x="763" y="161"/>
                  </a:lnTo>
                  <a:lnTo>
                    <a:pt x="823" y="191"/>
                  </a:lnTo>
                  <a:lnTo>
                    <a:pt x="880" y="221"/>
                  </a:lnTo>
                  <a:lnTo>
                    <a:pt x="937" y="255"/>
                  </a:lnTo>
                  <a:lnTo>
                    <a:pt x="989" y="290"/>
                  </a:lnTo>
                  <a:lnTo>
                    <a:pt x="1040" y="327"/>
                  </a:lnTo>
                  <a:lnTo>
                    <a:pt x="1089" y="366"/>
                  </a:lnTo>
                  <a:lnTo>
                    <a:pt x="1135" y="406"/>
                  </a:lnTo>
                  <a:lnTo>
                    <a:pt x="1178" y="449"/>
                  </a:lnTo>
                  <a:lnTo>
                    <a:pt x="1220" y="492"/>
                  </a:lnTo>
                  <a:lnTo>
                    <a:pt x="1257" y="538"/>
                  </a:lnTo>
                  <a:lnTo>
                    <a:pt x="1292" y="584"/>
                  </a:lnTo>
                  <a:lnTo>
                    <a:pt x="1325" y="632"/>
                  </a:lnTo>
                  <a:lnTo>
                    <a:pt x="1354" y="683"/>
                  </a:lnTo>
                  <a:lnTo>
                    <a:pt x="1380" y="733"/>
                  </a:lnTo>
                  <a:lnTo>
                    <a:pt x="1403" y="784"/>
                  </a:lnTo>
                  <a:lnTo>
                    <a:pt x="1421" y="838"/>
                  </a:lnTo>
                  <a:lnTo>
                    <a:pt x="1438" y="892"/>
                  </a:lnTo>
                  <a:lnTo>
                    <a:pt x="1445" y="918"/>
                  </a:lnTo>
                  <a:lnTo>
                    <a:pt x="1451" y="946"/>
                  </a:lnTo>
                  <a:lnTo>
                    <a:pt x="1455" y="973"/>
                  </a:lnTo>
                  <a:lnTo>
                    <a:pt x="1458" y="1003"/>
                  </a:lnTo>
                  <a:lnTo>
                    <a:pt x="1461" y="1030"/>
                  </a:lnTo>
                  <a:lnTo>
                    <a:pt x="1465" y="1058"/>
                  </a:lnTo>
                  <a:lnTo>
                    <a:pt x="1465" y="1087"/>
                  </a:lnTo>
                  <a:lnTo>
                    <a:pt x="1466" y="1115"/>
                  </a:lnTo>
                  <a:lnTo>
                    <a:pt x="1466" y="1115"/>
                  </a:lnTo>
                  <a:lnTo>
                    <a:pt x="1466" y="1144"/>
                  </a:lnTo>
                  <a:lnTo>
                    <a:pt x="1468" y="1173"/>
                  </a:lnTo>
                  <a:lnTo>
                    <a:pt x="1469" y="1201"/>
                  </a:lnTo>
                  <a:lnTo>
                    <a:pt x="1472" y="1229"/>
                  </a:lnTo>
                  <a:lnTo>
                    <a:pt x="1477" y="1256"/>
                  </a:lnTo>
                  <a:lnTo>
                    <a:pt x="1483" y="1284"/>
                  </a:lnTo>
                  <a:lnTo>
                    <a:pt x="1489" y="1312"/>
                  </a:lnTo>
                  <a:lnTo>
                    <a:pt x="1497" y="1340"/>
                  </a:lnTo>
                  <a:lnTo>
                    <a:pt x="1506" y="1366"/>
                  </a:lnTo>
                  <a:lnTo>
                    <a:pt x="1515" y="1393"/>
                  </a:lnTo>
                  <a:lnTo>
                    <a:pt x="1526" y="1420"/>
                  </a:lnTo>
                  <a:lnTo>
                    <a:pt x="1538" y="1446"/>
                  </a:lnTo>
                  <a:lnTo>
                    <a:pt x="1551" y="1472"/>
                  </a:lnTo>
                  <a:lnTo>
                    <a:pt x="1565" y="1496"/>
                  </a:lnTo>
                  <a:lnTo>
                    <a:pt x="1578" y="1523"/>
                  </a:lnTo>
                  <a:lnTo>
                    <a:pt x="1594" y="1547"/>
                  </a:lnTo>
                  <a:lnTo>
                    <a:pt x="1628" y="1595"/>
                  </a:lnTo>
                  <a:lnTo>
                    <a:pt x="1664" y="1643"/>
                  </a:lnTo>
                  <a:lnTo>
                    <a:pt x="1706" y="1689"/>
                  </a:lnTo>
                  <a:lnTo>
                    <a:pt x="1749" y="1733"/>
                  </a:lnTo>
                  <a:lnTo>
                    <a:pt x="1797" y="1776"/>
                  </a:lnTo>
                  <a:lnTo>
                    <a:pt x="1846" y="1818"/>
                  </a:lnTo>
                  <a:lnTo>
                    <a:pt x="1900" y="1858"/>
                  </a:lnTo>
                  <a:lnTo>
                    <a:pt x="1955" y="1896"/>
                  </a:lnTo>
                  <a:lnTo>
                    <a:pt x="2014" y="1933"/>
                  </a:lnTo>
                  <a:lnTo>
                    <a:pt x="2075" y="1967"/>
                  </a:lnTo>
                  <a:lnTo>
                    <a:pt x="2138" y="1999"/>
                  </a:lnTo>
                  <a:lnTo>
                    <a:pt x="2204" y="2030"/>
                  </a:lnTo>
                  <a:lnTo>
                    <a:pt x="2273" y="2058"/>
                  </a:lnTo>
                  <a:lnTo>
                    <a:pt x="2344" y="2086"/>
                  </a:lnTo>
                  <a:lnTo>
                    <a:pt x="2417" y="2109"/>
                  </a:lnTo>
                  <a:lnTo>
                    <a:pt x="2492" y="2130"/>
                  </a:lnTo>
                  <a:lnTo>
                    <a:pt x="2569" y="2150"/>
                  </a:lnTo>
                  <a:lnTo>
                    <a:pt x="2647" y="2167"/>
                  </a:lnTo>
                  <a:lnTo>
                    <a:pt x="2727" y="2182"/>
                  </a:lnTo>
                  <a:lnTo>
                    <a:pt x="2810" y="2195"/>
                  </a:lnTo>
                  <a:lnTo>
                    <a:pt x="2893" y="2204"/>
                  </a:lnTo>
                  <a:lnTo>
                    <a:pt x="2978" y="2212"/>
                  </a:lnTo>
                  <a:lnTo>
                    <a:pt x="3064" y="2215"/>
                  </a:lnTo>
                  <a:lnTo>
                    <a:pt x="3150" y="2216"/>
                  </a:lnTo>
                  <a:lnTo>
                    <a:pt x="3150" y="2216"/>
                  </a:lnTo>
                  <a:lnTo>
                    <a:pt x="4460" y="2216"/>
                  </a:lnTo>
                </a:path>
              </a:pathLst>
            </a:custGeom>
            <a:noFill/>
            <a:ln w="12700" cap="flat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15"/>
            <p:cNvSpPr/>
            <p:nvPr/>
          </p:nvSpPr>
          <p:spPr>
            <a:xfrm>
              <a:off x="4097337" y="3397250"/>
              <a:ext cx="3538538" cy="2992438"/>
            </a:xfrm>
            <a:custGeom>
              <a:avLst/>
              <a:gdLst/>
              <a:ahLst/>
              <a:cxnLst/>
              <a:rect l="l" t="t" r="r" b="b"/>
              <a:pathLst>
                <a:path w="4459" h="3770" extrusionOk="0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lnTo>
                    <a:pt x="76" y="1"/>
                  </a:lnTo>
                  <a:lnTo>
                    <a:pt x="114" y="4"/>
                  </a:lnTo>
                  <a:lnTo>
                    <a:pt x="151" y="9"/>
                  </a:lnTo>
                  <a:lnTo>
                    <a:pt x="188" y="14"/>
                  </a:lnTo>
                  <a:lnTo>
                    <a:pt x="225" y="21"/>
                  </a:lnTo>
                  <a:lnTo>
                    <a:pt x="262" y="29"/>
                  </a:lnTo>
                  <a:lnTo>
                    <a:pt x="297" y="37"/>
                  </a:lnTo>
                  <a:lnTo>
                    <a:pt x="333" y="47"/>
                  </a:lnTo>
                  <a:lnTo>
                    <a:pt x="368" y="58"/>
                  </a:lnTo>
                  <a:lnTo>
                    <a:pt x="403" y="71"/>
                  </a:lnTo>
                  <a:lnTo>
                    <a:pt x="439" y="83"/>
                  </a:lnTo>
                  <a:lnTo>
                    <a:pt x="473" y="98"/>
                  </a:lnTo>
                  <a:lnTo>
                    <a:pt x="506" y="114"/>
                  </a:lnTo>
                  <a:lnTo>
                    <a:pt x="540" y="129"/>
                  </a:lnTo>
                  <a:lnTo>
                    <a:pt x="574" y="146"/>
                  </a:lnTo>
                  <a:lnTo>
                    <a:pt x="606" y="164"/>
                  </a:lnTo>
                  <a:lnTo>
                    <a:pt x="639" y="184"/>
                  </a:lnTo>
                  <a:lnTo>
                    <a:pt x="671" y="204"/>
                  </a:lnTo>
                  <a:lnTo>
                    <a:pt x="702" y="226"/>
                  </a:lnTo>
                  <a:lnTo>
                    <a:pt x="732" y="247"/>
                  </a:lnTo>
                  <a:lnTo>
                    <a:pt x="763" y="270"/>
                  </a:lnTo>
                  <a:lnTo>
                    <a:pt x="794" y="294"/>
                  </a:lnTo>
                  <a:lnTo>
                    <a:pt x="823" y="320"/>
                  </a:lnTo>
                  <a:lnTo>
                    <a:pt x="852" y="344"/>
                  </a:lnTo>
                  <a:lnTo>
                    <a:pt x="882" y="372"/>
                  </a:lnTo>
                  <a:lnTo>
                    <a:pt x="909" y="398"/>
                  </a:lnTo>
                  <a:lnTo>
                    <a:pt x="937" y="427"/>
                  </a:lnTo>
                  <a:lnTo>
                    <a:pt x="963" y="457"/>
                  </a:lnTo>
                  <a:lnTo>
                    <a:pt x="989" y="486"/>
                  </a:lnTo>
                  <a:lnTo>
                    <a:pt x="1015" y="517"/>
                  </a:lnTo>
                  <a:lnTo>
                    <a:pt x="1040" y="547"/>
                  </a:lnTo>
                  <a:lnTo>
                    <a:pt x="1065" y="580"/>
                  </a:lnTo>
                  <a:lnTo>
                    <a:pt x="1089" y="612"/>
                  </a:lnTo>
                  <a:lnTo>
                    <a:pt x="1112" y="646"/>
                  </a:lnTo>
                  <a:lnTo>
                    <a:pt x="1135" y="680"/>
                  </a:lnTo>
                  <a:lnTo>
                    <a:pt x="1178" y="750"/>
                  </a:lnTo>
                  <a:lnTo>
                    <a:pt x="1220" y="824"/>
                  </a:lnTo>
                  <a:lnTo>
                    <a:pt x="1257" y="900"/>
                  </a:lnTo>
                  <a:lnTo>
                    <a:pt x="1292" y="978"/>
                  </a:lnTo>
                  <a:lnTo>
                    <a:pt x="1325" y="1058"/>
                  </a:lnTo>
                  <a:lnTo>
                    <a:pt x="1354" y="1141"/>
                  </a:lnTo>
                  <a:lnTo>
                    <a:pt x="1380" y="1226"/>
                  </a:lnTo>
                  <a:lnTo>
                    <a:pt x="1403" y="1313"/>
                  </a:lnTo>
                  <a:lnTo>
                    <a:pt x="1412" y="1356"/>
                  </a:lnTo>
                  <a:lnTo>
                    <a:pt x="1421" y="1401"/>
                  </a:lnTo>
                  <a:lnTo>
                    <a:pt x="1431" y="1446"/>
                  </a:lnTo>
                  <a:lnTo>
                    <a:pt x="1438" y="1492"/>
                  </a:lnTo>
                  <a:lnTo>
                    <a:pt x="1445" y="1536"/>
                  </a:lnTo>
                  <a:lnTo>
                    <a:pt x="1451" y="1583"/>
                  </a:lnTo>
                  <a:lnTo>
                    <a:pt x="1455" y="1629"/>
                  </a:lnTo>
                  <a:lnTo>
                    <a:pt x="1460" y="1676"/>
                  </a:lnTo>
                  <a:lnTo>
                    <a:pt x="1463" y="1723"/>
                  </a:lnTo>
                  <a:lnTo>
                    <a:pt x="1465" y="1770"/>
                  </a:lnTo>
                  <a:lnTo>
                    <a:pt x="1466" y="1818"/>
                  </a:lnTo>
                  <a:lnTo>
                    <a:pt x="1466" y="1866"/>
                  </a:lnTo>
                  <a:lnTo>
                    <a:pt x="1465" y="1921"/>
                  </a:lnTo>
                  <a:lnTo>
                    <a:pt x="1465" y="1921"/>
                  </a:lnTo>
                  <a:lnTo>
                    <a:pt x="1466" y="1969"/>
                  </a:lnTo>
                  <a:lnTo>
                    <a:pt x="1466" y="2016"/>
                  </a:lnTo>
                  <a:lnTo>
                    <a:pt x="1469" y="2064"/>
                  </a:lnTo>
                  <a:lnTo>
                    <a:pt x="1472" y="2112"/>
                  </a:lnTo>
                  <a:lnTo>
                    <a:pt x="1477" y="2158"/>
                  </a:lnTo>
                  <a:lnTo>
                    <a:pt x="1483" y="2204"/>
                  </a:lnTo>
                  <a:lnTo>
                    <a:pt x="1489" y="2250"/>
                  </a:lnTo>
                  <a:lnTo>
                    <a:pt x="1497" y="2295"/>
                  </a:lnTo>
                  <a:lnTo>
                    <a:pt x="1506" y="2341"/>
                  </a:lnTo>
                  <a:lnTo>
                    <a:pt x="1515" y="2386"/>
                  </a:lnTo>
                  <a:lnTo>
                    <a:pt x="1526" y="2429"/>
                  </a:lnTo>
                  <a:lnTo>
                    <a:pt x="1538" y="2473"/>
                  </a:lnTo>
                  <a:lnTo>
                    <a:pt x="1551" y="2516"/>
                  </a:lnTo>
                  <a:lnTo>
                    <a:pt x="1565" y="2559"/>
                  </a:lnTo>
                  <a:lnTo>
                    <a:pt x="1578" y="2601"/>
                  </a:lnTo>
                  <a:lnTo>
                    <a:pt x="1594" y="2644"/>
                  </a:lnTo>
                  <a:lnTo>
                    <a:pt x="1611" y="2684"/>
                  </a:lnTo>
                  <a:lnTo>
                    <a:pt x="1628" y="2725"/>
                  </a:lnTo>
                  <a:lnTo>
                    <a:pt x="1646" y="2765"/>
                  </a:lnTo>
                  <a:lnTo>
                    <a:pt x="1664" y="2805"/>
                  </a:lnTo>
                  <a:lnTo>
                    <a:pt x="1684" y="2844"/>
                  </a:lnTo>
                  <a:lnTo>
                    <a:pt x="1704" y="2882"/>
                  </a:lnTo>
                  <a:lnTo>
                    <a:pt x="1726" y="2921"/>
                  </a:lnTo>
                  <a:lnTo>
                    <a:pt x="1749" y="2958"/>
                  </a:lnTo>
                  <a:lnTo>
                    <a:pt x="1772" y="2995"/>
                  </a:lnTo>
                  <a:lnTo>
                    <a:pt x="1795" y="3030"/>
                  </a:lnTo>
                  <a:lnTo>
                    <a:pt x="1821" y="3065"/>
                  </a:lnTo>
                  <a:lnTo>
                    <a:pt x="1846" y="3099"/>
                  </a:lnTo>
                  <a:lnTo>
                    <a:pt x="1872" y="3133"/>
                  </a:lnTo>
                  <a:lnTo>
                    <a:pt x="1898" y="3167"/>
                  </a:lnTo>
                  <a:lnTo>
                    <a:pt x="1926" y="3199"/>
                  </a:lnTo>
                  <a:lnTo>
                    <a:pt x="1955" y="3230"/>
                  </a:lnTo>
                  <a:lnTo>
                    <a:pt x="1984" y="3262"/>
                  </a:lnTo>
                  <a:lnTo>
                    <a:pt x="2014" y="3291"/>
                  </a:lnTo>
                  <a:lnTo>
                    <a:pt x="2044" y="3321"/>
                  </a:lnTo>
                  <a:lnTo>
                    <a:pt x="2075" y="3350"/>
                  </a:lnTo>
                  <a:lnTo>
                    <a:pt x="2106" y="3378"/>
                  </a:lnTo>
                  <a:lnTo>
                    <a:pt x="2138" y="3404"/>
                  </a:lnTo>
                  <a:lnTo>
                    <a:pt x="2172" y="3430"/>
                  </a:lnTo>
                  <a:lnTo>
                    <a:pt x="2204" y="3456"/>
                  </a:lnTo>
                  <a:lnTo>
                    <a:pt x="2238" y="3481"/>
                  </a:lnTo>
                  <a:lnTo>
                    <a:pt x="2273" y="3504"/>
                  </a:lnTo>
                  <a:lnTo>
                    <a:pt x="2309" y="3527"/>
                  </a:lnTo>
                  <a:lnTo>
                    <a:pt x="2344" y="3548"/>
                  </a:lnTo>
                  <a:lnTo>
                    <a:pt x="2381" y="3568"/>
                  </a:lnTo>
                  <a:lnTo>
                    <a:pt x="2417" y="3588"/>
                  </a:lnTo>
                  <a:lnTo>
                    <a:pt x="2455" y="3607"/>
                  </a:lnTo>
                  <a:lnTo>
                    <a:pt x="2492" y="3625"/>
                  </a:lnTo>
                  <a:lnTo>
                    <a:pt x="2530" y="3642"/>
                  </a:lnTo>
                  <a:lnTo>
                    <a:pt x="2569" y="3659"/>
                  </a:lnTo>
                  <a:lnTo>
                    <a:pt x="2607" y="3673"/>
                  </a:lnTo>
                  <a:lnTo>
                    <a:pt x="2647" y="3687"/>
                  </a:lnTo>
                  <a:lnTo>
                    <a:pt x="2687" y="3701"/>
                  </a:lnTo>
                  <a:lnTo>
                    <a:pt x="2727" y="3711"/>
                  </a:lnTo>
                  <a:lnTo>
                    <a:pt x="2769" y="3722"/>
                  </a:lnTo>
                  <a:lnTo>
                    <a:pt x="2810" y="3733"/>
                  </a:lnTo>
                  <a:lnTo>
                    <a:pt x="2852" y="3741"/>
                  </a:lnTo>
                  <a:lnTo>
                    <a:pt x="2893" y="3748"/>
                  </a:lnTo>
                  <a:lnTo>
                    <a:pt x="2935" y="3754"/>
                  </a:lnTo>
                  <a:lnTo>
                    <a:pt x="2978" y="3761"/>
                  </a:lnTo>
                  <a:lnTo>
                    <a:pt x="3021" y="3765"/>
                  </a:lnTo>
                  <a:lnTo>
                    <a:pt x="3064" y="3767"/>
                  </a:lnTo>
                  <a:lnTo>
                    <a:pt x="3107" y="3770"/>
                  </a:lnTo>
                  <a:lnTo>
                    <a:pt x="3150" y="3770"/>
                  </a:lnTo>
                  <a:lnTo>
                    <a:pt x="3150" y="3770"/>
                  </a:lnTo>
                  <a:lnTo>
                    <a:pt x="4459" y="3770"/>
                  </a:lnTo>
                </a:path>
              </a:pathLst>
            </a:custGeom>
            <a:noFill/>
            <a:ln w="12700" cap="flat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15"/>
            <p:cNvSpPr/>
            <p:nvPr/>
          </p:nvSpPr>
          <p:spPr>
            <a:xfrm>
              <a:off x="4097337" y="3397250"/>
              <a:ext cx="3540125" cy="593725"/>
            </a:xfrm>
            <a:custGeom>
              <a:avLst/>
              <a:gdLst/>
              <a:ahLst/>
              <a:cxnLst/>
              <a:rect l="l" t="t" r="r" b="b"/>
              <a:pathLst>
                <a:path w="4460" h="747" extrusionOk="0">
                  <a:moveTo>
                    <a:pt x="0" y="0"/>
                  </a:moveTo>
                  <a:lnTo>
                    <a:pt x="0" y="0"/>
                  </a:lnTo>
                  <a:lnTo>
                    <a:pt x="77" y="0"/>
                  </a:lnTo>
                  <a:lnTo>
                    <a:pt x="154" y="1"/>
                  </a:lnTo>
                  <a:lnTo>
                    <a:pt x="233" y="3"/>
                  </a:lnTo>
                  <a:lnTo>
                    <a:pt x="311" y="7"/>
                  </a:lnTo>
                  <a:lnTo>
                    <a:pt x="468" y="17"/>
                  </a:lnTo>
                  <a:lnTo>
                    <a:pt x="625" y="29"/>
                  </a:lnTo>
                  <a:lnTo>
                    <a:pt x="780" y="46"/>
                  </a:lnTo>
                  <a:lnTo>
                    <a:pt x="934" y="64"/>
                  </a:lnTo>
                  <a:lnTo>
                    <a:pt x="1085" y="86"/>
                  </a:lnTo>
                  <a:lnTo>
                    <a:pt x="1231" y="111"/>
                  </a:lnTo>
                  <a:lnTo>
                    <a:pt x="1372" y="138"/>
                  </a:lnTo>
                  <a:lnTo>
                    <a:pt x="1506" y="167"/>
                  </a:lnTo>
                  <a:lnTo>
                    <a:pt x="1571" y="183"/>
                  </a:lnTo>
                  <a:lnTo>
                    <a:pt x="1632" y="200"/>
                  </a:lnTo>
                  <a:lnTo>
                    <a:pt x="1692" y="215"/>
                  </a:lnTo>
                  <a:lnTo>
                    <a:pt x="1751" y="232"/>
                  </a:lnTo>
                  <a:lnTo>
                    <a:pt x="1806" y="251"/>
                  </a:lnTo>
                  <a:lnTo>
                    <a:pt x="1858" y="267"/>
                  </a:lnTo>
                  <a:lnTo>
                    <a:pt x="1909" y="286"/>
                  </a:lnTo>
                  <a:lnTo>
                    <a:pt x="1957" y="304"/>
                  </a:lnTo>
                  <a:lnTo>
                    <a:pt x="2000" y="323"/>
                  </a:lnTo>
                  <a:lnTo>
                    <a:pt x="2041" y="341"/>
                  </a:lnTo>
                  <a:lnTo>
                    <a:pt x="2080" y="361"/>
                  </a:lnTo>
                  <a:lnTo>
                    <a:pt x="2114" y="381"/>
                  </a:lnTo>
                  <a:lnTo>
                    <a:pt x="2114" y="381"/>
                  </a:lnTo>
                  <a:lnTo>
                    <a:pt x="2147" y="400"/>
                  </a:lnTo>
                  <a:lnTo>
                    <a:pt x="2184" y="420"/>
                  </a:lnTo>
                  <a:lnTo>
                    <a:pt x="2223" y="438"/>
                  </a:lnTo>
                  <a:lnTo>
                    <a:pt x="2263" y="457"/>
                  </a:lnTo>
                  <a:lnTo>
                    <a:pt x="2306" y="475"/>
                  </a:lnTo>
                  <a:lnTo>
                    <a:pt x="2349" y="492"/>
                  </a:lnTo>
                  <a:lnTo>
                    <a:pt x="2395" y="510"/>
                  </a:lnTo>
                  <a:lnTo>
                    <a:pt x="2443" y="526"/>
                  </a:lnTo>
                  <a:lnTo>
                    <a:pt x="2543" y="558"/>
                  </a:lnTo>
                  <a:lnTo>
                    <a:pt x="2649" y="589"/>
                  </a:lnTo>
                  <a:lnTo>
                    <a:pt x="2758" y="617"/>
                  </a:lnTo>
                  <a:lnTo>
                    <a:pt x="2870" y="643"/>
                  </a:lnTo>
                  <a:lnTo>
                    <a:pt x="2986" y="666"/>
                  </a:lnTo>
                  <a:lnTo>
                    <a:pt x="3104" y="686"/>
                  </a:lnTo>
                  <a:lnTo>
                    <a:pt x="3222" y="704"/>
                  </a:lnTo>
                  <a:lnTo>
                    <a:pt x="3341" y="720"/>
                  </a:lnTo>
                  <a:lnTo>
                    <a:pt x="3459" y="730"/>
                  </a:lnTo>
                  <a:lnTo>
                    <a:pt x="3575" y="740"/>
                  </a:lnTo>
                  <a:lnTo>
                    <a:pt x="3688" y="744"/>
                  </a:lnTo>
                  <a:lnTo>
                    <a:pt x="3799" y="747"/>
                  </a:lnTo>
                  <a:lnTo>
                    <a:pt x="3799" y="747"/>
                  </a:lnTo>
                  <a:lnTo>
                    <a:pt x="4460" y="747"/>
                  </a:lnTo>
                </a:path>
              </a:pathLst>
            </a:custGeom>
            <a:noFill/>
            <a:ln w="12700" cap="flat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15"/>
            <p:cNvSpPr/>
            <p:nvPr/>
          </p:nvSpPr>
          <p:spPr>
            <a:xfrm>
              <a:off x="7648575" y="-109537"/>
              <a:ext cx="303213" cy="954088"/>
            </a:xfrm>
            <a:custGeom>
              <a:avLst/>
              <a:gdLst/>
              <a:ahLst/>
              <a:cxnLst/>
              <a:rect l="l" t="t" r="r" b="b"/>
              <a:pathLst>
                <a:path w="383" h="1202" extrusionOk="0">
                  <a:moveTo>
                    <a:pt x="5" y="0"/>
                  </a:moveTo>
                  <a:lnTo>
                    <a:pt x="383" y="600"/>
                  </a:lnTo>
                  <a:lnTo>
                    <a:pt x="5" y="1202"/>
                  </a:lnTo>
                  <a:lnTo>
                    <a:pt x="0" y="1202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9" name="Google Shape;509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26694" y="549383"/>
            <a:ext cx="577304" cy="667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26694" y="1585448"/>
            <a:ext cx="577304" cy="667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26694" y="2652615"/>
            <a:ext cx="577304" cy="667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07030" y="3693532"/>
            <a:ext cx="577303" cy="667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07029" y="4734449"/>
            <a:ext cx="577303" cy="667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26694" y="5782819"/>
            <a:ext cx="577303" cy="667295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15"/>
          <p:cNvSpPr txBox="1">
            <a:spLocks noGrp="1"/>
          </p:cNvSpPr>
          <p:nvPr>
            <p:ph type="body" idx="1"/>
          </p:nvPr>
        </p:nvSpPr>
        <p:spPr>
          <a:xfrm>
            <a:off x="222903" y="1360819"/>
            <a:ext cx="5004879" cy="5019451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None/>
            </a:pPr>
            <a:r>
              <a:rPr lang="en-US" b="1">
                <a:solidFill>
                  <a:srgbClr val="0070C0"/>
                </a:solidFill>
              </a:rPr>
              <a:t>CTE PREP PATHWAYS TO CREDIT CTE</a:t>
            </a:r>
            <a:endParaRPr/>
          </a:p>
          <a:p>
            <a:pPr marL="568325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arenR"/>
            </a:pPr>
            <a:r>
              <a:rPr lang="en-US"/>
              <a:t>Sustainable Small Business Development</a:t>
            </a:r>
            <a:endParaRPr/>
          </a:p>
          <a:p>
            <a:pPr marL="568325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arenR"/>
            </a:pPr>
            <a:r>
              <a:rPr lang="en-US"/>
              <a:t>Introduction to CSIT – Robotics</a:t>
            </a:r>
            <a:endParaRPr/>
          </a:p>
          <a:p>
            <a:pPr marL="568325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arenR"/>
            </a:pPr>
            <a:r>
              <a:rPr lang="en-US"/>
              <a:t>Introduction to CSIT – Social Media</a:t>
            </a:r>
            <a:endParaRPr/>
          </a:p>
          <a:p>
            <a:pPr marL="568325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arenR"/>
            </a:pPr>
            <a:r>
              <a:rPr lang="en-US"/>
              <a:t>Introduction to CSIT – Programming</a:t>
            </a:r>
            <a:endParaRPr/>
          </a:p>
          <a:p>
            <a:pPr marL="568325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arenR"/>
            </a:pPr>
            <a:r>
              <a:rPr lang="en-US"/>
              <a:t>Intro to Construction Technologies</a:t>
            </a:r>
            <a:endParaRPr/>
          </a:p>
          <a:p>
            <a:pPr marL="568325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arenR"/>
            </a:pPr>
            <a:r>
              <a:rPr lang="en-US"/>
              <a:t>Digital Media Production &amp; Streaming* </a:t>
            </a:r>
            <a:endParaRPr/>
          </a:p>
          <a:p>
            <a:pPr marL="568325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arenR"/>
            </a:pPr>
            <a:r>
              <a:rPr lang="en-US"/>
              <a:t>Competitive eSports Event Producer*</a:t>
            </a:r>
            <a:endParaRPr/>
          </a:p>
          <a:p>
            <a:pPr marL="568325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arenR"/>
            </a:pPr>
            <a:r>
              <a:rPr lang="en-US"/>
              <a:t>Community Dental Health Coordinator*</a:t>
            </a:r>
            <a:endParaRPr/>
          </a:p>
          <a:p>
            <a:pPr marL="568325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arenR"/>
            </a:pPr>
            <a:r>
              <a:rPr lang="en-US"/>
              <a:t>Non-Traditional Leadership for Community Enhancement* </a:t>
            </a:r>
            <a:endParaRPr/>
          </a:p>
          <a:p>
            <a:pPr marL="568325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arenR"/>
            </a:pPr>
            <a:r>
              <a:rPr lang="en-US"/>
              <a:t>The Art &amp; Practice of Conflict Resolution*</a:t>
            </a:r>
            <a:endParaRPr/>
          </a:p>
          <a:p>
            <a:pPr marL="568325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arenR"/>
            </a:pPr>
            <a:r>
              <a:rPr lang="en-US"/>
              <a:t>Emergency Preparedness Specialist** </a:t>
            </a:r>
            <a:endParaRPr/>
          </a:p>
          <a:p>
            <a:pPr marL="568325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arenR"/>
            </a:pPr>
            <a:r>
              <a:rPr lang="en-US"/>
              <a:t>Community Safety Specialist** </a:t>
            </a:r>
            <a:endParaRPr/>
          </a:p>
          <a:p>
            <a:pPr marL="568325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arenR"/>
            </a:pPr>
            <a:r>
              <a:rPr lang="en-US"/>
              <a:t>Fund Development Specialist** </a:t>
            </a:r>
            <a:endParaRPr/>
          </a:p>
          <a:p>
            <a:pPr marL="568325" lvl="1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AutoNum type="arabicParenR"/>
            </a:pPr>
            <a:r>
              <a:rPr lang="en-US"/>
              <a:t>Nonprofit Management** </a:t>
            </a:r>
            <a:endParaRPr/>
          </a:p>
          <a:p>
            <a:pPr marL="111125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6858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90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i="1"/>
              <a:t>*Coming Soon – Spring 2023</a:t>
            </a: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i="1"/>
              <a:t>**In Development – Anticipated Fall 2023</a:t>
            </a:r>
            <a:endParaRPr/>
          </a:p>
          <a:p>
            <a:pPr marL="914400" lvl="1" indent="-3505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516" name="Google Shape;516;p15"/>
          <p:cNvSpPr/>
          <p:nvPr/>
        </p:nvSpPr>
        <p:spPr>
          <a:xfrm rot="2273668">
            <a:off x="4556709" y="4766577"/>
            <a:ext cx="1528976" cy="942392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New!</a:t>
            </a:r>
            <a:endParaRPr/>
          </a:p>
        </p:txBody>
      </p:sp>
      <p:sp>
        <p:nvSpPr>
          <p:cNvPr id="517" name="Google Shape;517;p15"/>
          <p:cNvSpPr/>
          <p:nvPr/>
        </p:nvSpPr>
        <p:spPr>
          <a:xfrm rot="-1645919">
            <a:off x="4564407" y="785827"/>
            <a:ext cx="2182535" cy="922849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CTE Prep Certificates for Enhanced Funding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6"/>
          <p:cNvSpPr txBox="1">
            <a:spLocks noGrp="1"/>
          </p:cNvSpPr>
          <p:nvPr>
            <p:ph type="title"/>
          </p:nvPr>
        </p:nvSpPr>
        <p:spPr>
          <a:xfrm>
            <a:off x="1822772" y="29736"/>
            <a:ext cx="7679105" cy="108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>
                <a:solidFill>
                  <a:schemeClr val="dk1"/>
                </a:solidFill>
              </a:rPr>
              <a:t>How can one well-designed program </a:t>
            </a:r>
            <a:br>
              <a:rPr lang="en-US" sz="3600" b="1">
                <a:solidFill>
                  <a:schemeClr val="dk1"/>
                </a:solidFill>
              </a:rPr>
            </a:br>
            <a:r>
              <a:rPr lang="en-US" sz="3600" b="1">
                <a:solidFill>
                  <a:schemeClr val="dk1"/>
                </a:solidFill>
              </a:rPr>
              <a:t>impact several pathways?</a:t>
            </a:r>
            <a:r>
              <a:rPr lang="en-US" sz="3200" b="1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523" name="Google Shape;523;p16"/>
          <p:cNvSpPr txBox="1">
            <a:spLocks noGrp="1"/>
          </p:cNvSpPr>
          <p:nvPr>
            <p:ph type="body" idx="1"/>
          </p:nvPr>
        </p:nvSpPr>
        <p:spPr>
          <a:xfrm>
            <a:off x="222946" y="1851326"/>
            <a:ext cx="3256644" cy="582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Intro to the multi-billion dollar eSports industry </a:t>
            </a:r>
            <a:endParaRPr/>
          </a:p>
        </p:txBody>
      </p:sp>
      <p:grpSp>
        <p:nvGrpSpPr>
          <p:cNvPr id="524" name="Google Shape;524;p16" descr="Three way fork in road"/>
          <p:cNvGrpSpPr/>
          <p:nvPr/>
        </p:nvGrpSpPr>
        <p:grpSpPr>
          <a:xfrm>
            <a:off x="3954272" y="1512977"/>
            <a:ext cx="4838471" cy="4363484"/>
            <a:chOff x="3122612" y="51870"/>
            <a:chExt cx="4838471" cy="4363484"/>
          </a:xfrm>
        </p:grpSpPr>
        <p:grpSp>
          <p:nvGrpSpPr>
            <p:cNvPr id="525" name="Google Shape;525;p16"/>
            <p:cNvGrpSpPr/>
            <p:nvPr/>
          </p:nvGrpSpPr>
          <p:grpSpPr>
            <a:xfrm rot="10800000" flipH="1">
              <a:off x="3424459" y="1901824"/>
              <a:ext cx="4533671" cy="2513530"/>
              <a:chOff x="4120728" y="51870"/>
              <a:chExt cx="4533671" cy="2513530"/>
            </a:xfrm>
          </p:grpSpPr>
          <p:sp>
            <p:nvSpPr>
              <p:cNvPr id="526" name="Google Shape;526;p16"/>
              <p:cNvSpPr/>
              <p:nvPr/>
            </p:nvSpPr>
            <p:spPr>
              <a:xfrm>
                <a:off x="4120728" y="51870"/>
                <a:ext cx="4533671" cy="2513530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4748" extrusionOk="0">
                    <a:moveTo>
                      <a:pt x="1" y="4748"/>
                    </a:moveTo>
                    <a:lnTo>
                      <a:pt x="1" y="3501"/>
                    </a:lnTo>
                    <a:lnTo>
                      <a:pt x="0" y="3501"/>
                    </a:lnTo>
                    <a:lnTo>
                      <a:pt x="0" y="3501"/>
                    </a:lnTo>
                    <a:lnTo>
                      <a:pt x="48" y="3501"/>
                    </a:lnTo>
                    <a:lnTo>
                      <a:pt x="105" y="3497"/>
                    </a:lnTo>
                    <a:lnTo>
                      <a:pt x="182" y="3492"/>
                    </a:lnTo>
                    <a:lnTo>
                      <a:pt x="281" y="3485"/>
                    </a:lnTo>
                    <a:lnTo>
                      <a:pt x="396" y="3475"/>
                    </a:lnTo>
                    <a:lnTo>
                      <a:pt x="532" y="3460"/>
                    </a:lnTo>
                    <a:lnTo>
                      <a:pt x="684" y="3442"/>
                    </a:lnTo>
                    <a:lnTo>
                      <a:pt x="853" y="3417"/>
                    </a:lnTo>
                    <a:lnTo>
                      <a:pt x="1038" y="3387"/>
                    </a:lnTo>
                    <a:lnTo>
                      <a:pt x="1137" y="3370"/>
                    </a:lnTo>
                    <a:lnTo>
                      <a:pt x="1239" y="3352"/>
                    </a:lnTo>
                    <a:lnTo>
                      <a:pt x="1344" y="3330"/>
                    </a:lnTo>
                    <a:lnTo>
                      <a:pt x="1453" y="3308"/>
                    </a:lnTo>
                    <a:lnTo>
                      <a:pt x="1565" y="3283"/>
                    </a:lnTo>
                    <a:lnTo>
                      <a:pt x="1682" y="3258"/>
                    </a:lnTo>
                    <a:lnTo>
                      <a:pt x="1801" y="3230"/>
                    </a:lnTo>
                    <a:lnTo>
                      <a:pt x="1923" y="3200"/>
                    </a:lnTo>
                    <a:lnTo>
                      <a:pt x="2049" y="3166"/>
                    </a:lnTo>
                    <a:lnTo>
                      <a:pt x="2177" y="3131"/>
                    </a:lnTo>
                    <a:lnTo>
                      <a:pt x="2308" y="3094"/>
                    </a:lnTo>
                    <a:lnTo>
                      <a:pt x="2442" y="3054"/>
                    </a:lnTo>
                    <a:lnTo>
                      <a:pt x="2442" y="3054"/>
                    </a:lnTo>
                    <a:lnTo>
                      <a:pt x="2567" y="3016"/>
                    </a:lnTo>
                    <a:lnTo>
                      <a:pt x="2698" y="2974"/>
                    </a:lnTo>
                    <a:lnTo>
                      <a:pt x="2831" y="2929"/>
                    </a:lnTo>
                    <a:lnTo>
                      <a:pt x="2968" y="2882"/>
                    </a:lnTo>
                    <a:lnTo>
                      <a:pt x="3109" y="2832"/>
                    </a:lnTo>
                    <a:lnTo>
                      <a:pt x="3253" y="2776"/>
                    </a:lnTo>
                    <a:lnTo>
                      <a:pt x="3400" y="2720"/>
                    </a:lnTo>
                    <a:lnTo>
                      <a:pt x="3549" y="2661"/>
                    </a:lnTo>
                    <a:lnTo>
                      <a:pt x="3703" y="2597"/>
                    </a:lnTo>
                    <a:lnTo>
                      <a:pt x="3858" y="2531"/>
                    </a:lnTo>
                    <a:lnTo>
                      <a:pt x="4016" y="2459"/>
                    </a:lnTo>
                    <a:lnTo>
                      <a:pt x="4176" y="2385"/>
                    </a:lnTo>
                    <a:lnTo>
                      <a:pt x="4340" y="2306"/>
                    </a:lnTo>
                    <a:lnTo>
                      <a:pt x="4504" y="2226"/>
                    </a:lnTo>
                    <a:lnTo>
                      <a:pt x="4673" y="2139"/>
                    </a:lnTo>
                    <a:lnTo>
                      <a:pt x="4842" y="2051"/>
                    </a:lnTo>
                    <a:lnTo>
                      <a:pt x="5012" y="1957"/>
                    </a:lnTo>
                    <a:lnTo>
                      <a:pt x="5186" y="1858"/>
                    </a:lnTo>
                    <a:lnTo>
                      <a:pt x="5360" y="1756"/>
                    </a:lnTo>
                    <a:lnTo>
                      <a:pt x="5538" y="1651"/>
                    </a:lnTo>
                    <a:lnTo>
                      <a:pt x="5715" y="1539"/>
                    </a:lnTo>
                    <a:lnTo>
                      <a:pt x="5894" y="1423"/>
                    </a:lnTo>
                    <a:lnTo>
                      <a:pt x="6073" y="1303"/>
                    </a:lnTo>
                    <a:lnTo>
                      <a:pt x="6253" y="1179"/>
                    </a:lnTo>
                    <a:lnTo>
                      <a:pt x="6436" y="1049"/>
                    </a:lnTo>
                    <a:lnTo>
                      <a:pt x="6618" y="915"/>
                    </a:lnTo>
                    <a:lnTo>
                      <a:pt x="6800" y="776"/>
                    </a:lnTo>
                    <a:lnTo>
                      <a:pt x="6984" y="631"/>
                    </a:lnTo>
                    <a:lnTo>
                      <a:pt x="7168" y="482"/>
                    </a:lnTo>
                    <a:lnTo>
                      <a:pt x="7352" y="326"/>
                    </a:lnTo>
                    <a:lnTo>
                      <a:pt x="7444" y="248"/>
                    </a:lnTo>
                    <a:lnTo>
                      <a:pt x="7536" y="166"/>
                    </a:lnTo>
                    <a:lnTo>
                      <a:pt x="7628" y="84"/>
                    </a:lnTo>
                    <a:lnTo>
                      <a:pt x="7720" y="0"/>
                    </a:lnTo>
                    <a:lnTo>
                      <a:pt x="8563" y="920"/>
                    </a:lnTo>
                    <a:lnTo>
                      <a:pt x="8563" y="920"/>
                    </a:lnTo>
                    <a:lnTo>
                      <a:pt x="8384" y="1082"/>
                    </a:lnTo>
                    <a:lnTo>
                      <a:pt x="8202" y="1241"/>
                    </a:lnTo>
                    <a:lnTo>
                      <a:pt x="8020" y="1397"/>
                    </a:lnTo>
                    <a:lnTo>
                      <a:pt x="7834" y="1549"/>
                    </a:lnTo>
                    <a:lnTo>
                      <a:pt x="7647" y="1698"/>
                    </a:lnTo>
                    <a:lnTo>
                      <a:pt x="7458" y="1845"/>
                    </a:lnTo>
                    <a:lnTo>
                      <a:pt x="7267" y="1987"/>
                    </a:lnTo>
                    <a:lnTo>
                      <a:pt x="7075" y="2127"/>
                    </a:lnTo>
                    <a:lnTo>
                      <a:pt x="6881" y="2265"/>
                    </a:lnTo>
                    <a:lnTo>
                      <a:pt x="6685" y="2397"/>
                    </a:lnTo>
                    <a:lnTo>
                      <a:pt x="6488" y="2527"/>
                    </a:lnTo>
                    <a:lnTo>
                      <a:pt x="6289" y="2654"/>
                    </a:lnTo>
                    <a:lnTo>
                      <a:pt x="6088" y="2778"/>
                    </a:lnTo>
                    <a:lnTo>
                      <a:pt x="5885" y="2897"/>
                    </a:lnTo>
                    <a:lnTo>
                      <a:pt x="5683" y="3014"/>
                    </a:lnTo>
                    <a:lnTo>
                      <a:pt x="5477" y="3128"/>
                    </a:lnTo>
                    <a:lnTo>
                      <a:pt x="5477" y="3128"/>
                    </a:lnTo>
                    <a:lnTo>
                      <a:pt x="5312" y="3216"/>
                    </a:lnTo>
                    <a:lnTo>
                      <a:pt x="5146" y="3302"/>
                    </a:lnTo>
                    <a:lnTo>
                      <a:pt x="4979" y="3385"/>
                    </a:lnTo>
                    <a:lnTo>
                      <a:pt x="4812" y="3467"/>
                    </a:lnTo>
                    <a:lnTo>
                      <a:pt x="4643" y="3546"/>
                    </a:lnTo>
                    <a:lnTo>
                      <a:pt x="4474" y="3623"/>
                    </a:lnTo>
                    <a:lnTo>
                      <a:pt x="4303" y="3698"/>
                    </a:lnTo>
                    <a:lnTo>
                      <a:pt x="4133" y="3770"/>
                    </a:lnTo>
                    <a:lnTo>
                      <a:pt x="3962" y="3840"/>
                    </a:lnTo>
                    <a:lnTo>
                      <a:pt x="3790" y="3909"/>
                    </a:lnTo>
                    <a:lnTo>
                      <a:pt x="3617" y="3974"/>
                    </a:lnTo>
                    <a:lnTo>
                      <a:pt x="3445" y="4036"/>
                    </a:lnTo>
                    <a:lnTo>
                      <a:pt x="3271" y="4098"/>
                    </a:lnTo>
                    <a:lnTo>
                      <a:pt x="3097" y="4154"/>
                    </a:lnTo>
                    <a:lnTo>
                      <a:pt x="2923" y="4211"/>
                    </a:lnTo>
                    <a:lnTo>
                      <a:pt x="2748" y="4265"/>
                    </a:lnTo>
                    <a:lnTo>
                      <a:pt x="2748" y="4265"/>
                    </a:lnTo>
                    <a:lnTo>
                      <a:pt x="2599" y="4308"/>
                    </a:lnTo>
                    <a:lnTo>
                      <a:pt x="2453" y="4348"/>
                    </a:lnTo>
                    <a:lnTo>
                      <a:pt x="2311" y="4387"/>
                    </a:lnTo>
                    <a:lnTo>
                      <a:pt x="2172" y="4422"/>
                    </a:lnTo>
                    <a:lnTo>
                      <a:pt x="2035" y="4455"/>
                    </a:lnTo>
                    <a:lnTo>
                      <a:pt x="1903" y="4487"/>
                    </a:lnTo>
                    <a:lnTo>
                      <a:pt x="1774" y="4516"/>
                    </a:lnTo>
                    <a:lnTo>
                      <a:pt x="1649" y="4542"/>
                    </a:lnTo>
                    <a:lnTo>
                      <a:pt x="1528" y="4566"/>
                    </a:lnTo>
                    <a:lnTo>
                      <a:pt x="1410" y="4589"/>
                    </a:lnTo>
                    <a:lnTo>
                      <a:pt x="1296" y="4609"/>
                    </a:lnTo>
                    <a:lnTo>
                      <a:pt x="1187" y="4628"/>
                    </a:lnTo>
                    <a:lnTo>
                      <a:pt x="1082" y="4644"/>
                    </a:lnTo>
                    <a:lnTo>
                      <a:pt x="980" y="4660"/>
                    </a:lnTo>
                    <a:lnTo>
                      <a:pt x="791" y="4686"/>
                    </a:lnTo>
                    <a:lnTo>
                      <a:pt x="620" y="4706"/>
                    </a:lnTo>
                    <a:lnTo>
                      <a:pt x="468" y="4721"/>
                    </a:lnTo>
                    <a:lnTo>
                      <a:pt x="336" y="4733"/>
                    </a:lnTo>
                    <a:lnTo>
                      <a:pt x="224" y="4740"/>
                    </a:lnTo>
                    <a:lnTo>
                      <a:pt x="135" y="4745"/>
                    </a:lnTo>
                    <a:lnTo>
                      <a:pt x="67" y="4746"/>
                    </a:lnTo>
                    <a:lnTo>
                      <a:pt x="1" y="4748"/>
                    </a:lnTo>
                    <a:lnTo>
                      <a:pt x="1" y="474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4124149" y="307210"/>
                <a:ext cx="4283252" cy="1927989"/>
              </a:xfrm>
              <a:custGeom>
                <a:avLst/>
                <a:gdLst/>
                <a:ahLst/>
                <a:cxnLst/>
                <a:rect l="l" t="t" r="r" b="b"/>
                <a:pathLst>
                  <a:path w="8141" h="3664" extrusionOk="0">
                    <a:moveTo>
                      <a:pt x="0" y="3664"/>
                    </a:moveTo>
                    <a:lnTo>
                      <a:pt x="0" y="3664"/>
                    </a:lnTo>
                    <a:lnTo>
                      <a:pt x="47" y="3664"/>
                    </a:lnTo>
                    <a:lnTo>
                      <a:pt x="106" y="3661"/>
                    </a:lnTo>
                    <a:lnTo>
                      <a:pt x="186" y="3658"/>
                    </a:lnTo>
                    <a:lnTo>
                      <a:pt x="286" y="3651"/>
                    </a:lnTo>
                    <a:lnTo>
                      <a:pt x="408" y="3641"/>
                    </a:lnTo>
                    <a:lnTo>
                      <a:pt x="549" y="3626"/>
                    </a:lnTo>
                    <a:lnTo>
                      <a:pt x="709" y="3607"/>
                    </a:lnTo>
                    <a:lnTo>
                      <a:pt x="887" y="3582"/>
                    </a:lnTo>
                    <a:lnTo>
                      <a:pt x="1082" y="3552"/>
                    </a:lnTo>
                    <a:lnTo>
                      <a:pt x="1186" y="3536"/>
                    </a:lnTo>
                    <a:lnTo>
                      <a:pt x="1293" y="3516"/>
                    </a:lnTo>
                    <a:lnTo>
                      <a:pt x="1405" y="3495"/>
                    </a:lnTo>
                    <a:lnTo>
                      <a:pt x="1521" y="3472"/>
                    </a:lnTo>
                    <a:lnTo>
                      <a:pt x="1639" y="3447"/>
                    </a:lnTo>
                    <a:lnTo>
                      <a:pt x="1762" y="3419"/>
                    </a:lnTo>
                    <a:lnTo>
                      <a:pt x="1889" y="3390"/>
                    </a:lnTo>
                    <a:lnTo>
                      <a:pt x="2017" y="3358"/>
                    </a:lnTo>
                    <a:lnTo>
                      <a:pt x="2151" y="3323"/>
                    </a:lnTo>
                    <a:lnTo>
                      <a:pt x="2287" y="3288"/>
                    </a:lnTo>
                    <a:lnTo>
                      <a:pt x="2427" y="3248"/>
                    </a:lnTo>
                    <a:lnTo>
                      <a:pt x="2569" y="3206"/>
                    </a:lnTo>
                    <a:lnTo>
                      <a:pt x="2715" y="3163"/>
                    </a:lnTo>
                    <a:lnTo>
                      <a:pt x="2862" y="3116"/>
                    </a:lnTo>
                    <a:lnTo>
                      <a:pt x="3013" y="3066"/>
                    </a:lnTo>
                    <a:lnTo>
                      <a:pt x="3167" y="3012"/>
                    </a:lnTo>
                    <a:lnTo>
                      <a:pt x="3324" y="2957"/>
                    </a:lnTo>
                    <a:lnTo>
                      <a:pt x="3481" y="2898"/>
                    </a:lnTo>
                    <a:lnTo>
                      <a:pt x="3642" y="2835"/>
                    </a:lnTo>
                    <a:lnTo>
                      <a:pt x="3805" y="2770"/>
                    </a:lnTo>
                    <a:lnTo>
                      <a:pt x="3971" y="2701"/>
                    </a:lnTo>
                    <a:lnTo>
                      <a:pt x="4138" y="2629"/>
                    </a:lnTo>
                    <a:lnTo>
                      <a:pt x="4307" y="2554"/>
                    </a:lnTo>
                    <a:lnTo>
                      <a:pt x="4478" y="2474"/>
                    </a:lnTo>
                    <a:lnTo>
                      <a:pt x="4652" y="2392"/>
                    </a:lnTo>
                    <a:lnTo>
                      <a:pt x="4826" y="2305"/>
                    </a:lnTo>
                    <a:lnTo>
                      <a:pt x="5001" y="2213"/>
                    </a:lnTo>
                    <a:lnTo>
                      <a:pt x="5180" y="2119"/>
                    </a:lnTo>
                    <a:lnTo>
                      <a:pt x="5359" y="2020"/>
                    </a:lnTo>
                    <a:lnTo>
                      <a:pt x="5538" y="1917"/>
                    </a:lnTo>
                    <a:lnTo>
                      <a:pt x="5721" y="1811"/>
                    </a:lnTo>
                    <a:lnTo>
                      <a:pt x="5903" y="1699"/>
                    </a:lnTo>
                    <a:lnTo>
                      <a:pt x="6087" y="1584"/>
                    </a:lnTo>
                    <a:lnTo>
                      <a:pt x="6271" y="1463"/>
                    </a:lnTo>
                    <a:lnTo>
                      <a:pt x="6455" y="1340"/>
                    </a:lnTo>
                    <a:lnTo>
                      <a:pt x="6640" y="1209"/>
                    </a:lnTo>
                    <a:lnTo>
                      <a:pt x="6828" y="1075"/>
                    </a:lnTo>
                    <a:lnTo>
                      <a:pt x="7015" y="937"/>
                    </a:lnTo>
                    <a:lnTo>
                      <a:pt x="7202" y="794"/>
                    </a:lnTo>
                    <a:lnTo>
                      <a:pt x="7390" y="646"/>
                    </a:lnTo>
                    <a:lnTo>
                      <a:pt x="7577" y="492"/>
                    </a:lnTo>
                    <a:lnTo>
                      <a:pt x="7764" y="333"/>
                    </a:lnTo>
                    <a:lnTo>
                      <a:pt x="7953" y="169"/>
                    </a:lnTo>
                    <a:lnTo>
                      <a:pt x="8047" y="85"/>
                    </a:lnTo>
                    <a:lnTo>
                      <a:pt x="8141" y="0"/>
                    </a:lnTo>
                  </a:path>
                </a:pathLst>
              </a:custGeom>
              <a:noFill/>
              <a:ln w="12700" cap="flat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8" name="Google Shape;528;p16"/>
            <p:cNvGrpSpPr/>
            <p:nvPr/>
          </p:nvGrpSpPr>
          <p:grpSpPr>
            <a:xfrm>
              <a:off x="3427412" y="51870"/>
              <a:ext cx="4533671" cy="2513530"/>
              <a:chOff x="4120728" y="51870"/>
              <a:chExt cx="4533671" cy="2513530"/>
            </a:xfrm>
          </p:grpSpPr>
          <p:sp>
            <p:nvSpPr>
              <p:cNvPr id="529" name="Google Shape;529;p16"/>
              <p:cNvSpPr/>
              <p:nvPr/>
            </p:nvSpPr>
            <p:spPr>
              <a:xfrm>
                <a:off x="4120728" y="51870"/>
                <a:ext cx="4533671" cy="2513530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4748" extrusionOk="0">
                    <a:moveTo>
                      <a:pt x="1" y="4748"/>
                    </a:moveTo>
                    <a:lnTo>
                      <a:pt x="1" y="3501"/>
                    </a:lnTo>
                    <a:lnTo>
                      <a:pt x="0" y="3501"/>
                    </a:lnTo>
                    <a:lnTo>
                      <a:pt x="0" y="3501"/>
                    </a:lnTo>
                    <a:lnTo>
                      <a:pt x="48" y="3501"/>
                    </a:lnTo>
                    <a:lnTo>
                      <a:pt x="105" y="3497"/>
                    </a:lnTo>
                    <a:lnTo>
                      <a:pt x="182" y="3492"/>
                    </a:lnTo>
                    <a:lnTo>
                      <a:pt x="281" y="3485"/>
                    </a:lnTo>
                    <a:lnTo>
                      <a:pt x="396" y="3475"/>
                    </a:lnTo>
                    <a:lnTo>
                      <a:pt x="532" y="3460"/>
                    </a:lnTo>
                    <a:lnTo>
                      <a:pt x="684" y="3442"/>
                    </a:lnTo>
                    <a:lnTo>
                      <a:pt x="853" y="3417"/>
                    </a:lnTo>
                    <a:lnTo>
                      <a:pt x="1038" y="3387"/>
                    </a:lnTo>
                    <a:lnTo>
                      <a:pt x="1137" y="3370"/>
                    </a:lnTo>
                    <a:lnTo>
                      <a:pt x="1239" y="3352"/>
                    </a:lnTo>
                    <a:lnTo>
                      <a:pt x="1344" y="3330"/>
                    </a:lnTo>
                    <a:lnTo>
                      <a:pt x="1453" y="3308"/>
                    </a:lnTo>
                    <a:lnTo>
                      <a:pt x="1565" y="3283"/>
                    </a:lnTo>
                    <a:lnTo>
                      <a:pt x="1682" y="3258"/>
                    </a:lnTo>
                    <a:lnTo>
                      <a:pt x="1801" y="3230"/>
                    </a:lnTo>
                    <a:lnTo>
                      <a:pt x="1923" y="3200"/>
                    </a:lnTo>
                    <a:lnTo>
                      <a:pt x="2049" y="3166"/>
                    </a:lnTo>
                    <a:lnTo>
                      <a:pt x="2177" y="3131"/>
                    </a:lnTo>
                    <a:lnTo>
                      <a:pt x="2308" y="3094"/>
                    </a:lnTo>
                    <a:lnTo>
                      <a:pt x="2442" y="3054"/>
                    </a:lnTo>
                    <a:lnTo>
                      <a:pt x="2442" y="3054"/>
                    </a:lnTo>
                    <a:lnTo>
                      <a:pt x="2567" y="3016"/>
                    </a:lnTo>
                    <a:lnTo>
                      <a:pt x="2698" y="2974"/>
                    </a:lnTo>
                    <a:lnTo>
                      <a:pt x="2831" y="2929"/>
                    </a:lnTo>
                    <a:lnTo>
                      <a:pt x="2968" y="2882"/>
                    </a:lnTo>
                    <a:lnTo>
                      <a:pt x="3109" y="2832"/>
                    </a:lnTo>
                    <a:lnTo>
                      <a:pt x="3253" y="2776"/>
                    </a:lnTo>
                    <a:lnTo>
                      <a:pt x="3400" y="2720"/>
                    </a:lnTo>
                    <a:lnTo>
                      <a:pt x="3549" y="2661"/>
                    </a:lnTo>
                    <a:lnTo>
                      <a:pt x="3703" y="2597"/>
                    </a:lnTo>
                    <a:lnTo>
                      <a:pt x="3858" y="2531"/>
                    </a:lnTo>
                    <a:lnTo>
                      <a:pt x="4016" y="2459"/>
                    </a:lnTo>
                    <a:lnTo>
                      <a:pt x="4176" y="2385"/>
                    </a:lnTo>
                    <a:lnTo>
                      <a:pt x="4340" y="2306"/>
                    </a:lnTo>
                    <a:lnTo>
                      <a:pt x="4504" y="2226"/>
                    </a:lnTo>
                    <a:lnTo>
                      <a:pt x="4673" y="2139"/>
                    </a:lnTo>
                    <a:lnTo>
                      <a:pt x="4842" y="2051"/>
                    </a:lnTo>
                    <a:lnTo>
                      <a:pt x="5012" y="1957"/>
                    </a:lnTo>
                    <a:lnTo>
                      <a:pt x="5186" y="1858"/>
                    </a:lnTo>
                    <a:lnTo>
                      <a:pt x="5360" y="1756"/>
                    </a:lnTo>
                    <a:lnTo>
                      <a:pt x="5538" y="1651"/>
                    </a:lnTo>
                    <a:lnTo>
                      <a:pt x="5715" y="1539"/>
                    </a:lnTo>
                    <a:lnTo>
                      <a:pt x="5894" y="1423"/>
                    </a:lnTo>
                    <a:lnTo>
                      <a:pt x="6073" y="1303"/>
                    </a:lnTo>
                    <a:lnTo>
                      <a:pt x="6253" y="1179"/>
                    </a:lnTo>
                    <a:lnTo>
                      <a:pt x="6436" y="1049"/>
                    </a:lnTo>
                    <a:lnTo>
                      <a:pt x="6618" y="915"/>
                    </a:lnTo>
                    <a:lnTo>
                      <a:pt x="6800" y="776"/>
                    </a:lnTo>
                    <a:lnTo>
                      <a:pt x="6984" y="631"/>
                    </a:lnTo>
                    <a:lnTo>
                      <a:pt x="7168" y="482"/>
                    </a:lnTo>
                    <a:lnTo>
                      <a:pt x="7352" y="326"/>
                    </a:lnTo>
                    <a:lnTo>
                      <a:pt x="7444" y="248"/>
                    </a:lnTo>
                    <a:lnTo>
                      <a:pt x="7536" y="166"/>
                    </a:lnTo>
                    <a:lnTo>
                      <a:pt x="7628" y="84"/>
                    </a:lnTo>
                    <a:lnTo>
                      <a:pt x="7720" y="0"/>
                    </a:lnTo>
                    <a:lnTo>
                      <a:pt x="8563" y="920"/>
                    </a:lnTo>
                    <a:lnTo>
                      <a:pt x="8563" y="920"/>
                    </a:lnTo>
                    <a:lnTo>
                      <a:pt x="8384" y="1082"/>
                    </a:lnTo>
                    <a:lnTo>
                      <a:pt x="8202" y="1241"/>
                    </a:lnTo>
                    <a:lnTo>
                      <a:pt x="8020" y="1397"/>
                    </a:lnTo>
                    <a:lnTo>
                      <a:pt x="7834" y="1549"/>
                    </a:lnTo>
                    <a:lnTo>
                      <a:pt x="7647" y="1698"/>
                    </a:lnTo>
                    <a:lnTo>
                      <a:pt x="7458" y="1845"/>
                    </a:lnTo>
                    <a:lnTo>
                      <a:pt x="7267" y="1987"/>
                    </a:lnTo>
                    <a:lnTo>
                      <a:pt x="7075" y="2127"/>
                    </a:lnTo>
                    <a:lnTo>
                      <a:pt x="6881" y="2265"/>
                    </a:lnTo>
                    <a:lnTo>
                      <a:pt x="6685" y="2397"/>
                    </a:lnTo>
                    <a:lnTo>
                      <a:pt x="6488" y="2527"/>
                    </a:lnTo>
                    <a:lnTo>
                      <a:pt x="6289" y="2654"/>
                    </a:lnTo>
                    <a:lnTo>
                      <a:pt x="6088" y="2778"/>
                    </a:lnTo>
                    <a:lnTo>
                      <a:pt x="5885" y="2897"/>
                    </a:lnTo>
                    <a:lnTo>
                      <a:pt x="5683" y="3014"/>
                    </a:lnTo>
                    <a:lnTo>
                      <a:pt x="5477" y="3128"/>
                    </a:lnTo>
                    <a:lnTo>
                      <a:pt x="5477" y="3128"/>
                    </a:lnTo>
                    <a:lnTo>
                      <a:pt x="5312" y="3216"/>
                    </a:lnTo>
                    <a:lnTo>
                      <a:pt x="5146" y="3302"/>
                    </a:lnTo>
                    <a:lnTo>
                      <a:pt x="4979" y="3385"/>
                    </a:lnTo>
                    <a:lnTo>
                      <a:pt x="4812" y="3467"/>
                    </a:lnTo>
                    <a:lnTo>
                      <a:pt x="4643" y="3546"/>
                    </a:lnTo>
                    <a:lnTo>
                      <a:pt x="4474" y="3623"/>
                    </a:lnTo>
                    <a:lnTo>
                      <a:pt x="4303" y="3698"/>
                    </a:lnTo>
                    <a:lnTo>
                      <a:pt x="4133" y="3770"/>
                    </a:lnTo>
                    <a:lnTo>
                      <a:pt x="3962" y="3840"/>
                    </a:lnTo>
                    <a:lnTo>
                      <a:pt x="3790" y="3909"/>
                    </a:lnTo>
                    <a:lnTo>
                      <a:pt x="3617" y="3974"/>
                    </a:lnTo>
                    <a:lnTo>
                      <a:pt x="3445" y="4036"/>
                    </a:lnTo>
                    <a:lnTo>
                      <a:pt x="3271" y="4098"/>
                    </a:lnTo>
                    <a:lnTo>
                      <a:pt x="3097" y="4154"/>
                    </a:lnTo>
                    <a:lnTo>
                      <a:pt x="2923" y="4211"/>
                    </a:lnTo>
                    <a:lnTo>
                      <a:pt x="2748" y="4265"/>
                    </a:lnTo>
                    <a:lnTo>
                      <a:pt x="2748" y="4265"/>
                    </a:lnTo>
                    <a:lnTo>
                      <a:pt x="2599" y="4308"/>
                    </a:lnTo>
                    <a:lnTo>
                      <a:pt x="2453" y="4348"/>
                    </a:lnTo>
                    <a:lnTo>
                      <a:pt x="2311" y="4387"/>
                    </a:lnTo>
                    <a:lnTo>
                      <a:pt x="2172" y="4422"/>
                    </a:lnTo>
                    <a:lnTo>
                      <a:pt x="2035" y="4455"/>
                    </a:lnTo>
                    <a:lnTo>
                      <a:pt x="1903" y="4487"/>
                    </a:lnTo>
                    <a:lnTo>
                      <a:pt x="1774" y="4516"/>
                    </a:lnTo>
                    <a:lnTo>
                      <a:pt x="1649" y="4542"/>
                    </a:lnTo>
                    <a:lnTo>
                      <a:pt x="1528" y="4566"/>
                    </a:lnTo>
                    <a:lnTo>
                      <a:pt x="1410" y="4589"/>
                    </a:lnTo>
                    <a:lnTo>
                      <a:pt x="1296" y="4609"/>
                    </a:lnTo>
                    <a:lnTo>
                      <a:pt x="1187" y="4628"/>
                    </a:lnTo>
                    <a:lnTo>
                      <a:pt x="1082" y="4644"/>
                    </a:lnTo>
                    <a:lnTo>
                      <a:pt x="980" y="4660"/>
                    </a:lnTo>
                    <a:lnTo>
                      <a:pt x="791" y="4686"/>
                    </a:lnTo>
                    <a:lnTo>
                      <a:pt x="620" y="4706"/>
                    </a:lnTo>
                    <a:lnTo>
                      <a:pt x="468" y="4721"/>
                    </a:lnTo>
                    <a:lnTo>
                      <a:pt x="336" y="4733"/>
                    </a:lnTo>
                    <a:lnTo>
                      <a:pt x="224" y="4740"/>
                    </a:lnTo>
                    <a:lnTo>
                      <a:pt x="135" y="4745"/>
                    </a:lnTo>
                    <a:lnTo>
                      <a:pt x="67" y="4746"/>
                    </a:lnTo>
                    <a:lnTo>
                      <a:pt x="1" y="4748"/>
                    </a:lnTo>
                    <a:lnTo>
                      <a:pt x="1" y="474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16"/>
              <p:cNvSpPr/>
              <p:nvPr/>
            </p:nvSpPr>
            <p:spPr>
              <a:xfrm>
                <a:off x="4124149" y="307210"/>
                <a:ext cx="4283252" cy="1927989"/>
              </a:xfrm>
              <a:custGeom>
                <a:avLst/>
                <a:gdLst/>
                <a:ahLst/>
                <a:cxnLst/>
                <a:rect l="l" t="t" r="r" b="b"/>
                <a:pathLst>
                  <a:path w="8141" h="3664" extrusionOk="0">
                    <a:moveTo>
                      <a:pt x="0" y="3664"/>
                    </a:moveTo>
                    <a:lnTo>
                      <a:pt x="0" y="3664"/>
                    </a:lnTo>
                    <a:lnTo>
                      <a:pt x="47" y="3664"/>
                    </a:lnTo>
                    <a:lnTo>
                      <a:pt x="106" y="3661"/>
                    </a:lnTo>
                    <a:lnTo>
                      <a:pt x="186" y="3658"/>
                    </a:lnTo>
                    <a:lnTo>
                      <a:pt x="286" y="3651"/>
                    </a:lnTo>
                    <a:lnTo>
                      <a:pt x="408" y="3641"/>
                    </a:lnTo>
                    <a:lnTo>
                      <a:pt x="549" y="3626"/>
                    </a:lnTo>
                    <a:lnTo>
                      <a:pt x="709" y="3607"/>
                    </a:lnTo>
                    <a:lnTo>
                      <a:pt x="887" y="3582"/>
                    </a:lnTo>
                    <a:lnTo>
                      <a:pt x="1082" y="3552"/>
                    </a:lnTo>
                    <a:lnTo>
                      <a:pt x="1186" y="3536"/>
                    </a:lnTo>
                    <a:lnTo>
                      <a:pt x="1293" y="3516"/>
                    </a:lnTo>
                    <a:lnTo>
                      <a:pt x="1405" y="3495"/>
                    </a:lnTo>
                    <a:lnTo>
                      <a:pt x="1521" y="3472"/>
                    </a:lnTo>
                    <a:lnTo>
                      <a:pt x="1639" y="3447"/>
                    </a:lnTo>
                    <a:lnTo>
                      <a:pt x="1762" y="3419"/>
                    </a:lnTo>
                    <a:lnTo>
                      <a:pt x="1889" y="3390"/>
                    </a:lnTo>
                    <a:lnTo>
                      <a:pt x="2017" y="3358"/>
                    </a:lnTo>
                    <a:lnTo>
                      <a:pt x="2151" y="3323"/>
                    </a:lnTo>
                    <a:lnTo>
                      <a:pt x="2287" y="3288"/>
                    </a:lnTo>
                    <a:lnTo>
                      <a:pt x="2427" y="3248"/>
                    </a:lnTo>
                    <a:lnTo>
                      <a:pt x="2569" y="3206"/>
                    </a:lnTo>
                    <a:lnTo>
                      <a:pt x="2715" y="3163"/>
                    </a:lnTo>
                    <a:lnTo>
                      <a:pt x="2862" y="3116"/>
                    </a:lnTo>
                    <a:lnTo>
                      <a:pt x="3013" y="3066"/>
                    </a:lnTo>
                    <a:lnTo>
                      <a:pt x="3167" y="3012"/>
                    </a:lnTo>
                    <a:lnTo>
                      <a:pt x="3324" y="2957"/>
                    </a:lnTo>
                    <a:lnTo>
                      <a:pt x="3481" y="2898"/>
                    </a:lnTo>
                    <a:lnTo>
                      <a:pt x="3642" y="2835"/>
                    </a:lnTo>
                    <a:lnTo>
                      <a:pt x="3805" y="2770"/>
                    </a:lnTo>
                    <a:lnTo>
                      <a:pt x="3971" y="2701"/>
                    </a:lnTo>
                    <a:lnTo>
                      <a:pt x="4138" y="2629"/>
                    </a:lnTo>
                    <a:lnTo>
                      <a:pt x="4307" y="2554"/>
                    </a:lnTo>
                    <a:lnTo>
                      <a:pt x="4478" y="2474"/>
                    </a:lnTo>
                    <a:lnTo>
                      <a:pt x="4652" y="2392"/>
                    </a:lnTo>
                    <a:lnTo>
                      <a:pt x="4826" y="2305"/>
                    </a:lnTo>
                    <a:lnTo>
                      <a:pt x="5001" y="2213"/>
                    </a:lnTo>
                    <a:lnTo>
                      <a:pt x="5180" y="2119"/>
                    </a:lnTo>
                    <a:lnTo>
                      <a:pt x="5359" y="2020"/>
                    </a:lnTo>
                    <a:lnTo>
                      <a:pt x="5538" y="1917"/>
                    </a:lnTo>
                    <a:lnTo>
                      <a:pt x="5721" y="1811"/>
                    </a:lnTo>
                    <a:lnTo>
                      <a:pt x="5903" y="1699"/>
                    </a:lnTo>
                    <a:lnTo>
                      <a:pt x="6087" y="1584"/>
                    </a:lnTo>
                    <a:lnTo>
                      <a:pt x="6271" y="1463"/>
                    </a:lnTo>
                    <a:lnTo>
                      <a:pt x="6455" y="1340"/>
                    </a:lnTo>
                    <a:lnTo>
                      <a:pt x="6640" y="1209"/>
                    </a:lnTo>
                    <a:lnTo>
                      <a:pt x="6828" y="1075"/>
                    </a:lnTo>
                    <a:lnTo>
                      <a:pt x="7015" y="937"/>
                    </a:lnTo>
                    <a:lnTo>
                      <a:pt x="7202" y="794"/>
                    </a:lnTo>
                    <a:lnTo>
                      <a:pt x="7390" y="646"/>
                    </a:lnTo>
                    <a:lnTo>
                      <a:pt x="7577" y="492"/>
                    </a:lnTo>
                    <a:lnTo>
                      <a:pt x="7764" y="333"/>
                    </a:lnTo>
                    <a:lnTo>
                      <a:pt x="7953" y="169"/>
                    </a:lnTo>
                    <a:lnTo>
                      <a:pt x="8047" y="85"/>
                    </a:lnTo>
                    <a:lnTo>
                      <a:pt x="8141" y="0"/>
                    </a:lnTo>
                  </a:path>
                </a:pathLst>
              </a:custGeom>
              <a:noFill/>
              <a:ln w="12700" cap="flat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1" name="Google Shape;531;p16"/>
            <p:cNvGrpSpPr/>
            <p:nvPr/>
          </p:nvGrpSpPr>
          <p:grpSpPr>
            <a:xfrm>
              <a:off x="3122612" y="1905000"/>
              <a:ext cx="4800600" cy="660284"/>
              <a:chOff x="379412" y="277337"/>
              <a:chExt cx="2209800" cy="660284"/>
            </a:xfrm>
          </p:grpSpPr>
          <p:sp>
            <p:nvSpPr>
              <p:cNvPr id="532" name="Google Shape;532;p16"/>
              <p:cNvSpPr/>
              <p:nvPr/>
            </p:nvSpPr>
            <p:spPr>
              <a:xfrm>
                <a:off x="379412" y="277337"/>
                <a:ext cx="2209800" cy="660284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33" name="Google Shape;533;p16"/>
              <p:cNvCxnSpPr/>
              <p:nvPr/>
            </p:nvCxnSpPr>
            <p:spPr>
              <a:xfrm>
                <a:off x="379412" y="609600"/>
                <a:ext cx="2209800" cy="0"/>
              </a:xfrm>
              <a:prstGeom prst="straightConnector1">
                <a:avLst/>
              </a:prstGeom>
              <a:solidFill>
                <a:srgbClr val="3F3F3F"/>
              </a:solidFill>
              <a:ln w="12700" cap="flat" cmpd="sng">
                <a:solidFill>
                  <a:schemeClr val="accent4"/>
                </a:solidFill>
                <a:prstDash val="lgDash"/>
                <a:round/>
                <a:headEnd type="none" w="sm" len="sm"/>
                <a:tailEnd type="none" w="sm" len="sm"/>
              </a:ln>
            </p:spPr>
          </p:cxnSp>
        </p:grpSp>
      </p:grpSp>
      <p:pic>
        <p:nvPicPr>
          <p:cNvPr id="534" name="Google Shape;53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8665" y="1269390"/>
            <a:ext cx="3024166" cy="84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98665" y="3269846"/>
            <a:ext cx="3024166" cy="84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92759" y="4985214"/>
            <a:ext cx="3024165" cy="84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494189"/>
            <a:ext cx="4122700" cy="2189296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16"/>
          <p:cNvSpPr/>
          <p:nvPr/>
        </p:nvSpPr>
        <p:spPr>
          <a:xfrm>
            <a:off x="395788" y="4985214"/>
            <a:ext cx="914400" cy="906304"/>
          </a:xfrm>
          <a:prstGeom prst="roundRect">
            <a:avLst>
              <a:gd name="adj" fmla="val 16667"/>
            </a:avLst>
          </a:prstGeom>
          <a:solidFill>
            <a:srgbClr val="CDACE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K-12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539" name="Google Shape;539;p16"/>
          <p:cNvSpPr/>
          <p:nvPr/>
        </p:nvSpPr>
        <p:spPr>
          <a:xfrm>
            <a:off x="2764075" y="4988481"/>
            <a:ext cx="1431031" cy="914400"/>
          </a:xfrm>
          <a:prstGeom prst="roundRect">
            <a:avLst>
              <a:gd name="adj" fmla="val 16667"/>
            </a:avLst>
          </a:prstGeom>
          <a:solidFill>
            <a:srgbClr val="CDACE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Workforce Reentry</a:t>
            </a:r>
            <a:endParaRPr/>
          </a:p>
        </p:txBody>
      </p:sp>
      <p:sp>
        <p:nvSpPr>
          <p:cNvPr id="540" name="Google Shape;540;p16"/>
          <p:cNvSpPr/>
          <p:nvPr/>
        </p:nvSpPr>
        <p:spPr>
          <a:xfrm>
            <a:off x="1406434" y="4988481"/>
            <a:ext cx="1255268" cy="914400"/>
          </a:xfrm>
          <a:prstGeom prst="roundRect">
            <a:avLst>
              <a:gd name="adj" fmla="val 16667"/>
            </a:avLst>
          </a:prstGeom>
          <a:solidFill>
            <a:srgbClr val="CDACE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Guided Pathways</a:t>
            </a:r>
            <a:endParaRPr/>
          </a:p>
        </p:txBody>
      </p:sp>
      <p:cxnSp>
        <p:nvCxnSpPr>
          <p:cNvPr id="541" name="Google Shape;541;p16"/>
          <p:cNvCxnSpPr/>
          <p:nvPr/>
        </p:nvCxnSpPr>
        <p:spPr>
          <a:xfrm>
            <a:off x="1802849" y="5922857"/>
            <a:ext cx="358197" cy="29942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16"/>
          <p:cNvSpPr/>
          <p:nvPr/>
        </p:nvSpPr>
        <p:spPr>
          <a:xfrm>
            <a:off x="2098120" y="5998619"/>
            <a:ext cx="3024165" cy="629154"/>
          </a:xfrm>
          <a:prstGeom prst="ellipse">
            <a:avLst/>
          </a:prstGeom>
          <a:solidFill>
            <a:srgbClr val="CDACE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Transitioning noncredit to credit</a:t>
            </a:r>
            <a:endParaRPr/>
          </a:p>
        </p:txBody>
      </p:sp>
      <p:grpSp>
        <p:nvGrpSpPr>
          <p:cNvPr id="543" name="Google Shape;543;p16" descr="Road curve"/>
          <p:cNvGrpSpPr/>
          <p:nvPr/>
        </p:nvGrpSpPr>
        <p:grpSpPr>
          <a:xfrm rot="-3271095">
            <a:off x="5769629" y="4610377"/>
            <a:ext cx="1235604" cy="1235032"/>
            <a:chOff x="2663825" y="0"/>
            <a:chExt cx="6861176" cy="6858001"/>
          </a:xfrm>
        </p:grpSpPr>
        <p:sp>
          <p:nvSpPr>
            <p:cNvPr id="544" name="Google Shape;544;p16"/>
            <p:cNvSpPr/>
            <p:nvPr/>
          </p:nvSpPr>
          <p:spPr>
            <a:xfrm>
              <a:off x="2663825" y="0"/>
              <a:ext cx="6861175" cy="6858000"/>
            </a:xfrm>
            <a:custGeom>
              <a:avLst/>
              <a:gdLst/>
              <a:ahLst/>
              <a:cxnLst/>
              <a:rect l="l" t="t" r="r" b="b"/>
              <a:pathLst>
                <a:path w="4322" h="4320" extrusionOk="0">
                  <a:moveTo>
                    <a:pt x="2311" y="4320"/>
                  </a:moveTo>
                  <a:lnTo>
                    <a:pt x="0" y="4320"/>
                  </a:lnTo>
                  <a:lnTo>
                    <a:pt x="0" y="4320"/>
                  </a:lnTo>
                  <a:lnTo>
                    <a:pt x="1" y="4209"/>
                  </a:lnTo>
                  <a:lnTo>
                    <a:pt x="6" y="4099"/>
                  </a:lnTo>
                  <a:lnTo>
                    <a:pt x="12" y="3988"/>
                  </a:lnTo>
                  <a:lnTo>
                    <a:pt x="22" y="3879"/>
                  </a:lnTo>
                  <a:lnTo>
                    <a:pt x="35" y="3771"/>
                  </a:lnTo>
                  <a:lnTo>
                    <a:pt x="50" y="3663"/>
                  </a:lnTo>
                  <a:lnTo>
                    <a:pt x="67" y="3556"/>
                  </a:lnTo>
                  <a:lnTo>
                    <a:pt x="88" y="3451"/>
                  </a:lnTo>
                  <a:lnTo>
                    <a:pt x="111" y="3346"/>
                  </a:lnTo>
                  <a:lnTo>
                    <a:pt x="137" y="3242"/>
                  </a:lnTo>
                  <a:lnTo>
                    <a:pt x="164" y="3139"/>
                  </a:lnTo>
                  <a:lnTo>
                    <a:pt x="195" y="3037"/>
                  </a:lnTo>
                  <a:lnTo>
                    <a:pt x="227" y="2936"/>
                  </a:lnTo>
                  <a:lnTo>
                    <a:pt x="262" y="2837"/>
                  </a:lnTo>
                  <a:lnTo>
                    <a:pt x="301" y="2738"/>
                  </a:lnTo>
                  <a:lnTo>
                    <a:pt x="340" y="2641"/>
                  </a:lnTo>
                  <a:lnTo>
                    <a:pt x="383" y="2544"/>
                  </a:lnTo>
                  <a:lnTo>
                    <a:pt x="427" y="2449"/>
                  </a:lnTo>
                  <a:lnTo>
                    <a:pt x="473" y="2355"/>
                  </a:lnTo>
                  <a:lnTo>
                    <a:pt x="522" y="2263"/>
                  </a:lnTo>
                  <a:lnTo>
                    <a:pt x="574" y="2171"/>
                  </a:lnTo>
                  <a:lnTo>
                    <a:pt x="626" y="2082"/>
                  </a:lnTo>
                  <a:lnTo>
                    <a:pt x="682" y="1994"/>
                  </a:lnTo>
                  <a:lnTo>
                    <a:pt x="739" y="1907"/>
                  </a:lnTo>
                  <a:lnTo>
                    <a:pt x="799" y="1821"/>
                  </a:lnTo>
                  <a:lnTo>
                    <a:pt x="860" y="1736"/>
                  </a:lnTo>
                  <a:lnTo>
                    <a:pt x="923" y="1654"/>
                  </a:lnTo>
                  <a:lnTo>
                    <a:pt x="988" y="1574"/>
                  </a:lnTo>
                  <a:lnTo>
                    <a:pt x="1055" y="1494"/>
                  </a:lnTo>
                  <a:lnTo>
                    <a:pt x="1124" y="1417"/>
                  </a:lnTo>
                  <a:lnTo>
                    <a:pt x="1195" y="1340"/>
                  </a:lnTo>
                  <a:lnTo>
                    <a:pt x="1267" y="1267"/>
                  </a:lnTo>
                  <a:lnTo>
                    <a:pt x="1342" y="1194"/>
                  </a:lnTo>
                  <a:lnTo>
                    <a:pt x="1417" y="1123"/>
                  </a:lnTo>
                  <a:lnTo>
                    <a:pt x="1495" y="1055"/>
                  </a:lnTo>
                  <a:lnTo>
                    <a:pt x="1574" y="987"/>
                  </a:lnTo>
                  <a:lnTo>
                    <a:pt x="1655" y="923"/>
                  </a:lnTo>
                  <a:lnTo>
                    <a:pt x="1738" y="860"/>
                  </a:lnTo>
                  <a:lnTo>
                    <a:pt x="1821" y="797"/>
                  </a:lnTo>
                  <a:lnTo>
                    <a:pt x="1907" y="739"/>
                  </a:lnTo>
                  <a:lnTo>
                    <a:pt x="1994" y="682"/>
                  </a:lnTo>
                  <a:lnTo>
                    <a:pt x="2082" y="626"/>
                  </a:lnTo>
                  <a:lnTo>
                    <a:pt x="2173" y="573"/>
                  </a:lnTo>
                  <a:lnTo>
                    <a:pt x="2263" y="522"/>
                  </a:lnTo>
                  <a:lnTo>
                    <a:pt x="2355" y="473"/>
                  </a:lnTo>
                  <a:lnTo>
                    <a:pt x="2450" y="426"/>
                  </a:lnTo>
                  <a:lnTo>
                    <a:pt x="2544" y="381"/>
                  </a:lnTo>
                  <a:lnTo>
                    <a:pt x="2641" y="340"/>
                  </a:lnTo>
                  <a:lnTo>
                    <a:pt x="2738" y="299"/>
                  </a:lnTo>
                  <a:lnTo>
                    <a:pt x="2837" y="262"/>
                  </a:lnTo>
                  <a:lnTo>
                    <a:pt x="2937" y="227"/>
                  </a:lnTo>
                  <a:lnTo>
                    <a:pt x="3037" y="194"/>
                  </a:lnTo>
                  <a:lnTo>
                    <a:pt x="3139" y="164"/>
                  </a:lnTo>
                  <a:lnTo>
                    <a:pt x="3242" y="135"/>
                  </a:lnTo>
                  <a:lnTo>
                    <a:pt x="3347" y="111"/>
                  </a:lnTo>
                  <a:lnTo>
                    <a:pt x="3451" y="88"/>
                  </a:lnTo>
                  <a:lnTo>
                    <a:pt x="3558" y="67"/>
                  </a:lnTo>
                  <a:lnTo>
                    <a:pt x="3665" y="50"/>
                  </a:lnTo>
                  <a:lnTo>
                    <a:pt x="3772" y="35"/>
                  </a:lnTo>
                  <a:lnTo>
                    <a:pt x="3880" y="22"/>
                  </a:lnTo>
                  <a:lnTo>
                    <a:pt x="3989" y="12"/>
                  </a:lnTo>
                  <a:lnTo>
                    <a:pt x="4100" y="5"/>
                  </a:lnTo>
                  <a:lnTo>
                    <a:pt x="4210" y="1"/>
                  </a:lnTo>
                  <a:lnTo>
                    <a:pt x="4322" y="0"/>
                  </a:lnTo>
                  <a:lnTo>
                    <a:pt x="4322" y="2310"/>
                  </a:lnTo>
                  <a:lnTo>
                    <a:pt x="4322" y="2310"/>
                  </a:lnTo>
                  <a:lnTo>
                    <a:pt x="4270" y="2310"/>
                  </a:lnTo>
                  <a:lnTo>
                    <a:pt x="4218" y="2313"/>
                  </a:lnTo>
                  <a:lnTo>
                    <a:pt x="4167" y="2315"/>
                  </a:lnTo>
                  <a:lnTo>
                    <a:pt x="4116" y="2320"/>
                  </a:lnTo>
                  <a:lnTo>
                    <a:pt x="4066" y="2326"/>
                  </a:lnTo>
                  <a:lnTo>
                    <a:pt x="4015" y="2333"/>
                  </a:lnTo>
                  <a:lnTo>
                    <a:pt x="3965" y="2341"/>
                  </a:lnTo>
                  <a:lnTo>
                    <a:pt x="3917" y="2351"/>
                  </a:lnTo>
                  <a:lnTo>
                    <a:pt x="3869" y="2361"/>
                  </a:lnTo>
                  <a:lnTo>
                    <a:pt x="3820" y="2374"/>
                  </a:lnTo>
                  <a:lnTo>
                    <a:pt x="3772" y="2386"/>
                  </a:lnTo>
                  <a:lnTo>
                    <a:pt x="3724" y="2401"/>
                  </a:lnTo>
                  <a:lnTo>
                    <a:pt x="3677" y="2416"/>
                  </a:lnTo>
                  <a:lnTo>
                    <a:pt x="3631" y="2432"/>
                  </a:lnTo>
                  <a:lnTo>
                    <a:pt x="3585" y="2449"/>
                  </a:lnTo>
                  <a:lnTo>
                    <a:pt x="3539" y="2468"/>
                  </a:lnTo>
                  <a:lnTo>
                    <a:pt x="3495" y="2488"/>
                  </a:lnTo>
                  <a:lnTo>
                    <a:pt x="3450" y="2508"/>
                  </a:lnTo>
                  <a:lnTo>
                    <a:pt x="3406" y="2530"/>
                  </a:lnTo>
                  <a:lnTo>
                    <a:pt x="3364" y="2553"/>
                  </a:lnTo>
                  <a:lnTo>
                    <a:pt x="3322" y="2576"/>
                  </a:lnTo>
                  <a:lnTo>
                    <a:pt x="3280" y="2601"/>
                  </a:lnTo>
                  <a:lnTo>
                    <a:pt x="3239" y="2627"/>
                  </a:lnTo>
                  <a:lnTo>
                    <a:pt x="3198" y="2653"/>
                  </a:lnTo>
                  <a:lnTo>
                    <a:pt x="3158" y="2682"/>
                  </a:lnTo>
                  <a:lnTo>
                    <a:pt x="3119" y="2710"/>
                  </a:lnTo>
                  <a:lnTo>
                    <a:pt x="3081" y="2739"/>
                  </a:lnTo>
                  <a:lnTo>
                    <a:pt x="3044" y="2770"/>
                  </a:lnTo>
                  <a:lnTo>
                    <a:pt x="3006" y="2801"/>
                  </a:lnTo>
                  <a:lnTo>
                    <a:pt x="2970" y="2833"/>
                  </a:lnTo>
                  <a:lnTo>
                    <a:pt x="2934" y="2866"/>
                  </a:lnTo>
                  <a:lnTo>
                    <a:pt x="2901" y="2899"/>
                  </a:lnTo>
                  <a:lnTo>
                    <a:pt x="2866" y="2934"/>
                  </a:lnTo>
                  <a:lnTo>
                    <a:pt x="2834" y="2970"/>
                  </a:lnTo>
                  <a:lnTo>
                    <a:pt x="2801" y="3006"/>
                  </a:lnTo>
                  <a:lnTo>
                    <a:pt x="2770" y="3042"/>
                  </a:lnTo>
                  <a:lnTo>
                    <a:pt x="2741" y="3080"/>
                  </a:lnTo>
                  <a:lnTo>
                    <a:pt x="2711" y="3118"/>
                  </a:lnTo>
                  <a:lnTo>
                    <a:pt x="2682" y="3157"/>
                  </a:lnTo>
                  <a:lnTo>
                    <a:pt x="2655" y="3197"/>
                  </a:lnTo>
                  <a:lnTo>
                    <a:pt x="2627" y="3237"/>
                  </a:lnTo>
                  <a:lnTo>
                    <a:pt x="2603" y="3279"/>
                  </a:lnTo>
                  <a:lnTo>
                    <a:pt x="2578" y="3320"/>
                  </a:lnTo>
                  <a:lnTo>
                    <a:pt x="2554" y="3362"/>
                  </a:lnTo>
                  <a:lnTo>
                    <a:pt x="2531" y="3406"/>
                  </a:lnTo>
                  <a:lnTo>
                    <a:pt x="2509" y="3449"/>
                  </a:lnTo>
                  <a:lnTo>
                    <a:pt x="2488" y="3494"/>
                  </a:lnTo>
                  <a:lnTo>
                    <a:pt x="2468" y="3539"/>
                  </a:lnTo>
                  <a:lnTo>
                    <a:pt x="2450" y="3583"/>
                  </a:lnTo>
                  <a:lnTo>
                    <a:pt x="2432" y="3629"/>
                  </a:lnTo>
                  <a:lnTo>
                    <a:pt x="2416" y="3677"/>
                  </a:lnTo>
                  <a:lnTo>
                    <a:pt x="2401" y="3724"/>
                  </a:lnTo>
                  <a:lnTo>
                    <a:pt x="2386" y="3771"/>
                  </a:lnTo>
                  <a:lnTo>
                    <a:pt x="2374" y="3818"/>
                  </a:lnTo>
                  <a:lnTo>
                    <a:pt x="2362" y="3867"/>
                  </a:lnTo>
                  <a:lnTo>
                    <a:pt x="2352" y="3916"/>
                  </a:lnTo>
                  <a:lnTo>
                    <a:pt x="2342" y="3965"/>
                  </a:lnTo>
                  <a:lnTo>
                    <a:pt x="2334" y="4014"/>
                  </a:lnTo>
                  <a:lnTo>
                    <a:pt x="2327" y="4064"/>
                  </a:lnTo>
                  <a:lnTo>
                    <a:pt x="2321" y="4115"/>
                  </a:lnTo>
                  <a:lnTo>
                    <a:pt x="2317" y="4166"/>
                  </a:lnTo>
                  <a:lnTo>
                    <a:pt x="2313" y="4217"/>
                  </a:lnTo>
                  <a:lnTo>
                    <a:pt x="2311" y="4269"/>
                  </a:lnTo>
                  <a:lnTo>
                    <a:pt x="2311" y="4320"/>
                  </a:lnTo>
                  <a:lnTo>
                    <a:pt x="2311" y="432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16"/>
            <p:cNvSpPr/>
            <p:nvPr/>
          </p:nvSpPr>
          <p:spPr>
            <a:xfrm>
              <a:off x="4497388" y="1833563"/>
              <a:ext cx="5027613" cy="5024438"/>
            </a:xfrm>
            <a:custGeom>
              <a:avLst/>
              <a:gdLst/>
              <a:ahLst/>
              <a:cxnLst/>
              <a:rect l="l" t="t" r="r" b="b"/>
              <a:pathLst>
                <a:path w="3167" h="3165" extrusionOk="0">
                  <a:moveTo>
                    <a:pt x="0" y="3165"/>
                  </a:moveTo>
                  <a:lnTo>
                    <a:pt x="0" y="3165"/>
                  </a:lnTo>
                  <a:lnTo>
                    <a:pt x="2" y="3084"/>
                  </a:lnTo>
                  <a:lnTo>
                    <a:pt x="4" y="3002"/>
                  </a:lnTo>
                  <a:lnTo>
                    <a:pt x="9" y="2922"/>
                  </a:lnTo>
                  <a:lnTo>
                    <a:pt x="16" y="2842"/>
                  </a:lnTo>
                  <a:lnTo>
                    <a:pt x="25" y="2763"/>
                  </a:lnTo>
                  <a:lnTo>
                    <a:pt x="36" y="2683"/>
                  </a:lnTo>
                  <a:lnTo>
                    <a:pt x="50" y="2605"/>
                  </a:lnTo>
                  <a:lnTo>
                    <a:pt x="65" y="2528"/>
                  </a:lnTo>
                  <a:lnTo>
                    <a:pt x="81" y="2451"/>
                  </a:lnTo>
                  <a:lnTo>
                    <a:pt x="100" y="2374"/>
                  </a:lnTo>
                  <a:lnTo>
                    <a:pt x="121" y="2299"/>
                  </a:lnTo>
                  <a:lnTo>
                    <a:pt x="143" y="2223"/>
                  </a:lnTo>
                  <a:lnTo>
                    <a:pt x="167" y="2150"/>
                  </a:lnTo>
                  <a:lnTo>
                    <a:pt x="193" y="2077"/>
                  </a:lnTo>
                  <a:lnTo>
                    <a:pt x="220" y="2005"/>
                  </a:lnTo>
                  <a:lnTo>
                    <a:pt x="249" y="1933"/>
                  </a:lnTo>
                  <a:lnTo>
                    <a:pt x="280" y="1862"/>
                  </a:lnTo>
                  <a:lnTo>
                    <a:pt x="312" y="1792"/>
                  </a:lnTo>
                  <a:lnTo>
                    <a:pt x="347" y="1724"/>
                  </a:lnTo>
                  <a:lnTo>
                    <a:pt x="383" y="1656"/>
                  </a:lnTo>
                  <a:lnTo>
                    <a:pt x="420" y="1590"/>
                  </a:lnTo>
                  <a:lnTo>
                    <a:pt x="459" y="1524"/>
                  </a:lnTo>
                  <a:lnTo>
                    <a:pt x="499" y="1460"/>
                  </a:lnTo>
                  <a:lnTo>
                    <a:pt x="541" y="1395"/>
                  </a:lnTo>
                  <a:lnTo>
                    <a:pt x="584" y="1333"/>
                  </a:lnTo>
                  <a:lnTo>
                    <a:pt x="629" y="1271"/>
                  </a:lnTo>
                  <a:lnTo>
                    <a:pt x="676" y="1211"/>
                  </a:lnTo>
                  <a:lnTo>
                    <a:pt x="723" y="1152"/>
                  </a:lnTo>
                  <a:lnTo>
                    <a:pt x="772" y="1093"/>
                  </a:lnTo>
                  <a:lnTo>
                    <a:pt x="823" y="1037"/>
                  </a:lnTo>
                  <a:lnTo>
                    <a:pt x="875" y="981"/>
                  </a:lnTo>
                  <a:lnTo>
                    <a:pt x="927" y="927"/>
                  </a:lnTo>
                  <a:lnTo>
                    <a:pt x="982" y="873"/>
                  </a:lnTo>
                  <a:lnTo>
                    <a:pt x="1038" y="822"/>
                  </a:lnTo>
                  <a:lnTo>
                    <a:pt x="1095" y="771"/>
                  </a:lnTo>
                  <a:lnTo>
                    <a:pt x="1152" y="723"/>
                  </a:lnTo>
                  <a:lnTo>
                    <a:pt x="1212" y="675"/>
                  </a:lnTo>
                  <a:lnTo>
                    <a:pt x="1272" y="629"/>
                  </a:lnTo>
                  <a:lnTo>
                    <a:pt x="1333" y="584"/>
                  </a:lnTo>
                  <a:lnTo>
                    <a:pt x="1397" y="540"/>
                  </a:lnTo>
                  <a:lnTo>
                    <a:pt x="1460" y="498"/>
                  </a:lnTo>
                  <a:lnTo>
                    <a:pt x="1525" y="458"/>
                  </a:lnTo>
                  <a:lnTo>
                    <a:pt x="1591" y="419"/>
                  </a:lnTo>
                  <a:lnTo>
                    <a:pt x="1658" y="381"/>
                  </a:lnTo>
                  <a:lnTo>
                    <a:pt x="1725" y="345"/>
                  </a:lnTo>
                  <a:lnTo>
                    <a:pt x="1794" y="312"/>
                  </a:lnTo>
                  <a:lnTo>
                    <a:pt x="1864" y="280"/>
                  </a:lnTo>
                  <a:lnTo>
                    <a:pt x="1935" y="249"/>
                  </a:lnTo>
                  <a:lnTo>
                    <a:pt x="2005" y="219"/>
                  </a:lnTo>
                  <a:lnTo>
                    <a:pt x="2077" y="191"/>
                  </a:lnTo>
                  <a:lnTo>
                    <a:pt x="2151" y="167"/>
                  </a:lnTo>
                  <a:lnTo>
                    <a:pt x="2225" y="142"/>
                  </a:lnTo>
                  <a:lnTo>
                    <a:pt x="2300" y="119"/>
                  </a:lnTo>
                  <a:lnTo>
                    <a:pt x="2376" y="100"/>
                  </a:lnTo>
                  <a:lnTo>
                    <a:pt x="2451" y="81"/>
                  </a:lnTo>
                  <a:lnTo>
                    <a:pt x="2528" y="63"/>
                  </a:lnTo>
                  <a:lnTo>
                    <a:pt x="2605" y="49"/>
                  </a:lnTo>
                  <a:lnTo>
                    <a:pt x="2685" y="36"/>
                  </a:lnTo>
                  <a:lnTo>
                    <a:pt x="2763" y="25"/>
                  </a:lnTo>
                  <a:lnTo>
                    <a:pt x="2843" y="16"/>
                  </a:lnTo>
                  <a:lnTo>
                    <a:pt x="2924" y="9"/>
                  </a:lnTo>
                  <a:lnTo>
                    <a:pt x="3004" y="4"/>
                  </a:lnTo>
                  <a:lnTo>
                    <a:pt x="3085" y="0"/>
                  </a:lnTo>
                  <a:lnTo>
                    <a:pt x="3167" y="0"/>
                  </a:lnTo>
                </a:path>
              </a:pathLst>
            </a:custGeom>
            <a:noFill/>
            <a:ln w="12700" cap="flat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6" name="Google Shape;546;p16"/>
          <p:cNvSpPr/>
          <p:nvPr/>
        </p:nvSpPr>
        <p:spPr>
          <a:xfrm>
            <a:off x="6096000" y="5539860"/>
            <a:ext cx="1539707" cy="874189"/>
          </a:xfrm>
          <a:prstGeom prst="roundRect">
            <a:avLst>
              <a:gd name="adj" fmla="val 16667"/>
            </a:avLst>
          </a:prstGeom>
          <a:solidFill>
            <a:srgbClr val="CDACE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ASO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(capstone)</a:t>
            </a:r>
            <a:endParaRPr/>
          </a:p>
        </p:txBody>
      </p:sp>
      <p:sp>
        <p:nvSpPr>
          <p:cNvPr id="547" name="Google Shape;547;p16"/>
          <p:cNvSpPr txBox="1"/>
          <p:nvPr/>
        </p:nvSpPr>
        <p:spPr>
          <a:xfrm>
            <a:off x="9501877" y="4289381"/>
            <a:ext cx="22781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Graphic Design </a:t>
            </a:r>
            <a:endParaRPr/>
          </a:p>
        </p:txBody>
      </p:sp>
      <p:sp>
        <p:nvSpPr>
          <p:cNvPr id="548" name="Google Shape;548;p16"/>
          <p:cNvSpPr txBox="1"/>
          <p:nvPr/>
        </p:nvSpPr>
        <p:spPr>
          <a:xfrm>
            <a:off x="9321475" y="2321633"/>
            <a:ext cx="249544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 &amp; Business Management  </a:t>
            </a:r>
            <a:endParaRPr/>
          </a:p>
        </p:txBody>
      </p:sp>
      <p:sp>
        <p:nvSpPr>
          <p:cNvPr id="549" name="Google Shape;549;p16"/>
          <p:cNvSpPr txBox="1"/>
          <p:nvPr/>
        </p:nvSpPr>
        <p:spPr>
          <a:xfrm>
            <a:off x="9543918" y="6037618"/>
            <a:ext cx="205056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⮚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Programming </a:t>
            </a:r>
            <a:endParaRPr/>
          </a:p>
        </p:txBody>
      </p:sp>
      <p:sp>
        <p:nvSpPr>
          <p:cNvPr id="550" name="Google Shape;550;p16"/>
          <p:cNvSpPr txBox="1"/>
          <p:nvPr/>
        </p:nvSpPr>
        <p:spPr>
          <a:xfrm>
            <a:off x="3479590" y="1184363"/>
            <a:ext cx="42832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Competitive eSports Event Producer: Certificate of Competency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7"/>
          <p:cNvSpPr txBox="1"/>
          <p:nvPr/>
        </p:nvSpPr>
        <p:spPr>
          <a:xfrm>
            <a:off x="5804591" y="4188340"/>
            <a:ext cx="5485935" cy="739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Completed in 1 semester (two 8-week sessions) &amp; 1 intercession</a:t>
            </a:r>
            <a:endParaRPr/>
          </a:p>
        </p:txBody>
      </p:sp>
      <p:sp>
        <p:nvSpPr>
          <p:cNvPr id="556" name="Google Shape;556;p17"/>
          <p:cNvSpPr txBox="1"/>
          <p:nvPr/>
        </p:nvSpPr>
        <p:spPr>
          <a:xfrm>
            <a:off x="334297" y="365126"/>
            <a:ext cx="11523406" cy="771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u="sng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Competitive eSports Event Producer Certificate (7 St.Hrs.)</a:t>
            </a:r>
            <a:endParaRPr sz="3000" u="sng">
              <a:solidFill>
                <a:srgbClr val="222A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7" name="Google Shape;55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297" y="3874306"/>
            <a:ext cx="4772025" cy="26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17"/>
          <p:cNvSpPr txBox="1"/>
          <p:nvPr/>
        </p:nvSpPr>
        <p:spPr>
          <a:xfrm>
            <a:off x="1244483" y="1054324"/>
            <a:ext cx="10046043" cy="771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15686"/>
              <a:buFont typeface="Calibri"/>
              <a:buNone/>
            </a:pPr>
            <a:r>
              <a:rPr lang="en-US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Prepares students for entry-level internships in the eSports industry; “feeds” AMP pathway &amp; Business Administration pathway; provides infrastructure to existing eSports club in ASO; attracts new students and universities to LAMC via this emerging, multi-billion dollar industry.</a:t>
            </a:r>
            <a:endParaRPr sz="1800" i="1">
              <a:solidFill>
                <a:srgbClr val="222A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9" name="Google Shape;559;p17"/>
          <p:cNvGrpSpPr/>
          <p:nvPr/>
        </p:nvGrpSpPr>
        <p:grpSpPr>
          <a:xfrm>
            <a:off x="3592054" y="1890678"/>
            <a:ext cx="5244026" cy="1769369"/>
            <a:chOff x="3257757" y="369"/>
            <a:chExt cx="5244026" cy="1769369"/>
          </a:xfrm>
        </p:grpSpPr>
        <p:sp>
          <p:nvSpPr>
            <p:cNvPr id="560" name="Google Shape;560;p17"/>
            <p:cNvSpPr/>
            <p:nvPr/>
          </p:nvSpPr>
          <p:spPr>
            <a:xfrm>
              <a:off x="3257757" y="1711"/>
              <a:ext cx="1912090" cy="1766316"/>
            </a:xfrm>
            <a:prstGeom prst="ellipse">
              <a:avLst/>
            </a:prstGeom>
            <a:solidFill>
              <a:srgbClr val="00FF99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 txBox="1"/>
            <p:nvPr/>
          </p:nvSpPr>
          <p:spPr>
            <a:xfrm>
              <a:off x="3537776" y="260382"/>
              <a:ext cx="1352052" cy="12489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200" tIns="15225" rIns="9720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 ED 881CE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eSports Event Management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lang="en-US" sz="11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(3)</a:t>
              </a:r>
              <a:endParaRPr/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4816584" y="2486"/>
              <a:ext cx="2144166" cy="1767252"/>
            </a:xfrm>
            <a:prstGeom prst="ellipse">
              <a:avLst/>
            </a:prstGeom>
            <a:solidFill>
              <a:srgbClr val="00FF99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7"/>
            <p:cNvSpPr txBox="1"/>
            <p:nvPr/>
          </p:nvSpPr>
          <p:spPr>
            <a:xfrm>
              <a:off x="5130590" y="261294"/>
              <a:ext cx="1516154" cy="12496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200" tIns="15225" rIns="9720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 ED 882CE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alibri"/>
                <a:buNone/>
              </a:pPr>
              <a:r>
                <a:rPr lang="en-US" sz="105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Tech Planning for LAN Events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368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alibri"/>
                <a:buNone/>
              </a:pPr>
              <a:r>
                <a:rPr lang="en-US" sz="105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&amp; Livestreaming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368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alibri"/>
                <a:buNone/>
              </a:pPr>
              <a:r>
                <a:rPr lang="en-US" sz="105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(3) </a:t>
              </a:r>
              <a:endParaRPr/>
            </a:p>
          </p:txBody>
        </p:sp>
        <p:sp>
          <p:nvSpPr>
            <p:cNvPr id="564" name="Google Shape;564;p17"/>
            <p:cNvSpPr/>
            <p:nvPr/>
          </p:nvSpPr>
          <p:spPr>
            <a:xfrm>
              <a:off x="6735467" y="369"/>
              <a:ext cx="1766316" cy="1766316"/>
            </a:xfrm>
            <a:prstGeom prst="ellipse">
              <a:avLst/>
            </a:prstGeom>
            <a:solidFill>
              <a:srgbClr val="00FF99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7"/>
            <p:cNvSpPr txBox="1"/>
            <p:nvPr/>
          </p:nvSpPr>
          <p:spPr>
            <a:xfrm>
              <a:off x="6994138" y="259040"/>
              <a:ext cx="1248974" cy="12489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200" tIns="15225" rIns="97200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 ED 883CE </a:t>
              </a:r>
              <a:r>
                <a:rPr lang="en-US" sz="105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Competitive eSports Event Production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alibri"/>
                <a:buNone/>
              </a:pPr>
              <a:r>
                <a:rPr lang="en-US" sz="105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(1)</a:t>
              </a:r>
              <a:endParaRPr sz="9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566" name="Google Shape;566;p17"/>
          <p:cNvGraphicFramePr/>
          <p:nvPr/>
        </p:nvGraphicFramePr>
        <p:xfrm>
          <a:off x="5579806" y="5141812"/>
          <a:ext cx="3000000" cy="3000000"/>
        </p:xfrm>
        <a:graphic>
          <a:graphicData uri="http://schemas.openxmlformats.org/drawingml/2006/table">
            <a:tbl>
              <a:tblPr firstRow="1" firstCol="1" bandRow="1">
                <a:noFill/>
                <a:tableStyleId>{E3BB7F10-DE6D-4B03-B6D8-B56215B2CFC9}</a:tableStyleId>
              </a:tblPr>
              <a:tblGrid>
                <a:gridCol w="909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4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2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3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33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Fall 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Session 1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Fall 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Session 2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Winter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Spring Session 1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Spring Session 2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Summer 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0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eSports Event Management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8575" marR="68575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u="none" strike="noStrike" cap="none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Technology Planning for LAN Events &amp; Livestreaming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8575" marR="68575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u="none" strike="noStrike" cap="none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Competitive eSports Event Production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8575" marR="6857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u="none" strike="noStrike" cap="none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eSports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Event Management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8575" marR="68575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b="1" u="none" strike="noStrike" cap="none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wentieth Century"/>
                        <a:buNone/>
                      </a:pPr>
                      <a:r>
                        <a:rPr lang="en-US" sz="1100" b="1" u="none" strike="noStrike" cap="none"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Technology Planning for LAN Events &amp; Livestreaming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8575" marR="68575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Competitive eSports Event Production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8575" marR="68575" marT="0" marB="0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67" name="Google Shape;567;p17"/>
          <p:cNvSpPr/>
          <p:nvPr/>
        </p:nvSpPr>
        <p:spPr>
          <a:xfrm>
            <a:off x="773664" y="75512"/>
            <a:ext cx="3244154" cy="30638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#1: Onboarding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8"/>
          <p:cNvSpPr txBox="1"/>
          <p:nvPr/>
        </p:nvSpPr>
        <p:spPr>
          <a:xfrm>
            <a:off x="6449960" y="3995920"/>
            <a:ext cx="4129550" cy="82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Completed in 1 semester,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in three 5-week sessions</a:t>
            </a:r>
            <a:endParaRPr/>
          </a:p>
        </p:txBody>
      </p:sp>
      <p:sp>
        <p:nvSpPr>
          <p:cNvPr id="573" name="Google Shape;573;p18"/>
          <p:cNvSpPr txBox="1"/>
          <p:nvPr/>
        </p:nvSpPr>
        <p:spPr>
          <a:xfrm>
            <a:off x="496565" y="541521"/>
            <a:ext cx="11523406" cy="771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u="sng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Digital Media Production &amp; Streaming Certificate (6 St.Hrs.)</a:t>
            </a:r>
            <a:endParaRPr sz="3000" u="sng">
              <a:solidFill>
                <a:srgbClr val="222A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4" name="Google Shape;57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297" y="4370056"/>
            <a:ext cx="4772025" cy="2226481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18"/>
          <p:cNvSpPr txBox="1"/>
          <p:nvPr/>
        </p:nvSpPr>
        <p:spPr>
          <a:xfrm>
            <a:off x="1235247" y="1176255"/>
            <a:ext cx="10046043" cy="771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Prepares students entry-level internships; “feeds” credit AMP certificates and degrees; provides infrastructure for future “LAMC Internet Radio” (podcasts)</a:t>
            </a:r>
            <a:endParaRPr sz="1800" i="1">
              <a:solidFill>
                <a:srgbClr val="222A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76" name="Google Shape;576;p18"/>
          <p:cNvGrpSpPr/>
          <p:nvPr/>
        </p:nvGrpSpPr>
        <p:grpSpPr>
          <a:xfrm>
            <a:off x="3437025" y="1977350"/>
            <a:ext cx="5445961" cy="1769598"/>
            <a:chOff x="3102728" y="140"/>
            <a:chExt cx="5445961" cy="1769598"/>
          </a:xfrm>
        </p:grpSpPr>
        <p:sp>
          <p:nvSpPr>
            <p:cNvPr id="577" name="Google Shape;577;p18"/>
            <p:cNvSpPr/>
            <p:nvPr/>
          </p:nvSpPr>
          <p:spPr>
            <a:xfrm>
              <a:off x="3102728" y="1483"/>
              <a:ext cx="1912583" cy="1766772"/>
            </a:xfrm>
            <a:prstGeom prst="ellipse">
              <a:avLst/>
            </a:prstGeom>
            <a:solidFill>
              <a:srgbClr val="9999FF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8"/>
            <p:cNvSpPr txBox="1"/>
            <p:nvPr/>
          </p:nvSpPr>
          <p:spPr>
            <a:xfrm>
              <a:off x="3382819" y="260221"/>
              <a:ext cx="1352401" cy="12492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225" tIns="15225" rIns="97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endParaRPr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 ED 871CE </a:t>
              </a:r>
              <a:r>
                <a:rPr lang="en-US" sz="12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Digital Media: Audio Storytelling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(2)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579" name="Google Shape;579;p18"/>
            <p:cNvSpPr/>
            <p:nvPr/>
          </p:nvSpPr>
          <p:spPr>
            <a:xfrm>
              <a:off x="4661957" y="2030"/>
              <a:ext cx="2066081" cy="1767708"/>
            </a:xfrm>
            <a:prstGeom prst="ellipse">
              <a:avLst/>
            </a:prstGeom>
            <a:solidFill>
              <a:srgbClr val="9999FF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8"/>
            <p:cNvSpPr txBox="1"/>
            <p:nvPr/>
          </p:nvSpPr>
          <p:spPr>
            <a:xfrm>
              <a:off x="4964528" y="260905"/>
              <a:ext cx="1460939" cy="1249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225" tIns="15225" rIns="97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 ED 872CE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Digital Media: Podcast Production &amp; Live Streaming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(2)</a:t>
              </a:r>
              <a:endParaRPr/>
            </a:p>
          </p:txBody>
        </p:sp>
        <p:sp>
          <p:nvSpPr>
            <p:cNvPr id="581" name="Google Shape;581;p18"/>
            <p:cNvSpPr/>
            <p:nvPr/>
          </p:nvSpPr>
          <p:spPr>
            <a:xfrm>
              <a:off x="6502697" y="140"/>
              <a:ext cx="2045992" cy="1766772"/>
            </a:xfrm>
            <a:prstGeom prst="ellipse">
              <a:avLst/>
            </a:prstGeom>
            <a:solidFill>
              <a:srgbClr val="9999FF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8"/>
            <p:cNvSpPr txBox="1"/>
            <p:nvPr/>
          </p:nvSpPr>
          <p:spPr>
            <a:xfrm>
              <a:off x="6802326" y="258878"/>
              <a:ext cx="1446734" cy="12492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225" tIns="15225" rIns="97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 ED 873CE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Digital Media: Video Storytelling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(2)</a:t>
              </a:r>
              <a:endParaRPr/>
            </a:p>
          </p:txBody>
        </p:sp>
      </p:grpSp>
      <p:graphicFrame>
        <p:nvGraphicFramePr>
          <p:cNvPr id="583" name="Google Shape;583;p18"/>
          <p:cNvGraphicFramePr/>
          <p:nvPr/>
        </p:nvGraphicFramePr>
        <p:xfrm>
          <a:off x="5579804" y="4919755"/>
          <a:ext cx="3000000" cy="3000000"/>
        </p:xfrm>
        <a:graphic>
          <a:graphicData uri="http://schemas.openxmlformats.org/drawingml/2006/table">
            <a:tbl>
              <a:tblPr firstRow="1" firstCol="1" bandRow="1">
                <a:noFill/>
                <a:tableStyleId>{E3BB7F10-DE6D-4B03-B6D8-B56215B2CFC9}</a:tableStyleId>
              </a:tblPr>
              <a:tblGrid>
                <a:gridCol w="927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9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2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0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Fall 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Session 1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Fall 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Session 2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Fall 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Session 3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Spring Session 1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Spring Session 2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Spring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Session 3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7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dk1"/>
                          </a:solidFill>
                        </a:rPr>
                        <a:t>Audio Storytelling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/>
                        <a:t>Podcast Production &amp; Live Streaming</a:t>
                      </a:r>
                      <a:endParaRPr/>
                    </a:p>
                  </a:txBody>
                  <a:tcPr marL="68575" marR="68575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/>
                        <a:t>Video Storytelling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dk1"/>
                          </a:solidFill>
                        </a:rPr>
                        <a:t>Audio Storytelling</a:t>
                      </a:r>
                      <a:endParaRPr/>
                    </a:p>
                  </a:txBody>
                  <a:tcPr marL="68575" marR="68575" marT="0" marB="0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/>
                        <a:t>Podcast Production &amp; Live Streaming</a:t>
                      </a:r>
                      <a:endParaRPr/>
                    </a:p>
                  </a:txBody>
                  <a:tcPr marL="68575" marR="68575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u="none" strike="noStrike" cap="none"/>
                        <a:t>Video Storytelling</a:t>
                      </a:r>
                      <a:endParaRPr sz="1200" b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84" name="Google Shape;584;p18"/>
          <p:cNvSpPr/>
          <p:nvPr/>
        </p:nvSpPr>
        <p:spPr>
          <a:xfrm>
            <a:off x="773664" y="75512"/>
            <a:ext cx="3244154" cy="30638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#1: Onboarding</a:t>
            </a:r>
            <a:endParaRPr/>
          </a:p>
        </p:txBody>
      </p:sp>
      <p:sp>
        <p:nvSpPr>
          <p:cNvPr id="585" name="Google Shape;585;p18"/>
          <p:cNvSpPr/>
          <p:nvPr/>
        </p:nvSpPr>
        <p:spPr>
          <a:xfrm>
            <a:off x="4144960" y="96145"/>
            <a:ext cx="3658011" cy="285750"/>
          </a:xfrm>
          <a:prstGeom prst="roundRect">
            <a:avLst>
              <a:gd name="adj" fmla="val 16667"/>
            </a:avLst>
          </a:prstGeom>
          <a:solidFill>
            <a:srgbClr val="A6EEB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#2: Complementary</a:t>
            </a:r>
            <a:endParaRPr/>
          </a:p>
        </p:txBody>
      </p:sp>
      <p:sp>
        <p:nvSpPr>
          <p:cNvPr id="586" name="Google Shape;586;p18"/>
          <p:cNvSpPr/>
          <p:nvPr/>
        </p:nvSpPr>
        <p:spPr>
          <a:xfrm>
            <a:off x="7921247" y="96205"/>
            <a:ext cx="3658011" cy="285750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#3: Industry/Capstone</a:t>
            </a:r>
            <a:endParaRPr/>
          </a:p>
        </p:txBody>
      </p:sp>
      <p:pic>
        <p:nvPicPr>
          <p:cNvPr id="587" name="Google Shape;58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565803">
            <a:off x="170309" y="2583594"/>
            <a:ext cx="2828062" cy="977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9"/>
          <p:cNvSpPr txBox="1"/>
          <p:nvPr/>
        </p:nvSpPr>
        <p:spPr>
          <a:xfrm>
            <a:off x="1072978" y="480274"/>
            <a:ext cx="10046043" cy="771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u="sng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Sustainable Small Business Development (12 St.Hrs.)</a:t>
            </a:r>
            <a:endParaRPr sz="3000" u="sng">
              <a:solidFill>
                <a:srgbClr val="222A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3" name="Google Shape;593;p19"/>
          <p:cNvGrpSpPr/>
          <p:nvPr/>
        </p:nvGrpSpPr>
        <p:grpSpPr>
          <a:xfrm>
            <a:off x="1086274" y="2115104"/>
            <a:ext cx="10166374" cy="1769738"/>
            <a:chOff x="703377" y="0"/>
            <a:chExt cx="10166374" cy="1769738"/>
          </a:xfrm>
        </p:grpSpPr>
        <p:sp>
          <p:nvSpPr>
            <p:cNvPr id="594" name="Google Shape;594;p19"/>
            <p:cNvSpPr/>
            <p:nvPr/>
          </p:nvSpPr>
          <p:spPr>
            <a:xfrm>
              <a:off x="703377" y="497"/>
              <a:ext cx="2071518" cy="1768744"/>
            </a:xfrm>
            <a:prstGeom prst="ellipse">
              <a:avLst/>
            </a:prstGeom>
            <a:solidFill>
              <a:srgbClr val="F7CAAC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9"/>
            <p:cNvSpPr txBox="1"/>
            <p:nvPr/>
          </p:nvSpPr>
          <p:spPr>
            <a:xfrm>
              <a:off x="1006744" y="259524"/>
              <a:ext cx="1464784" cy="1250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325" tIns="15225" rIns="973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 ED 190CE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Pathway to Socially Responsible Entrepreneurship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(2)</a:t>
              </a:r>
              <a:endParaRPr/>
            </a:p>
          </p:txBody>
        </p:sp>
        <p:sp>
          <p:nvSpPr>
            <p:cNvPr id="596" name="Google Shape;596;p19"/>
            <p:cNvSpPr/>
            <p:nvPr/>
          </p:nvSpPr>
          <p:spPr>
            <a:xfrm>
              <a:off x="2448856" y="0"/>
              <a:ext cx="1992261" cy="1769682"/>
            </a:xfrm>
            <a:prstGeom prst="ellipse">
              <a:avLst/>
            </a:prstGeom>
            <a:solidFill>
              <a:srgbClr val="F7CAAC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9"/>
            <p:cNvSpPr txBox="1"/>
            <p:nvPr/>
          </p:nvSpPr>
          <p:spPr>
            <a:xfrm>
              <a:off x="2740616" y="259164"/>
              <a:ext cx="1408741" cy="12513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325" tIns="15225" rIns="973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 ED 191CE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Starting Your Own Small Business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(2)</a:t>
              </a:r>
              <a:endParaRPr/>
            </a:p>
          </p:txBody>
        </p:sp>
        <p:sp>
          <p:nvSpPr>
            <p:cNvPr id="598" name="Google Shape;598;p19"/>
            <p:cNvSpPr/>
            <p:nvPr/>
          </p:nvSpPr>
          <p:spPr>
            <a:xfrm>
              <a:off x="3971299" y="994"/>
              <a:ext cx="2000379" cy="1768744"/>
            </a:xfrm>
            <a:prstGeom prst="ellipse">
              <a:avLst/>
            </a:prstGeom>
            <a:solidFill>
              <a:srgbClr val="F7CAAC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9"/>
            <p:cNvSpPr txBox="1"/>
            <p:nvPr/>
          </p:nvSpPr>
          <p:spPr>
            <a:xfrm>
              <a:off x="4264248" y="260021"/>
              <a:ext cx="1414481" cy="1250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325" tIns="15225" rIns="973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 ED 192CE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Managing Small Business Operations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(2) </a:t>
              </a:r>
              <a:endParaRPr/>
            </a:p>
          </p:txBody>
        </p:sp>
        <p:sp>
          <p:nvSpPr>
            <p:cNvPr id="600" name="Google Shape;600;p19"/>
            <p:cNvSpPr/>
            <p:nvPr/>
          </p:nvSpPr>
          <p:spPr>
            <a:xfrm>
              <a:off x="5706290" y="994"/>
              <a:ext cx="1990085" cy="1768744"/>
            </a:xfrm>
            <a:prstGeom prst="ellipse">
              <a:avLst/>
            </a:prstGeom>
            <a:solidFill>
              <a:srgbClr val="F7CAAC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9"/>
            <p:cNvSpPr txBox="1"/>
            <p:nvPr/>
          </p:nvSpPr>
          <p:spPr>
            <a:xfrm>
              <a:off x="5997731" y="260021"/>
              <a:ext cx="1407203" cy="1250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325" tIns="15225" rIns="973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 ED 193CE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Marketing &amp; Sales for Small Business 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(2)</a:t>
              </a:r>
              <a:endParaRPr/>
            </a:p>
          </p:txBody>
        </p:sp>
        <p:sp>
          <p:nvSpPr>
            <p:cNvPr id="602" name="Google Shape;602;p19"/>
            <p:cNvSpPr/>
            <p:nvPr/>
          </p:nvSpPr>
          <p:spPr>
            <a:xfrm>
              <a:off x="7342626" y="994"/>
              <a:ext cx="1891230" cy="1768744"/>
            </a:xfrm>
            <a:prstGeom prst="ellipse">
              <a:avLst/>
            </a:prstGeom>
            <a:solidFill>
              <a:srgbClr val="F7CAAC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9"/>
            <p:cNvSpPr txBox="1"/>
            <p:nvPr/>
          </p:nvSpPr>
          <p:spPr>
            <a:xfrm>
              <a:off x="7619590" y="260021"/>
              <a:ext cx="1337302" cy="1250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325" tIns="15225" rIns="973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 ED 194CE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Technology for Small Business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(2)</a:t>
              </a:r>
              <a:endParaRPr/>
            </a:p>
          </p:txBody>
        </p:sp>
        <p:sp>
          <p:nvSpPr>
            <p:cNvPr id="604" name="Google Shape;604;p19"/>
            <p:cNvSpPr/>
            <p:nvPr/>
          </p:nvSpPr>
          <p:spPr>
            <a:xfrm>
              <a:off x="8880108" y="994"/>
              <a:ext cx="1989643" cy="1768744"/>
            </a:xfrm>
            <a:prstGeom prst="ellipse">
              <a:avLst/>
            </a:prstGeom>
            <a:solidFill>
              <a:srgbClr val="F7CAAC">
                <a:alpha val="49803"/>
              </a:srgbClr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9"/>
            <p:cNvSpPr txBox="1"/>
            <p:nvPr/>
          </p:nvSpPr>
          <p:spPr>
            <a:xfrm>
              <a:off x="9171484" y="260021"/>
              <a:ext cx="1406891" cy="1250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7325" tIns="15225" rIns="973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 ED 195CE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42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Entrepreneurial Finance</a:t>
              </a:r>
              <a:endParaRPr/>
            </a:p>
            <a:p>
              <a:pPr marL="0" marR="0" lvl="0" indent="0" algn="ctr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(2)</a:t>
              </a:r>
              <a:endParaRPr/>
            </a:p>
          </p:txBody>
        </p:sp>
      </p:grpSp>
      <p:graphicFrame>
        <p:nvGraphicFramePr>
          <p:cNvPr id="606" name="Google Shape;606;p19"/>
          <p:cNvGraphicFramePr/>
          <p:nvPr/>
        </p:nvGraphicFramePr>
        <p:xfrm>
          <a:off x="5350572" y="5230577"/>
          <a:ext cx="3000000" cy="3000000"/>
        </p:xfrm>
        <a:graphic>
          <a:graphicData uri="http://schemas.openxmlformats.org/drawingml/2006/table">
            <a:tbl>
              <a:tblPr firstRow="1" firstCol="1" bandRow="1">
                <a:noFill/>
                <a:tableStyleId>{E3BB7F10-DE6D-4B03-B6D8-B56215B2CFC9}</a:tableStyleId>
              </a:tblPr>
              <a:tblGrid>
                <a:gridCol w="973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4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4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3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5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Winter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Spring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Session 1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Spring 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Session 2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Summer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Fall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Session 1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Fall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/>
                        <a:t>Session 2</a:t>
                      </a:r>
                      <a:endParaRPr sz="12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0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ESL/ESLNC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BS Comp.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8575" marR="68575" marT="0" marB="0">
                    <a:solidFill>
                      <a:srgbClr val="ACB8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VocEd 190CE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VocEd 191CE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VocEd 192CE</a:t>
                      </a:r>
                      <a:endParaRPr sz="1200" b="1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8575" marR="68575" marT="0" marB="0">
                    <a:solidFill>
                      <a:srgbClr val="FF85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VocEd 193CE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VocEd 194CE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VocEd 195CE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8575" marR="68575" marT="0" marB="0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ESL/ESLNC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BS Comp.</a:t>
                      </a:r>
                      <a:endParaRPr/>
                    </a:p>
                  </a:txBody>
                  <a:tcPr marL="68575" marR="68575" marT="0" marB="0">
                    <a:solidFill>
                      <a:srgbClr val="ACB8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VocEd 190CE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VocEd 191CE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VocEd 192CE</a:t>
                      </a:r>
                      <a:endParaRPr sz="1200" b="1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8575" marR="68575" marT="0" marB="0">
                    <a:solidFill>
                      <a:srgbClr val="FF85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VocEd 193CE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VocEd 194CE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VocEd 195CE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1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8575" marR="68575" marT="0" marB="0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07" name="Google Shape;60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897" y="4414981"/>
            <a:ext cx="4772025" cy="2125709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19"/>
          <p:cNvSpPr txBox="1"/>
          <p:nvPr/>
        </p:nvSpPr>
        <p:spPr>
          <a:xfrm>
            <a:off x="6006762" y="4015169"/>
            <a:ext cx="5572496" cy="1117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Co-teaching &amp; IET delivery model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000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Contextualized for specific industry sectors &amp; LAMC’s 6 Guided Pathways</a:t>
            </a:r>
            <a:endParaRPr/>
          </a:p>
          <a:p>
            <a:pPr marL="228600" marR="0" lvl="0" indent="-762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222A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19"/>
          <p:cNvSpPr txBox="1"/>
          <p:nvPr/>
        </p:nvSpPr>
        <p:spPr>
          <a:xfrm>
            <a:off x="382897" y="1033387"/>
            <a:ext cx="11426206" cy="97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98198"/>
              <a:buFont typeface="Calibri"/>
              <a:buNone/>
            </a:pPr>
            <a:r>
              <a:rPr lang="en-US" sz="2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Introduces students to core entrepreneurship competencies; scheduled for targeted audiences in a cohort model; supports exploration &amp; idea formation; serves departmental goals for onboarding or capstone projects; connects with potential incubation services offered by community partners.</a:t>
            </a:r>
            <a:endParaRPr sz="1800" i="1">
              <a:solidFill>
                <a:srgbClr val="222A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19"/>
          <p:cNvSpPr/>
          <p:nvPr/>
        </p:nvSpPr>
        <p:spPr>
          <a:xfrm>
            <a:off x="773664" y="75512"/>
            <a:ext cx="3244154" cy="30638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#1: Onboarding</a:t>
            </a:r>
            <a:endParaRPr/>
          </a:p>
        </p:txBody>
      </p:sp>
      <p:sp>
        <p:nvSpPr>
          <p:cNvPr id="611" name="Google Shape;611;p19"/>
          <p:cNvSpPr/>
          <p:nvPr/>
        </p:nvSpPr>
        <p:spPr>
          <a:xfrm>
            <a:off x="4144960" y="96145"/>
            <a:ext cx="3658011" cy="285750"/>
          </a:xfrm>
          <a:prstGeom prst="roundRect">
            <a:avLst>
              <a:gd name="adj" fmla="val 16667"/>
            </a:avLst>
          </a:prstGeom>
          <a:solidFill>
            <a:srgbClr val="A6EEB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#2: Complementary</a:t>
            </a:r>
            <a:endParaRPr/>
          </a:p>
        </p:txBody>
      </p:sp>
      <p:sp>
        <p:nvSpPr>
          <p:cNvPr id="612" name="Google Shape;612;p19"/>
          <p:cNvSpPr/>
          <p:nvPr/>
        </p:nvSpPr>
        <p:spPr>
          <a:xfrm>
            <a:off x="7921247" y="96205"/>
            <a:ext cx="3658011" cy="285750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#3: Industry/Capstone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83992" y="1586020"/>
            <a:ext cx="329543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"/>
          <p:cNvSpPr txBox="1"/>
          <p:nvPr/>
        </p:nvSpPr>
        <p:spPr>
          <a:xfrm>
            <a:off x="251351" y="1105572"/>
            <a:ext cx="8297860" cy="557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haroni"/>
              <a:buNone/>
            </a:pPr>
            <a:r>
              <a:rPr lang="en-US" sz="2800" b="1" i="0" u="sng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Maryanne Galindo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Angeles Mission Community College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Chairperson/Professor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cademic </a:t>
            </a:r>
            <a:r>
              <a:rPr lang="en-US" sz="2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eadiness, </a:t>
            </a:r>
            <a:r>
              <a:rPr lang="en-US" sz="2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areer &amp; </a:t>
            </a:r>
            <a:r>
              <a:rPr lang="en-US" sz="2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ommunity Institute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(ARCC Institute)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2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(formerly Adult Basic Education Department)</a:t>
            </a:r>
            <a:endParaRPr sz="2400" b="0" i="0" u="sng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galindm@lamission.edu</a:t>
            </a: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haroni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Association of Community &amp; Continuing Education (ACCE)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Noncredit Council Lead/Board Member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haron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Academic Senate for California Community Colleges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Noncredit, Pre-transfer, Continuing Education Committee</a:t>
            </a:r>
            <a:endParaRPr/>
          </a:p>
        </p:txBody>
      </p:sp>
      <p:sp>
        <p:nvSpPr>
          <p:cNvPr id="276" name="Google Shape;276;p2"/>
          <p:cNvSpPr txBox="1"/>
          <p:nvPr/>
        </p:nvSpPr>
        <p:spPr>
          <a:xfrm>
            <a:off x="838200" y="100749"/>
            <a:ext cx="281198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Facilitator</a:t>
            </a:r>
            <a:endParaRPr/>
          </a:p>
        </p:txBody>
      </p:sp>
      <p:pic>
        <p:nvPicPr>
          <p:cNvPr id="277" name="Google Shape;27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200" y="885031"/>
            <a:ext cx="10487025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96997" y="3967364"/>
            <a:ext cx="2834640" cy="121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49211" y="5585719"/>
            <a:ext cx="3530212" cy="906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0"/>
          <p:cNvSpPr txBox="1">
            <a:spLocks noGrp="1"/>
          </p:cNvSpPr>
          <p:nvPr>
            <p:ph type="title"/>
          </p:nvPr>
        </p:nvSpPr>
        <p:spPr>
          <a:xfrm>
            <a:off x="648931" y="461657"/>
            <a:ext cx="3505495" cy="1622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wentieth Century"/>
              <a:buNone/>
            </a:pPr>
            <a:r>
              <a:rPr lang="en-US" sz="37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Complementary Noncredit Courses: Nursing </a:t>
            </a:r>
            <a:endParaRPr/>
          </a:p>
        </p:txBody>
      </p:sp>
      <p:sp>
        <p:nvSpPr>
          <p:cNvPr id="618" name="Google Shape;618;p20"/>
          <p:cNvSpPr txBox="1">
            <a:spLocks noGrp="1"/>
          </p:cNvSpPr>
          <p:nvPr>
            <p:ph type="body" idx="1"/>
          </p:nvPr>
        </p:nvSpPr>
        <p:spPr>
          <a:xfrm>
            <a:off x="648931" y="2438400"/>
            <a:ext cx="3505494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 b="0" i="0">
                <a:latin typeface="Twentieth Century"/>
                <a:ea typeface="Twentieth Century"/>
                <a:cs typeface="Twentieth Century"/>
                <a:sym typeface="Twentieth Century"/>
              </a:rPr>
              <a:t>Basic skills improvement for credit healthcare career programs</a:t>
            </a:r>
            <a:br>
              <a:rPr lang="en-US" sz="2400" b="0" i="0">
                <a:latin typeface="Twentieth Century"/>
                <a:ea typeface="Twentieth Century"/>
                <a:cs typeface="Twentieth Century"/>
                <a:sym typeface="Twentieth Century"/>
              </a:rPr>
            </a:br>
            <a:endParaRPr sz="2400" b="0" i="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 b="0" i="0">
                <a:latin typeface="Twentieth Century"/>
                <a:ea typeface="Twentieth Century"/>
                <a:cs typeface="Twentieth Century"/>
                <a:sym typeface="Twentieth Century"/>
              </a:rPr>
              <a:t>Contextualized basic skills math course</a:t>
            </a:r>
            <a:br>
              <a:rPr lang="en-US" sz="2400" b="0" i="0">
                <a:latin typeface="Twentieth Century"/>
                <a:ea typeface="Twentieth Century"/>
                <a:cs typeface="Twentieth Century"/>
                <a:sym typeface="Twentieth Century"/>
              </a:rPr>
            </a:br>
            <a:endParaRPr sz="2400" b="0" i="0"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400" b="0" i="0">
                <a:latin typeface="Twentieth Century"/>
                <a:ea typeface="Twentieth Century"/>
                <a:cs typeface="Twentieth Century"/>
                <a:sym typeface="Twentieth Century"/>
              </a:rPr>
              <a:t>Covered dosage calculations, measurements, decimals, percent, proportions, and fraction</a:t>
            </a:r>
            <a:endParaRPr/>
          </a:p>
          <a:p>
            <a:pPr marL="228600" lvl="0" indent="-111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/>
          </a:p>
        </p:txBody>
      </p:sp>
      <p:sp>
        <p:nvSpPr>
          <p:cNvPr id="619" name="Google Shape;619;p20"/>
          <p:cNvSpPr/>
          <p:nvPr/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20"/>
          <p:cNvSpPr/>
          <p:nvPr/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1" name="Google Shape;62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83978"/>
            <a:ext cx="4639056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20" descr="A group of people posing for a photo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0467" y="199239"/>
            <a:ext cx="3901440" cy="260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20" descr="A picture containing table&#10;&#10;Description automatically generated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5">
            <a:alphaModFix/>
          </a:blip>
          <a:srcRect l="13307" t="10698" r="12732" b="15103"/>
          <a:stretch/>
        </p:blipFill>
        <p:spPr>
          <a:xfrm>
            <a:off x="5339830" y="2418438"/>
            <a:ext cx="6203239" cy="3500581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20"/>
          <p:cNvSpPr/>
          <p:nvPr/>
        </p:nvSpPr>
        <p:spPr>
          <a:xfrm>
            <a:off x="490522" y="51263"/>
            <a:ext cx="3658011" cy="285750"/>
          </a:xfrm>
          <a:prstGeom prst="roundRect">
            <a:avLst>
              <a:gd name="adj" fmla="val 16667"/>
            </a:avLst>
          </a:prstGeom>
          <a:solidFill>
            <a:srgbClr val="A6EEB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#2: Complementary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1"/>
          <p:cNvSpPr txBox="1">
            <a:spLocks noGrp="1"/>
          </p:cNvSpPr>
          <p:nvPr>
            <p:ph type="title"/>
          </p:nvPr>
        </p:nvSpPr>
        <p:spPr>
          <a:xfrm>
            <a:off x="648931" y="461657"/>
            <a:ext cx="3505495" cy="1622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wentieth Century"/>
              <a:buNone/>
            </a:pPr>
            <a:r>
              <a:rPr lang="en-US" sz="37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Complementary Noncredit Courses: Nursing </a:t>
            </a:r>
            <a:endParaRPr/>
          </a:p>
        </p:txBody>
      </p:sp>
      <p:sp>
        <p:nvSpPr>
          <p:cNvPr id="630" name="Google Shape;630;p21"/>
          <p:cNvSpPr txBox="1">
            <a:spLocks noGrp="1"/>
          </p:cNvSpPr>
          <p:nvPr>
            <p:ph type="body" idx="1"/>
          </p:nvPr>
        </p:nvSpPr>
        <p:spPr>
          <a:xfrm>
            <a:off x="648931" y="2438400"/>
            <a:ext cx="3505494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ct val="100000"/>
              <a:buFont typeface="Arial"/>
              <a:buChar char="•"/>
            </a:pPr>
            <a:r>
              <a:rPr lang="en-US" sz="2000" b="0" i="0">
                <a:solidFill>
                  <a:srgbClr val="21212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4-week pre-requisite (Nursing)</a:t>
            </a:r>
            <a:br>
              <a:rPr lang="en-US" sz="2000" b="0" i="0">
                <a:solidFill>
                  <a:srgbClr val="21212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endParaRPr sz="2000" b="0" i="0">
              <a:solidFill>
                <a:srgbClr val="21212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ct val="100000"/>
              <a:buFont typeface="Arial"/>
              <a:buChar char="•"/>
            </a:pPr>
            <a:r>
              <a:rPr lang="en-US" sz="2000" b="0" i="0">
                <a:solidFill>
                  <a:srgbClr val="21212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229 students have completed healthcare math since Summer 2017 </a:t>
            </a:r>
            <a:br>
              <a:rPr lang="en-US" sz="2000" b="0" i="0">
                <a:solidFill>
                  <a:srgbClr val="21212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endParaRPr sz="2000" b="0" i="0">
              <a:solidFill>
                <a:srgbClr val="21212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ct val="100000"/>
              <a:buFont typeface="Arial"/>
              <a:buChar char="•"/>
            </a:pPr>
            <a:r>
              <a:rPr lang="en-US" sz="2000" b="0" i="0">
                <a:solidFill>
                  <a:srgbClr val="21212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Overall, 98% of the students who took healthcare math have passed pharmacology </a:t>
            </a:r>
            <a:br>
              <a:rPr lang="en-US" sz="2000" b="0" i="0">
                <a:solidFill>
                  <a:srgbClr val="21212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</a:br>
            <a:endParaRPr sz="2000" b="0" i="0">
              <a:solidFill>
                <a:srgbClr val="21212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12121"/>
              </a:buClr>
              <a:buSzPct val="100000"/>
              <a:buNone/>
            </a:pPr>
            <a:r>
              <a:rPr lang="en-US" sz="2000" b="0" i="0">
                <a:solidFill>
                  <a:srgbClr val="21212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* 34 additional students enrolled in HCM1 in Summer 2021 and are currently enrolled in Pharmacology in Fall 2021</a:t>
            </a:r>
            <a:endParaRPr/>
          </a:p>
        </p:txBody>
      </p:sp>
      <p:sp>
        <p:nvSpPr>
          <p:cNvPr id="631" name="Google Shape;631;p21"/>
          <p:cNvSpPr/>
          <p:nvPr/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21"/>
          <p:cNvSpPr/>
          <p:nvPr/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C8CACA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19050" dir="5400000" algn="t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3" name="Google Shape;63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83978"/>
            <a:ext cx="4639056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21" descr="A group of people posing for a photo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8453" y="63773"/>
            <a:ext cx="3901440" cy="260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21" descr="Timelin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4622" t="3367" r="13105" b="6731"/>
          <a:stretch/>
        </p:blipFill>
        <p:spPr>
          <a:xfrm>
            <a:off x="5287987" y="2001259"/>
            <a:ext cx="6034781" cy="422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22"/>
          <p:cNvSpPr txBox="1"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Twentieth Century"/>
              <a:buNone/>
            </a:pPr>
            <a:r>
              <a:rPr lang="en-US" sz="4200" b="1">
                <a:latin typeface="Twentieth Century"/>
                <a:ea typeface="Twentieth Century"/>
                <a:cs typeface="Twentieth Century"/>
                <a:sym typeface="Twentieth Century"/>
              </a:rPr>
              <a:t>Complementary Noncredit Course: Welding </a:t>
            </a:r>
            <a:endParaRPr/>
          </a:p>
        </p:txBody>
      </p:sp>
      <p:sp>
        <p:nvSpPr>
          <p:cNvPr id="642" name="Google Shape;642;p22"/>
          <p:cNvSpPr/>
          <p:nvPr/>
        </p:nvSpPr>
        <p:spPr>
          <a:xfrm>
            <a:off x="640080" y="2586994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22"/>
          <p:cNvSpPr txBox="1">
            <a:spLocks noGrp="1"/>
          </p:cNvSpPr>
          <p:nvPr>
            <p:ph type="body" idx="2"/>
          </p:nvPr>
        </p:nvSpPr>
        <p:spPr>
          <a:xfrm>
            <a:off x="640080" y="2872899"/>
            <a:ext cx="4243589" cy="332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Twentieth Century"/>
                <a:ea typeface="Twentieth Century"/>
                <a:cs typeface="Twentieth Century"/>
                <a:sym typeface="Twentieth Century"/>
              </a:rPr>
              <a:t>English for Special Uses (ESU)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Twentieth Century"/>
                <a:ea typeface="Twentieth Century"/>
                <a:cs typeface="Twentieth Century"/>
                <a:sym typeface="Twentieth Century"/>
              </a:rPr>
              <a:t>Contextualized ESL course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Twentieth Century"/>
                <a:ea typeface="Twentieth Century"/>
                <a:cs typeface="Twentieth Century"/>
                <a:sym typeface="Twentieth Century"/>
              </a:rPr>
              <a:t>Collaboration between credit Welding faculty and noncredit VESL faculty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Twentieth Century"/>
                <a:ea typeface="Twentieth Century"/>
                <a:cs typeface="Twentieth Century"/>
                <a:sym typeface="Twentieth Century"/>
              </a:rPr>
              <a:t>Pre-taught welding concepts and vocabulary before introduction to welding course </a:t>
            </a:r>
            <a:endParaRPr/>
          </a:p>
          <a:p>
            <a:pPr marL="228600" lvl="0" indent="-88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/>
          </a:p>
        </p:txBody>
      </p:sp>
      <p:pic>
        <p:nvPicPr>
          <p:cNvPr id="644" name="Google Shape;644;p22" descr="A picture containing person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29911" r="16428" b="1"/>
          <a:stretch/>
        </p:blipFill>
        <p:spPr>
          <a:xfrm>
            <a:off x="5311702" y="10"/>
            <a:ext cx="6878775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781" y="2471551"/>
            <a:ext cx="5162395" cy="28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23" descr="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23"/>
          <p:cNvSpPr/>
          <p:nvPr/>
        </p:nvSpPr>
        <p:spPr>
          <a:xfrm>
            <a:off x="0" y="0"/>
            <a:ext cx="3658011" cy="285750"/>
          </a:xfrm>
          <a:prstGeom prst="roundRect">
            <a:avLst>
              <a:gd name="adj" fmla="val 16667"/>
            </a:avLst>
          </a:prstGeom>
          <a:solidFill>
            <a:srgbClr val="BBD6EE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Strategy #3: Industry/Capstone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2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7" name="Google Shape;657;p24" descr="A picture containing text, table, indoor, fl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1267" b="100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24"/>
          <p:cNvSpPr/>
          <p:nvPr/>
        </p:nvSpPr>
        <p:spPr>
          <a:xfrm>
            <a:off x="7660257" y="1219200"/>
            <a:ext cx="827961" cy="72043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9" name="Google Shape;65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8082" y="1219200"/>
            <a:ext cx="537805" cy="720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25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26"/>
          <p:cNvSpPr txBox="1">
            <a:spLocks noGrp="1"/>
          </p:cNvSpPr>
          <p:nvPr>
            <p:ph type="title"/>
          </p:nvPr>
        </p:nvSpPr>
        <p:spPr>
          <a:xfrm>
            <a:off x="792935" y="542709"/>
            <a:ext cx="9867898" cy="93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 sz="4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Noncredit SWP Metrics – LA Region</a:t>
            </a:r>
            <a:endParaRPr sz="4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671" name="Google Shape;671;p26"/>
          <p:cNvGraphicFramePr/>
          <p:nvPr/>
        </p:nvGraphicFramePr>
        <p:xfrm>
          <a:off x="726279" y="156776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{AC0983C0-D525-49E1-8A66-D26A19AAE074}</a:tableStyleId>
              </a:tblPr>
              <a:tblGrid>
                <a:gridCol w="334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3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3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33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9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707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 REGION</a:t>
                      </a:r>
                      <a:endParaRPr/>
                    </a:p>
                  </a:txBody>
                  <a:tcPr marL="11225" marR="11225" marT="112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E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Project Year 1</a:t>
                      </a:r>
                      <a:endParaRPr/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E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Project Year 2</a:t>
                      </a:r>
                      <a:endParaRPr sz="2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E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Project Year 3</a:t>
                      </a:r>
                      <a:endParaRPr sz="2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E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Project Year 4</a:t>
                      </a:r>
                      <a:endParaRPr sz="2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EDA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% Increase from 2016</a:t>
                      </a:r>
                      <a:endParaRPr sz="2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225" marR="11225" marT="11225" marB="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F6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2016-17</a:t>
                      </a:r>
                      <a:endParaRPr/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E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2017-18</a:t>
                      </a:r>
                      <a:endParaRPr sz="2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E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2018-19</a:t>
                      </a:r>
                      <a:endParaRPr sz="2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ED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2019-20</a:t>
                      </a:r>
                      <a:endParaRPr sz="2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EDA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9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Number of Enrollments, Noncredit CTE Courses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225" marR="11225" marT="112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33,437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35,317</a:t>
                      </a:r>
                      <a:endParaRPr/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38,022</a:t>
                      </a:r>
                      <a:endParaRPr/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40,144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20%</a:t>
                      </a:r>
                      <a:endParaRPr sz="2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F6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5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Number of Students Who Earned Noncredit Vocational  CDCP Certificates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225" marR="11225" marT="112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628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766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1,063</a:t>
                      </a:r>
                      <a:endParaRPr/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2,125</a:t>
                      </a:r>
                      <a:endParaRPr/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238%</a:t>
                      </a:r>
                      <a:endParaRPr sz="2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F6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5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Number of Students Who Earned Noncredit Milestone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225" marR="11225" marT="11225" marB="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7,366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7,912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8,255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Data Not Available</a:t>
                      </a:r>
                      <a:endParaRPr/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12%</a:t>
                      </a:r>
                      <a:endParaRPr/>
                    </a:p>
                  </a:txBody>
                  <a:tcPr marL="11225" marR="11225" marT="11225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DF6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72" name="Google Shape;672;p26"/>
          <p:cNvSpPr txBox="1"/>
          <p:nvPr/>
        </p:nvSpPr>
        <p:spPr>
          <a:xfrm>
            <a:off x="600445" y="6182151"/>
            <a:ext cx="36359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View </a:t>
            </a:r>
            <a:r>
              <a:rPr lang="en-US" sz="18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reports </a:t>
            </a:r>
            <a:r>
              <a:rPr lang="en-US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by college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7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9" name="Google Shape;679;p27"/>
          <p:cNvSpPr txBox="1">
            <a:spLocks noGrp="1"/>
          </p:cNvSpPr>
          <p:nvPr>
            <p:ph type="title"/>
          </p:nvPr>
        </p:nvSpPr>
        <p:spPr>
          <a:xfrm>
            <a:off x="609214" y="1078685"/>
            <a:ext cx="310862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600"/>
              <a:buFont typeface="Twentieth Century"/>
              <a:buNone/>
            </a:pPr>
            <a:r>
              <a:rPr lang="en-US" sz="3600" b="1">
                <a:solidFill>
                  <a:srgbClr val="EBEBEB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Career Development and College Preparation (CDCP) Certificates Developed in Project</a:t>
            </a:r>
            <a:endParaRPr/>
          </a:p>
        </p:txBody>
      </p:sp>
      <p:sp>
        <p:nvSpPr>
          <p:cNvPr id="680" name="Google Shape;680;p27"/>
          <p:cNvSpPr/>
          <p:nvPr/>
        </p:nvSpPr>
        <p:spPr>
          <a:xfrm>
            <a:off x="4161310" y="0"/>
            <a:ext cx="8030690" cy="6858000"/>
          </a:xfrm>
          <a:custGeom>
            <a:avLst/>
            <a:gdLst/>
            <a:ahLst/>
            <a:cxnLst/>
            <a:rect l="l" t="t" r="r" b="b"/>
            <a:pathLst>
              <a:path w="8030690" h="6858000" extrusionOk="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1" name="Google Shape;681;p27"/>
          <p:cNvSpPr/>
          <p:nvPr/>
        </p:nvSpPr>
        <p:spPr>
          <a:xfrm>
            <a:off x="3948110" y="-1"/>
            <a:ext cx="559472" cy="3709642"/>
          </a:xfrm>
          <a:custGeom>
            <a:avLst/>
            <a:gdLst/>
            <a:ahLst/>
            <a:cxnLst/>
            <a:rect l="l" t="t" r="r" b="b"/>
            <a:pathLst>
              <a:path w="559472" h="3709642" extrusionOk="0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2" name="Google Shape;682;p2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683" name="Google Shape;683;p27" descr="Table with CDCP certificates developed in SWP noncredit project by sector/disciplines. "/>
          <p:cNvGraphicFramePr/>
          <p:nvPr/>
        </p:nvGraphicFramePr>
        <p:xfrm>
          <a:off x="4776337" y="12499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{AC0983C0-D525-49E1-8A66-D26A19AAE074}</a:tableStyleId>
              </a:tblPr>
              <a:tblGrid>
                <a:gridCol w="424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7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3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Sector/Discipline </a:t>
                      </a:r>
                      <a:endParaRPr sz="2400" b="0" i="0" u="none" strike="noStrike" cap="none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15050" marR="15050" marT="150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Count of Certificate</a:t>
                      </a:r>
                      <a:endParaRPr sz="2400" b="0" i="0" u="none" strike="noStrike" cap="none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15050" marR="15050" marT="150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Health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3050" marR="6305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42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3050" marR="6305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Energy, Construction and Utilities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3050" marR="6305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40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3050" marR="6305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Business/Entrepreneurship</a:t>
                      </a:r>
                      <a:endParaRPr/>
                    </a:p>
                  </a:txBody>
                  <a:tcPr marL="63050" marR="6305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33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3050" marR="6305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Retail, Hospitality, Tourism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3050" marR="6305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32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3050" marR="6305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Workforce Preparation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3050" marR="6305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29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3050" marR="6305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ICT/Digital Media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3050" marR="6305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14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3050" marR="6305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7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Advanced Transportation and Logistics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3050" marR="6305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7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3050" marR="6305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Public Safety/Education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3050" marR="6305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3</a:t>
                      </a:r>
                      <a:endParaRPr sz="2400" u="none" strike="noStrike" cap="none">
                        <a:solidFill>
                          <a:schemeClr val="dk1"/>
                        </a:solidFill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63050" marR="63050" marT="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Total</a:t>
                      </a:r>
                      <a:endParaRPr sz="2400" b="0" i="0" u="none" strike="noStrike" cap="none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15050" marR="15050" marT="150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0" u="none" strike="noStrike" cap="none">
                          <a:solidFill>
                            <a:srgbClr val="000000"/>
                          </a:solidFill>
                          <a:latin typeface="Twentieth Century"/>
                          <a:ea typeface="Twentieth Century"/>
                          <a:cs typeface="Twentieth Century"/>
                          <a:sym typeface="Twentieth Century"/>
                        </a:rPr>
                        <a:t>200</a:t>
                      </a:r>
                      <a:endParaRPr sz="2400" b="0" i="0" u="none" strike="noStrike" cap="none">
                        <a:latin typeface="Twentieth Century"/>
                        <a:ea typeface="Twentieth Century"/>
                        <a:cs typeface="Twentieth Century"/>
                        <a:sym typeface="Twentieth Century"/>
                      </a:endParaRPr>
                    </a:p>
                  </a:txBody>
                  <a:tcPr marL="15050" marR="15050" marT="15050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46323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7727156">
            <a:off x="6718327" y="3503166"/>
            <a:ext cx="657547" cy="1070376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28"/>
          <p:cNvSpPr txBox="1"/>
          <p:nvPr/>
        </p:nvSpPr>
        <p:spPr>
          <a:xfrm>
            <a:off x="4045788" y="3538196"/>
            <a:ext cx="3305976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Brief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Cautionary Tale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28"/>
          <p:cNvSpPr txBox="1">
            <a:spLocks noGrp="1"/>
          </p:cNvSpPr>
          <p:nvPr>
            <p:ph type="body" idx="1"/>
          </p:nvPr>
        </p:nvSpPr>
        <p:spPr>
          <a:xfrm rot="-963300">
            <a:off x="599992" y="790559"/>
            <a:ext cx="5569459" cy="262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600"/>
              <a:buNone/>
            </a:pPr>
            <a:r>
              <a:rPr lang="en-US" sz="3600" b="1">
                <a:solidFill>
                  <a:srgbClr val="00B050"/>
                </a:solidFill>
              </a:rPr>
              <a:t>Where will you start?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 b="1">
              <a:solidFill>
                <a:srgbClr val="00B05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3600"/>
              <a:buNone/>
            </a:pPr>
            <a:r>
              <a:rPr lang="en-US" sz="3600" b="1">
                <a:solidFill>
                  <a:srgbClr val="00B050"/>
                </a:solidFill>
              </a:rPr>
              <a:t>What noncredit certificate are you considering? </a:t>
            </a:r>
            <a:endParaRPr/>
          </a:p>
        </p:txBody>
      </p:sp>
      <p:pic>
        <p:nvPicPr>
          <p:cNvPr id="692" name="Google Shape;692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6656" y="4325952"/>
            <a:ext cx="2848065" cy="1627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9"/>
          <p:cNvSpPr txBox="1">
            <a:spLocks noGrp="1"/>
          </p:cNvSpPr>
          <p:nvPr>
            <p:ph type="title"/>
          </p:nvPr>
        </p:nvSpPr>
        <p:spPr>
          <a:xfrm>
            <a:off x="838198" y="373772"/>
            <a:ext cx="10399133" cy="836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b="1"/>
              <a:t>Pondering the Possibilities  </a:t>
            </a:r>
            <a:endParaRPr/>
          </a:p>
        </p:txBody>
      </p:sp>
      <p:sp>
        <p:nvSpPr>
          <p:cNvPr id="699" name="Google Shape;699;p29"/>
          <p:cNvSpPr txBox="1">
            <a:spLocks noGrp="1"/>
          </p:cNvSpPr>
          <p:nvPr>
            <p:ph type="body" idx="1"/>
          </p:nvPr>
        </p:nvSpPr>
        <p:spPr>
          <a:xfrm>
            <a:off x="365032" y="1603520"/>
            <a:ext cx="10653279" cy="3509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What noncredit certificate are you considering? 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Who is the audience? 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Which of your campus pathways does it connect with? 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Which strategy (or strategies) will your model use to embed noncredit? </a:t>
            </a:r>
            <a:r>
              <a:rPr lang="en-US" i="1">
                <a:solidFill>
                  <a:srgbClr val="0070C0"/>
                </a:solidFill>
              </a:rPr>
              <a:t>(onboarding, complementary, capstone)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Identify the top 3 initiatives that you can leverage.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Do you have a “champion” in mind? Who are your allies?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i="1"/>
          </a:p>
          <a:p>
            <a:pPr marL="514350" lvl="0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/>
          </a:p>
        </p:txBody>
      </p:sp>
      <p:pic>
        <p:nvPicPr>
          <p:cNvPr id="700" name="Google Shape;70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198" y="1277282"/>
            <a:ext cx="10487025" cy="2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29"/>
          <p:cNvSpPr/>
          <p:nvPr/>
        </p:nvSpPr>
        <p:spPr>
          <a:xfrm>
            <a:off x="1829695" y="247345"/>
            <a:ext cx="1302327" cy="914400"/>
          </a:xfrm>
          <a:prstGeom prst="roundRect">
            <a:avLst>
              <a:gd name="adj" fmla="val 16667"/>
            </a:avLst>
          </a:prstGeom>
          <a:solidFill>
            <a:srgbClr val="CDACE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Think Tank Time!</a:t>
            </a:r>
            <a:endParaRPr/>
          </a:p>
        </p:txBody>
      </p:sp>
      <p:grpSp>
        <p:nvGrpSpPr>
          <p:cNvPr id="702" name="Google Shape;702;p29"/>
          <p:cNvGrpSpPr/>
          <p:nvPr/>
        </p:nvGrpSpPr>
        <p:grpSpPr>
          <a:xfrm>
            <a:off x="673306" y="5260788"/>
            <a:ext cx="10845388" cy="1365623"/>
            <a:chOff x="601318" y="2491132"/>
            <a:chExt cx="10845388" cy="1365623"/>
          </a:xfrm>
        </p:grpSpPr>
        <p:grpSp>
          <p:nvGrpSpPr>
            <p:cNvPr id="703" name="Google Shape;703;p29" descr="partially filled in circles"/>
            <p:cNvGrpSpPr/>
            <p:nvPr/>
          </p:nvGrpSpPr>
          <p:grpSpPr>
            <a:xfrm>
              <a:off x="601318" y="2491132"/>
              <a:ext cx="6038593" cy="1295943"/>
              <a:chOff x="403771" y="8053388"/>
              <a:chExt cx="2772465" cy="640097"/>
            </a:xfrm>
          </p:grpSpPr>
          <p:sp>
            <p:nvSpPr>
              <p:cNvPr id="704" name="Google Shape;704;p29"/>
              <p:cNvSpPr/>
              <p:nvPr/>
            </p:nvSpPr>
            <p:spPr>
              <a:xfrm>
                <a:off x="403771" y="8067085"/>
                <a:ext cx="626400" cy="626400"/>
              </a:xfrm>
              <a:prstGeom prst="ellipse">
                <a:avLst/>
              </a:prstGeom>
              <a:noFill/>
              <a:ln w="50800" cap="flat" cmpd="sng">
                <a:solidFill>
                  <a:schemeClr val="accen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Guided Pathways</a:t>
                </a:r>
                <a:r>
                  <a:rPr lang="en-US" sz="14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/>
              </a:p>
            </p:txBody>
          </p:sp>
          <p:sp>
            <p:nvSpPr>
              <p:cNvPr id="705" name="Google Shape;705;p29"/>
              <p:cNvSpPr/>
              <p:nvPr/>
            </p:nvSpPr>
            <p:spPr>
              <a:xfrm>
                <a:off x="425825" y="8053388"/>
                <a:ext cx="584200" cy="22066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1" extrusionOk="0">
                    <a:moveTo>
                      <a:pt x="188" y="71"/>
                    </a:moveTo>
                    <a:cubicBezTo>
                      <a:pt x="176" y="30"/>
                      <a:pt x="138" y="0"/>
                      <a:pt x="94" y="0"/>
                    </a:cubicBezTo>
                    <a:cubicBezTo>
                      <a:pt x="50" y="0"/>
                      <a:pt x="12" y="30"/>
                      <a:pt x="0" y="71"/>
                    </a:cubicBezTo>
                    <a:lnTo>
                      <a:pt x="188" y="7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29"/>
              <p:cNvSpPr/>
              <p:nvPr/>
            </p:nvSpPr>
            <p:spPr>
              <a:xfrm flipH="1">
                <a:off x="1119126" y="8067085"/>
                <a:ext cx="626400" cy="626400"/>
              </a:xfrm>
              <a:prstGeom prst="ellipse">
                <a:avLst/>
              </a:prstGeom>
              <a:noFill/>
              <a:ln w="508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Equity, Diversity, Inclusion</a:t>
                </a:r>
                <a:endParaRPr/>
              </a:p>
            </p:txBody>
          </p:sp>
          <p:sp>
            <p:nvSpPr>
              <p:cNvPr id="707" name="Google Shape;707;p29"/>
              <p:cNvSpPr/>
              <p:nvPr/>
            </p:nvSpPr>
            <p:spPr>
              <a:xfrm rot="10800000" flipH="1">
                <a:off x="1167511" y="8526286"/>
                <a:ext cx="529629" cy="16427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1" extrusionOk="0">
                    <a:moveTo>
                      <a:pt x="188" y="71"/>
                    </a:moveTo>
                    <a:cubicBezTo>
                      <a:pt x="176" y="30"/>
                      <a:pt x="138" y="0"/>
                      <a:pt x="94" y="0"/>
                    </a:cubicBezTo>
                    <a:cubicBezTo>
                      <a:pt x="50" y="0"/>
                      <a:pt x="12" y="30"/>
                      <a:pt x="0" y="71"/>
                    </a:cubicBezTo>
                    <a:lnTo>
                      <a:pt x="188" y="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29"/>
              <p:cNvSpPr/>
              <p:nvPr/>
            </p:nvSpPr>
            <p:spPr>
              <a:xfrm>
                <a:off x="1834481" y="8067085"/>
                <a:ext cx="626400" cy="626400"/>
              </a:xfrm>
              <a:prstGeom prst="ellipse">
                <a:avLst/>
              </a:prstGeom>
              <a:noFill/>
              <a:ln w="50800" cap="flat" cmpd="sng">
                <a:solidFill>
                  <a:srgbClr val="CDACE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Student Success</a:t>
                </a:r>
                <a:endParaRPr/>
              </a:p>
            </p:txBody>
          </p:sp>
          <p:sp>
            <p:nvSpPr>
              <p:cNvPr id="709" name="Google Shape;709;p29"/>
              <p:cNvSpPr/>
              <p:nvPr/>
            </p:nvSpPr>
            <p:spPr>
              <a:xfrm>
                <a:off x="1856535" y="8053388"/>
                <a:ext cx="584200" cy="22066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1" extrusionOk="0">
                    <a:moveTo>
                      <a:pt x="188" y="71"/>
                    </a:moveTo>
                    <a:cubicBezTo>
                      <a:pt x="176" y="30"/>
                      <a:pt x="138" y="0"/>
                      <a:pt x="94" y="0"/>
                    </a:cubicBezTo>
                    <a:cubicBezTo>
                      <a:pt x="50" y="0"/>
                      <a:pt x="12" y="30"/>
                      <a:pt x="0" y="71"/>
                    </a:cubicBezTo>
                    <a:lnTo>
                      <a:pt x="188" y="71"/>
                    </a:lnTo>
                    <a:close/>
                  </a:path>
                </a:pathLst>
              </a:custGeom>
              <a:solidFill>
                <a:srgbClr val="CDACE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29"/>
              <p:cNvSpPr/>
              <p:nvPr/>
            </p:nvSpPr>
            <p:spPr>
              <a:xfrm flipH="1">
                <a:off x="2549836" y="8067085"/>
                <a:ext cx="626400" cy="626400"/>
              </a:xfrm>
              <a:prstGeom prst="ellipse">
                <a:avLst/>
              </a:prstGeom>
              <a:noFill/>
              <a:ln w="508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CAEP/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AB705</a:t>
                </a:r>
                <a:endParaRPr/>
              </a:p>
            </p:txBody>
          </p:sp>
          <p:sp>
            <p:nvSpPr>
              <p:cNvPr id="711" name="Google Shape;711;p29"/>
              <p:cNvSpPr/>
              <p:nvPr/>
            </p:nvSpPr>
            <p:spPr>
              <a:xfrm rot="10800000" flipH="1">
                <a:off x="2571890" y="8472823"/>
                <a:ext cx="584200" cy="22066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1" extrusionOk="0">
                    <a:moveTo>
                      <a:pt x="188" y="71"/>
                    </a:moveTo>
                    <a:cubicBezTo>
                      <a:pt x="176" y="30"/>
                      <a:pt x="138" y="0"/>
                      <a:pt x="94" y="0"/>
                    </a:cubicBezTo>
                    <a:cubicBezTo>
                      <a:pt x="50" y="0"/>
                      <a:pt x="12" y="30"/>
                      <a:pt x="0" y="71"/>
                    </a:cubicBezTo>
                    <a:lnTo>
                      <a:pt x="188" y="7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2" name="Google Shape;712;p29" descr="partially filled in circles"/>
            <p:cNvGrpSpPr/>
            <p:nvPr/>
          </p:nvGrpSpPr>
          <p:grpSpPr>
            <a:xfrm>
              <a:off x="6884399" y="2491135"/>
              <a:ext cx="2942713" cy="1365620"/>
              <a:chOff x="394455" y="8053388"/>
              <a:chExt cx="1351071" cy="674512"/>
            </a:xfrm>
          </p:grpSpPr>
          <p:sp>
            <p:nvSpPr>
              <p:cNvPr id="713" name="Google Shape;713;p29"/>
              <p:cNvSpPr/>
              <p:nvPr/>
            </p:nvSpPr>
            <p:spPr>
              <a:xfrm>
                <a:off x="394455" y="8073173"/>
                <a:ext cx="626400" cy="654727"/>
              </a:xfrm>
              <a:prstGeom prst="ellipse">
                <a:avLst/>
              </a:prstGeom>
              <a:noFill/>
              <a:ln w="50800" cap="flat" cmpd="sng">
                <a:solidFill>
                  <a:srgbClr val="A8D08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WIOA/ Strong Workforce </a:t>
                </a:r>
                <a:endParaRPr/>
              </a:p>
            </p:txBody>
          </p:sp>
          <p:sp>
            <p:nvSpPr>
              <p:cNvPr id="714" name="Google Shape;714;p29"/>
              <p:cNvSpPr/>
              <p:nvPr/>
            </p:nvSpPr>
            <p:spPr>
              <a:xfrm>
                <a:off x="418972" y="8053388"/>
                <a:ext cx="584200" cy="22066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1" extrusionOk="0">
                    <a:moveTo>
                      <a:pt x="188" y="71"/>
                    </a:moveTo>
                    <a:cubicBezTo>
                      <a:pt x="176" y="30"/>
                      <a:pt x="138" y="0"/>
                      <a:pt x="94" y="0"/>
                    </a:cubicBezTo>
                    <a:cubicBezTo>
                      <a:pt x="50" y="0"/>
                      <a:pt x="12" y="30"/>
                      <a:pt x="0" y="71"/>
                    </a:cubicBezTo>
                    <a:lnTo>
                      <a:pt x="188" y="71"/>
                    </a:lnTo>
                    <a:close/>
                  </a:path>
                </a:pathLst>
              </a:custGeom>
              <a:solidFill>
                <a:srgbClr val="A8D08C"/>
              </a:solidFill>
              <a:ln w="9525" cap="flat" cmpd="sng">
                <a:solidFill>
                  <a:srgbClr val="A8D08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29"/>
              <p:cNvSpPr/>
              <p:nvPr/>
            </p:nvSpPr>
            <p:spPr>
              <a:xfrm flipH="1">
                <a:off x="1119126" y="8065763"/>
                <a:ext cx="626400" cy="626400"/>
              </a:xfrm>
              <a:prstGeom prst="ellipse">
                <a:avLst/>
              </a:prstGeom>
              <a:noFill/>
              <a:ln w="50800" cap="flat" cmpd="sng">
                <a:solidFill>
                  <a:srgbClr val="A5A5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Integrated Education &amp; Training</a:t>
                </a:r>
                <a:endParaRPr/>
              </a:p>
            </p:txBody>
          </p:sp>
          <p:sp>
            <p:nvSpPr>
              <p:cNvPr id="716" name="Google Shape;716;p29"/>
              <p:cNvSpPr/>
              <p:nvPr/>
            </p:nvSpPr>
            <p:spPr>
              <a:xfrm rot="10800000" flipH="1">
                <a:off x="1167358" y="8526285"/>
                <a:ext cx="529936" cy="164271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1" extrusionOk="0">
                    <a:moveTo>
                      <a:pt x="188" y="71"/>
                    </a:moveTo>
                    <a:cubicBezTo>
                      <a:pt x="176" y="30"/>
                      <a:pt x="138" y="0"/>
                      <a:pt x="94" y="0"/>
                    </a:cubicBezTo>
                    <a:cubicBezTo>
                      <a:pt x="50" y="0"/>
                      <a:pt x="12" y="30"/>
                      <a:pt x="0" y="71"/>
                    </a:cubicBezTo>
                    <a:lnTo>
                      <a:pt x="188" y="71"/>
                    </a:lnTo>
                    <a:close/>
                  </a:path>
                </a:pathLst>
              </a:custGeom>
              <a:solidFill>
                <a:srgbClr val="A5A5A5"/>
              </a:solidFill>
              <a:ln w="9525" cap="flat" cmpd="sng">
                <a:solidFill>
                  <a:srgbClr val="A5A5A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7" name="Google Shape;717;p29" descr="partially filled in circles"/>
            <p:cNvGrpSpPr/>
            <p:nvPr/>
          </p:nvGrpSpPr>
          <p:grpSpPr>
            <a:xfrm>
              <a:off x="10082370" y="2502931"/>
              <a:ext cx="1364336" cy="1295943"/>
              <a:chOff x="403771" y="8053388"/>
              <a:chExt cx="626400" cy="640097"/>
            </a:xfrm>
          </p:grpSpPr>
          <p:sp>
            <p:nvSpPr>
              <p:cNvPr id="718" name="Google Shape;718;p29"/>
              <p:cNvSpPr/>
              <p:nvPr/>
            </p:nvSpPr>
            <p:spPr>
              <a:xfrm>
                <a:off x="403771" y="8067085"/>
                <a:ext cx="626400" cy="626400"/>
              </a:xfrm>
              <a:prstGeom prst="ellipse">
                <a:avLst/>
              </a:prstGeom>
              <a:noFill/>
              <a:ln w="50800" cap="flat" cmpd="sng">
                <a:solidFill>
                  <a:srgbClr val="00CC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Rising Scholars</a:t>
                </a:r>
                <a:endParaRPr/>
              </a:p>
            </p:txBody>
          </p:sp>
          <p:sp>
            <p:nvSpPr>
              <p:cNvPr id="719" name="Google Shape;719;p29"/>
              <p:cNvSpPr/>
              <p:nvPr/>
            </p:nvSpPr>
            <p:spPr>
              <a:xfrm>
                <a:off x="418972" y="8053388"/>
                <a:ext cx="584200" cy="22066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1" extrusionOk="0">
                    <a:moveTo>
                      <a:pt x="188" y="71"/>
                    </a:moveTo>
                    <a:cubicBezTo>
                      <a:pt x="176" y="30"/>
                      <a:pt x="138" y="0"/>
                      <a:pt x="94" y="0"/>
                    </a:cubicBezTo>
                    <a:cubicBezTo>
                      <a:pt x="50" y="0"/>
                      <a:pt x="12" y="30"/>
                      <a:pt x="0" y="71"/>
                    </a:cubicBezTo>
                    <a:lnTo>
                      <a:pt x="188" y="71"/>
                    </a:lnTo>
                    <a:close/>
                  </a:path>
                </a:pathLst>
              </a:custGeom>
              <a:solidFill>
                <a:srgbClr val="00CCFF"/>
              </a:solidFill>
              <a:ln w="9525" cap="flat" cmpd="sng">
                <a:solidFill>
                  <a:srgbClr val="A8D08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20" name="Google Shape;720;p29"/>
          <p:cNvGrpSpPr/>
          <p:nvPr/>
        </p:nvGrpSpPr>
        <p:grpSpPr>
          <a:xfrm>
            <a:off x="9093899" y="1629429"/>
            <a:ext cx="3057832" cy="2042541"/>
            <a:chOff x="9171709" y="3976653"/>
            <a:chExt cx="2894734" cy="2611544"/>
          </a:xfrm>
        </p:grpSpPr>
        <p:sp>
          <p:nvSpPr>
            <p:cNvPr id="721" name="Google Shape;721;p29"/>
            <p:cNvSpPr/>
            <p:nvPr/>
          </p:nvSpPr>
          <p:spPr>
            <a:xfrm>
              <a:off x="10210365" y="3976653"/>
              <a:ext cx="1640899" cy="1352622"/>
            </a:xfrm>
            <a:prstGeom prst="ellipse">
              <a:avLst/>
            </a:prstGeom>
            <a:solidFill>
              <a:srgbClr val="FFFF99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Bridge Equity Gaps</a:t>
              </a:r>
              <a:endParaRPr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9171709" y="4627023"/>
              <a:ext cx="1302327" cy="914400"/>
            </a:xfrm>
            <a:prstGeom prst="roundRect">
              <a:avLst>
                <a:gd name="adj" fmla="val 16667"/>
              </a:avLst>
            </a:prstGeom>
            <a:solidFill>
              <a:srgbClr val="A6EEB2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Foster Inclusivity</a:t>
              </a:r>
              <a:endParaRPr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9995187" y="5235575"/>
              <a:ext cx="2071256" cy="1352622"/>
            </a:xfrm>
            <a:prstGeom prst="ellipse">
              <a:avLst/>
            </a:prstGeom>
            <a:solidFill>
              <a:srgbClr val="61E1FF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Sustainability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"/>
          <p:cNvSpPr txBox="1">
            <a:spLocks noGrp="1"/>
          </p:cNvSpPr>
          <p:nvPr>
            <p:ph type="title"/>
          </p:nvPr>
        </p:nvSpPr>
        <p:spPr>
          <a:xfrm>
            <a:off x="838200" y="62996"/>
            <a:ext cx="10515600" cy="826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Overview </a:t>
            </a:r>
            <a:endParaRPr/>
          </a:p>
        </p:txBody>
      </p:sp>
      <p:sp>
        <p:nvSpPr>
          <p:cNvPr id="285" name="Google Shape;285;p3"/>
          <p:cNvSpPr txBox="1">
            <a:spLocks noGrp="1"/>
          </p:cNvSpPr>
          <p:nvPr>
            <p:ph type="body" idx="1"/>
          </p:nvPr>
        </p:nvSpPr>
        <p:spPr>
          <a:xfrm>
            <a:off x="838200" y="1305142"/>
            <a:ext cx="10515600" cy="5360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en-US" sz="3600"/>
              <a:t>Speaking into the Listening of Divergent Subcultures</a:t>
            </a:r>
            <a:endParaRPr/>
          </a:p>
          <a:p>
            <a:pPr marL="9715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360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en-US" sz="3600"/>
              <a:t>3 Collaboration Strategies to Build Noncredit to Credit Pathways</a:t>
            </a:r>
            <a:endParaRPr/>
          </a:p>
          <a:p>
            <a:pPr marL="5143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endParaRPr sz="360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AutoNum type="arabicPeriod"/>
            </a:pPr>
            <a:r>
              <a:rPr lang="en-US" sz="3600"/>
              <a:t>Models of Each Strategy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4.  Q&amp;A</a:t>
            </a:r>
            <a:endParaRPr/>
          </a:p>
        </p:txBody>
      </p:sp>
      <p:pic>
        <p:nvPicPr>
          <p:cNvPr id="286" name="Google Shape;28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746631"/>
            <a:ext cx="10487025" cy="28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30"/>
          <p:cNvSpPr txBox="1">
            <a:spLocks noGrp="1"/>
          </p:cNvSpPr>
          <p:nvPr>
            <p:ph type="title"/>
          </p:nvPr>
        </p:nvSpPr>
        <p:spPr>
          <a:xfrm>
            <a:off x="204711" y="-110763"/>
            <a:ext cx="11782578" cy="986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Continued Reflection Questions for Deeper Inquiry:</a:t>
            </a:r>
            <a:endParaRPr/>
          </a:p>
        </p:txBody>
      </p:sp>
      <p:sp>
        <p:nvSpPr>
          <p:cNvPr id="729" name="Google Shape;729;p30"/>
          <p:cNvSpPr txBox="1">
            <a:spLocks noGrp="1"/>
          </p:cNvSpPr>
          <p:nvPr>
            <p:ph type="body" idx="1"/>
          </p:nvPr>
        </p:nvSpPr>
        <p:spPr>
          <a:xfrm>
            <a:off x="881062" y="1022093"/>
            <a:ext cx="10901516" cy="566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Char char="•"/>
            </a:pPr>
            <a:r>
              <a:rPr lang="en-US">
                <a:solidFill>
                  <a:srgbClr val="0070C0"/>
                </a:solidFill>
              </a:rPr>
              <a:t>How do you get faculty buy-in?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What do you do to get better at your craft?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How could I have framed that conversation better?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Why don’t you engage (credit faculty, a department, a certain admin)?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What will you do differently?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Who are my </a:t>
            </a:r>
            <a:r>
              <a:rPr lang="en-US">
                <a:solidFill>
                  <a:srgbClr val="0070C0"/>
                </a:solidFill>
              </a:rPr>
              <a:t>champions</a:t>
            </a:r>
            <a:r>
              <a:rPr lang="en-US"/>
              <a:t>? (will lead)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Who are my </a:t>
            </a:r>
            <a:r>
              <a:rPr lang="en-US">
                <a:solidFill>
                  <a:srgbClr val="0070C0"/>
                </a:solidFill>
              </a:rPr>
              <a:t>allies</a:t>
            </a:r>
            <a:r>
              <a:rPr lang="en-US"/>
              <a:t>? (will lead from behind – vote, etc.)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How can you increase disciplined reflection?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How do you know if something is feasible? </a:t>
            </a:r>
            <a:r>
              <a:rPr lang="en-US">
                <a:solidFill>
                  <a:srgbClr val="0070C0"/>
                </a:solidFill>
              </a:rPr>
              <a:t>Readiness level (faculty, dept.)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Why do you do what you do?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What have you learned from a project that fell short of the intended benchmarks of success?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To reach your success, what do you need to get better at and how are you going to get better at it?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What does your program need to attract the next level of success?</a:t>
            </a:r>
            <a:endParaRPr/>
          </a:p>
          <a:p>
            <a:pPr marL="228600" lvl="0" indent="-7747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730" name="Google Shape;73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422" y="729292"/>
            <a:ext cx="11242112" cy="30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Google Shape;73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8198" y="1324796"/>
            <a:ext cx="3295431" cy="16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31"/>
          <p:cNvSpPr txBox="1"/>
          <p:nvPr/>
        </p:nvSpPr>
        <p:spPr>
          <a:xfrm>
            <a:off x="2674584" y="2950079"/>
            <a:ext cx="6814256" cy="329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Maryanne Galindo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Chairperson/Professor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cademic </a:t>
            </a:r>
            <a:r>
              <a:rPr lang="en-US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eadiness, </a:t>
            </a:r>
            <a:r>
              <a:rPr lang="en-US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areer &amp; </a:t>
            </a:r>
            <a:r>
              <a:rPr lang="en-US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ommunity Institute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(ARCC Institute)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(formerly Adult Basic Education Department)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galindm@lamission.edu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lamission.edu/academics/arcc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737" name="Google Shape;737;p31"/>
          <p:cNvSpPr txBox="1"/>
          <p:nvPr/>
        </p:nvSpPr>
        <p:spPr>
          <a:xfrm>
            <a:off x="4105840" y="115590"/>
            <a:ext cx="398032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Q&amp;A….Feedback</a:t>
            </a:r>
            <a:endParaRPr/>
          </a:p>
        </p:txBody>
      </p:sp>
      <p:pic>
        <p:nvPicPr>
          <p:cNvPr id="738" name="Google Shape;738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8200" y="885031"/>
            <a:ext cx="10487025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86510">
            <a:off x="8607634" y="1332307"/>
            <a:ext cx="2418965" cy="1814224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  <p:pic>
        <p:nvPicPr>
          <p:cNvPr id="740" name="Google Shape;740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86510">
            <a:off x="1058800" y="1332306"/>
            <a:ext cx="2418965" cy="1814224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866775" y="40845"/>
            <a:ext cx="10515600" cy="95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Speaking Into People’s Listening</a:t>
            </a:r>
            <a:endParaRPr/>
          </a:p>
        </p:txBody>
      </p:sp>
      <p:sp>
        <p:nvSpPr>
          <p:cNvPr id="292" name="Google Shape;292;p4"/>
          <p:cNvSpPr txBox="1">
            <a:spLocks noGrp="1"/>
          </p:cNvSpPr>
          <p:nvPr>
            <p:ph type="body" idx="1"/>
          </p:nvPr>
        </p:nvSpPr>
        <p:spPr>
          <a:xfrm>
            <a:off x="866775" y="1099272"/>
            <a:ext cx="10515600" cy="3452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Implies: 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Understanding what the </a:t>
            </a:r>
            <a:r>
              <a:rPr lang="en-US">
                <a:solidFill>
                  <a:srgbClr val="0070C0"/>
                </a:solidFill>
              </a:rPr>
              <a:t>audience is inherently receptive to, and speaking into that space</a:t>
            </a:r>
            <a:r>
              <a:rPr lang="en-US"/>
              <a:t>;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Accurately hearing what the audience truly wants/</a:t>
            </a:r>
            <a:r>
              <a:rPr lang="en-US">
                <a:solidFill>
                  <a:srgbClr val="0070C0"/>
                </a:solidFill>
              </a:rPr>
              <a:t>expects</a:t>
            </a:r>
            <a:r>
              <a:rPr lang="en-US"/>
              <a:t>;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“</a:t>
            </a:r>
            <a:r>
              <a:rPr lang="en-US">
                <a:solidFill>
                  <a:srgbClr val="0070C0"/>
                </a:solidFill>
              </a:rPr>
              <a:t>Cultural translation</a:t>
            </a:r>
            <a:r>
              <a:rPr lang="en-US"/>
              <a:t>” of multiple perspectives into the listening of others;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Finding the </a:t>
            </a:r>
            <a:r>
              <a:rPr lang="en-US">
                <a:solidFill>
                  <a:srgbClr val="0070C0"/>
                </a:solidFill>
              </a:rPr>
              <a:t>interconnections</a:t>
            </a:r>
            <a:r>
              <a:rPr lang="en-US"/>
              <a:t> to foster collaboration</a:t>
            </a:r>
            <a:endParaRPr/>
          </a:p>
        </p:txBody>
      </p:sp>
      <p:pic>
        <p:nvPicPr>
          <p:cNvPr id="293" name="Google Shape;29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813522"/>
            <a:ext cx="10487025" cy="2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"/>
          <p:cNvSpPr txBox="1"/>
          <p:nvPr/>
        </p:nvSpPr>
        <p:spPr>
          <a:xfrm>
            <a:off x="3031466" y="4726200"/>
            <a:ext cx="5881255" cy="867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Institutional Subcultures</a:t>
            </a:r>
            <a:endParaRPr/>
          </a:p>
        </p:txBody>
      </p:sp>
      <p:sp>
        <p:nvSpPr>
          <p:cNvPr id="295" name="Google Shape;295;p4"/>
          <p:cNvSpPr/>
          <p:nvPr/>
        </p:nvSpPr>
        <p:spPr>
          <a:xfrm>
            <a:off x="860200" y="5587278"/>
            <a:ext cx="1670180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Admin</a:t>
            </a:r>
            <a:endParaRPr/>
          </a:p>
        </p:txBody>
      </p:sp>
      <p:sp>
        <p:nvSpPr>
          <p:cNvPr id="296" name="Google Shape;296;p4"/>
          <p:cNvSpPr/>
          <p:nvPr/>
        </p:nvSpPr>
        <p:spPr>
          <a:xfrm>
            <a:off x="3038839" y="5587278"/>
            <a:ext cx="1670180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Credit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Faculty</a:t>
            </a:r>
            <a:endParaRPr/>
          </a:p>
        </p:txBody>
      </p:sp>
      <p:sp>
        <p:nvSpPr>
          <p:cNvPr id="297" name="Google Shape;297;p4"/>
          <p:cNvSpPr/>
          <p:nvPr/>
        </p:nvSpPr>
        <p:spPr>
          <a:xfrm>
            <a:off x="5217478" y="5593844"/>
            <a:ext cx="1670180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Noncredit Faculty</a:t>
            </a:r>
            <a:endParaRPr/>
          </a:p>
        </p:txBody>
      </p:sp>
      <p:sp>
        <p:nvSpPr>
          <p:cNvPr id="298" name="Google Shape;298;p4"/>
          <p:cNvSpPr/>
          <p:nvPr/>
        </p:nvSpPr>
        <p:spPr>
          <a:xfrm>
            <a:off x="7396117" y="5587278"/>
            <a:ext cx="1670180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Students/ Community</a:t>
            </a:r>
            <a:endParaRPr/>
          </a:p>
        </p:txBody>
      </p:sp>
      <p:sp>
        <p:nvSpPr>
          <p:cNvPr id="299" name="Google Shape;299;p4"/>
          <p:cNvSpPr/>
          <p:nvPr/>
        </p:nvSpPr>
        <p:spPr>
          <a:xfrm>
            <a:off x="9574756" y="5587278"/>
            <a:ext cx="1670180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Industry Employers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"/>
          <p:cNvSpPr txBox="1">
            <a:spLocks noGrp="1"/>
          </p:cNvSpPr>
          <p:nvPr>
            <p:ph type="title"/>
          </p:nvPr>
        </p:nvSpPr>
        <p:spPr>
          <a:xfrm>
            <a:off x="866775" y="40845"/>
            <a:ext cx="10515600" cy="95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Speaking Into People’s Listening</a:t>
            </a:r>
            <a:endParaRPr/>
          </a:p>
        </p:txBody>
      </p:sp>
      <p:sp>
        <p:nvSpPr>
          <p:cNvPr id="305" name="Google Shape;305;p5"/>
          <p:cNvSpPr txBox="1">
            <a:spLocks noGrp="1"/>
          </p:cNvSpPr>
          <p:nvPr>
            <p:ph type="body" idx="1"/>
          </p:nvPr>
        </p:nvSpPr>
        <p:spPr>
          <a:xfrm>
            <a:off x="866775" y="1099272"/>
            <a:ext cx="10515600" cy="3452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100" i="1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ct val="100000"/>
              <a:buNone/>
            </a:pPr>
            <a:r>
              <a:rPr lang="en-US" sz="3600" b="1" i="1">
                <a:solidFill>
                  <a:srgbClr val="0070C0"/>
                </a:solidFill>
              </a:rPr>
              <a:t>Understanding Your Audience – Campus Culture and Readiness Level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10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/>
              <a:t>What outrageous views have you heard about noncredit? 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/>
              <a:t>What do your partnering Industry Employers listen for?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/>
              <a:t>What are students are listening for?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/>
              <a:t>What perceptions influence how credit faculty listen? 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/>
              <a:t>How does the mission of Adult Ed influence how noncredit faculty listen?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/>
              <a:t>What obstacles prevent credit and noncredit faculty from working together?  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US"/>
              <a:t>What impacts how administrators listen? </a:t>
            </a:r>
            <a:endParaRPr/>
          </a:p>
          <a:p>
            <a:pPr marL="514350" lvl="0" indent="-37655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/>
          </a:p>
          <a:p>
            <a:pPr marL="514350" lvl="0" indent="-37655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/>
          </a:p>
          <a:p>
            <a:pPr marL="514350" lvl="0" indent="-37655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endParaRPr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306" name="Google Shape;30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813522"/>
            <a:ext cx="10487025" cy="2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5"/>
          <p:cNvSpPr txBox="1"/>
          <p:nvPr/>
        </p:nvSpPr>
        <p:spPr>
          <a:xfrm>
            <a:off x="3031466" y="4726200"/>
            <a:ext cx="5881255" cy="867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en-US" sz="4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Institutional Subcultures</a:t>
            </a:r>
            <a:endParaRPr/>
          </a:p>
        </p:txBody>
      </p:sp>
      <p:sp>
        <p:nvSpPr>
          <p:cNvPr id="308" name="Google Shape;308;p5"/>
          <p:cNvSpPr/>
          <p:nvPr/>
        </p:nvSpPr>
        <p:spPr>
          <a:xfrm>
            <a:off x="860200" y="5587278"/>
            <a:ext cx="1670180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Admin</a:t>
            </a:r>
            <a:endParaRPr/>
          </a:p>
        </p:txBody>
      </p:sp>
      <p:sp>
        <p:nvSpPr>
          <p:cNvPr id="309" name="Google Shape;309;p5"/>
          <p:cNvSpPr/>
          <p:nvPr/>
        </p:nvSpPr>
        <p:spPr>
          <a:xfrm>
            <a:off x="3038839" y="5587278"/>
            <a:ext cx="1670180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Credit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Faculty</a:t>
            </a:r>
            <a:endParaRPr/>
          </a:p>
        </p:txBody>
      </p:sp>
      <p:sp>
        <p:nvSpPr>
          <p:cNvPr id="310" name="Google Shape;310;p5"/>
          <p:cNvSpPr/>
          <p:nvPr/>
        </p:nvSpPr>
        <p:spPr>
          <a:xfrm>
            <a:off x="5217478" y="5593844"/>
            <a:ext cx="1670180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Noncredit Faculty</a:t>
            </a:r>
            <a:endParaRPr/>
          </a:p>
        </p:txBody>
      </p:sp>
      <p:sp>
        <p:nvSpPr>
          <p:cNvPr id="311" name="Google Shape;311;p5"/>
          <p:cNvSpPr/>
          <p:nvPr/>
        </p:nvSpPr>
        <p:spPr>
          <a:xfrm>
            <a:off x="7396117" y="5587278"/>
            <a:ext cx="1670180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Students/ Community</a:t>
            </a:r>
            <a:endParaRPr/>
          </a:p>
        </p:txBody>
      </p:sp>
      <p:sp>
        <p:nvSpPr>
          <p:cNvPr id="312" name="Google Shape;312;p5"/>
          <p:cNvSpPr/>
          <p:nvPr/>
        </p:nvSpPr>
        <p:spPr>
          <a:xfrm>
            <a:off x="9574756" y="5587278"/>
            <a:ext cx="1670180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Industry Employers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"/>
          <p:cNvSpPr txBox="1">
            <a:spLocks noGrp="1"/>
          </p:cNvSpPr>
          <p:nvPr>
            <p:ph type="title"/>
          </p:nvPr>
        </p:nvSpPr>
        <p:spPr>
          <a:xfrm>
            <a:off x="866775" y="40845"/>
            <a:ext cx="10515600" cy="95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Speaking Into People’s Listening</a:t>
            </a:r>
            <a:endParaRPr/>
          </a:p>
        </p:txBody>
      </p:sp>
      <p:sp>
        <p:nvSpPr>
          <p:cNvPr id="318" name="Google Shape;318;p6"/>
          <p:cNvSpPr txBox="1">
            <a:spLocks noGrp="1"/>
          </p:cNvSpPr>
          <p:nvPr>
            <p:ph type="body" idx="1"/>
          </p:nvPr>
        </p:nvSpPr>
        <p:spPr>
          <a:xfrm>
            <a:off x="866775" y="1099273"/>
            <a:ext cx="10515600" cy="1903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en-US" i="1">
                <a:solidFill>
                  <a:srgbClr val="0070C0"/>
                </a:solidFill>
              </a:rPr>
              <a:t>Check Point: </a:t>
            </a:r>
            <a:endParaRPr sz="1100"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What statements surprised/jumped out at you?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As Noncredit Champions, how does such divergence impact you and your leadership?</a:t>
            </a:r>
            <a:endParaRPr/>
          </a:p>
        </p:txBody>
      </p:sp>
      <p:pic>
        <p:nvPicPr>
          <p:cNvPr id="319" name="Google Shape;31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813522"/>
            <a:ext cx="10487025" cy="2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8746" y="3329631"/>
            <a:ext cx="5874507" cy="3304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7"/>
          <p:cNvSpPr txBox="1">
            <a:spLocks noGrp="1"/>
          </p:cNvSpPr>
          <p:nvPr>
            <p:ph type="title"/>
          </p:nvPr>
        </p:nvSpPr>
        <p:spPr>
          <a:xfrm>
            <a:off x="838200" y="91674"/>
            <a:ext cx="10515600" cy="867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/>
              <a:t>And you still want to “embed” noncredit? ☺</a:t>
            </a:r>
            <a:endParaRPr b="1"/>
          </a:p>
        </p:txBody>
      </p:sp>
      <p:pic>
        <p:nvPicPr>
          <p:cNvPr id="326" name="Google Shape;32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922893"/>
            <a:ext cx="10487025" cy="2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7"/>
          <p:cNvSpPr txBox="1">
            <a:spLocks noGrp="1"/>
          </p:cNvSpPr>
          <p:nvPr>
            <p:ph type="body" idx="1"/>
          </p:nvPr>
        </p:nvSpPr>
        <p:spPr>
          <a:xfrm>
            <a:off x="5806101" y="1312422"/>
            <a:ext cx="5860350" cy="3453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b="1" u="sng"/>
              <a:t>The invisible work you do: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Identify Listening Perspectives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Dispel Myths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Take People Where They Are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Act as a Cultural Translator by Speaking into the Listening of Multiple Stakeholders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Build Relationships &amp; Networks (Roadshow)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Think Big Picture &amp; Frame the Debate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Identify/clarify purpose needs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Build Multiple Bridges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pic>
        <p:nvPicPr>
          <p:cNvPr id="328" name="Google Shape;32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0302" y="4698742"/>
            <a:ext cx="2831948" cy="188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999" y="2430912"/>
            <a:ext cx="4666739" cy="415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3897751">
            <a:off x="3330901" y="1618970"/>
            <a:ext cx="465263" cy="97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88988" y="1702728"/>
            <a:ext cx="1069043" cy="520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409947"/>
            <a:ext cx="10972800" cy="6038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9"/>
          <p:cNvSpPr txBox="1">
            <a:spLocks noGrp="1"/>
          </p:cNvSpPr>
          <p:nvPr>
            <p:ph type="title"/>
          </p:nvPr>
        </p:nvSpPr>
        <p:spPr>
          <a:xfrm>
            <a:off x="931106" y="416559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rPr lang="en-US" b="1">
                <a:latin typeface="Twentieth Century"/>
                <a:ea typeface="Twentieth Century"/>
                <a:cs typeface="Twentieth Century"/>
                <a:sym typeface="Twentieth Century"/>
              </a:rPr>
              <a:t>Strategically Integrating &amp; </a:t>
            </a:r>
            <a:r>
              <a:rPr lang="en-US" b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Leveraging</a:t>
            </a:r>
            <a:r>
              <a:rPr lang="en-US" b="1"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br>
              <a:rPr lang="en-US" b="1">
                <a:latin typeface="Twentieth Century"/>
                <a:ea typeface="Twentieth Century"/>
                <a:cs typeface="Twentieth Century"/>
                <a:sym typeface="Twentieth Century"/>
              </a:rPr>
            </a:br>
            <a:r>
              <a:rPr lang="en-US" b="1">
                <a:latin typeface="Twentieth Century"/>
                <a:ea typeface="Twentieth Century"/>
                <a:cs typeface="Twentieth Century"/>
                <a:sym typeface="Twentieth Century"/>
              </a:rPr>
              <a:t>Statewide &amp; Funding Initiatives</a:t>
            </a:r>
            <a:endParaRPr/>
          </a:p>
        </p:txBody>
      </p:sp>
      <p:grpSp>
        <p:nvGrpSpPr>
          <p:cNvPr id="342" name="Google Shape;342;p9" descr="partially filled in circles"/>
          <p:cNvGrpSpPr/>
          <p:nvPr/>
        </p:nvGrpSpPr>
        <p:grpSpPr>
          <a:xfrm>
            <a:off x="601318" y="2491132"/>
            <a:ext cx="6038593" cy="1295943"/>
            <a:chOff x="403771" y="8053388"/>
            <a:chExt cx="2772465" cy="640097"/>
          </a:xfrm>
        </p:grpSpPr>
        <p:sp>
          <p:nvSpPr>
            <p:cNvPr id="343" name="Google Shape;343;p9"/>
            <p:cNvSpPr/>
            <p:nvPr/>
          </p:nvSpPr>
          <p:spPr>
            <a:xfrm>
              <a:off x="403771" y="8067085"/>
              <a:ext cx="626400" cy="626400"/>
            </a:xfrm>
            <a:prstGeom prst="ellipse">
              <a:avLst/>
            </a:prstGeom>
            <a:noFill/>
            <a:ln w="508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Guided Pathways</a:t>
              </a:r>
              <a:r>
                <a:rPr lang="en-US" sz="14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425825" y="8053388"/>
              <a:ext cx="584200" cy="220662"/>
            </a:xfrm>
            <a:custGeom>
              <a:avLst/>
              <a:gdLst/>
              <a:ahLst/>
              <a:cxnLst/>
              <a:rect l="l" t="t" r="r" b="b"/>
              <a:pathLst>
                <a:path w="188" h="71" extrusionOk="0">
                  <a:moveTo>
                    <a:pt x="188" y="71"/>
                  </a:moveTo>
                  <a:cubicBezTo>
                    <a:pt x="176" y="30"/>
                    <a:pt x="138" y="0"/>
                    <a:pt x="94" y="0"/>
                  </a:cubicBezTo>
                  <a:cubicBezTo>
                    <a:pt x="50" y="0"/>
                    <a:pt x="12" y="30"/>
                    <a:pt x="0" y="71"/>
                  </a:cubicBezTo>
                  <a:lnTo>
                    <a:pt x="188" y="7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 flipH="1">
              <a:off x="1119126" y="8067085"/>
              <a:ext cx="626400" cy="626400"/>
            </a:xfrm>
            <a:prstGeom prst="ellipse">
              <a:avLst/>
            </a:prstGeom>
            <a:noFill/>
            <a:ln w="508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Equity, Diversity, Inclusion</a:t>
              </a: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 rot="10800000" flipH="1">
              <a:off x="1167511" y="8526286"/>
              <a:ext cx="529629" cy="164270"/>
            </a:xfrm>
            <a:custGeom>
              <a:avLst/>
              <a:gdLst/>
              <a:ahLst/>
              <a:cxnLst/>
              <a:rect l="l" t="t" r="r" b="b"/>
              <a:pathLst>
                <a:path w="188" h="71" extrusionOk="0">
                  <a:moveTo>
                    <a:pt x="188" y="71"/>
                  </a:moveTo>
                  <a:cubicBezTo>
                    <a:pt x="176" y="30"/>
                    <a:pt x="138" y="0"/>
                    <a:pt x="94" y="0"/>
                  </a:cubicBezTo>
                  <a:cubicBezTo>
                    <a:pt x="50" y="0"/>
                    <a:pt x="12" y="30"/>
                    <a:pt x="0" y="71"/>
                  </a:cubicBezTo>
                  <a:lnTo>
                    <a:pt x="188" y="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1834481" y="8067085"/>
              <a:ext cx="626400" cy="626400"/>
            </a:xfrm>
            <a:prstGeom prst="ellipse">
              <a:avLst/>
            </a:prstGeom>
            <a:noFill/>
            <a:ln w="50800" cap="flat" cmpd="sng">
              <a:solidFill>
                <a:srgbClr val="CDACE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Student Success</a:t>
              </a: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1856535" y="8053388"/>
              <a:ext cx="584200" cy="220662"/>
            </a:xfrm>
            <a:custGeom>
              <a:avLst/>
              <a:gdLst/>
              <a:ahLst/>
              <a:cxnLst/>
              <a:rect l="l" t="t" r="r" b="b"/>
              <a:pathLst>
                <a:path w="188" h="71" extrusionOk="0">
                  <a:moveTo>
                    <a:pt x="188" y="71"/>
                  </a:moveTo>
                  <a:cubicBezTo>
                    <a:pt x="176" y="30"/>
                    <a:pt x="138" y="0"/>
                    <a:pt x="94" y="0"/>
                  </a:cubicBezTo>
                  <a:cubicBezTo>
                    <a:pt x="50" y="0"/>
                    <a:pt x="12" y="30"/>
                    <a:pt x="0" y="71"/>
                  </a:cubicBezTo>
                  <a:lnTo>
                    <a:pt x="188" y="71"/>
                  </a:lnTo>
                  <a:close/>
                </a:path>
              </a:pathLst>
            </a:custGeom>
            <a:solidFill>
              <a:srgbClr val="CDACE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 flipH="1">
              <a:off x="2549836" y="8067085"/>
              <a:ext cx="626400" cy="626400"/>
            </a:xfrm>
            <a:prstGeom prst="ellipse">
              <a:avLst/>
            </a:prstGeom>
            <a:noFill/>
            <a:ln w="508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CAEP/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AB705</a:t>
              </a: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 rot="10800000" flipH="1">
              <a:off x="2571890" y="8472823"/>
              <a:ext cx="584200" cy="220662"/>
            </a:xfrm>
            <a:custGeom>
              <a:avLst/>
              <a:gdLst/>
              <a:ahLst/>
              <a:cxnLst/>
              <a:rect l="l" t="t" r="r" b="b"/>
              <a:pathLst>
                <a:path w="188" h="71" extrusionOk="0">
                  <a:moveTo>
                    <a:pt x="188" y="71"/>
                  </a:moveTo>
                  <a:cubicBezTo>
                    <a:pt x="176" y="30"/>
                    <a:pt x="138" y="0"/>
                    <a:pt x="94" y="0"/>
                  </a:cubicBezTo>
                  <a:cubicBezTo>
                    <a:pt x="50" y="0"/>
                    <a:pt x="12" y="30"/>
                    <a:pt x="0" y="71"/>
                  </a:cubicBezTo>
                  <a:lnTo>
                    <a:pt x="188" y="7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1" name="Google Shape;351;p9" descr="partially filled in circles"/>
          <p:cNvGrpSpPr/>
          <p:nvPr/>
        </p:nvGrpSpPr>
        <p:grpSpPr>
          <a:xfrm>
            <a:off x="6904690" y="2491132"/>
            <a:ext cx="2922422" cy="1295943"/>
            <a:chOff x="403771" y="8053388"/>
            <a:chExt cx="1341755" cy="640097"/>
          </a:xfrm>
        </p:grpSpPr>
        <p:sp>
          <p:nvSpPr>
            <p:cNvPr id="352" name="Google Shape;352;p9"/>
            <p:cNvSpPr/>
            <p:nvPr/>
          </p:nvSpPr>
          <p:spPr>
            <a:xfrm>
              <a:off x="403771" y="8067085"/>
              <a:ext cx="626400" cy="626400"/>
            </a:xfrm>
            <a:prstGeom prst="ellipse">
              <a:avLst/>
            </a:prstGeom>
            <a:noFill/>
            <a:ln w="50800" cap="flat" cmpd="sng">
              <a:solidFill>
                <a:srgbClr val="A8D08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WIOA/ Strong Workforce</a:t>
              </a:r>
              <a:endParaRPr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418972" y="8053388"/>
              <a:ext cx="584200" cy="220662"/>
            </a:xfrm>
            <a:custGeom>
              <a:avLst/>
              <a:gdLst/>
              <a:ahLst/>
              <a:cxnLst/>
              <a:rect l="l" t="t" r="r" b="b"/>
              <a:pathLst>
                <a:path w="188" h="71" extrusionOk="0">
                  <a:moveTo>
                    <a:pt x="188" y="71"/>
                  </a:moveTo>
                  <a:cubicBezTo>
                    <a:pt x="176" y="30"/>
                    <a:pt x="138" y="0"/>
                    <a:pt x="94" y="0"/>
                  </a:cubicBezTo>
                  <a:cubicBezTo>
                    <a:pt x="50" y="0"/>
                    <a:pt x="12" y="30"/>
                    <a:pt x="0" y="71"/>
                  </a:cubicBezTo>
                  <a:lnTo>
                    <a:pt x="188" y="71"/>
                  </a:lnTo>
                  <a:close/>
                </a:path>
              </a:pathLst>
            </a:custGeom>
            <a:solidFill>
              <a:srgbClr val="A8D08C"/>
            </a:solidFill>
            <a:ln w="9525" cap="flat" cmpd="sng">
              <a:solidFill>
                <a:srgbClr val="A8D0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 flipH="1">
              <a:off x="1119126" y="8065763"/>
              <a:ext cx="626400" cy="626400"/>
            </a:xfrm>
            <a:prstGeom prst="ellipse">
              <a:avLst/>
            </a:prstGeom>
            <a:noFill/>
            <a:ln w="5080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Integrated Education &amp; Training</a:t>
              </a:r>
              <a:endParaRPr/>
            </a:p>
          </p:txBody>
        </p:sp>
        <p:sp>
          <p:nvSpPr>
            <p:cNvPr id="355" name="Google Shape;355;p9"/>
            <p:cNvSpPr/>
            <p:nvPr/>
          </p:nvSpPr>
          <p:spPr>
            <a:xfrm rot="10800000" flipH="1">
              <a:off x="1167358" y="8526285"/>
              <a:ext cx="529936" cy="164271"/>
            </a:xfrm>
            <a:custGeom>
              <a:avLst/>
              <a:gdLst/>
              <a:ahLst/>
              <a:cxnLst/>
              <a:rect l="l" t="t" r="r" b="b"/>
              <a:pathLst>
                <a:path w="188" h="71" extrusionOk="0">
                  <a:moveTo>
                    <a:pt x="188" y="71"/>
                  </a:moveTo>
                  <a:cubicBezTo>
                    <a:pt x="176" y="30"/>
                    <a:pt x="138" y="0"/>
                    <a:pt x="94" y="0"/>
                  </a:cubicBezTo>
                  <a:cubicBezTo>
                    <a:pt x="50" y="0"/>
                    <a:pt x="12" y="30"/>
                    <a:pt x="0" y="71"/>
                  </a:cubicBezTo>
                  <a:lnTo>
                    <a:pt x="188" y="71"/>
                  </a:lnTo>
                  <a:close/>
                </a:path>
              </a:pathLst>
            </a:custGeom>
            <a:solidFill>
              <a:srgbClr val="A5A5A5"/>
            </a:solidFill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6" name="Google Shape;356;p9" descr="partially filled in circles"/>
          <p:cNvGrpSpPr/>
          <p:nvPr/>
        </p:nvGrpSpPr>
        <p:grpSpPr>
          <a:xfrm>
            <a:off x="10082370" y="2502931"/>
            <a:ext cx="1364336" cy="1295943"/>
            <a:chOff x="403771" y="8053388"/>
            <a:chExt cx="626400" cy="640097"/>
          </a:xfrm>
        </p:grpSpPr>
        <p:sp>
          <p:nvSpPr>
            <p:cNvPr id="357" name="Google Shape;357;p9"/>
            <p:cNvSpPr/>
            <p:nvPr/>
          </p:nvSpPr>
          <p:spPr>
            <a:xfrm>
              <a:off x="403771" y="8067085"/>
              <a:ext cx="626400" cy="626400"/>
            </a:xfrm>
            <a:prstGeom prst="ellipse">
              <a:avLst/>
            </a:prstGeom>
            <a:noFill/>
            <a:ln w="50800" cap="flat" cmpd="sng">
              <a:solidFill>
                <a:srgbClr val="00CC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Rising Scholars</a:t>
              </a:r>
              <a:endParaRPr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418972" y="8053388"/>
              <a:ext cx="584200" cy="220662"/>
            </a:xfrm>
            <a:custGeom>
              <a:avLst/>
              <a:gdLst/>
              <a:ahLst/>
              <a:cxnLst/>
              <a:rect l="l" t="t" r="r" b="b"/>
              <a:pathLst>
                <a:path w="188" h="71" extrusionOk="0">
                  <a:moveTo>
                    <a:pt x="188" y="71"/>
                  </a:moveTo>
                  <a:cubicBezTo>
                    <a:pt x="176" y="30"/>
                    <a:pt x="138" y="0"/>
                    <a:pt x="94" y="0"/>
                  </a:cubicBezTo>
                  <a:cubicBezTo>
                    <a:pt x="50" y="0"/>
                    <a:pt x="12" y="30"/>
                    <a:pt x="0" y="71"/>
                  </a:cubicBezTo>
                  <a:lnTo>
                    <a:pt x="188" y="71"/>
                  </a:lnTo>
                  <a:close/>
                </a:path>
              </a:pathLst>
            </a:custGeom>
            <a:solidFill>
              <a:srgbClr val="00CCFF"/>
            </a:solidFill>
            <a:ln w="9525" cap="flat" cmpd="sng">
              <a:solidFill>
                <a:srgbClr val="A8D0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9" name="Google Shape;35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976" y="1838661"/>
            <a:ext cx="10487025" cy="2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9"/>
          <p:cNvSpPr txBox="1"/>
          <p:nvPr/>
        </p:nvSpPr>
        <p:spPr>
          <a:xfrm>
            <a:off x="419100" y="504368"/>
            <a:ext cx="11353800" cy="1195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Think Big Picture Context: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en-US" sz="4400" b="1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Where are the interconnections? </a:t>
            </a:r>
            <a:endParaRPr sz="4400" i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/>
          <p:nvPr/>
        </p:nvSpPr>
        <p:spPr>
          <a:xfrm rot="-1853552">
            <a:off x="4319586" y="5914220"/>
            <a:ext cx="1293346" cy="5269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ENROLLMENT</a:t>
            </a:r>
            <a:endParaRPr/>
          </a:p>
        </p:txBody>
      </p:sp>
      <p:sp>
        <p:nvSpPr>
          <p:cNvPr id="362" name="Google Shape;362;p9"/>
          <p:cNvSpPr/>
          <p:nvPr/>
        </p:nvSpPr>
        <p:spPr>
          <a:xfrm rot="-1853552">
            <a:off x="2670350" y="5905291"/>
            <a:ext cx="1263495" cy="544759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PANDEMIC</a:t>
            </a:r>
            <a:endParaRPr/>
          </a:p>
        </p:txBody>
      </p:sp>
      <p:sp>
        <p:nvSpPr>
          <p:cNvPr id="363" name="Google Shape;363;p9"/>
          <p:cNvSpPr/>
          <p:nvPr/>
        </p:nvSpPr>
        <p:spPr>
          <a:xfrm rot="-1853552">
            <a:off x="5993238" y="5914219"/>
            <a:ext cx="1293346" cy="5269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FEAR</a:t>
            </a:r>
            <a:endParaRPr/>
          </a:p>
        </p:txBody>
      </p:sp>
      <p:sp>
        <p:nvSpPr>
          <p:cNvPr id="364" name="Google Shape;364;p9"/>
          <p:cNvSpPr/>
          <p:nvPr/>
        </p:nvSpPr>
        <p:spPr>
          <a:xfrm rot="-1853552">
            <a:off x="7669721" y="5914219"/>
            <a:ext cx="1293346" cy="5269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BUDGET CUTS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on">
  <a:themeElements>
    <a:clrScheme name="Ion">
      <a:dk1>
        <a:srgbClr val="000000"/>
      </a:dk1>
      <a:lt1>
        <a:srgbClr val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2078</Words>
  <Application>Microsoft Office PowerPoint</Application>
  <PresentationFormat>Widescreen</PresentationFormat>
  <Paragraphs>455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Noto Sans Symbols</vt:lpstr>
      <vt:lpstr>Arial</vt:lpstr>
      <vt:lpstr>Palatino</vt:lpstr>
      <vt:lpstr>Garamond</vt:lpstr>
      <vt:lpstr>Libre Franklin</vt:lpstr>
      <vt:lpstr>Century Gothic</vt:lpstr>
      <vt:lpstr>Twentieth Century</vt:lpstr>
      <vt:lpstr>Aharoni</vt:lpstr>
      <vt:lpstr>Calibri</vt:lpstr>
      <vt:lpstr>Office Theme</vt:lpstr>
      <vt:lpstr>Office Theme</vt:lpstr>
      <vt:lpstr>Ion</vt:lpstr>
      <vt:lpstr>Ion</vt:lpstr>
      <vt:lpstr>LET’S COLLABORATE! BUILDING NONCREDIT TO CREDIT PATHWAYS</vt:lpstr>
      <vt:lpstr>PowerPoint Presentation</vt:lpstr>
      <vt:lpstr>Overview </vt:lpstr>
      <vt:lpstr>Speaking Into People’s Listening</vt:lpstr>
      <vt:lpstr>Speaking Into People’s Listening</vt:lpstr>
      <vt:lpstr>Speaking Into People’s Listening</vt:lpstr>
      <vt:lpstr>And you still want to “embed” noncredit? ☺</vt:lpstr>
      <vt:lpstr>PowerPoint Presentation</vt:lpstr>
      <vt:lpstr>Strategically Integrating &amp; Leveraging  Statewide &amp; Funding Initiatives</vt:lpstr>
      <vt:lpstr>How do you get faculty buy-in? </vt:lpstr>
      <vt:lpstr>What those questions reveal … </vt:lpstr>
      <vt:lpstr>PowerPoint Presentation</vt:lpstr>
      <vt:lpstr>ALIGNING PRIORITIES:</vt:lpstr>
      <vt:lpstr>ALIGNING PRIORITIES:</vt:lpstr>
      <vt:lpstr>The Capstone Opportunity: CDCP Institutes</vt:lpstr>
      <vt:lpstr>How can one well-designed program  impact several pathways? </vt:lpstr>
      <vt:lpstr>PowerPoint Presentation</vt:lpstr>
      <vt:lpstr>PowerPoint Presentation</vt:lpstr>
      <vt:lpstr>PowerPoint Presentation</vt:lpstr>
      <vt:lpstr>Complementary Noncredit Courses: Nursing </vt:lpstr>
      <vt:lpstr>Complementary Noncredit Courses: Nursing </vt:lpstr>
      <vt:lpstr>Complementary Noncredit Course: Welding </vt:lpstr>
      <vt:lpstr>PowerPoint Presentation</vt:lpstr>
      <vt:lpstr>PowerPoint Presentation</vt:lpstr>
      <vt:lpstr>PowerPoint Presentation</vt:lpstr>
      <vt:lpstr>Noncredit SWP Metrics – LA Region</vt:lpstr>
      <vt:lpstr>Career Development and College Preparation (CDCP) Certificates Developed in Project</vt:lpstr>
      <vt:lpstr>PowerPoint Presentation</vt:lpstr>
      <vt:lpstr>Pondering the Possibilities  </vt:lpstr>
      <vt:lpstr>Continued Reflection Questions for Deeper Inquiry: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COLLABORATE! BUILDING NONCREDIT TO CREDIT PATHWAYS</dc:title>
  <dc:creator>Michelle Bean</dc:creator>
  <cp:lastModifiedBy>Michelle Bean</cp:lastModifiedBy>
  <cp:revision>1</cp:revision>
  <dcterms:created xsi:type="dcterms:W3CDTF">2021-10-25T03:29:55Z</dcterms:created>
  <dcterms:modified xsi:type="dcterms:W3CDTF">2023-03-21T16:37:34Z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