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sldIdLst>
    <p:sldId id="264" r:id="rId2"/>
    <p:sldId id="271" r:id="rId3"/>
    <p:sldId id="284" r:id="rId4"/>
    <p:sldId id="256" r:id="rId5"/>
    <p:sldId id="286" r:id="rId6"/>
    <p:sldId id="257" r:id="rId7"/>
    <p:sldId id="279" r:id="rId8"/>
    <p:sldId id="258" r:id="rId9"/>
    <p:sldId id="272" r:id="rId10"/>
    <p:sldId id="263" r:id="rId11"/>
    <p:sldId id="280" r:id="rId12"/>
    <p:sldId id="261" r:id="rId13"/>
    <p:sldId id="281" r:id="rId14"/>
    <p:sldId id="262" r:id="rId15"/>
    <p:sldId id="288" r:id="rId16"/>
    <p:sldId id="287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5"/>
    <p:restoredTop sz="81780"/>
  </p:normalViewPr>
  <p:slideViewPr>
    <p:cSldViewPr>
      <p:cViewPr varScale="1">
        <p:scale>
          <a:sx n="81" d="100"/>
          <a:sy n="81" d="100"/>
        </p:scale>
        <p:origin x="11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B5513-9B49-4A77-B1B3-554AA6815677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66D43-E2A5-42DE-A502-221D75EFA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introduction by each of 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6D43-E2A5-42DE-A502-221D75EFA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1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JOHN:  Standard III:  Human, Physical, Technology, Financial.  </a:t>
            </a:r>
          </a:p>
          <a:p>
            <a:r>
              <a:rPr lang="en-US" baseline="0" dirty="0"/>
              <a:t>MARY: “There is never enough people, space, technology or money”, so…  </a:t>
            </a:r>
          </a:p>
          <a:p>
            <a:r>
              <a:rPr lang="en-US" baseline="0" dirty="0"/>
              <a:t>GOHAR: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6D43-E2A5-42DE-A502-221D75EFA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5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 starts with overview of the Standard (I will insert more details 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6D43-E2A5-42DE-A502-221D75EFAB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MARY:	Standard III.A ISER</a:t>
            </a:r>
            <a:r>
              <a:rPr lang="en-US" baseline="0" dirty="0"/>
              <a:t> Committee: </a:t>
            </a:r>
            <a:r>
              <a:rPr lang="en-US" dirty="0"/>
              <a:t>Committee</a:t>
            </a:r>
            <a:r>
              <a:rPr lang="en-US" baseline="0" dirty="0"/>
              <a:t> Reps:  VP over human resources, </a:t>
            </a:r>
            <a:r>
              <a:rPr lang="en-US" dirty="0"/>
              <a:t>personnel, faculty hiring prioritization committee, department</a:t>
            </a:r>
            <a:r>
              <a:rPr lang="en-US" baseline="0" dirty="0"/>
              <a:t> chair, dean, manager, Budget Committee Rep</a:t>
            </a:r>
            <a:endParaRPr lang="en-US" dirty="0"/>
          </a:p>
          <a:p>
            <a:r>
              <a:rPr lang="en-US" dirty="0"/>
              <a:t>Processes	Consistent process processes that are fair and equitable; </a:t>
            </a:r>
            <a:r>
              <a:rPr lang="en-US" u="sng" baseline="0" dirty="0"/>
              <a:t>Evidence</a:t>
            </a:r>
            <a:r>
              <a:rPr lang="en-US" baseline="0" dirty="0"/>
              <a:t>: minimum qualifications, hiring committees, advertisements, evaluation processes; list of employee evaluation periods</a:t>
            </a:r>
          </a:p>
          <a:p>
            <a:r>
              <a:rPr lang="en-US" baseline="0" dirty="0"/>
              <a:t>Qualifications	Sufficient number as defined in college staffing plan; </a:t>
            </a:r>
            <a:r>
              <a:rPr lang="en-US" u="sng" baseline="0" dirty="0"/>
              <a:t>Evidence</a:t>
            </a:r>
            <a:r>
              <a:rPr lang="en-US" baseline="0" dirty="0"/>
              <a:t>: job descriptions, staffing plan tied to strategic plan</a:t>
            </a:r>
          </a:p>
          <a:p>
            <a:r>
              <a:rPr lang="en-US" baseline="0" dirty="0"/>
              <a:t>Professional Development	Formal processes for onboarding new faculty and staff, evaluating faculty and staff and providing professional development for faculty and staff; </a:t>
            </a:r>
            <a:r>
              <a:rPr lang="en-US" u="sng" baseline="0" dirty="0"/>
              <a:t>Evidence</a:t>
            </a:r>
            <a:r>
              <a:rPr lang="en-US" baseline="0" dirty="0"/>
              <a:t>: new faculty handbook, timeline for evaluation of faculty and staff, and professional development plan tied to college plan including for adjunct faculty</a:t>
            </a:r>
          </a:p>
          <a:p>
            <a:r>
              <a:rPr lang="en-US" baseline="0" dirty="0"/>
              <a:t>Ethics	Formal process for reviewing written code of professional ethics; </a:t>
            </a:r>
            <a:r>
              <a:rPr lang="en-US" u="sng" baseline="0" dirty="0"/>
              <a:t>Evidence</a:t>
            </a:r>
            <a:r>
              <a:rPr lang="en-US" baseline="0" dirty="0"/>
              <a:t>: Ethics policies with date of last review, policy and procedure for reviewing and revising Code of Professional Ethics</a:t>
            </a:r>
          </a:p>
          <a:p>
            <a:r>
              <a:rPr lang="en-US" baseline="0" dirty="0"/>
              <a:t>JOHN:  gives the senate’s role</a:t>
            </a:r>
          </a:p>
          <a:p>
            <a:r>
              <a:rPr lang="en-US" baseline="0" dirty="0"/>
              <a:t>GOHAR:  gives a sample write up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6D43-E2A5-42DE-A502-221D75EFA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2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Gohar</a:t>
            </a:r>
            <a:r>
              <a:rPr lang="en-US" baseline="0" dirty="0"/>
              <a:t> announces that it has been eliminated.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6D43-E2A5-42DE-A502-221D75EFAB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talks about the effect of this on 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6D43-E2A5-42DE-A502-221D75EFAB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MARY: </a:t>
            </a:r>
            <a:r>
              <a:rPr lang="en-US" dirty="0"/>
              <a:t>Standard III.B ISER</a:t>
            </a:r>
            <a:r>
              <a:rPr lang="en-US" baseline="0" dirty="0"/>
              <a:t> Committee: </a:t>
            </a:r>
            <a:r>
              <a:rPr lang="en-US" dirty="0"/>
              <a:t>Committee</a:t>
            </a:r>
            <a:r>
              <a:rPr lang="en-US" baseline="0" dirty="0"/>
              <a:t> Reps – VP over facilities, faculty on facilities committee, faculty union rep (working conditions), facilitates master planning committee rep,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Budget Committee Rep</a:t>
            </a:r>
            <a:r>
              <a:rPr lang="en-US" baseline="0" dirty="0"/>
              <a:t>, Director of Facilities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and sufficient – Plan for adequate and safe space;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Emergency Operations Plan,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Facilities Master Plan, State 5-year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construction plan (space utilization)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new and upgraded facilities and equipment – Decisions regarding building maintaining and upgrading facilities is tied to college master plan – educational; 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Facilities Planning Committee meeting Minutes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facilities and equipment on a regular basis; 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Scheduled Maintenance Plan, sample maintenance contracts, 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aintenance records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Long-range plans - program review, and resource allocation processes, linkage of building and maintenance plan tied to master planning, Total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 of Ownership policy and procedure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Evidence: sample Program Review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Resource Allocation; TCO matrix </a:t>
            </a:r>
          </a:p>
          <a:p>
            <a:r>
              <a:rPr lang="en-US" baseline="0" dirty="0"/>
              <a:t>JOHN:  gives the senate’s role</a:t>
            </a:r>
          </a:p>
          <a:p>
            <a:r>
              <a:rPr lang="en-US" baseline="0" dirty="0"/>
              <a:t>GOHAR:  gives a sample write up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6D43-E2A5-42DE-A502-221D75EFAB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MARY: </a:t>
            </a:r>
            <a:r>
              <a:rPr lang="en-US" dirty="0"/>
              <a:t>Standard III.C ISER</a:t>
            </a:r>
            <a:r>
              <a:rPr lang="en-US" baseline="0" dirty="0"/>
              <a:t> Committee: </a:t>
            </a:r>
            <a:r>
              <a:rPr lang="en-US" dirty="0"/>
              <a:t>Committee</a:t>
            </a:r>
            <a:r>
              <a:rPr lang="en-US" baseline="0" dirty="0"/>
              <a:t> Reps – VP over Technology, faculty on technology committee, Information Technology Manager,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Committee Rep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instruction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administration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Plan for adequate technology;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Inventory of computing equipment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including age and targeted replacement year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inventory of software and last license renewal and upgrade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Plan, infrastructure equipment/upgrade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new and upgraded technology – Decisions regarding technology planning, replacing and upgrading is tied to college master plan; 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Planning Committee meeting Minutes, Technology Replacement Plan,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sample maintenance contracts, 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aintenance records,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TCO matrix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 access to technology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equipment available everywhere instruction and administration takes place; 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Inventory of classroom and lab technology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on equipment and software – scheduled trainings regularly and annually for faculty and staff; 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calendar of technology trainings; sample training materials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polices and procedures – development and distribution of policies related to appropriate technology use; 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 written policies and procedures, training on policies and procedures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consequences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violation of any policies</a:t>
            </a:r>
          </a:p>
          <a:p>
            <a:pPr lvl="0"/>
            <a:r>
              <a:rPr lang="en-US" baseline="0" dirty="0"/>
              <a:t>JOHN:  gives the senate’s role</a:t>
            </a:r>
          </a:p>
          <a:p>
            <a:r>
              <a:rPr lang="en-US" baseline="0" dirty="0"/>
              <a:t>GOHAR:  gives a sample write up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6D43-E2A5-42DE-A502-221D75EFAB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MARY:  III.D ISER Committee </a:t>
            </a:r>
            <a:r>
              <a:rPr lang="en-US" baseline="0" dirty="0"/>
              <a:t>Reps – Chief Business Officer, faculty on Budget Committee, Business Office Manager, Risk Manager. Internal Auditor</a:t>
            </a:r>
          </a:p>
          <a:p>
            <a:r>
              <a:rPr lang="en-US" u="none" dirty="0"/>
              <a:t>Planning – Resources to serve</a:t>
            </a:r>
            <a:r>
              <a:rPr lang="en-US" u="none" baseline="0" dirty="0"/>
              <a:t> students; planning is participatory </a:t>
            </a:r>
            <a:r>
              <a:rPr lang="en-US" u="sng" dirty="0"/>
              <a:t>Evidence</a:t>
            </a:r>
            <a:r>
              <a:rPr lang="en-US" dirty="0"/>
              <a:t>: Facility Master Plan, Educational Master Plan, Total Cost of Ownership Plan Staffing/Human Resources Plan</a:t>
            </a:r>
          </a:p>
          <a:p>
            <a:r>
              <a:rPr lang="en-US" dirty="0"/>
              <a:t>Fiscal</a:t>
            </a:r>
            <a:r>
              <a:rPr lang="en-US" baseline="0" dirty="0"/>
              <a:t> Responsibility and Stability – internal controls, information widely disseminated, reserves, contingency plans; </a:t>
            </a:r>
            <a:r>
              <a:rPr lang="en-US" dirty="0"/>
              <a:t>CCFS 311 (last 3 years + quarterly reports), financial trend analysis,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Liabilities  - resources to cover longer-term and short-term;</a:t>
            </a:r>
            <a:r>
              <a:rPr lang="en-US" baseline="0" dirty="0"/>
              <a:t> </a:t>
            </a:r>
            <a:r>
              <a:rPr lang="en-US" u="sng" baseline="0" dirty="0"/>
              <a:t>Evidence: </a:t>
            </a:r>
            <a:r>
              <a:rPr lang="en-US" dirty="0"/>
              <a:t>fiscal policies, Board policies, program review documents,</a:t>
            </a:r>
            <a:r>
              <a:rPr lang="en-US" baseline="0" dirty="0"/>
              <a:t> </a:t>
            </a:r>
            <a:r>
              <a:rPr lang="en-US" dirty="0"/>
              <a:t>FA Compliance Reports, actuarial studies, collective bargaining agreements</a:t>
            </a:r>
            <a:endParaRPr lang="en-US" u="sng" dirty="0"/>
          </a:p>
          <a:p>
            <a:r>
              <a:rPr lang="en-US" dirty="0"/>
              <a:t>Contractual Agreements</a:t>
            </a:r>
            <a:r>
              <a:rPr lang="en-US" baseline="0" dirty="0"/>
              <a:t> – meet the mission of the college, integrity </a:t>
            </a:r>
            <a:r>
              <a:rPr lang="en-US" u="sng" baseline="0" dirty="0"/>
              <a:t>Evidence</a:t>
            </a:r>
            <a:r>
              <a:rPr lang="en-US" baseline="0" dirty="0"/>
              <a:t>: </a:t>
            </a:r>
            <a:r>
              <a:rPr lang="en-US" dirty="0"/>
              <a:t>Copy of Foundation audited financial statements (last 3 years)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baseline="0" dirty="0"/>
              <a:t>JOHN:  gives the senate’s role</a:t>
            </a:r>
          </a:p>
          <a:p>
            <a:r>
              <a:rPr lang="en-US" baseline="0" dirty="0"/>
              <a:t>GOHAR:  gives a sample write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6D43-E2A5-42DE-A502-221D75EFAB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6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7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1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9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0EC1-9F19-4A27-9FF1-3A7C37830A5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5472E-F23E-4868-B184-76A31DC8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sites/default/files/Accreditation_paper.pdf" TargetMode="External"/><Relationship Id="rId2" Type="http://schemas.openxmlformats.org/officeDocument/2006/relationships/hyperlink" Target="https://www.asccc.org/events/2018-02-23-160000-2018-02-24-230000/2018-accreditation-institut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hyperlink" Target="https://www.asccc.org/" TargetMode="External"/><Relationship Id="rId4" Type="http://schemas.openxmlformats.org/officeDocument/2006/relationships/hyperlink" Target="https://accjc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allagmp@lacitycollege.edu" TargetMode="External"/><Relationship Id="rId2" Type="http://schemas.openxmlformats.org/officeDocument/2006/relationships/hyperlink" Target="mailto:freitaje@lacitycolleg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asccc.org" TargetMode="External"/><Relationship Id="rId4" Type="http://schemas.openxmlformats.org/officeDocument/2006/relationships/hyperlink" Target="mailto:gmomjian@accjc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257800"/>
            <a:ext cx="6324600" cy="757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4318584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2018 Accreditation Institute</a:t>
            </a:r>
          </a:p>
          <a:p>
            <a:pPr algn="ctr"/>
            <a:r>
              <a:rPr lang="en-US" sz="2000" dirty="0"/>
              <a:t>February 23,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159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Standard III –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908518"/>
            <a:ext cx="11206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John Freitas, ASCCC Treasurer</a:t>
            </a:r>
          </a:p>
          <a:p>
            <a:pPr algn="ctr"/>
            <a:r>
              <a:rPr lang="en-US" sz="2000" dirty="0"/>
              <a:t>Mary Gallagher, Interim President, Los Angeles City College</a:t>
            </a:r>
          </a:p>
          <a:p>
            <a:pPr algn="ctr"/>
            <a:r>
              <a:rPr lang="en-US" sz="2000" dirty="0" err="1"/>
              <a:t>Gohar</a:t>
            </a:r>
            <a:r>
              <a:rPr lang="en-US" sz="2000" dirty="0"/>
              <a:t> </a:t>
            </a:r>
            <a:r>
              <a:rPr lang="en-US" sz="2000" dirty="0" err="1"/>
              <a:t>Momjian</a:t>
            </a:r>
            <a:r>
              <a:rPr lang="en-US" sz="2000" dirty="0"/>
              <a:t>, Vice President, Accrediting Commission for Community and Junior Colleges</a:t>
            </a:r>
          </a:p>
        </p:txBody>
      </p:sp>
    </p:spTree>
    <p:extLst>
      <p:ext uri="{BB962C8B-B14F-4D97-AF65-F5344CB8AC3E}">
        <p14:creationId xmlns:p14="http://schemas.microsoft.com/office/powerpoint/2010/main" val="393697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III.B. Physical Resources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47" y="1690688"/>
            <a:ext cx="6273506" cy="372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4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5FAD-CEEA-1243-AE30-DCF0119E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III.B. – Some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E0A7-7F83-5C46-A827-68D0EA91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105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Assures </a:t>
            </a:r>
            <a:r>
              <a:rPr lang="en-US" b="1" dirty="0"/>
              <a:t>safe and sufficient</a:t>
            </a:r>
            <a:r>
              <a:rPr lang="en-US" dirty="0"/>
              <a:t> physical resources at </a:t>
            </a:r>
            <a:r>
              <a:rPr lang="en-US" b="1" dirty="0"/>
              <a:t>all locations</a:t>
            </a:r>
            <a:r>
              <a:rPr lang="en-US" dirty="0"/>
              <a:t> where it offers courses, programs, and learning support services</a:t>
            </a:r>
          </a:p>
          <a:p>
            <a:pPr lvl="0"/>
            <a:endParaRPr lang="en-US" dirty="0"/>
          </a:p>
          <a:p>
            <a:r>
              <a:rPr lang="en-US" b="1" dirty="0"/>
              <a:t>Plans</a:t>
            </a:r>
            <a:r>
              <a:rPr lang="en-US" dirty="0"/>
              <a:t>, acquires or builds, maintains, and upgrades or replaces its physical resources, including facilities, equipment, land, and other assets, in a manner that assures effective utilization and the continuing quality necessary to </a:t>
            </a:r>
            <a:r>
              <a:rPr lang="en-US" b="1" dirty="0"/>
              <a:t>support its programs and services and achieve its mission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Plans and evaluates </a:t>
            </a:r>
            <a:r>
              <a:rPr lang="en-US" dirty="0"/>
              <a:t>its facilities and equipment on a regular basis, taking utilization and other relevant data into account.</a:t>
            </a:r>
          </a:p>
          <a:p>
            <a:endParaRPr lang="en-US" dirty="0"/>
          </a:p>
          <a:p>
            <a:r>
              <a:rPr lang="en-US" dirty="0"/>
              <a:t>Long-range capital </a:t>
            </a:r>
            <a:r>
              <a:rPr lang="en-US" b="1" dirty="0"/>
              <a:t>plans support institutional improvement goals</a:t>
            </a:r>
            <a:r>
              <a:rPr lang="en-US" dirty="0"/>
              <a:t> and reflect projections of the </a:t>
            </a:r>
            <a:r>
              <a:rPr lang="en-US" b="1" dirty="0"/>
              <a:t>total cost of ownership</a:t>
            </a:r>
            <a:r>
              <a:rPr lang="en-US" dirty="0"/>
              <a:t> of new facilities and equipment.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What is the role of the academic senate?</a:t>
            </a:r>
          </a:p>
        </p:txBody>
      </p:sp>
    </p:spTree>
    <p:extLst>
      <p:ext uri="{BB962C8B-B14F-4D97-AF65-F5344CB8AC3E}">
        <p14:creationId xmlns:p14="http://schemas.microsoft.com/office/powerpoint/2010/main" val="11459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2"/>
            <a:ext cx="10744200" cy="1371599"/>
          </a:xfrm>
        </p:spPr>
        <p:txBody>
          <a:bodyPr/>
          <a:lstStyle/>
          <a:p>
            <a:pPr algn="ctr"/>
            <a:r>
              <a:rPr lang="en-US" dirty="0"/>
              <a:t>III.C. Technology Resources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828801"/>
            <a:ext cx="5414434" cy="381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77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C9C6-6871-074B-A769-B14199F8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III.C –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B0E2-5269-9146-9E41-F0A1D9C4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Technology resources </a:t>
            </a:r>
            <a:r>
              <a:rPr lang="en-US" b="1" dirty="0"/>
              <a:t>adequately support </a:t>
            </a:r>
            <a:r>
              <a:rPr lang="en-US" dirty="0"/>
              <a:t> the institution’s </a:t>
            </a:r>
            <a:r>
              <a:rPr lang="en-US" b="1" dirty="0"/>
              <a:t>management and operational functions, academic programs, teaching and learning, and support services.</a:t>
            </a:r>
          </a:p>
          <a:p>
            <a:r>
              <a:rPr lang="en-US" b="1" dirty="0"/>
              <a:t>Continuously plans for, updates and replaces technology</a:t>
            </a:r>
            <a:r>
              <a:rPr lang="en-US" dirty="0"/>
              <a:t> to ensure its technological infrastructure.</a:t>
            </a:r>
          </a:p>
          <a:p>
            <a:r>
              <a:rPr lang="en-US" dirty="0"/>
              <a:t>Assures reliable access to, and safety and security of technology resources at </a:t>
            </a:r>
            <a:r>
              <a:rPr lang="en-US" b="1" dirty="0"/>
              <a:t>all locations</a:t>
            </a:r>
            <a:r>
              <a:rPr lang="en-US" dirty="0"/>
              <a:t> where it offers </a:t>
            </a:r>
            <a:r>
              <a:rPr lang="en-US" b="1" dirty="0"/>
              <a:t>courses, programs, and services.</a:t>
            </a:r>
          </a:p>
          <a:p>
            <a:pPr lvl="0"/>
            <a:r>
              <a:rPr lang="en-US" dirty="0"/>
              <a:t>Provides </a:t>
            </a:r>
            <a:r>
              <a:rPr lang="en-US" b="1" dirty="0"/>
              <a:t>appropriate instruction and support</a:t>
            </a:r>
            <a:r>
              <a:rPr lang="en-US" dirty="0"/>
              <a:t> for faculty, staff, students, and administrators.</a:t>
            </a:r>
          </a:p>
          <a:p>
            <a:r>
              <a:rPr lang="en-US" dirty="0"/>
              <a:t>Policies and procedures that guide the appropriate use of technology in the </a:t>
            </a:r>
            <a:r>
              <a:rPr lang="en-US" b="1" dirty="0"/>
              <a:t>teaching and learning </a:t>
            </a:r>
            <a:r>
              <a:rPr lang="en-US" dirty="0"/>
              <a:t>processes.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What is the academic senate role?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III.D. Financial Resources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3642" y="2362201"/>
            <a:ext cx="6440358" cy="347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2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741D-3125-B343-854F-2D43DCCD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990599"/>
          </a:xfrm>
        </p:spPr>
        <p:txBody>
          <a:bodyPr/>
          <a:lstStyle/>
          <a:p>
            <a:r>
              <a:rPr lang="en-US" dirty="0"/>
              <a:t>Standard III.D – Key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134E-C2A8-C74C-979C-709DB600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1"/>
            <a:ext cx="10896600" cy="470441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Planning </a:t>
            </a:r>
          </a:p>
          <a:p>
            <a:pPr lvl="1"/>
            <a:r>
              <a:rPr lang="en-US" dirty="0"/>
              <a:t>Sufficient resources to serve students</a:t>
            </a:r>
          </a:p>
          <a:p>
            <a:pPr lvl="1"/>
            <a:r>
              <a:rPr lang="en-US" dirty="0"/>
              <a:t>Participatory planning and budget processes  </a:t>
            </a:r>
          </a:p>
          <a:p>
            <a:r>
              <a:rPr lang="en-US" b="1" dirty="0"/>
              <a:t>Fiscal Responsibility and Stability</a:t>
            </a:r>
          </a:p>
          <a:p>
            <a:pPr lvl="1"/>
            <a:r>
              <a:rPr lang="en-US" dirty="0"/>
              <a:t>Financial integrity of the institution</a:t>
            </a:r>
          </a:p>
          <a:p>
            <a:pPr lvl="1"/>
            <a:r>
              <a:rPr lang="en-US" dirty="0"/>
              <a:t>Internal control structure allows for dependable and timely information for sound financial decision making to be disseminated</a:t>
            </a:r>
          </a:p>
          <a:p>
            <a:pPr lvl="1"/>
            <a:r>
              <a:rPr lang="en-US" dirty="0"/>
              <a:t>Sufficient cash flow and reserves to maintain stability, support strategies for </a:t>
            </a:r>
          </a:p>
          <a:p>
            <a:pPr lvl="1"/>
            <a:r>
              <a:rPr lang="en-US" dirty="0"/>
              <a:t>Support strategies for appropriate risk management, and contingency plans for unforeseen circumstances</a:t>
            </a:r>
          </a:p>
          <a:p>
            <a:r>
              <a:rPr lang="en-US" b="1" dirty="0"/>
              <a:t>Liabilities</a:t>
            </a:r>
          </a:p>
          <a:p>
            <a:pPr lvl="1"/>
            <a:r>
              <a:rPr lang="en-US" dirty="0"/>
              <a:t>Reasonable expectation of both short-term and long-term financial solvency</a:t>
            </a:r>
          </a:p>
          <a:p>
            <a:r>
              <a:rPr lang="en-US" b="1" dirty="0"/>
              <a:t>Contractual Agreements</a:t>
            </a:r>
          </a:p>
          <a:p>
            <a:pPr lvl="1"/>
            <a:r>
              <a:rPr lang="en-US" dirty="0"/>
              <a:t>Consistent with the mission and goals of the institution</a:t>
            </a:r>
          </a:p>
          <a:p>
            <a:pPr lvl="1"/>
            <a:r>
              <a:rPr lang="en-US" dirty="0"/>
              <a:t>Appropriate provisions to maintain the integrity of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149902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509A-9E30-C84C-B7F8-4223D9F2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581C2-BED4-6B41-B807-386018425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 and examples of responses to standard III from ISERS available on the </a:t>
            </a:r>
            <a:r>
              <a:rPr lang="en-US" dirty="0">
                <a:hlinkClick r:id="rId2"/>
              </a:rPr>
              <a:t>Accreditation Institute web page</a:t>
            </a:r>
            <a:r>
              <a:rPr lang="en-US" dirty="0"/>
              <a:t> at “Presentation Materials.”</a:t>
            </a:r>
          </a:p>
          <a:p>
            <a:endParaRPr lang="en-US" dirty="0"/>
          </a:p>
          <a:p>
            <a:r>
              <a:rPr lang="en-US" dirty="0"/>
              <a:t>ASCCC Paper </a:t>
            </a:r>
            <a:r>
              <a:rPr lang="en-US" i="1" dirty="0">
                <a:hlinkClick r:id="rId3"/>
              </a:rPr>
              <a:t>Effective Practices in Accreditation: A Guide for Faculty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(adopted Fall 2015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ACCJC Guides and publications - </a:t>
            </a:r>
            <a:r>
              <a:rPr lang="en-US" dirty="0">
                <a:hlinkClick r:id="rId4"/>
              </a:rPr>
              <a:t>https://accjc.org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ASCCC - </a:t>
            </a:r>
            <a:r>
              <a:rPr lang="en-US" dirty="0">
                <a:hlinkClick r:id="rId5"/>
              </a:rPr>
              <a:t>https://www.asccc.org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1F088-7D50-0845-9D9A-E7824D37A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662" y="4267199"/>
            <a:ext cx="2875138" cy="1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3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CBAB-89F5-B24B-88CF-CBC0D652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8B11-B62D-A44B-A510-42E842AD7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Freitas – </a:t>
            </a:r>
            <a:r>
              <a:rPr lang="en-US" dirty="0">
                <a:hlinkClick r:id="rId2"/>
              </a:rPr>
              <a:t>freitaje@lacitycollege.edu</a:t>
            </a:r>
            <a:endParaRPr lang="en-US" dirty="0"/>
          </a:p>
          <a:p>
            <a:r>
              <a:rPr lang="en-US" dirty="0"/>
              <a:t>Mary Gallagher – </a:t>
            </a:r>
            <a:r>
              <a:rPr lang="en-US" dirty="0">
                <a:hlinkClick r:id="rId3"/>
              </a:rPr>
              <a:t>gallagmp@lacitycollege.edu</a:t>
            </a:r>
            <a:endParaRPr lang="en-US" dirty="0"/>
          </a:p>
          <a:p>
            <a:r>
              <a:rPr lang="en-US" dirty="0" err="1"/>
              <a:t>Gohar</a:t>
            </a:r>
            <a:r>
              <a:rPr lang="en-US" dirty="0"/>
              <a:t> </a:t>
            </a:r>
            <a:r>
              <a:rPr lang="en-US" dirty="0" err="1"/>
              <a:t>Momjian</a:t>
            </a:r>
            <a:r>
              <a:rPr lang="en-US" dirty="0"/>
              <a:t> – </a:t>
            </a:r>
            <a:r>
              <a:rPr lang="en-US" dirty="0">
                <a:hlinkClick r:id="rId4"/>
              </a:rPr>
              <a:t>gmomjian@accjc.org</a:t>
            </a:r>
            <a:endParaRPr lang="en-US" dirty="0"/>
          </a:p>
          <a:p>
            <a:r>
              <a:rPr lang="en-US" dirty="0"/>
              <a:t>General inquiries to the Academic Senate – </a:t>
            </a:r>
            <a:r>
              <a:rPr lang="en-US" dirty="0">
                <a:hlinkClick r:id="rId5"/>
              </a:rPr>
              <a:t>info@asccc.org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6068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9520-3039-CC4D-8623-68F20DBF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2"/>
            <a:ext cx="10668000" cy="1295399"/>
          </a:xfrm>
        </p:spPr>
        <p:txBody>
          <a:bodyPr/>
          <a:lstStyle/>
          <a:p>
            <a:pPr algn="ctr"/>
            <a:r>
              <a:rPr lang="en-US" b="1" dirty="0"/>
              <a:t>Outcomes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AADD-F784-3A42-8BC4-54F8398F0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1"/>
            <a:ext cx="10668000" cy="4018616"/>
          </a:xfrm>
        </p:spPr>
        <p:txBody>
          <a:bodyPr>
            <a:normAutofit/>
          </a:bodyPr>
          <a:lstStyle/>
          <a:p>
            <a:r>
              <a:rPr lang="en-US" dirty="0"/>
              <a:t>Provide an overview of the key areas of Standard III</a:t>
            </a:r>
          </a:p>
          <a:p>
            <a:r>
              <a:rPr lang="en-US" dirty="0"/>
              <a:t>Identify the key resources of college to support its mission in relation to Standard III.</a:t>
            </a:r>
          </a:p>
          <a:p>
            <a:r>
              <a:rPr lang="en-US" dirty="0"/>
              <a:t>Identify typical processes California community colleges use to effectively allocate resources.</a:t>
            </a:r>
          </a:p>
          <a:p>
            <a:r>
              <a:rPr lang="en-US" dirty="0"/>
              <a:t>Identify good practices in documenting evidence to demonstrate alignment to Standard III.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8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E08CF-1C43-1446-8064-466607AE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549E-E49E-B14C-BE86-E9A02F33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 brings you here?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 do you hope to learn?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8F0A0-4D6A-C442-B229-DA4BBFB58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85" y="365125"/>
            <a:ext cx="447402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4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60776" y="2615699"/>
            <a:ext cx="3848362" cy="2379409"/>
            <a:chOff x="609601" y="744791"/>
            <a:chExt cx="7961969" cy="42082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42" y="4022496"/>
              <a:ext cx="1423592" cy="93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213" y="744791"/>
              <a:ext cx="2093509" cy="1243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09601" y="1775522"/>
              <a:ext cx="1688590" cy="139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510" y="1100799"/>
              <a:ext cx="266325" cy="303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680" y="2156385"/>
              <a:ext cx="1597890" cy="91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35" y="1913213"/>
              <a:ext cx="4585558" cy="210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332" y="1470722"/>
              <a:ext cx="2682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537" y="3735381"/>
              <a:ext cx="2682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910" y="4228402"/>
              <a:ext cx="2682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Oval 7"/>
          <p:cNvSpPr/>
          <p:nvPr/>
        </p:nvSpPr>
        <p:spPr>
          <a:xfrm>
            <a:off x="3979890" y="1544283"/>
            <a:ext cx="4438090" cy="42580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B3264F-255C-3B4E-A8A5-EDADA256C37E}"/>
              </a:ext>
            </a:extLst>
          </p:cNvPr>
          <p:cNvSpPr/>
          <p:nvPr/>
        </p:nvSpPr>
        <p:spPr>
          <a:xfrm>
            <a:off x="835114" y="383479"/>
            <a:ext cx="1089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Standard III – Starting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92929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0423-F2DF-CE49-A2B6-5E4F39DE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Standard III - Who is your team?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00C1-CAFA-F145-B717-BE604FC0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skills and expertise are needed? </a:t>
            </a:r>
          </a:p>
          <a:p>
            <a:endParaRPr lang="en-US" sz="3200" dirty="0"/>
          </a:p>
          <a:p>
            <a:r>
              <a:rPr lang="en-US" sz="3200" dirty="0"/>
              <a:t>Big picture vs. detail-oriented?</a:t>
            </a:r>
          </a:p>
          <a:p>
            <a:endParaRPr lang="en-US" sz="3200" dirty="0"/>
          </a:p>
          <a:p>
            <a:r>
              <a:rPr lang="en-US" sz="3200" dirty="0"/>
              <a:t>Campus roles?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B43B3-3EFD-2B41-9C13-27B326973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77" y="3893574"/>
            <a:ext cx="4610523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039" y="457200"/>
            <a:ext cx="10134600" cy="1066799"/>
          </a:xfrm>
        </p:spPr>
        <p:txBody>
          <a:bodyPr/>
          <a:lstStyle/>
          <a:p>
            <a:pPr algn="ctr"/>
            <a:r>
              <a:rPr lang="en-US" b="1" dirty="0"/>
              <a:t>III.A. Human Resources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20" y="2057400"/>
            <a:ext cx="6445038" cy="31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8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FBE5-9B67-054C-BE95-4FEB1ACF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dirty="0"/>
              <a:t>Standard III.A. – Key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F7F1-552A-A04C-8AF6-2F6366586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704416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/>
              <a:t>Processes</a:t>
            </a:r>
            <a:r>
              <a:rPr lang="en-US" dirty="0"/>
              <a:t> - Recruits, hires and evaluates qualified faculty, staff and administrators</a:t>
            </a:r>
          </a:p>
          <a:p>
            <a:pPr lvl="0"/>
            <a:r>
              <a:rPr lang="en-US" b="1" dirty="0"/>
              <a:t>Qualifications</a:t>
            </a:r>
            <a:r>
              <a:rPr lang="en-US" dirty="0"/>
              <a:t> - Maintains a sufficient number of qualified faculty, staff and administrators to assure the quality of educational programs and services</a:t>
            </a:r>
          </a:p>
          <a:p>
            <a:pPr lvl="0"/>
            <a:r>
              <a:rPr lang="en-US" b="1" dirty="0"/>
              <a:t>Professional Development - </a:t>
            </a:r>
            <a:r>
              <a:rPr lang="en-US" dirty="0"/>
              <a:t>Policies and practices for orientation, oversight, evaluation, and professional development, including for part-time faculty </a:t>
            </a:r>
          </a:p>
          <a:p>
            <a:r>
              <a:rPr lang="en-US" b="1" dirty="0"/>
              <a:t>Ethics </a:t>
            </a:r>
            <a:r>
              <a:rPr lang="en-US" dirty="0"/>
              <a:t>- Upholds a written code of professional ethics for all of its personnel, including consequences for violation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000" b="1" dirty="0"/>
              <a:t>What is your senate’s role?</a:t>
            </a:r>
          </a:p>
        </p:txBody>
      </p:sp>
    </p:spTree>
    <p:extLst>
      <p:ext uri="{BB962C8B-B14F-4D97-AF65-F5344CB8AC3E}">
        <p14:creationId xmlns:p14="http://schemas.microsoft.com/office/powerpoint/2010/main" val="111967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ACCJC Newsflash: III.A.6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950" y="2147094"/>
            <a:ext cx="41021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90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CB64-09B9-3642-9D24-0600E48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2"/>
            <a:ext cx="10591800" cy="761999"/>
          </a:xfrm>
        </p:spPr>
        <p:txBody>
          <a:bodyPr/>
          <a:lstStyle/>
          <a:p>
            <a:pPr algn="ctr"/>
            <a:r>
              <a:rPr lang="en-US" b="1" dirty="0"/>
              <a:t>Standard III.A.6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D30AC-4834-4546-B55A-FF049D10A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10591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Before - </a:t>
            </a:r>
            <a:r>
              <a:rPr lang="en-US" dirty="0"/>
              <a:t>The evaluation of faculty, academic administrators, and other personnel directly responsible for student learning includes, as a component of that evaluation, consideration of how these employees use the results of the assessment of learning outcomes to improve teaching and learning.</a:t>
            </a:r>
          </a:p>
          <a:p>
            <a:r>
              <a:rPr lang="en-US" b="1" dirty="0"/>
              <a:t>After - </a:t>
            </a:r>
            <a:r>
              <a:rPr lang="en-US" strike="sngStrike" dirty="0"/>
              <a:t>The evaluation of faculty, academic administrators, and other personnel directly responsible for student learning includes, as a component of that evaluation, consideration of how these employees use the results of the assessment of learning outcomes to improve teaching and learning.</a:t>
            </a:r>
          </a:p>
          <a:p>
            <a:r>
              <a:rPr lang="en-US" dirty="0"/>
              <a:t>Outcomes assessment no longer tied to performance evaluation.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Standard II.A.2 is now revised to emphasize that assessment of student learning is a collective responsibility. </a:t>
            </a:r>
          </a:p>
        </p:txBody>
      </p:sp>
    </p:spTree>
    <p:extLst>
      <p:ext uri="{BB962C8B-B14F-4D97-AF65-F5344CB8AC3E}">
        <p14:creationId xmlns:p14="http://schemas.microsoft.com/office/powerpoint/2010/main" val="38034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1447</Words>
  <Application>Microsoft Macintosh PowerPoint</Application>
  <PresentationFormat>Widescreen</PresentationFormat>
  <Paragraphs>136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Outcomes for Today</vt:lpstr>
      <vt:lpstr>PowerPoint Presentation</vt:lpstr>
      <vt:lpstr>PowerPoint Presentation</vt:lpstr>
      <vt:lpstr>Evaluating Standard III - Who is your team?</vt:lpstr>
      <vt:lpstr>III.A. Human Resources</vt:lpstr>
      <vt:lpstr>Standard III.A. – Key Areas</vt:lpstr>
      <vt:lpstr>ACCJC Newsflash: III.A.6</vt:lpstr>
      <vt:lpstr>Standard III.A.6</vt:lpstr>
      <vt:lpstr>III.B. Physical Resources </vt:lpstr>
      <vt:lpstr>III.B. – Some Key Points</vt:lpstr>
      <vt:lpstr>III.C. Technology Resources</vt:lpstr>
      <vt:lpstr>III.C – Key Points</vt:lpstr>
      <vt:lpstr>III.D. Financial Resources</vt:lpstr>
      <vt:lpstr>Standard III.D – Key Areas</vt:lpstr>
      <vt:lpstr>Resources</vt:lpstr>
      <vt:lpstr>Questions? 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Gohar Momjian</dc:creator>
  <cp:lastModifiedBy>Microsoft Office User</cp:lastModifiedBy>
  <cp:revision>49</cp:revision>
  <dcterms:created xsi:type="dcterms:W3CDTF">2018-02-05T20:38:17Z</dcterms:created>
  <dcterms:modified xsi:type="dcterms:W3CDTF">2018-02-21T22:20:30Z</dcterms:modified>
</cp:coreProperties>
</file>