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</p:sldIdLst>
  <p:sldSz cx="11704638" cy="6583363"/>
  <p:notesSz cx="7315200" cy="96012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 Medium" panose="020B0604020202020204" charset="0"/>
      <p:regular r:id="rId37"/>
      <p:bold r:id="rId38"/>
      <p:italic r:id="rId39"/>
      <p:boldItalic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Roboto Thin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56" y="84"/>
      </p:cViewPr>
      <p:guideLst>
        <p:guide orient="horz" pos="2074"/>
        <p:guide pos="36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28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  <a:buSzPts val="1152"/>
            </a:pPr>
            <a:endParaRPr sz="1200" dirty="0"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f691463c7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f691463c7_1_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2" name="Google Shape;212;g4f691463c7_1_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1efc616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51efc616cd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220" name="Google Shape;220;g51efc616cd_0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228" name="Google Shape;228;p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35" name="Google Shape;235;p2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291855ce4_1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2" name="Google Shape;242;g4291855ce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e32774e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e32774ef6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264" name="Google Shape;264;g4e32774ef6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e32774ef6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4e32774ef6_0_630:notes"/>
          <p:cNvSpPr txBox="1">
            <a:spLocks noGrp="1"/>
          </p:cNvSpPr>
          <p:nvPr>
            <p:ph type="body" idx="1"/>
          </p:nvPr>
        </p:nvSpPr>
        <p:spPr>
          <a:xfrm>
            <a:off x="59436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296" name="Google Shape;296;g4e32774ef6_0_6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e9892b58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4e9892b580_0_10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304" name="Google Shape;304;g4e9892b580_0_10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e9892b580_0_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11" name="Google Shape;311;g4e9892b5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131" name="Google Shape;131;p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f691463c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4f691463c7_1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346" name="Google Shape;346;g4f691463c7_1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354" name="Google Shape;354;p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1" name="Google Shape;3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  <a:buSzPts val="1152"/>
            </a:pPr>
            <a:endParaRPr sz="1200"/>
          </a:p>
        </p:txBody>
      </p:sp>
      <p:sp>
        <p:nvSpPr>
          <p:cNvPr id="369" name="Google Shape;369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62315c9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562315c967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378" name="Google Shape;378;g562315c967_0_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62315c9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62315c967_0_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86" name="Google Shape;386;g562315c967_0_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62315c9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62315c967_0_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95" name="Google Shape;395;g562315c967_0_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412" name="Google Shape;412;p3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405" name="Google Shape;405;p3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422" name="Google Shape;422;p3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152" name="Google Shape;152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160" name="Google Shape;160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168" name="Google Shape;168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>
              <a:buClr>
                <a:schemeClr val="dk1"/>
              </a:buClr>
              <a:buSzPts val="1152"/>
            </a:pPr>
            <a:endParaRPr sz="1200"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sz="1200" dirty="0"/>
          </a:p>
        </p:txBody>
      </p:sp>
      <p:sp>
        <p:nvSpPr>
          <p:cNvPr id="195" name="Google Shape;195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489682" y="1682415"/>
            <a:ext cx="9044493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6336"/>
              <a:buFont typeface="Arial"/>
              <a:buNone/>
              <a:defRPr sz="6336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463080" y="3072236"/>
            <a:ext cx="9071094" cy="16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38"/>
              </a:spcBef>
              <a:spcAft>
                <a:spcPts val="0"/>
              </a:spcAft>
              <a:buClr>
                <a:srgbClr val="858489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2294191" y="4186919"/>
            <a:ext cx="7022783" cy="49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2294191" y="505392"/>
            <a:ext cx="7022783" cy="359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14"/>
              </a:spcBef>
              <a:spcAft>
                <a:spcPts val="0"/>
              </a:spcAft>
              <a:buClr>
                <a:srgbClr val="858489"/>
              </a:buClr>
              <a:buSzPts val="3072"/>
              <a:buFont typeface="Arial"/>
              <a:buNone/>
              <a:defRPr sz="307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38"/>
              </a:spcBef>
              <a:spcAft>
                <a:spcPts val="0"/>
              </a:spcAft>
              <a:buClr>
                <a:srgbClr val="858489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None/>
              <a:defRPr sz="230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2294191" y="4754654"/>
            <a:ext cx="7022783" cy="70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69"/>
              </a:spcBef>
              <a:spcAft>
                <a:spcPts val="0"/>
              </a:spcAft>
              <a:buClr>
                <a:srgbClr val="858489"/>
              </a:buClr>
              <a:buSzPts val="1344"/>
              <a:buFont typeface="Arial"/>
              <a:buNone/>
              <a:defRPr sz="134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30"/>
              </a:spcBef>
              <a:spcAft>
                <a:spcPts val="0"/>
              </a:spcAft>
              <a:buClr>
                <a:srgbClr val="858489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92"/>
              </a:spcBef>
              <a:spcAft>
                <a:spcPts val="0"/>
              </a:spcAft>
              <a:buClr>
                <a:srgbClr val="858489"/>
              </a:buClr>
              <a:buSzPts val="960"/>
              <a:buFont typeface="Arial"/>
              <a:buNone/>
              <a:defRPr sz="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804693" y="6101790"/>
            <a:ext cx="2633541" cy="3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3877157" y="6101790"/>
            <a:ext cx="3950311" cy="3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266391" y="6101790"/>
            <a:ext cx="2633541" cy="350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1489682" y="1682415"/>
            <a:ext cx="90444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6336"/>
              <a:buFont typeface="Arial"/>
              <a:buNone/>
              <a:defRPr sz="6336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463080" y="3072236"/>
            <a:ext cx="90711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rgbClr val="858489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268002" y="950930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950773" y="2048157"/>
            <a:ext cx="9168600" cy="3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1" y="0"/>
            <a:ext cx="11703754" cy="658336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1489682" y="1682415"/>
            <a:ext cx="90444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36"/>
              <a:buFont typeface="Arial"/>
              <a:buNone/>
              <a:defRPr sz="633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1463080" y="3072236"/>
            <a:ext cx="9071100" cy="16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2688"/>
              <a:buFont typeface="Arial"/>
              <a:buNone/>
              <a:defRPr sz="26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85232" y="1536119"/>
            <a:ext cx="51696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5949858" y="1536119"/>
            <a:ext cx="51696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804693" y="6101790"/>
            <a:ext cx="2633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877157" y="6101790"/>
            <a:ext cx="3950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8266391" y="6101790"/>
            <a:ext cx="2633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585232" y="1473638"/>
            <a:ext cx="51717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None/>
              <a:defRPr sz="2304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585232" y="2087780"/>
            <a:ext cx="51717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904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Char char="•"/>
              <a:defRPr sz="230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136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–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»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3"/>
          </p:nvPr>
        </p:nvSpPr>
        <p:spPr>
          <a:xfrm>
            <a:off x="5945796" y="1473638"/>
            <a:ext cx="51735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None/>
              <a:defRPr sz="2304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4"/>
          </p:nvPr>
        </p:nvSpPr>
        <p:spPr>
          <a:xfrm>
            <a:off x="5945796" y="2087780"/>
            <a:ext cx="5173500" cy="3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904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Char char="•"/>
              <a:defRPr sz="230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8328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136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–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»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6135" algn="l" rtl="0">
              <a:lnSpc>
                <a:spcPct val="100000"/>
              </a:lnSpc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Agenda">
  <p:cSld name="Title with Agenda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ctrTitle"/>
          </p:nvPr>
        </p:nvSpPr>
        <p:spPr>
          <a:xfrm>
            <a:off x="1489682" y="1389821"/>
            <a:ext cx="90444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ubTitle" idx="1"/>
          </p:nvPr>
        </p:nvSpPr>
        <p:spPr>
          <a:xfrm>
            <a:off x="1463080" y="2779642"/>
            <a:ext cx="9071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1463080" y="3657424"/>
            <a:ext cx="9071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»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3"/>
          </p:nvPr>
        </p:nvSpPr>
        <p:spPr>
          <a:xfrm>
            <a:off x="2048311" y="4096315"/>
            <a:ext cx="84858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3944" algn="l" rtl="0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rgbClr val="858489"/>
              </a:buClr>
              <a:buSzPts val="1344"/>
              <a:buFont typeface="Arial"/>
              <a:buChar char="•"/>
              <a:defRPr sz="134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752" algn="l" rtl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858489"/>
              </a:buClr>
              <a:buSzPts val="1152"/>
              <a:buFont typeface="Arial"/>
              <a:buChar char="–"/>
              <a:defRPr sz="115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656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rgbClr val="858489"/>
              </a:buClr>
              <a:buSzPts val="1056"/>
              <a:buFont typeface="Arial"/>
              <a:buChar char="•"/>
              <a:defRPr sz="105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671" algn="l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rgbClr val="858489"/>
              </a:buClr>
              <a:buSzPts val="1009"/>
              <a:buFont typeface="Arial"/>
              <a:buChar char="–"/>
              <a:defRPr sz="1009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671" algn="l" rtl="0">
              <a:lnSpc>
                <a:spcPct val="100000"/>
              </a:lnSpc>
              <a:spcBef>
                <a:spcPts val="202"/>
              </a:spcBef>
              <a:spcAft>
                <a:spcPts val="0"/>
              </a:spcAft>
              <a:buClr>
                <a:srgbClr val="858489"/>
              </a:buClr>
              <a:buSzPts val="1009"/>
              <a:buFont typeface="Arial"/>
              <a:buChar char="»"/>
              <a:defRPr sz="1009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68002" y="950930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950773" y="2048157"/>
            <a:ext cx="9168633" cy="3291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585234" y="262118"/>
            <a:ext cx="38508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1"/>
          </p:nvPr>
        </p:nvSpPr>
        <p:spPr>
          <a:xfrm>
            <a:off x="4576189" y="262117"/>
            <a:ext cx="6543300" cy="5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2"/>
          </p:nvPr>
        </p:nvSpPr>
        <p:spPr>
          <a:xfrm>
            <a:off x="585234" y="1377632"/>
            <a:ext cx="3850800" cy="3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rgbClr val="858489"/>
              </a:buClr>
              <a:buSzPts val="1344"/>
              <a:buFont typeface="Arial"/>
              <a:buNone/>
              <a:defRPr sz="134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858489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858489"/>
              </a:buClr>
              <a:buSzPts val="960"/>
              <a:buFont typeface="Arial"/>
              <a:buNone/>
              <a:defRPr sz="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2294191" y="4186919"/>
            <a:ext cx="70227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2"/>
          </p:nvPr>
        </p:nvSpPr>
        <p:spPr>
          <a:xfrm>
            <a:off x="2294191" y="505392"/>
            <a:ext cx="7022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14"/>
              </a:spcBef>
              <a:spcAft>
                <a:spcPts val="0"/>
              </a:spcAft>
              <a:buClr>
                <a:srgbClr val="858489"/>
              </a:buClr>
              <a:buSzPts val="3072"/>
              <a:buFont typeface="Arial"/>
              <a:buNone/>
              <a:defRPr sz="307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rgbClr val="858489"/>
              </a:buClr>
              <a:buSzPts val="2688"/>
              <a:buFont typeface="Arial"/>
              <a:buNone/>
              <a:defRPr sz="268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None/>
              <a:defRPr sz="230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2294191" y="4754654"/>
            <a:ext cx="70227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9"/>
              </a:spcBef>
              <a:spcAft>
                <a:spcPts val="0"/>
              </a:spcAft>
              <a:buClr>
                <a:srgbClr val="858489"/>
              </a:buClr>
              <a:buSzPts val="1344"/>
              <a:buFont typeface="Arial"/>
              <a:buNone/>
              <a:defRPr sz="134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>
                <a:srgbClr val="858489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92"/>
              </a:spcBef>
              <a:spcAft>
                <a:spcPts val="0"/>
              </a:spcAft>
              <a:buClr>
                <a:srgbClr val="858489"/>
              </a:buClr>
              <a:buSzPts val="960"/>
              <a:buFont typeface="Arial"/>
              <a:buNone/>
              <a:defRPr sz="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1" y="0"/>
            <a:ext cx="11703756" cy="65833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1489682" y="1682415"/>
            <a:ext cx="9044493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36"/>
              <a:buFont typeface="Arial"/>
              <a:buNone/>
              <a:defRPr sz="6336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1463080" y="3072236"/>
            <a:ext cx="9071094" cy="16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38"/>
              </a:spcBef>
              <a:spcAft>
                <a:spcPts val="0"/>
              </a:spcAft>
              <a:buClr>
                <a:schemeClr val="lt1"/>
              </a:buClr>
              <a:buSzPts val="2688"/>
              <a:buFont typeface="Arial"/>
              <a:buNone/>
              <a:defRPr sz="26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85232" y="1536119"/>
            <a:ext cx="5169548" cy="38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5949858" y="1536119"/>
            <a:ext cx="5169548" cy="38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5848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8328" algn="l" rtl="0">
              <a:spcBef>
                <a:spcPts val="346"/>
              </a:spcBef>
              <a:spcAft>
                <a:spcPts val="0"/>
              </a:spcAft>
              <a:buClr>
                <a:schemeClr val="dk1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Agenda">
  <p:cSld name="Title with Agenda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1489682" y="1389821"/>
            <a:ext cx="9044493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3840"/>
              <a:buFont typeface="Arial"/>
              <a:buNone/>
              <a:defRPr sz="384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1463080" y="2779642"/>
            <a:ext cx="9071094" cy="73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ts val="1920"/>
              <a:buFont typeface="Arial"/>
              <a:buNone/>
              <a:defRPr sz="19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1463080" y="3657424"/>
            <a:ext cx="9071094" cy="36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19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0520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»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2048311" y="4096315"/>
            <a:ext cx="8485863" cy="124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13944" algn="l" rtl="0">
              <a:spcBef>
                <a:spcPts val="269"/>
              </a:spcBef>
              <a:spcAft>
                <a:spcPts val="0"/>
              </a:spcAft>
              <a:buClr>
                <a:srgbClr val="858489"/>
              </a:buClr>
              <a:buSzPts val="1344"/>
              <a:buFont typeface="Arial"/>
              <a:buChar char="•"/>
              <a:defRPr sz="134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1752" algn="l" rtl="0">
              <a:spcBef>
                <a:spcPts val="230"/>
              </a:spcBef>
              <a:spcAft>
                <a:spcPts val="0"/>
              </a:spcAft>
              <a:buClr>
                <a:srgbClr val="858489"/>
              </a:buClr>
              <a:buSzPts val="1152"/>
              <a:buFont typeface="Arial"/>
              <a:buChar char="–"/>
              <a:defRPr sz="115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5656" algn="l" rtl="0">
              <a:spcBef>
                <a:spcPts val="211"/>
              </a:spcBef>
              <a:spcAft>
                <a:spcPts val="0"/>
              </a:spcAft>
              <a:buClr>
                <a:srgbClr val="858489"/>
              </a:buClr>
              <a:buSzPts val="1056"/>
              <a:buFont typeface="Arial"/>
              <a:buChar char="•"/>
              <a:defRPr sz="105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671" algn="l" rtl="0">
              <a:spcBef>
                <a:spcPts val="202"/>
              </a:spcBef>
              <a:spcAft>
                <a:spcPts val="0"/>
              </a:spcAft>
              <a:buClr>
                <a:srgbClr val="858489"/>
              </a:buClr>
              <a:buSzPts val="1009"/>
              <a:buFont typeface="Arial"/>
              <a:buChar char="–"/>
              <a:defRPr sz="1009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671" algn="l" rtl="0">
              <a:spcBef>
                <a:spcPts val="202"/>
              </a:spcBef>
              <a:spcAft>
                <a:spcPts val="0"/>
              </a:spcAft>
              <a:buClr>
                <a:srgbClr val="858489"/>
              </a:buClr>
              <a:buSzPts val="1009"/>
              <a:buFont typeface="Arial"/>
              <a:buChar char="»"/>
              <a:defRPr sz="1009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None/>
              <a:defRPr sz="2304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585232" y="2087780"/>
            <a:ext cx="5171581" cy="325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904" algn="l" rtl="0"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Char char="•"/>
              <a:defRPr sz="230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8328" algn="l" rtl="0"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136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–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135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»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5945796" y="1473638"/>
            <a:ext cx="5173612" cy="61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None/>
              <a:defRPr sz="2304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None/>
              <a:defRPr sz="1728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None/>
              <a:defRPr sz="1536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None/>
              <a:defRPr sz="153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5945796" y="2087780"/>
            <a:ext cx="5173612" cy="325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4904" algn="l" rtl="0">
              <a:spcBef>
                <a:spcPts val="461"/>
              </a:spcBef>
              <a:spcAft>
                <a:spcPts val="0"/>
              </a:spcAft>
              <a:buClr>
                <a:srgbClr val="858489"/>
              </a:buClr>
              <a:buSzPts val="2304"/>
              <a:buFont typeface="Arial"/>
              <a:buChar char="•"/>
              <a:defRPr sz="230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8328" algn="l" rtl="0">
              <a:spcBef>
                <a:spcPts val="346"/>
              </a:spcBef>
              <a:spcAft>
                <a:spcPts val="0"/>
              </a:spcAft>
              <a:buClr>
                <a:srgbClr val="858489"/>
              </a:buClr>
              <a:buSzPts val="1728"/>
              <a:buFont typeface="Arial"/>
              <a:buChar char="•"/>
              <a:defRPr sz="1728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6136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–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6135" algn="l" rtl="0">
              <a:spcBef>
                <a:spcPts val="307"/>
              </a:spcBef>
              <a:spcAft>
                <a:spcPts val="0"/>
              </a:spcAft>
              <a:buClr>
                <a:srgbClr val="858489"/>
              </a:buClr>
              <a:buSzPts val="1536"/>
              <a:buFont typeface="Arial"/>
              <a:buChar char="»"/>
              <a:defRPr sz="1536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6135" algn="l" rtl="0">
              <a:spcBef>
                <a:spcPts val="307"/>
              </a:spcBef>
              <a:spcAft>
                <a:spcPts val="0"/>
              </a:spcAft>
              <a:buClr>
                <a:schemeClr val="dk1"/>
              </a:buClr>
              <a:buSzPts val="1536"/>
              <a:buFont typeface="Arial"/>
              <a:buChar char="•"/>
              <a:defRPr sz="15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85234" y="262118"/>
            <a:ext cx="3850745" cy="1008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1920"/>
              <a:buFont typeface="Arial"/>
              <a:buNone/>
              <a:defRPr sz="1920" b="1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6189" y="262117"/>
            <a:ext cx="6543218" cy="5077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5848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585234" y="1377632"/>
            <a:ext cx="3850745" cy="396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69"/>
              </a:spcBef>
              <a:spcAft>
                <a:spcPts val="0"/>
              </a:spcAft>
              <a:buClr>
                <a:srgbClr val="858489"/>
              </a:buClr>
              <a:buSzPts val="1344"/>
              <a:buFont typeface="Arial"/>
              <a:buNone/>
              <a:defRPr sz="134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30"/>
              </a:spcBef>
              <a:spcAft>
                <a:spcPts val="0"/>
              </a:spcAft>
              <a:buClr>
                <a:srgbClr val="858489"/>
              </a:buClr>
              <a:buSzPts val="1152"/>
              <a:buFont typeface="Arial"/>
              <a:buNone/>
              <a:defRPr sz="115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92"/>
              </a:spcBef>
              <a:spcAft>
                <a:spcPts val="0"/>
              </a:spcAft>
              <a:buClr>
                <a:srgbClr val="858489"/>
              </a:buClr>
              <a:buSzPts val="960"/>
              <a:buFont typeface="Arial"/>
              <a:buNone/>
              <a:defRPr sz="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73"/>
              </a:spcBef>
              <a:spcAft>
                <a:spcPts val="0"/>
              </a:spcAft>
              <a:buClr>
                <a:srgbClr val="858489"/>
              </a:buClr>
              <a:buSzPts val="864"/>
              <a:buFont typeface="Arial"/>
              <a:buNone/>
              <a:defRPr sz="864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73"/>
              </a:spcBef>
              <a:spcAft>
                <a:spcPts val="0"/>
              </a:spcAft>
              <a:buClr>
                <a:schemeClr val="dk1"/>
              </a:buClr>
              <a:buSzPts val="864"/>
              <a:buFont typeface="Arial"/>
              <a:buNone/>
              <a:defRPr sz="8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1" y="0"/>
            <a:ext cx="11703756" cy="658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85232" y="1536119"/>
            <a:ext cx="10534174" cy="387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19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0520" algn="l" rtl="0"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»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1" y="0"/>
            <a:ext cx="11703754" cy="658336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585232" y="1536119"/>
            <a:ext cx="105342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–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858489"/>
              </a:buClr>
              <a:buSzPts val="1920"/>
              <a:buFont typeface="Arial"/>
              <a:buChar char="»"/>
              <a:defRPr sz="192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cooper@rpgroup.or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pgroup.org/through-the-gate" TargetMode="External"/><Relationship Id="rId5" Type="http://schemas.openxmlformats.org/officeDocument/2006/relationships/image" Target="../media/image9.jpg"/><Relationship Id="rId4" Type="http://schemas.openxmlformats.org/officeDocument/2006/relationships/hyperlink" Target="mailto:anguyen@rpgroup.or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ctrTitle"/>
          </p:nvPr>
        </p:nvSpPr>
        <p:spPr>
          <a:xfrm>
            <a:off x="899319" y="777081"/>
            <a:ext cx="9044493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Through the Gate:	</a:t>
            </a: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75519" y="1767681"/>
            <a:ext cx="9601200" cy="16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/>
              <a:t>Examining Factors That Impact Whether Students Achieve Transfer or Get Stuck Near or At the Gate</a:t>
            </a:r>
            <a:endParaRPr sz="3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3300"/>
              <a:buFont typeface="Arial"/>
              <a:buNone/>
            </a:pPr>
            <a:endParaRPr sz="330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8813200" y="4473975"/>
            <a:ext cx="2891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1784"/>
              <a:buFont typeface="Arial"/>
              <a:buNone/>
            </a:pPr>
            <a:r>
              <a:rPr lang="en-US" sz="1800">
                <a:solidFill>
                  <a:srgbClr val="858489"/>
                </a:solidFill>
              </a:rPr>
              <a:t>Darla Cooper, EdD</a:t>
            </a:r>
            <a:endParaRPr sz="18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1784"/>
              <a:buFont typeface="Arial"/>
              <a:buNone/>
            </a:pPr>
            <a:r>
              <a:rPr lang="en-US" sz="1800">
                <a:solidFill>
                  <a:srgbClr val="858489"/>
                </a:solidFill>
              </a:rPr>
              <a:t>Executive Director</a:t>
            </a:r>
            <a:endParaRPr sz="1800">
              <a:solidFill>
                <a:srgbClr val="8584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Clr>
                <a:srgbClr val="858489"/>
              </a:buClr>
              <a:buSzPts val="1784"/>
              <a:buFont typeface="Arial"/>
              <a:buNone/>
            </a:pPr>
            <a:endParaRPr sz="1800">
              <a:solidFill>
                <a:srgbClr val="858489"/>
              </a:solidFill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975519" y="2858670"/>
            <a:ext cx="5851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58489"/>
                </a:solidFill>
              </a:rPr>
              <a:t>ASCCC Spring Plenary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58489"/>
                </a:solidFill>
              </a:rPr>
              <a:t>April </a:t>
            </a:r>
            <a:r>
              <a:rPr lang="en-US" sz="2000" dirty="0" smtClean="0">
                <a:solidFill>
                  <a:srgbClr val="858489"/>
                </a:solidFill>
              </a:rPr>
              <a:t>11, </a:t>
            </a:r>
            <a:r>
              <a:rPr lang="en-US" sz="2000" dirty="0">
                <a:solidFill>
                  <a:srgbClr val="858489"/>
                </a:solidFill>
              </a:rPr>
              <a:t>2019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585232" y="187441"/>
            <a:ext cx="105342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Study Sample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4"/>
          <p:cNvSpPr txBox="1"/>
          <p:nvPr/>
        </p:nvSpPr>
        <p:spPr>
          <a:xfrm flipH="1">
            <a:off x="832301" y="1479200"/>
            <a:ext cx="5980500" cy="4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875,630 CCC students 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Enrolled between 2010-2011 and 2014-2015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Outcomes through spring 2016</a:t>
            </a:r>
            <a:b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Three subgroups: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Transfer Achievers (583,074) 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Students At the Gate (135,557)</a:t>
            </a:r>
            <a:endParaRPr/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Students Near the Gate (156,999)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700" y="1543662"/>
            <a:ext cx="5077249" cy="349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585232" y="-117359"/>
            <a:ext cx="10534200" cy="109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0783B"/>
                </a:solidFill>
              </a:rPr>
              <a:t>Phase I Key Findings</a:t>
            </a:r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16" name="Google Shape;216;p35"/>
          <p:cNvSpPr txBox="1"/>
          <p:nvPr/>
        </p:nvSpPr>
        <p:spPr>
          <a:xfrm>
            <a:off x="585225" y="914100"/>
            <a:ext cx="10718100" cy="4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</a:rPr>
              <a:t>Transfer Achievers</a:t>
            </a:r>
            <a:endParaRPr sz="24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Majority transferred without a degree or certificate (68.5%, </a:t>
            </a:r>
            <a:r>
              <a:rPr lang="en-US" sz="2000" i="1">
                <a:solidFill>
                  <a:srgbClr val="666666"/>
                </a:solidFill>
              </a:rPr>
              <a:t>n=</a:t>
            </a:r>
            <a:r>
              <a:rPr lang="en-US" sz="2000">
                <a:solidFill>
                  <a:srgbClr val="666666"/>
                </a:solidFill>
              </a:rPr>
              <a:t>399,635)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75% of African American students achieve transfer</a:t>
            </a:r>
            <a:endParaRPr sz="20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</a:rPr>
              <a:t>Students At the Gate</a:t>
            </a:r>
            <a:endParaRPr sz="24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Over half of transfer-ready students left without a degree or credential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Latino students most likely to earn an AD-T but halt their transfer journey</a:t>
            </a:r>
            <a:endParaRPr sz="20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</a:rPr>
              <a:t>Students Near the Gate</a:t>
            </a:r>
            <a:endParaRPr sz="24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92% needed to complete transfer math requirements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Nearly half exited the system without a degree or credential</a:t>
            </a:r>
            <a:endParaRPr sz="2000">
              <a:solidFill>
                <a:srgbClr val="666666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en-US" sz="2000">
                <a:solidFill>
                  <a:srgbClr val="666666"/>
                </a:solidFill>
              </a:rPr>
              <a:t>Time is the enemy; students who did not transfer within a year of becoming transfer-ready were less likely to transition to university</a:t>
            </a:r>
            <a:endParaRPr sz="2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594519" y="548481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Group Discussion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975525" y="1645575"/>
            <a:ext cx="10368600" cy="3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marR="0" lvl="0" indent="-329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3600"/>
              <a:buFont typeface="Arial"/>
              <a:buChar char="•"/>
            </a:pPr>
            <a:r>
              <a:rPr lang="en-US" sz="3600"/>
              <a:t>How can the transfer continuum at your college help inform your:</a:t>
            </a:r>
            <a:endParaRPr sz="3600"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Vision for Success Goals (local goal setting)?</a:t>
            </a:r>
            <a:endParaRPr sz="3600"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Guided Pathways development?</a:t>
            </a:r>
            <a:endParaRPr sz="3600"/>
          </a:p>
          <a:p>
            <a:pPr marL="914400" marR="0" lvl="1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Student Equity and Achievement planning?</a:t>
            </a:r>
            <a:endParaRPr sz="3600"/>
          </a:p>
          <a:p>
            <a:pPr marL="3291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58489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6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>
            <a:spLocks noGrp="1"/>
          </p:cNvSpPr>
          <p:nvPr>
            <p:ph type="ctrTitle"/>
          </p:nvPr>
        </p:nvSpPr>
        <p:spPr>
          <a:xfrm>
            <a:off x="1051720" y="1682415"/>
            <a:ext cx="10058400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Examining Factors Determining </a:t>
            </a:r>
            <a:r>
              <a:rPr lang="en-US" sz="4800"/>
              <a:t>W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hether Students Achieve Transfer or Get Stuck At or Near the Gate </a:t>
            </a:r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>
            <a:spLocks noGrp="1"/>
          </p:cNvSpPr>
          <p:nvPr>
            <p:ph type="title"/>
          </p:nvPr>
        </p:nvSpPr>
        <p:spPr>
          <a:xfrm>
            <a:off x="670719" y="444200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8"/>
          <p:cNvSpPr txBox="1">
            <a:spLocks noGrp="1"/>
          </p:cNvSpPr>
          <p:nvPr>
            <p:ph type="body" idx="1"/>
          </p:nvPr>
        </p:nvSpPr>
        <p:spPr>
          <a:xfrm>
            <a:off x="994499" y="1541427"/>
            <a:ext cx="10125000" cy="3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Further understand the connection between student and college factors and the odds of remaining near or at the gate rather than achieving transfer.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/>
          <p:nvPr/>
        </p:nvSpPr>
        <p:spPr>
          <a:xfrm>
            <a:off x="9239413" y="1474875"/>
            <a:ext cx="1457100" cy="1023900"/>
          </a:xfrm>
          <a:prstGeom prst="ellipse">
            <a:avLst/>
          </a:prstGeom>
          <a:solidFill>
            <a:srgbClr val="F6B26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9"/>
          <p:cNvSpPr/>
          <p:nvPr/>
        </p:nvSpPr>
        <p:spPr>
          <a:xfrm>
            <a:off x="9239413" y="2874272"/>
            <a:ext cx="1457100" cy="1023900"/>
          </a:xfrm>
          <a:prstGeom prst="ellipse">
            <a:avLst/>
          </a:prstGeom>
          <a:solidFill>
            <a:srgbClr val="F6B26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9"/>
          <p:cNvSpPr/>
          <p:nvPr/>
        </p:nvSpPr>
        <p:spPr>
          <a:xfrm>
            <a:off x="9248191" y="4180376"/>
            <a:ext cx="1457100" cy="1023900"/>
          </a:xfrm>
          <a:prstGeom prst="ellipse">
            <a:avLst/>
          </a:prstGeom>
          <a:solidFill>
            <a:srgbClr val="F6B26B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985325" y="1329450"/>
            <a:ext cx="6470100" cy="49515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9292030" y="1809559"/>
            <a:ext cx="13695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Gate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9"/>
          <p:cNvSpPr txBox="1"/>
          <p:nvPr/>
        </p:nvSpPr>
        <p:spPr>
          <a:xfrm>
            <a:off x="9366623" y="3162267"/>
            <a:ext cx="1202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Transferred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9"/>
          <p:cNvSpPr txBox="1"/>
          <p:nvPr/>
        </p:nvSpPr>
        <p:spPr>
          <a:xfrm>
            <a:off x="9221817" y="4514994"/>
            <a:ext cx="15099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 the Gate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9"/>
          <p:cNvSpPr/>
          <p:nvPr/>
        </p:nvSpPr>
        <p:spPr>
          <a:xfrm>
            <a:off x="7541850" y="1938100"/>
            <a:ext cx="1680000" cy="143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9"/>
          <p:cNvSpPr/>
          <p:nvPr/>
        </p:nvSpPr>
        <p:spPr>
          <a:xfrm>
            <a:off x="7541850" y="3369250"/>
            <a:ext cx="1680000" cy="15003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9"/>
          <p:cNvSpPr/>
          <p:nvPr/>
        </p:nvSpPr>
        <p:spPr>
          <a:xfrm>
            <a:off x="1750425" y="1477900"/>
            <a:ext cx="5491800" cy="32670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9"/>
          <p:cNvSpPr/>
          <p:nvPr/>
        </p:nvSpPr>
        <p:spPr>
          <a:xfrm>
            <a:off x="1741775" y="4869600"/>
            <a:ext cx="5491800" cy="1344000"/>
          </a:xfrm>
          <a:prstGeom prst="rect">
            <a:avLst/>
          </a:prstGeom>
          <a:solidFill>
            <a:srgbClr val="FFF2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7775" tIns="43875" rIns="87775" bIns="438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1808825" y="1474875"/>
            <a:ext cx="5357700" cy="4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Demographic:	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Race/ethnicity </a:t>
            </a:r>
            <a:r>
              <a:rPr lang="en-US" sz="17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[White]</a:t>
            </a:r>
            <a:endParaRPr sz="1300"/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  <a:endParaRPr sz="17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Populations:	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EOP&amp;S</a:t>
            </a:r>
            <a:endParaRPr sz="17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DSPS</a:t>
            </a:r>
            <a:endParaRPr sz="17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English Proficiency (LEP)</a:t>
            </a:r>
            <a:endParaRPr sz="1300"/>
          </a:p>
          <a:p>
            <a:pPr marL="1371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Generation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Academic: 	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Educational goal of transfer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Cumulative GPA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AA/AS Degree Attainment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Region: 		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</a:t>
            </a:r>
            <a:r>
              <a:rPr lang="en-US" sz="17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[San Diego]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/>
              <a:t> 	</a:t>
            </a:r>
            <a:r>
              <a:rPr lang="en-US" sz="1600" i="1"/>
              <a:t>	</a:t>
            </a:r>
            <a:endParaRPr sz="1600" i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Admissions rate at CSU campuses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AD-Ts offered per CCC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FTES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education density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Miles to the nearest CSU/UC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9"/>
          <p:cNvSpPr txBox="1"/>
          <p:nvPr/>
        </p:nvSpPr>
        <p:spPr>
          <a:xfrm>
            <a:off x="2994974" y="966858"/>
            <a:ext cx="2177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Predictor Variables</a:t>
            </a:r>
            <a:endParaRPr sz="17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9"/>
          <p:cNvSpPr txBox="1"/>
          <p:nvPr/>
        </p:nvSpPr>
        <p:spPr>
          <a:xfrm>
            <a:off x="9248206" y="966857"/>
            <a:ext cx="31866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775" tIns="43875" rIns="87775" bIns="438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Outcome Variable</a:t>
            </a:r>
            <a:endParaRPr sz="17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704600" y="284750"/>
            <a:ext cx="93975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0783B"/>
                </a:solidFill>
              </a:rPr>
              <a:t>Methodology: </a:t>
            </a:r>
            <a:r>
              <a:rPr lang="en-US" sz="3000">
                <a:solidFill>
                  <a:srgbClr val="F0783B"/>
                </a:solidFill>
              </a:rPr>
              <a:t>Multinomial Logistic Regression</a:t>
            </a:r>
            <a:endParaRPr sz="3000">
              <a:solidFill>
                <a:srgbClr val="F0783B"/>
              </a:solidFill>
            </a:endParaRPr>
          </a:p>
        </p:txBody>
      </p:sp>
      <p:sp>
        <p:nvSpPr>
          <p:cNvPr id="259" name="Google Shape;259;p39"/>
          <p:cNvSpPr txBox="1"/>
          <p:nvPr/>
        </p:nvSpPr>
        <p:spPr>
          <a:xfrm rot="-5403842">
            <a:off x="47616" y="2358225"/>
            <a:ext cx="2416202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Student Factors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260" name="Google Shape;260;p39"/>
          <p:cNvSpPr txBox="1"/>
          <p:nvPr/>
        </p:nvSpPr>
        <p:spPr>
          <a:xfrm rot="-5403620">
            <a:off x="141126" y="4841550"/>
            <a:ext cx="2279101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College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Factors</a:t>
            </a:r>
            <a:endParaRPr sz="1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/>
        </p:nvSpPr>
        <p:spPr>
          <a:xfrm>
            <a:off x="332275" y="118450"/>
            <a:ext cx="109791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0783B"/>
                </a:solidFill>
              </a:rPr>
              <a:t>Shared Factors for Near and At the Gate</a:t>
            </a:r>
            <a:endParaRPr/>
          </a:p>
        </p:txBody>
      </p:sp>
      <p:grpSp>
        <p:nvGrpSpPr>
          <p:cNvPr id="267" name="Google Shape;267;p40"/>
          <p:cNvGrpSpPr/>
          <p:nvPr/>
        </p:nvGrpSpPr>
        <p:grpSpPr>
          <a:xfrm>
            <a:off x="388300" y="1050848"/>
            <a:ext cx="2693306" cy="5454223"/>
            <a:chOff x="1118136" y="283725"/>
            <a:chExt cx="2090914" cy="4076400"/>
          </a:xfrm>
        </p:grpSpPr>
        <p:sp>
          <p:nvSpPr>
            <p:cNvPr id="268" name="Google Shape;268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1118136" y="1225057"/>
              <a:ext cx="20304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(Higher) Age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Hispanic	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1146414" y="299739"/>
              <a:ext cx="20304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Demographic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1359382" y="3115509"/>
              <a:ext cx="17892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Near the Gate:</a:t>
              </a:r>
              <a:endParaRPr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Native American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At the Gate:</a:t>
              </a:r>
              <a:endParaRPr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Asian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4" name="Google Shape;274;p40"/>
          <p:cNvGrpSpPr/>
          <p:nvPr/>
        </p:nvGrpSpPr>
        <p:grpSpPr>
          <a:xfrm>
            <a:off x="3131646" y="1050848"/>
            <a:ext cx="2693184" cy="5454223"/>
            <a:chOff x="1118231" y="283725"/>
            <a:chExt cx="2090819" cy="4076400"/>
          </a:xfrm>
        </p:grpSpPr>
        <p:sp>
          <p:nvSpPr>
            <p:cNvPr id="275" name="Google Shape;275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1118292" y="1225057"/>
              <a:ext cx="20304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Any Disability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First Gen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Limited Engl Proficiency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EOP&amp;S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1233850" y="29974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Special Populations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40"/>
          <p:cNvGrpSpPr/>
          <p:nvPr/>
        </p:nvGrpSpPr>
        <p:grpSpPr>
          <a:xfrm>
            <a:off x="5874870" y="1050848"/>
            <a:ext cx="2693184" cy="5454223"/>
            <a:chOff x="1118231" y="283725"/>
            <a:chExt cx="2090819" cy="4076400"/>
          </a:xfrm>
        </p:grpSpPr>
        <p:sp>
          <p:nvSpPr>
            <p:cNvPr id="281" name="Google Shape;281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1118293" y="1225057"/>
              <a:ext cx="19305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Transfer Educational Goal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AA/AS Attainment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1233850" y="29974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Academic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40"/>
          <p:cNvGrpSpPr/>
          <p:nvPr/>
        </p:nvGrpSpPr>
        <p:grpSpPr>
          <a:xfrm>
            <a:off x="8665141" y="1050848"/>
            <a:ext cx="2693184" cy="5454223"/>
            <a:chOff x="1118231" y="283725"/>
            <a:chExt cx="2090819" cy="4076400"/>
          </a:xfrm>
        </p:grpSpPr>
        <p:sp>
          <p:nvSpPr>
            <p:cNvPr id="287" name="Google Shape;287;p40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1118231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1178647" y="1225057"/>
              <a:ext cx="19701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457200" lvl="0" indent="-381000" algn="l" rtl="0">
                <a:spcBef>
                  <a:spcPts val="0"/>
                </a:spcBef>
                <a:spcAft>
                  <a:spcPts val="0"/>
                </a:spcAft>
                <a:buClr>
                  <a:srgbClr val="1D7E74"/>
                </a:buClr>
                <a:buSzPts val="2400"/>
                <a:buFont typeface="Roboto Medium"/>
                <a:buChar char="●"/>
              </a:pPr>
              <a:r>
                <a:rPr lang="en-US" sz="2400">
                  <a:solidFill>
                    <a:srgbClr val="1D7E74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Central Valley</a:t>
              </a:r>
              <a:endParaRPr sz="24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1233850" y="299748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025" tIns="117025" rIns="117025" bIns="1170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Region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40"/>
          <p:cNvSpPr/>
          <p:nvPr/>
        </p:nvSpPr>
        <p:spPr>
          <a:xfrm>
            <a:off x="8859424" y="4894850"/>
            <a:ext cx="2304600" cy="1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025" tIns="117025" rIns="117025" bIns="1170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At the Gate:</a:t>
            </a:r>
            <a:endParaRPr sz="20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Inland Empire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SF Bay Area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title"/>
          </p:nvPr>
        </p:nvSpPr>
        <p:spPr>
          <a:xfrm>
            <a:off x="670719" y="444200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/>
              <a:t>Factors for Transfer Achievers</a:t>
            </a:r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1"/>
          <p:cNvSpPr txBox="1"/>
          <p:nvPr/>
        </p:nvSpPr>
        <p:spPr>
          <a:xfrm>
            <a:off x="793900" y="1624825"/>
            <a:ext cx="10417200" cy="3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58489"/>
                </a:solidFill>
              </a:rPr>
              <a:t>Characteristics of students more likely to transfer than to be At or Near the Gate:</a:t>
            </a:r>
            <a:endParaRPr sz="3600">
              <a:solidFill>
                <a:srgbClr val="85848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rgbClr val="858489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3600"/>
              <a:buChar char="•"/>
            </a:pPr>
            <a:r>
              <a:rPr lang="en-US" sz="3600">
                <a:solidFill>
                  <a:srgbClr val="858489"/>
                </a:solidFill>
              </a:rPr>
              <a:t>Higher GPAs (near the gate)</a:t>
            </a:r>
            <a:endParaRPr sz="3600">
              <a:solidFill>
                <a:srgbClr val="858489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3600"/>
              <a:buChar char="•"/>
            </a:pPr>
            <a:r>
              <a:rPr lang="en-US" sz="3600">
                <a:solidFill>
                  <a:srgbClr val="858489"/>
                </a:solidFill>
              </a:rPr>
              <a:t>Females (at the gate)</a:t>
            </a:r>
            <a:endParaRPr sz="3600">
              <a:solidFill>
                <a:srgbClr val="858489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3600"/>
              <a:buChar char="•"/>
            </a:pPr>
            <a:r>
              <a:rPr lang="en-US" sz="3600">
                <a:solidFill>
                  <a:srgbClr val="858489"/>
                </a:solidFill>
              </a:rPr>
              <a:t>Veterans</a:t>
            </a:r>
            <a:endParaRPr sz="3600">
              <a:solidFill>
                <a:srgbClr val="858489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3600"/>
              <a:buChar char="•"/>
            </a:pPr>
            <a:r>
              <a:rPr lang="en-US" sz="3600">
                <a:solidFill>
                  <a:srgbClr val="858489"/>
                </a:solidFill>
              </a:rPr>
              <a:t>African Americans</a:t>
            </a:r>
            <a:endParaRPr sz="3600">
              <a:solidFill>
                <a:srgbClr val="85848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85848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442119" y="243681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>
                <a:solidFill>
                  <a:srgbClr val="E36C09"/>
                </a:solidFill>
              </a:rPr>
              <a:t>Key Takeaways</a:t>
            </a:r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body" idx="1"/>
          </p:nvPr>
        </p:nvSpPr>
        <p:spPr>
          <a:xfrm>
            <a:off x="585225" y="1352300"/>
            <a:ext cx="107955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lvl="0" indent="-278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Difficult to truly nail down which students (based on quantitative data) are truly transfer-seeking</a:t>
            </a:r>
            <a:endParaRPr>
              <a:solidFill>
                <a:srgbClr val="7F7F7F"/>
              </a:solidFill>
            </a:endParaRPr>
          </a:p>
          <a:p>
            <a:pPr marL="3291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329175" lvl="0" indent="-278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Challenges current assumptions about which student groups are more likely to transfer, and where our intervention points are located along their transfer path</a:t>
            </a:r>
            <a:endParaRPr>
              <a:solidFill>
                <a:srgbClr val="7F7F7F"/>
              </a:solidFill>
            </a:endParaRPr>
          </a:p>
          <a:p>
            <a:pPr marL="3291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  <a:p>
            <a:pPr marL="329175" lvl="0" indent="-278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7F7F7F"/>
                </a:solidFill>
              </a:rPr>
              <a:t>Need to learn from students themselves about what impacts their transfer progress and how to improve their success</a:t>
            </a:r>
            <a:endParaRPr/>
          </a:p>
          <a:p>
            <a:pPr marL="0" marR="0" lvl="0" indent="0" algn="l" rtl="0">
              <a:spcBef>
                <a:spcPts val="1920"/>
              </a:spcBef>
              <a:spcAft>
                <a:spcPts val="0"/>
              </a:spcAft>
              <a:buClr>
                <a:srgbClr val="858489"/>
              </a:buClr>
              <a:buSzPts val="3600"/>
              <a:buFont typeface="Arial"/>
              <a:buNone/>
            </a:pPr>
            <a:endParaRPr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2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3"/>
          <p:cNvGrpSpPr/>
          <p:nvPr/>
        </p:nvGrpSpPr>
        <p:grpSpPr>
          <a:xfrm>
            <a:off x="1047221" y="1141485"/>
            <a:ext cx="9352368" cy="4310279"/>
            <a:chOff x="513861" y="294554"/>
            <a:chExt cx="10676219" cy="5266071"/>
          </a:xfrm>
        </p:grpSpPr>
        <p:grpSp>
          <p:nvGrpSpPr>
            <p:cNvPr id="314" name="Google Shape;314;p43"/>
            <p:cNvGrpSpPr/>
            <p:nvPr/>
          </p:nvGrpSpPr>
          <p:grpSpPr>
            <a:xfrm>
              <a:off x="513861" y="294554"/>
              <a:ext cx="10676219" cy="5266071"/>
              <a:chOff x="3946396" y="747337"/>
              <a:chExt cx="7048405" cy="3085709"/>
            </a:xfrm>
          </p:grpSpPr>
          <p:grpSp>
            <p:nvGrpSpPr>
              <p:cNvPr id="315" name="Google Shape;315;p43"/>
              <p:cNvGrpSpPr/>
              <p:nvPr/>
            </p:nvGrpSpPr>
            <p:grpSpPr>
              <a:xfrm>
                <a:off x="3946396" y="747337"/>
                <a:ext cx="6551890" cy="2515078"/>
                <a:chOff x="3946396" y="747337"/>
                <a:chExt cx="6551890" cy="2515078"/>
              </a:xfrm>
            </p:grpSpPr>
            <p:sp>
              <p:nvSpPr>
                <p:cNvPr id="316" name="Google Shape;316;p43"/>
                <p:cNvSpPr/>
                <p:nvPr/>
              </p:nvSpPr>
              <p:spPr>
                <a:xfrm>
                  <a:off x="4233630" y="1288984"/>
                  <a:ext cx="3027900" cy="18870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43"/>
                <p:cNvSpPr/>
                <p:nvPr/>
              </p:nvSpPr>
              <p:spPr>
                <a:xfrm>
                  <a:off x="4233601" y="3039308"/>
                  <a:ext cx="222300" cy="222300"/>
                </a:xfrm>
                <a:prstGeom prst="rect">
                  <a:avLst/>
                </a:prstGeom>
                <a:solidFill>
                  <a:schemeClr val="lt1">
                    <a:alpha val="89800"/>
                  </a:schemeClr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43"/>
                <p:cNvSpPr/>
                <p:nvPr/>
              </p:nvSpPr>
              <p:spPr>
                <a:xfrm>
                  <a:off x="3946396" y="747337"/>
                  <a:ext cx="3459394" cy="639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916" h="639930" extrusionOk="0">
                      <a:moveTo>
                        <a:pt x="0" y="0"/>
                      </a:moveTo>
                      <a:lnTo>
                        <a:pt x="3027916" y="0"/>
                      </a:lnTo>
                      <a:lnTo>
                        <a:pt x="3027916" y="639930"/>
                      </a:lnTo>
                      <a:lnTo>
                        <a:pt x="0" y="639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32900" tIns="21925" rIns="32900" bIns="21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0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Student Factors	</a:t>
                  </a:r>
                  <a:endParaRPr sz="3000"/>
                </a:p>
              </p:txBody>
            </p:sp>
            <p:sp>
              <p:nvSpPr>
                <p:cNvPr id="319" name="Google Shape;319;p43"/>
                <p:cNvSpPr/>
                <p:nvPr/>
              </p:nvSpPr>
              <p:spPr>
                <a:xfrm>
                  <a:off x="4244087" y="1610515"/>
                  <a:ext cx="222300" cy="2223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43"/>
                <p:cNvSpPr/>
                <p:nvPr/>
              </p:nvSpPr>
              <p:spPr>
                <a:xfrm>
                  <a:off x="4503722" y="1521216"/>
                  <a:ext cx="2815962" cy="5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962" h="518499" extrusionOk="0">
                      <a:moveTo>
                        <a:pt x="0" y="0"/>
                      </a:moveTo>
                      <a:lnTo>
                        <a:pt x="2815962" y="0"/>
                      </a:lnTo>
                      <a:lnTo>
                        <a:pt x="2815962" y="518499"/>
                      </a:lnTo>
                      <a:lnTo>
                        <a:pt x="0" y="5184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5575" tIns="95575" rIns="95575" bIns="955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Academic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GPA, transfer units completed)</a:t>
                  </a:r>
                  <a:endParaRPr/>
                </a:p>
              </p:txBody>
            </p:sp>
            <p:sp>
              <p:nvSpPr>
                <p:cNvPr id="321" name="Google Shape;321;p43"/>
                <p:cNvSpPr/>
                <p:nvPr/>
              </p:nvSpPr>
              <p:spPr>
                <a:xfrm>
                  <a:off x="4233630" y="2101663"/>
                  <a:ext cx="222300" cy="2223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43"/>
                <p:cNvSpPr/>
                <p:nvPr/>
              </p:nvSpPr>
              <p:spPr>
                <a:xfrm>
                  <a:off x="4456041" y="2012363"/>
                  <a:ext cx="2815962" cy="5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962" h="518499" extrusionOk="0">
                      <a:moveTo>
                        <a:pt x="0" y="0"/>
                      </a:moveTo>
                      <a:lnTo>
                        <a:pt x="2815962" y="0"/>
                      </a:lnTo>
                      <a:lnTo>
                        <a:pt x="2815962" y="518499"/>
                      </a:lnTo>
                      <a:lnTo>
                        <a:pt x="0" y="5184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2875" tIns="122875" rIns="122875" bIns="1228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Demographics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gender, race/ethnicity) </a:t>
                  </a:r>
                  <a:endParaRPr/>
                </a:p>
              </p:txBody>
            </p:sp>
            <p:sp>
              <p:nvSpPr>
                <p:cNvPr id="323" name="Google Shape;323;p43"/>
                <p:cNvSpPr/>
                <p:nvPr/>
              </p:nvSpPr>
              <p:spPr>
                <a:xfrm>
                  <a:off x="4233630" y="2592810"/>
                  <a:ext cx="222300" cy="2223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43"/>
                <p:cNvSpPr/>
                <p:nvPr/>
              </p:nvSpPr>
              <p:spPr>
                <a:xfrm>
                  <a:off x="4456041" y="2476159"/>
                  <a:ext cx="2815962" cy="5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962" h="518499" extrusionOk="0">
                      <a:moveTo>
                        <a:pt x="0" y="0"/>
                      </a:moveTo>
                      <a:lnTo>
                        <a:pt x="2815962" y="0"/>
                      </a:lnTo>
                      <a:lnTo>
                        <a:pt x="2815962" y="518499"/>
                      </a:lnTo>
                      <a:lnTo>
                        <a:pt x="0" y="5184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2875" tIns="122875" rIns="122875" bIns="1228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Psychological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confidence, fear of unknown) </a:t>
                  </a:r>
                  <a:endParaRPr/>
                </a:p>
              </p:txBody>
            </p:sp>
            <p:sp>
              <p:nvSpPr>
                <p:cNvPr id="325" name="Google Shape;325;p43"/>
                <p:cNvSpPr/>
                <p:nvPr/>
              </p:nvSpPr>
              <p:spPr>
                <a:xfrm>
                  <a:off x="7412942" y="1288984"/>
                  <a:ext cx="3027900" cy="19980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43"/>
                <p:cNvSpPr/>
                <p:nvPr/>
              </p:nvSpPr>
              <p:spPr>
                <a:xfrm>
                  <a:off x="7406013" y="3040115"/>
                  <a:ext cx="222300" cy="222300"/>
                </a:xfrm>
                <a:prstGeom prst="rect">
                  <a:avLst/>
                </a:prstGeom>
                <a:solidFill>
                  <a:schemeClr val="lt1">
                    <a:alpha val="89800"/>
                  </a:schemeClr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43"/>
                <p:cNvSpPr/>
                <p:nvPr/>
              </p:nvSpPr>
              <p:spPr>
                <a:xfrm>
                  <a:off x="7470370" y="747337"/>
                  <a:ext cx="3027916" cy="639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916" h="639930" extrusionOk="0">
                      <a:moveTo>
                        <a:pt x="0" y="0"/>
                      </a:moveTo>
                      <a:lnTo>
                        <a:pt x="3027916" y="0"/>
                      </a:lnTo>
                      <a:lnTo>
                        <a:pt x="3027916" y="639930"/>
                      </a:lnTo>
                      <a:lnTo>
                        <a:pt x="0" y="6399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32900" tIns="21925" rIns="32900" bIns="219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000" b="1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College Factors</a:t>
                  </a:r>
                  <a:endParaRPr sz="3000"/>
                </a:p>
              </p:txBody>
            </p:sp>
            <p:sp>
              <p:nvSpPr>
                <p:cNvPr id="328" name="Google Shape;328;p43"/>
                <p:cNvSpPr/>
                <p:nvPr/>
              </p:nvSpPr>
              <p:spPr>
                <a:xfrm>
                  <a:off x="7412942" y="1610515"/>
                  <a:ext cx="222300" cy="2223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43"/>
                <p:cNvSpPr/>
                <p:nvPr/>
              </p:nvSpPr>
              <p:spPr>
                <a:xfrm>
                  <a:off x="7635354" y="1493864"/>
                  <a:ext cx="2815962" cy="5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962" h="518499" extrusionOk="0">
                      <a:moveTo>
                        <a:pt x="0" y="0"/>
                      </a:moveTo>
                      <a:lnTo>
                        <a:pt x="2815962" y="0"/>
                      </a:lnTo>
                      <a:lnTo>
                        <a:pt x="2815962" y="518499"/>
                      </a:lnTo>
                      <a:lnTo>
                        <a:pt x="0" y="5184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2875" tIns="122875" rIns="122875" bIns="1228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Transfer Support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robustness of Transfer Center)</a:t>
                  </a:r>
                  <a:endParaRPr/>
                </a:p>
              </p:txBody>
            </p:sp>
            <p:sp>
              <p:nvSpPr>
                <p:cNvPr id="330" name="Google Shape;330;p43"/>
                <p:cNvSpPr/>
                <p:nvPr/>
              </p:nvSpPr>
              <p:spPr>
                <a:xfrm>
                  <a:off x="7412942" y="2101663"/>
                  <a:ext cx="222300" cy="2223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43"/>
                <p:cNvSpPr/>
                <p:nvPr/>
              </p:nvSpPr>
              <p:spPr>
                <a:xfrm>
                  <a:off x="7635354" y="1985011"/>
                  <a:ext cx="2815962" cy="5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962" h="518499" extrusionOk="0">
                      <a:moveTo>
                        <a:pt x="0" y="0"/>
                      </a:moveTo>
                      <a:lnTo>
                        <a:pt x="2815962" y="0"/>
                      </a:lnTo>
                      <a:lnTo>
                        <a:pt x="2815962" y="518499"/>
                      </a:lnTo>
                      <a:lnTo>
                        <a:pt x="0" y="5184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2875" tIns="122875" rIns="122875" bIns="1228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Culture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intersegmental alignment, messaging)</a:t>
                  </a:r>
                  <a:endParaRPr/>
                </a:p>
              </p:txBody>
            </p:sp>
            <p:sp>
              <p:nvSpPr>
                <p:cNvPr id="332" name="Google Shape;332;p43"/>
                <p:cNvSpPr/>
                <p:nvPr/>
              </p:nvSpPr>
              <p:spPr>
                <a:xfrm>
                  <a:off x="7412942" y="2593623"/>
                  <a:ext cx="222300" cy="2223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43"/>
                <p:cNvSpPr/>
                <p:nvPr/>
              </p:nvSpPr>
              <p:spPr>
                <a:xfrm>
                  <a:off x="7635354" y="2431509"/>
                  <a:ext cx="2815962" cy="518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5962" h="518499" extrusionOk="0">
                      <a:moveTo>
                        <a:pt x="0" y="0"/>
                      </a:moveTo>
                      <a:lnTo>
                        <a:pt x="2815962" y="0"/>
                      </a:lnTo>
                      <a:lnTo>
                        <a:pt x="2815962" y="518499"/>
                      </a:lnTo>
                      <a:lnTo>
                        <a:pt x="0" y="5184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122875" tIns="122875" rIns="122875" bIns="12287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Policy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# of AD-Ts available)</a:t>
                  </a:r>
                  <a:endParaRPr/>
                </a:p>
              </p:txBody>
            </p:sp>
          </p:grpSp>
          <p:grpSp>
            <p:nvGrpSpPr>
              <p:cNvPr id="334" name="Google Shape;334;p43"/>
              <p:cNvGrpSpPr/>
              <p:nvPr/>
            </p:nvGrpSpPr>
            <p:grpSpPr>
              <a:xfrm>
                <a:off x="4370955" y="2851517"/>
                <a:ext cx="3687300" cy="846301"/>
                <a:chOff x="277576" y="2688707"/>
                <a:chExt cx="3687300" cy="846301"/>
              </a:xfrm>
            </p:grpSpPr>
            <p:sp>
              <p:nvSpPr>
                <p:cNvPr id="335" name="Google Shape;335;p43"/>
                <p:cNvSpPr/>
                <p:nvPr/>
              </p:nvSpPr>
              <p:spPr>
                <a:xfrm>
                  <a:off x="277576" y="2856108"/>
                  <a:ext cx="3687300" cy="67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43"/>
                <p:cNvSpPr txBox="1"/>
                <p:nvPr/>
              </p:nvSpPr>
              <p:spPr>
                <a:xfrm>
                  <a:off x="340064" y="2688707"/>
                  <a:ext cx="2936400" cy="67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63850" tIns="163850" rIns="163850" bIns="1638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Sociocultural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family expectations)</a:t>
                  </a:r>
                  <a:endParaRPr/>
                </a:p>
              </p:txBody>
            </p:sp>
          </p:grpSp>
          <p:grpSp>
            <p:nvGrpSpPr>
              <p:cNvPr id="337" name="Google Shape;337;p43"/>
              <p:cNvGrpSpPr/>
              <p:nvPr/>
            </p:nvGrpSpPr>
            <p:grpSpPr>
              <a:xfrm>
                <a:off x="7307501" y="2851517"/>
                <a:ext cx="3687300" cy="981529"/>
                <a:chOff x="4440659" y="2553479"/>
                <a:chExt cx="3687300" cy="981529"/>
              </a:xfrm>
            </p:grpSpPr>
            <p:sp>
              <p:nvSpPr>
                <p:cNvPr id="338" name="Google Shape;338;p43"/>
                <p:cNvSpPr/>
                <p:nvPr/>
              </p:nvSpPr>
              <p:spPr>
                <a:xfrm>
                  <a:off x="4440659" y="2856108"/>
                  <a:ext cx="3687300" cy="67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43"/>
                <p:cNvSpPr txBox="1"/>
                <p:nvPr/>
              </p:nvSpPr>
              <p:spPr>
                <a:xfrm>
                  <a:off x="4733863" y="2553479"/>
                  <a:ext cx="3341100" cy="67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63850" tIns="163850" rIns="163850" bIns="1638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Regional</a:t>
                  </a:r>
                  <a:r>
                    <a:rPr lang="en-US" sz="2304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(e.g., proximity to university, population density)</a:t>
                  </a:r>
                  <a:endParaRPr/>
                </a:p>
              </p:txBody>
            </p:sp>
          </p:grpSp>
        </p:grpSp>
        <p:sp>
          <p:nvSpPr>
            <p:cNvPr id="340" name="Google Shape;340;p43"/>
            <p:cNvSpPr txBox="1"/>
            <p:nvPr/>
          </p:nvSpPr>
          <p:spPr>
            <a:xfrm>
              <a:off x="1228769" y="4891881"/>
              <a:ext cx="4014000" cy="6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850" tIns="163850" rIns="163850" bIns="163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Financial </a:t>
              </a: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(e.g., college affordability)</a:t>
              </a:r>
              <a:endParaRPr/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949087" y="4968081"/>
              <a:ext cx="336900" cy="3795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3"/>
          <p:cNvSpPr txBox="1">
            <a:spLocks noGrp="1"/>
          </p:cNvSpPr>
          <p:nvPr>
            <p:ph type="title"/>
          </p:nvPr>
        </p:nvSpPr>
        <p:spPr>
          <a:xfrm>
            <a:off x="580640" y="294281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/>
              <a:t>Transfer Decision-Making Framework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518319" y="472281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959"/>
              <a:buFont typeface="Arial"/>
              <a:buNone/>
            </a:pPr>
            <a:r>
              <a:rPr lang="en-US" sz="3959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The RP Group</a:t>
            </a:r>
            <a:br>
              <a:rPr lang="en-US" sz="3959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www.rpgroup.org</a:t>
            </a:r>
            <a:r>
              <a:rPr lang="en-US" sz="36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959" b="0" i="0" u="none" strike="noStrike" cap="none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859704" y="1767681"/>
            <a:ext cx="100218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None/>
            </a:pPr>
            <a:r>
              <a:rPr lang="en-US" sz="238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  <a:p>
            <a:pPr marL="329175" marR="0" lvl="0" indent="-329175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Strengthen CCCs’ ability to gather, analyze, and act on information in order to enhance student equity and success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None/>
            </a:pPr>
            <a:r>
              <a:rPr lang="en-US" sz="238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  <a:p>
            <a:pPr marL="329175" marR="0" lvl="0" indent="-329175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Research, evaluation, planning, professional development, and technical assistance—designed and conducted by CCC practitioners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None/>
            </a:pPr>
            <a:r>
              <a:rPr lang="en-US" sz="238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Organization</a:t>
            </a:r>
            <a:endParaRPr sz="238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175" marR="0" lvl="0" indent="-329175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Char char="•"/>
            </a:pPr>
            <a:r>
              <a:rPr lang="en-US" sz="238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501(c)3 with roots as membership organization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380"/>
              <a:buFont typeface="Arial"/>
              <a:buNone/>
            </a:pPr>
            <a:endParaRPr sz="238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"/>
          <p:cNvSpPr txBox="1">
            <a:spLocks noGrp="1"/>
          </p:cNvSpPr>
          <p:nvPr>
            <p:ph type="title"/>
          </p:nvPr>
        </p:nvSpPr>
        <p:spPr>
          <a:xfrm>
            <a:off x="594519" y="548481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Group Discussion</a:t>
            </a:r>
            <a:endParaRPr/>
          </a:p>
        </p:txBody>
      </p:sp>
      <p:sp>
        <p:nvSpPr>
          <p:cNvPr id="349" name="Google Shape;349;p44"/>
          <p:cNvSpPr txBox="1">
            <a:spLocks noGrp="1"/>
          </p:cNvSpPr>
          <p:nvPr>
            <p:ph type="body" idx="1"/>
          </p:nvPr>
        </p:nvSpPr>
        <p:spPr>
          <a:xfrm>
            <a:off x="975525" y="1807350"/>
            <a:ext cx="10368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marR="0" lvl="0" indent="-329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3600"/>
              <a:buFont typeface="Arial"/>
              <a:buChar char="•"/>
            </a:pPr>
            <a:r>
              <a:rPr lang="en-US" sz="3600"/>
              <a:t>What about this framework resonates with you?</a:t>
            </a:r>
            <a:endParaRPr sz="3600"/>
          </a:p>
          <a:p>
            <a:pPr marL="329175" marR="0" lvl="0" indent="-3291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3600"/>
              <a:buFont typeface="Arial"/>
              <a:buChar char="•"/>
            </a:pPr>
            <a:r>
              <a:rPr lang="en-US" sz="3600"/>
              <a:t>What, if any, factors/concepts are missing/ unclear/unnecessary? </a:t>
            </a:r>
            <a:endParaRPr sz="3200"/>
          </a:p>
          <a:p>
            <a:pPr marL="329175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3200"/>
          </a:p>
          <a:p>
            <a:pPr marL="0" marR="0" lvl="0" indent="0" algn="l" rtl="0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>
                <a:srgbClr val="858489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4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>
            <a:spLocks noGrp="1"/>
          </p:cNvSpPr>
          <p:nvPr>
            <p:ph type="ctrTitle"/>
          </p:nvPr>
        </p:nvSpPr>
        <p:spPr>
          <a:xfrm>
            <a:off x="1489682" y="1682415"/>
            <a:ext cx="9044493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Getting Better Directions</a:t>
            </a:r>
            <a:endParaRPr/>
          </a:p>
        </p:txBody>
      </p:sp>
      <p:sp>
        <p:nvSpPr>
          <p:cNvPr id="357" name="Google Shape;357;p45"/>
          <p:cNvSpPr txBox="1">
            <a:spLocks noGrp="1"/>
          </p:cNvSpPr>
          <p:nvPr>
            <p:ph type="subTitle" idx="1"/>
          </p:nvPr>
        </p:nvSpPr>
        <p:spPr>
          <a:xfrm>
            <a:off x="1463080" y="3072236"/>
            <a:ext cx="9071094" cy="16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90"/>
              <a:buFont typeface="Arial"/>
              <a:buNone/>
            </a:pPr>
            <a:r>
              <a:rPr lang="en-US" sz="269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II Research</a:t>
            </a:r>
            <a:endParaRPr/>
          </a:p>
        </p:txBody>
      </p:sp>
      <p:sp>
        <p:nvSpPr>
          <p:cNvPr id="358" name="Google Shape;358;p45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649115" y="472281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Phase II Research Questions</a:t>
            </a:r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722286" y="1691481"/>
            <a:ext cx="10464033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marR="0" lvl="0" indent="-329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 do so many students who are close to achieving their transfer goal stop short of making this transition?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6"/>
              </a:spcBef>
              <a:spcAft>
                <a:spcPts val="0"/>
              </a:spcAft>
              <a:buClr>
                <a:srgbClr val="858489"/>
              </a:buClr>
              <a:buSzPts val="832"/>
              <a:buFont typeface="Arial"/>
              <a:buNone/>
            </a:pPr>
            <a:endParaRPr sz="832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175" marR="0" lvl="0" indent="-32917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What can we do </a:t>
            </a: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to help students who are at or near the gate transfer?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6"/>
              </a:spcBef>
              <a:spcAft>
                <a:spcPts val="0"/>
              </a:spcAft>
              <a:buClr>
                <a:srgbClr val="858489"/>
              </a:buClr>
              <a:buSzPts val="832"/>
              <a:buFont typeface="Arial"/>
              <a:buNone/>
            </a:pPr>
            <a:endParaRPr sz="832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175" marR="0" lvl="0" indent="-32917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What is holding back different student groups, </a:t>
            </a: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59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how can we help </a:t>
            </a: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them continue their journey?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66"/>
              </a:spcBef>
              <a:spcAft>
                <a:spcPts val="0"/>
              </a:spcAft>
              <a:buClr>
                <a:srgbClr val="858489"/>
              </a:buClr>
              <a:buSzPts val="832"/>
              <a:buFont typeface="Arial"/>
              <a:buNone/>
            </a:pPr>
            <a:r>
              <a:rPr lang="en-US" sz="832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29175" marR="0" lvl="0" indent="-32917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Char char="•"/>
            </a:pPr>
            <a:r>
              <a:rPr lang="en-US" sz="259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What is impacting IE and CV students’ transfer progress</a:t>
            </a: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, and what strategies can be pursued to increase their success? </a:t>
            </a:r>
            <a:endParaRPr/>
          </a:p>
        </p:txBody>
      </p:sp>
      <p:sp>
        <p:nvSpPr>
          <p:cNvPr id="365" name="Google Shape;365;p46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>
            <a:spLocks noGrp="1"/>
          </p:cNvSpPr>
          <p:nvPr>
            <p:ph type="title"/>
          </p:nvPr>
        </p:nvSpPr>
        <p:spPr>
          <a:xfrm>
            <a:off x="442115" y="279129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Phase II Methodology</a:t>
            </a:r>
            <a:endParaRPr/>
          </a:p>
        </p:txBody>
      </p:sp>
      <p:sp>
        <p:nvSpPr>
          <p:cNvPr id="372" name="Google Shape;372;p47"/>
          <p:cNvSpPr txBox="1">
            <a:spLocks noGrp="1"/>
          </p:cNvSpPr>
          <p:nvPr>
            <p:ph type="body" idx="1"/>
          </p:nvPr>
        </p:nvSpPr>
        <p:spPr>
          <a:xfrm>
            <a:off x="442125" y="1265350"/>
            <a:ext cx="10707000" cy="4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marR="0" lvl="0" indent="-278375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</a:pPr>
            <a:r>
              <a:rPr lang="en-US" sz="2400"/>
              <a:t>Study Sample: </a:t>
            </a:r>
            <a:endParaRPr sz="2400"/>
          </a:p>
          <a:p>
            <a:pPr marL="713215" marR="0" lvl="1" indent="-248914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</a:pPr>
            <a:r>
              <a:rPr lang="en-US" sz="2400"/>
              <a:t>3</a:t>
            </a:r>
            <a:r>
              <a:rPr lang="en-US"/>
              <a:t>1</a:t>
            </a:r>
            <a:r>
              <a:rPr lang="en-US" sz="2400"/>
              <a:t> </a:t>
            </a:r>
            <a:r>
              <a:rPr lang="en-US"/>
              <a:t>CCCs</a:t>
            </a:r>
            <a:r>
              <a:rPr lang="en-US" sz="2400"/>
              <a:t> with statewide regional representation</a:t>
            </a:r>
            <a:endParaRPr sz="2400"/>
          </a:p>
          <a:p>
            <a:pPr marL="713215" marR="0" lvl="1" indent="-274314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Char char="–"/>
            </a:pPr>
            <a:r>
              <a:rPr lang="en-US"/>
              <a:t>Near and At the Gate students still enrolled and exited</a:t>
            </a:r>
            <a:endParaRPr/>
          </a:p>
          <a:p>
            <a:pPr marL="329175" marR="0" lvl="0" indent="-278375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</a:pPr>
            <a:r>
              <a:rPr lang="en-US" sz="2400"/>
              <a:t>Online Student Survey: </a:t>
            </a:r>
            <a:endParaRPr sz="2400"/>
          </a:p>
          <a:p>
            <a:pPr marL="713215" marR="0" lvl="1" indent="-248914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</a:pPr>
            <a:r>
              <a:rPr lang="en-US" sz="2400"/>
              <a:t>Exploration of obstacles that prevented or dissuaded students from transferring</a:t>
            </a:r>
            <a:r>
              <a:rPr lang="en-US"/>
              <a:t>, and</a:t>
            </a:r>
            <a:r>
              <a:rPr lang="en-US" sz="2400"/>
              <a:t> the supports that could bring them back onto the transfer path</a:t>
            </a:r>
            <a:endParaRPr sz="2400"/>
          </a:p>
          <a:p>
            <a:pPr marL="329175" marR="0" lvl="0" indent="-278375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</a:pPr>
            <a:r>
              <a:rPr lang="en-US" sz="2400"/>
              <a:t>Telephone Interviews: </a:t>
            </a:r>
            <a:endParaRPr sz="2400"/>
          </a:p>
          <a:p>
            <a:pPr marL="713215" marR="0" lvl="1" indent="-248914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–"/>
            </a:pPr>
            <a:r>
              <a:rPr lang="en-US"/>
              <a:t>I</a:t>
            </a:r>
            <a:r>
              <a:rPr lang="en-US" sz="2400"/>
              <a:t>n-depth look at students’ non-transfer stories – what barriers emerged and how they faced them, what drove their decision-making at various exit points </a:t>
            </a:r>
            <a:endParaRPr sz="2400"/>
          </a:p>
          <a:p>
            <a:pPr marL="713215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47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2906250" y="4608200"/>
            <a:ext cx="57330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>
            <a:spLocks noGrp="1"/>
          </p:cNvSpPr>
          <p:nvPr>
            <p:ph type="title"/>
          </p:nvPr>
        </p:nvSpPr>
        <p:spPr>
          <a:xfrm>
            <a:off x="670719" y="444200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/>
              <a:t>In the Meantime, </a:t>
            </a:r>
            <a:r>
              <a:rPr lang="en-US"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Colleges Can</a:t>
            </a:r>
            <a:r>
              <a:rPr lang="en-US"/>
              <a:t>...</a:t>
            </a:r>
            <a:endParaRPr/>
          </a:p>
        </p:txBody>
      </p:sp>
      <p:sp>
        <p:nvSpPr>
          <p:cNvPr id="381" name="Google Shape;381;p48"/>
          <p:cNvSpPr txBox="1">
            <a:spLocks noGrp="1"/>
          </p:cNvSpPr>
          <p:nvPr>
            <p:ph type="body" idx="1"/>
          </p:nvPr>
        </p:nvSpPr>
        <p:spPr>
          <a:xfrm>
            <a:off x="823119" y="1541427"/>
            <a:ext cx="10296300" cy="3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marR="0" lvl="0" indent="-329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Figure out who these students are at your college</a:t>
            </a:r>
            <a:endParaRPr/>
          </a:p>
          <a:p>
            <a:pPr marL="713215" marR="0" lvl="1" indent="-27431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Identify how many students are at or near the gate</a:t>
            </a:r>
            <a:endParaRPr/>
          </a:p>
          <a:p>
            <a:pPr marL="713215" marR="0" lvl="1" indent="-274314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Char char="–"/>
            </a:pP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Analyze to see if certain student groups are more likely to be at or near the gate</a:t>
            </a:r>
            <a:endParaRPr/>
          </a:p>
          <a:p>
            <a:pPr marL="329175" marR="0" lvl="0" indent="-329175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858489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Reach out to these students to explore barriers and identify needs</a:t>
            </a:r>
            <a:endParaRPr/>
          </a:p>
          <a:p>
            <a:pPr marL="329175" marR="0" lvl="0" indent="-329175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858489"/>
              </a:buClr>
              <a:buSzPts val="2960"/>
              <a:buFont typeface="Arial"/>
              <a:buChar char="•"/>
            </a:pPr>
            <a:r>
              <a:rPr lang="en-US" sz="296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Develop plans to help address emerging barriers and needs</a:t>
            </a:r>
            <a:endParaRPr/>
          </a:p>
        </p:txBody>
      </p:sp>
      <p:sp>
        <p:nvSpPr>
          <p:cNvPr id="382" name="Google Shape;382;p48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>
            <a:spLocks noGrp="1"/>
          </p:cNvSpPr>
          <p:nvPr>
            <p:ph type="body" idx="1"/>
          </p:nvPr>
        </p:nvSpPr>
        <p:spPr>
          <a:xfrm>
            <a:off x="1950773" y="2048157"/>
            <a:ext cx="9168600" cy="32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9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90" name="Google Shape;390;p49"/>
          <p:cNvPicPr preferRelativeResize="0"/>
          <p:nvPr/>
        </p:nvPicPr>
        <p:blipFill rotWithShape="1">
          <a:blip r:embed="rId3">
            <a:alphaModFix/>
          </a:blip>
          <a:srcRect b="6015"/>
          <a:stretch/>
        </p:blipFill>
        <p:spPr>
          <a:xfrm>
            <a:off x="1479550" y="198875"/>
            <a:ext cx="7068949" cy="61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9"/>
          <p:cNvSpPr/>
          <p:nvPr/>
        </p:nvSpPr>
        <p:spPr>
          <a:xfrm>
            <a:off x="1479551" y="3012725"/>
            <a:ext cx="1543590" cy="427734"/>
          </a:xfrm>
          <a:prstGeom prst="flowChartTerminator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>
            <a:spLocks noGrp="1"/>
          </p:cNvSpPr>
          <p:nvPr>
            <p:ph type="title"/>
          </p:nvPr>
        </p:nvSpPr>
        <p:spPr>
          <a:xfrm>
            <a:off x="1268002" y="950930"/>
            <a:ext cx="9851400" cy="1097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0"/>
          <p:cNvSpPr txBox="1">
            <a:spLocks noGrp="1"/>
          </p:cNvSpPr>
          <p:nvPr>
            <p:ph type="body" idx="1"/>
          </p:nvPr>
        </p:nvSpPr>
        <p:spPr>
          <a:xfrm>
            <a:off x="1950773" y="2048157"/>
            <a:ext cx="9168600" cy="32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0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700" cy="349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00" name="Google Shape;4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689" y="-80900"/>
            <a:ext cx="7814122" cy="6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0"/>
          <p:cNvSpPr/>
          <p:nvPr/>
        </p:nvSpPr>
        <p:spPr>
          <a:xfrm>
            <a:off x="3302076" y="3570650"/>
            <a:ext cx="1543590" cy="427734"/>
          </a:xfrm>
          <a:prstGeom prst="flowChartTerminator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 txBox="1">
            <a:spLocks noGrp="1"/>
          </p:cNvSpPr>
          <p:nvPr>
            <p:ph type="title"/>
          </p:nvPr>
        </p:nvSpPr>
        <p:spPr>
          <a:xfrm>
            <a:off x="350289" y="302612"/>
            <a:ext cx="8001000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3959"/>
              <a:buFont typeface="Arial"/>
              <a:buNone/>
            </a:pPr>
            <a:r>
              <a:rPr lang="en-US" sz="3959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For more information on the Through the Gate Study </a:t>
            </a:r>
            <a:endParaRPr/>
          </a:p>
        </p:txBody>
      </p:sp>
      <p:sp>
        <p:nvSpPr>
          <p:cNvPr id="415" name="Google Shape;415;p52"/>
          <p:cNvSpPr txBox="1">
            <a:spLocks noGrp="1"/>
          </p:cNvSpPr>
          <p:nvPr>
            <p:ph type="body" idx="1"/>
          </p:nvPr>
        </p:nvSpPr>
        <p:spPr>
          <a:xfrm>
            <a:off x="442119" y="1920081"/>
            <a:ext cx="8001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Project Directors:</a:t>
            </a:r>
            <a:endParaRPr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Dr. Darla Cooper </a:t>
            </a:r>
            <a:endParaRPr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sz="2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dcooper@rpgroup.org</a:t>
            </a: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dirty="0" smtClean="0">
                <a:solidFill>
                  <a:srgbClr val="7F7F7F"/>
                </a:solidFill>
              </a:rPr>
              <a:t>Alyssa Nguyen</a:t>
            </a:r>
            <a:endParaRPr dirty="0"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lang="en-US" u="sng" dirty="0" smtClean="0">
                <a:solidFill>
                  <a:schemeClr val="hlink"/>
                </a:solidFill>
                <a:hlinkClick r:id="rId4"/>
              </a:rPr>
              <a:t>anguyen</a:t>
            </a:r>
            <a:r>
              <a:rPr lang="en-US" sz="2800" b="0" i="0" u="sng" strike="noStrike" cap="none" dirty="0" smtClean="0">
                <a:solidFill>
                  <a:schemeClr val="hlink"/>
                </a:solidFill>
                <a:sym typeface="Arial"/>
                <a:hlinkClick r:id="rId4"/>
              </a:rPr>
              <a:t>@rpgroup.org</a:t>
            </a:r>
            <a:endParaRPr sz="2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2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1119" y="243681"/>
            <a:ext cx="3476672" cy="310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2"/>
          <p:cNvSpPr txBox="1"/>
          <p:nvPr/>
        </p:nvSpPr>
        <p:spPr>
          <a:xfrm>
            <a:off x="4975767" y="3846398"/>
            <a:ext cx="6528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www.rpgroup.org/through-the-gate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#StudentsThroughtheGate</a:t>
            </a:r>
            <a:endParaRPr sz="3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1"/>
          <p:cNvSpPr txBox="1">
            <a:spLocks noGrp="1"/>
          </p:cNvSpPr>
          <p:nvPr>
            <p:ph type="title"/>
          </p:nvPr>
        </p:nvSpPr>
        <p:spPr>
          <a:xfrm>
            <a:off x="746919" y="2377281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"/>
          <p:cNvSpPr txBox="1">
            <a:spLocks noGrp="1"/>
          </p:cNvSpPr>
          <p:nvPr>
            <p:ph type="title"/>
          </p:nvPr>
        </p:nvSpPr>
        <p:spPr>
          <a:xfrm>
            <a:off x="746919" y="2377281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425" name="Google Shape;425;p53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420515" y="518054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3959"/>
              <a:buFont typeface="Arial"/>
              <a:buNone/>
            </a:pPr>
            <a:r>
              <a:rPr lang="en-US" sz="3959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College Futures Foundation</a:t>
            </a:r>
            <a:br>
              <a:rPr lang="en-US" sz="3959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www.collegefutures.org 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823119" y="1843881"/>
            <a:ext cx="10058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  <a:p>
            <a:pPr marL="329175" marR="0" lvl="0" indent="-329175" algn="l" rtl="0"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More graduates for a thriving California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  <a:p>
            <a:pPr marL="329175" marR="0" lvl="0" indent="-329175" algn="l" rtl="0"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Removing barriers so more low-income and underrepresented students attain bachelor’s degrees</a:t>
            </a:r>
            <a:endParaRPr/>
          </a:p>
          <a:p>
            <a:pPr marL="329175" marR="0" lvl="0" indent="-176774" algn="l" rtl="0">
              <a:spcBef>
                <a:spcPts val="1680"/>
              </a:spcBef>
              <a:spcAft>
                <a:spcPts val="0"/>
              </a:spcAft>
              <a:buClr>
                <a:srgbClr val="858489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20"/>
              </a:spcBef>
              <a:spcAft>
                <a:spcPts val="0"/>
              </a:spcAft>
              <a:buClr>
                <a:srgbClr val="858489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175" marR="0" lvl="0" indent="-164074" algn="l" rtl="0">
              <a:spcBef>
                <a:spcPts val="520"/>
              </a:spcBef>
              <a:spcAft>
                <a:spcPts val="0"/>
              </a:spcAft>
              <a:buClr>
                <a:srgbClr val="858489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rgbClr val="858489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4956" y="5598125"/>
            <a:ext cx="3437868" cy="8939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7"/>
          <p:cNvGrpSpPr/>
          <p:nvPr/>
        </p:nvGrpSpPr>
        <p:grpSpPr>
          <a:xfrm>
            <a:off x="1664988" y="4587081"/>
            <a:ext cx="8225931" cy="553998"/>
            <a:chOff x="1966597" y="3371698"/>
            <a:chExt cx="8225931" cy="553998"/>
          </a:xfrm>
        </p:grpSpPr>
        <p:sp>
          <p:nvSpPr>
            <p:cNvPr id="146" name="Google Shape;146;p27"/>
            <p:cNvSpPr txBox="1"/>
            <p:nvPr/>
          </p:nvSpPr>
          <p:spPr>
            <a:xfrm>
              <a:off x="1966597" y="3371698"/>
              <a:ext cx="2286000" cy="553998"/>
            </a:xfrm>
            <a:prstGeom prst="rect">
              <a:avLst/>
            </a:prstGeom>
            <a:solidFill>
              <a:srgbClr val="F078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2F2F2"/>
                  </a:solidFill>
                  <a:highlight>
                    <a:srgbClr val="F0783B"/>
                  </a:highlight>
                  <a:latin typeface="Calibri"/>
                  <a:ea typeface="Calibri"/>
                  <a:cs typeface="Calibri"/>
                  <a:sym typeface="Calibri"/>
                </a:rPr>
                <a:t>Funder</a:t>
              </a:r>
              <a:endParaRPr/>
            </a:p>
          </p:txBody>
        </p:sp>
        <p:sp>
          <p:nvSpPr>
            <p:cNvPr id="147" name="Google Shape;147;p27"/>
            <p:cNvSpPr txBox="1"/>
            <p:nvPr/>
          </p:nvSpPr>
          <p:spPr>
            <a:xfrm>
              <a:off x="7906528" y="3371698"/>
              <a:ext cx="2286000" cy="553998"/>
            </a:xfrm>
            <a:prstGeom prst="rect">
              <a:avLst/>
            </a:prstGeom>
            <a:solidFill>
              <a:srgbClr val="F078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2F2F2"/>
                  </a:solidFill>
                  <a:highlight>
                    <a:srgbClr val="F0783B"/>
                  </a:highlight>
                  <a:latin typeface="Calibri"/>
                  <a:ea typeface="Calibri"/>
                  <a:cs typeface="Calibri"/>
                  <a:sym typeface="Calibri"/>
                </a:rPr>
                <a:t>Connector</a:t>
              </a:r>
              <a:endParaRPr/>
            </a:p>
          </p:txBody>
        </p:sp>
        <p:sp>
          <p:nvSpPr>
            <p:cNvPr id="148" name="Google Shape;148;p27"/>
            <p:cNvSpPr txBox="1"/>
            <p:nvPr/>
          </p:nvSpPr>
          <p:spPr>
            <a:xfrm>
              <a:off x="4934812" y="3371698"/>
              <a:ext cx="2286000" cy="553998"/>
            </a:xfrm>
            <a:prstGeom prst="rect">
              <a:avLst/>
            </a:prstGeom>
            <a:solidFill>
              <a:srgbClr val="F0783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>
                  <a:solidFill>
                    <a:srgbClr val="F2F2F2"/>
                  </a:solidFill>
                  <a:highlight>
                    <a:srgbClr val="F0783B"/>
                  </a:highlight>
                  <a:latin typeface="Calibri"/>
                  <a:ea typeface="Calibri"/>
                  <a:cs typeface="Calibri"/>
                  <a:sym typeface="Calibri"/>
                </a:rPr>
                <a:t>Partner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585219" y="279929"/>
            <a:ext cx="98514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Today’s Presentation Outcomes	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594525" y="1470750"/>
            <a:ext cx="10681200" cy="3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200" b="0" i="1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Participants will…</a:t>
            </a:r>
            <a:endParaRPr sz="2200" b="0" i="1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200" i="1"/>
          </a:p>
          <a:p>
            <a:pPr marL="329175" lvl="0" indent="-316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7F7F7F"/>
                </a:solidFill>
              </a:rPr>
              <a:t>Recognize the existence of a student population who are completing all or most of their transfer requirements, but not advancing to the university.</a:t>
            </a:r>
            <a:endParaRPr sz="2200">
              <a:solidFill>
                <a:srgbClr val="7F7F7F"/>
              </a:solidFill>
            </a:endParaRPr>
          </a:p>
          <a:p>
            <a:pPr marL="329175" lvl="0" indent="-316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7F7F7F"/>
                </a:solidFill>
              </a:rPr>
              <a:t>Learn what factors influence whether students transfer or stop at or near the transfer gate, and how these factors differ by region and student sub-group.</a:t>
            </a:r>
            <a:endParaRPr sz="2200">
              <a:solidFill>
                <a:srgbClr val="7F7F7F"/>
              </a:solidFill>
            </a:endParaRPr>
          </a:p>
          <a:p>
            <a:pPr marL="329175" lvl="0" indent="-316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7F7F7F"/>
                </a:solidFill>
              </a:rPr>
              <a:t>Understand what colleges can do to identify these students on their own campus and how to support their transfer journey.</a:t>
            </a:r>
            <a:endParaRPr sz="2200">
              <a:solidFill>
                <a:srgbClr val="7F7F7F"/>
              </a:solidFill>
            </a:endParaRPr>
          </a:p>
          <a:p>
            <a:pPr marL="329175" lvl="0" indent="-316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rgbClr val="7F7F7F"/>
                </a:solidFill>
              </a:rPr>
              <a:t>Know next steps in this research that will inform practitioners and policymakers on how to address practices and policies hindering students’ transition to a university.</a:t>
            </a:r>
            <a:endParaRPr sz="2200">
              <a:solidFill>
                <a:srgbClr val="7F7F7F"/>
              </a:solidFill>
            </a:endParaRPr>
          </a:p>
          <a:p>
            <a:pPr marL="0" marR="0" lvl="0" indent="0" algn="l" rtl="0">
              <a:spcBef>
                <a:spcPts val="184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None/>
            </a:pPr>
            <a:endParaRPr sz="22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518319" y="518054"/>
            <a:ext cx="985140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Today’s Presentation Outline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594519" y="1539081"/>
            <a:ext cx="10439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9175" marR="0" lvl="0" indent="-354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Through the Gate Study </a:t>
            </a:r>
            <a:r>
              <a:rPr lang="en-US" sz="3200"/>
              <a:t>Recap</a:t>
            </a:r>
            <a:endParaRPr sz="3200"/>
          </a:p>
          <a:p>
            <a:pPr marL="329175" marR="0" lvl="0" indent="-3545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Examining Factors Determining whether Students Achieve Transfer or Get Stuck At or Near the Gate </a:t>
            </a:r>
            <a:endParaRPr sz="3200"/>
          </a:p>
          <a:p>
            <a:pPr marL="329175" marR="0" lvl="0" indent="-3545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58489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Getting Better Directions: Phase II</a:t>
            </a:r>
            <a:endParaRPr sz="32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3215" marR="0" lvl="1" indent="-32511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Transfer Decision-Making Framework</a:t>
            </a:r>
            <a:endParaRPr sz="3200"/>
          </a:p>
          <a:p>
            <a:pPr marL="0" marR="0" lvl="0" indent="0" algn="l" rtl="0">
              <a:spcBef>
                <a:spcPts val="17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32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ctrTitle"/>
          </p:nvPr>
        </p:nvSpPr>
        <p:spPr>
          <a:xfrm>
            <a:off x="1489682" y="1682415"/>
            <a:ext cx="9044493" cy="126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 the Gate              Transfer Study</a:t>
            </a:r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1"/>
          </p:nvPr>
        </p:nvSpPr>
        <p:spPr>
          <a:xfrm>
            <a:off x="1463080" y="3072236"/>
            <a:ext cx="9071094" cy="168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88"/>
              <a:buFont typeface="Arial"/>
              <a:buNone/>
            </a:pPr>
            <a:r>
              <a:rPr lang="en-US" sz="26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Fresh Take on the Transfer Challenge 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4519" y="402649"/>
            <a:ext cx="2995069" cy="2678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Through the Gate Aims to…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6157119" y="1542297"/>
            <a:ext cx="5169548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Identify strategies for increasing transfer, boosting baccalaureate production, and enhancing students’ social and economic mobility--especially for underrepresented populations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2"/>
          </p:nvPr>
        </p:nvSpPr>
        <p:spPr>
          <a:xfrm>
            <a:off x="697670" y="1360868"/>
            <a:ext cx="4849849" cy="228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590"/>
              <a:buFont typeface="Arial"/>
              <a:buNone/>
            </a:pP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Identify individuals who have </a:t>
            </a:r>
            <a:r>
              <a:rPr lang="en-US" sz="259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completed all or most of their transfer requirements, but who do not make it “through the gate” </a:t>
            </a:r>
            <a:r>
              <a:rPr lang="en-US" sz="259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to university </a:t>
            </a:r>
            <a:endParaRPr sz="333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1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Research Approach </a:t>
            </a: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585232" y="1440894"/>
            <a:ext cx="51696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Phase I: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Mapping the Transfer Landscape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Quantitative research to better understand the transfer landscape focusing on students who met all or most of their requirements but have not transferred</a:t>
            </a:r>
            <a:endParaRPr sz="2800" b="1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9175" marR="0" lvl="0" indent="-151374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2"/>
          </p:nvPr>
        </p:nvSpPr>
        <p:spPr>
          <a:xfrm>
            <a:off x="5949808" y="1440907"/>
            <a:ext cx="5169600" cy="38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Phase II: 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Getting Better Directions 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858489"/>
                </a:solidFill>
                <a:latin typeface="Arial"/>
                <a:ea typeface="Arial"/>
                <a:cs typeface="Arial"/>
                <a:sym typeface="Arial"/>
              </a:rPr>
              <a:t>Mixed-methods research to understand what factors impact these students’ journeys and how policy and practice might change to propel them through the gate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rgbClr val="858489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8584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423545" y="-137319"/>
            <a:ext cx="10534174" cy="109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0783B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0783B"/>
                </a:solidFill>
                <a:latin typeface="Arial"/>
                <a:ea typeface="Arial"/>
                <a:cs typeface="Arial"/>
                <a:sym typeface="Arial"/>
              </a:rPr>
              <a:t>A Fresh Take on the Transfer Continuum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ldNum" idx="12"/>
          </p:nvPr>
        </p:nvSpPr>
        <p:spPr>
          <a:xfrm>
            <a:off x="585232" y="5823550"/>
            <a:ext cx="2633662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850" y="819250"/>
            <a:ext cx="6091450" cy="470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P 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P Group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1152</Words>
  <Application>Microsoft Office PowerPoint</Application>
  <PresentationFormat>Custom</PresentationFormat>
  <Paragraphs>240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Roboto Medium</vt:lpstr>
      <vt:lpstr>Roboto</vt:lpstr>
      <vt:lpstr>Arial</vt:lpstr>
      <vt:lpstr>Roboto Thin</vt:lpstr>
      <vt:lpstr>RP Group</vt:lpstr>
      <vt:lpstr>RP Group</vt:lpstr>
      <vt:lpstr>Through the Gate: </vt:lpstr>
      <vt:lpstr>The RP Group www.rpgroup.org </vt:lpstr>
      <vt:lpstr>College Futures Foundation www.collegefutures.org </vt:lpstr>
      <vt:lpstr>Today’s Presentation Outcomes </vt:lpstr>
      <vt:lpstr>Today’s Presentation Outline</vt:lpstr>
      <vt:lpstr>Through the Gate              Transfer Study</vt:lpstr>
      <vt:lpstr>Through the Gate Aims to…</vt:lpstr>
      <vt:lpstr>Research Approach </vt:lpstr>
      <vt:lpstr>A Fresh Take on the Transfer Continuum</vt:lpstr>
      <vt:lpstr>Study Sample</vt:lpstr>
      <vt:lpstr>Phase I Key Findings</vt:lpstr>
      <vt:lpstr>Group Discussion</vt:lpstr>
      <vt:lpstr>Examining Factors Determining Whether Students Achieve Transfer or Get Stuck At or Near the Gate </vt:lpstr>
      <vt:lpstr>Purpose</vt:lpstr>
      <vt:lpstr>PowerPoint Presentation</vt:lpstr>
      <vt:lpstr>PowerPoint Presentation</vt:lpstr>
      <vt:lpstr>Factors for Transfer Achievers</vt:lpstr>
      <vt:lpstr>Key Takeaways</vt:lpstr>
      <vt:lpstr>Transfer Decision-Making Framework</vt:lpstr>
      <vt:lpstr>Group Discussion</vt:lpstr>
      <vt:lpstr> Getting Better Directions</vt:lpstr>
      <vt:lpstr>Phase II Research Questions</vt:lpstr>
      <vt:lpstr>Phase II Methodology</vt:lpstr>
      <vt:lpstr>In the Meantime, Colleges Can...</vt:lpstr>
      <vt:lpstr>PowerPoint Presentation</vt:lpstr>
      <vt:lpstr>PowerPoint Presentation</vt:lpstr>
      <vt:lpstr>For more information on the Through the Gate Study 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Through the Gate: </dc:title>
  <dc:creator>dcooper</dc:creator>
  <cp:lastModifiedBy>dcooper</cp:lastModifiedBy>
  <cp:revision>4</cp:revision>
  <cp:lastPrinted>2019-04-13T02:02:59Z</cp:lastPrinted>
  <dcterms:modified xsi:type="dcterms:W3CDTF">2019-04-13T02:05:04Z</dcterms:modified>
</cp:coreProperties>
</file>