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3" r:id="rId2"/>
    <p:sldId id="258" r:id="rId3"/>
    <p:sldId id="304" r:id="rId4"/>
    <p:sldId id="305" r:id="rId5"/>
    <p:sldId id="307" r:id="rId6"/>
    <p:sldId id="306" r:id="rId7"/>
    <p:sldId id="308" r:id="rId8"/>
    <p:sldId id="28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286" autoAdjust="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8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09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1F57A-9EFD-441A-9B46-0893C16A4748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1048710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1048711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12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13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901B0-8F55-48F0-A0BA-C68D12313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09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CB34-94AD-46D7-B32E-737D1743A29D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6C9E-2827-4DC9-AC3F-472239B30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9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CB34-94AD-46D7-B32E-737D1743A29D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10487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6C9E-2827-4DC9-AC3F-472239B30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8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7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8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CB34-94AD-46D7-B32E-737D1743A29D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104868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6C9E-2827-4DC9-AC3F-472239B30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CB34-94AD-46D7-B32E-737D1743A29D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6C9E-2827-4DC9-AC3F-472239B30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9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CB34-94AD-46D7-B32E-737D1743A29D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10486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6C9E-2827-4DC9-AC3F-472239B30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61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62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6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CB34-94AD-46D7-B32E-737D1743A29D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104866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6C9E-2827-4DC9-AC3F-472239B30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67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68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6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70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7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CB34-94AD-46D7-B32E-737D1743A29D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104867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6C9E-2827-4DC9-AC3F-472239B30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7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CB34-94AD-46D7-B32E-737D1743A29D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104867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6C9E-2827-4DC9-AC3F-472239B30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CB34-94AD-46D7-B32E-737D1743A29D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104868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8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6C9E-2827-4DC9-AC3F-472239B30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70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0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7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CB34-94AD-46D7-B32E-737D1743A29D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10487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6C9E-2827-4DC9-AC3F-472239B30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6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87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88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8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CB34-94AD-46D7-B32E-737D1743A29D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104869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9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6C9E-2827-4DC9-AC3F-472239B30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2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9CB34-94AD-46D7-B32E-737D1743A29D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56C9E-2827-4DC9-AC3F-472239B30D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Foster@fullcoll.edu" TargetMode="External"/><Relationship Id="rId2" Type="http://schemas.openxmlformats.org/officeDocument/2006/relationships/hyperlink" Target="mailto:xfenyx777@gmail.com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1524000" y="2282023"/>
            <a:ext cx="8621864" cy="1661824"/>
          </a:xfrm>
        </p:spPr>
        <p:txBody>
          <a:bodyPr>
            <a:normAutofit fontScale="90000"/>
          </a:bodyPr>
          <a:lstStyle/>
          <a:p>
            <a:br>
              <a:rPr lang="en-US" sz="2000" b="1" i="1" dirty="0">
                <a:latin typeface="Bodoni MT Black" panose="02070A03080606020203" pitchFamily="18" charset="0"/>
              </a:rPr>
            </a:br>
            <a:br>
              <a:rPr lang="en-US" sz="2000" dirty="0"/>
            </a:br>
            <a:r>
              <a:rPr lang="en-US" b="1" dirty="0"/>
              <a:t>Engaging in Student</a:t>
            </a:r>
            <a:br>
              <a:rPr lang="en-US" b="1" dirty="0"/>
            </a:br>
            <a:r>
              <a:rPr lang="en-US" b="1" dirty="0"/>
              <a:t> Centered Instruction</a:t>
            </a:r>
            <a:b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1146409" y="3507328"/>
            <a:ext cx="9377046" cy="3014871"/>
          </a:xfrm>
        </p:spPr>
        <p:txBody>
          <a:bodyPr>
            <a:normAutofit fontScale="25000" lnSpcReduction="20000"/>
          </a:bodyPr>
          <a:lstStyle/>
          <a:p>
            <a:br>
              <a:rPr lang="en-US" sz="1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Fenyx – ASCCC Part Time Committee Member</a:t>
            </a:r>
          </a:p>
          <a:p>
            <a:r>
              <a:rPr lang="en-US" sz="11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Sam Foster, PhD</a:t>
            </a:r>
            <a:r>
              <a:rPr lang="en-US" sz="1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ASCCC </a:t>
            </a:r>
            <a:r>
              <a:rPr lang="en-US" sz="11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Area D Representative</a:t>
            </a:r>
          </a:p>
          <a:p>
            <a:br>
              <a:rPr lang="en-US" sz="1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Time Faculty Institute</a:t>
            </a:r>
          </a:p>
          <a:p>
            <a:r>
              <a:rPr lang="en-US" sz="1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Westin San Francisco Airport</a:t>
            </a:r>
            <a:endParaRPr lang="en-US" sz="1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August 2-4, 2018</a:t>
            </a:r>
          </a:p>
          <a:p>
            <a:br>
              <a:rPr lang="en-US" dirty="0"/>
            </a:br>
            <a:endParaRPr lang="en-US" dirty="0"/>
          </a:p>
          <a:p>
            <a:r>
              <a:rPr lang="en-US" dirty="0"/>
              <a:t> </a:t>
            </a:r>
          </a:p>
          <a:p>
            <a:pPr algn="r"/>
            <a:r>
              <a:rPr lang="en-US" dirty="0"/>
              <a:t>,</a:t>
            </a:r>
          </a:p>
          <a:p>
            <a:pPr algn="r"/>
            <a:endParaRPr lang="en-US" dirty="0"/>
          </a:p>
          <a:p>
            <a:pPr algn="r"/>
            <a:endParaRPr lang="en-US" dirty="0"/>
          </a:p>
        </p:txBody>
      </p:sp>
      <p:pic>
        <p:nvPicPr>
          <p:cNvPr id="5" name="Picture 4" descr="ASCCC_Log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7374" y="262457"/>
            <a:ext cx="4557252" cy="120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60406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Presentation Highlights</a:t>
            </a:r>
          </a:p>
        </p:txBody>
      </p:sp>
      <p:sp>
        <p:nvSpPr>
          <p:cNvPr id="1048594" name="Content Placeholder 2"/>
          <p:cNvSpPr>
            <a:spLocks noGrp="1"/>
          </p:cNvSpPr>
          <p:nvPr>
            <p:ph idx="1"/>
          </p:nvPr>
        </p:nvSpPr>
        <p:spPr>
          <a:xfrm>
            <a:off x="762786" y="1121134"/>
            <a:ext cx="10515600" cy="543074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/>
              <a:t>Welcome to an interactive presentation and an open dialog about engaging students. Faculty will leave knowing diverse methods of inclusion from group work to technological application.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dirty="0"/>
              <a:t>What is meant by ‘</a:t>
            </a:r>
            <a:r>
              <a:rPr lang="en-US" b="1" dirty="0"/>
              <a:t>Student Centered, Engagement, and Inclusivity’?</a:t>
            </a:r>
          </a:p>
          <a:p>
            <a:r>
              <a:rPr lang="en-US" dirty="0"/>
              <a:t>Lead by example, creating an </a:t>
            </a:r>
            <a:r>
              <a:rPr lang="en-US" b="1" dirty="0"/>
              <a:t>Inclusive Environment</a:t>
            </a:r>
          </a:p>
          <a:p>
            <a:r>
              <a:rPr lang="en-US" dirty="0"/>
              <a:t>How does </a:t>
            </a:r>
            <a:r>
              <a:rPr lang="en-US" b="1" dirty="0"/>
              <a:t>Identity</a:t>
            </a:r>
            <a:r>
              <a:rPr lang="en-US" dirty="0"/>
              <a:t> influence our classrooms?</a:t>
            </a:r>
          </a:p>
          <a:p>
            <a:r>
              <a:rPr lang="en-US" dirty="0"/>
              <a:t>How to engage in </a:t>
            </a:r>
            <a:r>
              <a:rPr lang="en-US" b="1" dirty="0"/>
              <a:t>Hands-on Learning</a:t>
            </a:r>
            <a:r>
              <a:rPr lang="en-US" dirty="0"/>
              <a:t>?</a:t>
            </a:r>
          </a:p>
          <a:p>
            <a:r>
              <a:rPr lang="en-US" b="1" dirty="0"/>
              <a:t>Assessment</a:t>
            </a:r>
            <a:r>
              <a:rPr lang="en-US" dirty="0"/>
              <a:t>- equitable measurement </a:t>
            </a:r>
          </a:p>
          <a:p>
            <a:r>
              <a:rPr lang="en-US" dirty="0"/>
              <a:t>Questions and comments</a:t>
            </a:r>
            <a:br>
              <a:rPr lang="en-US" sz="1750" dirty="0">
                <a:latin typeface="Constantia" panose="02030602050306030303" pitchFamily="18" charset="0"/>
              </a:rPr>
            </a:br>
            <a:endParaRPr lang="en-US" sz="1750" dirty="0">
              <a:latin typeface="Constantia" panose="02030602050306030303" pitchFamily="18" charset="0"/>
            </a:endParaRP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DE895-13B8-4E4E-B736-93F5B97D8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3B27B-89EE-4D9D-AA0E-1C2906121A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5097" y="1611984"/>
            <a:ext cx="5737500" cy="4564979"/>
          </a:xfrm>
        </p:spPr>
        <p:txBody>
          <a:bodyPr/>
          <a:lstStyle/>
          <a:p>
            <a:r>
              <a:rPr lang="en-US" b="1" dirty="0">
                <a:latin typeface="Constantia" panose="02030602050306030303" pitchFamily="18" charset="0"/>
              </a:rPr>
              <a:t>Student Center: </a:t>
            </a:r>
            <a:r>
              <a:rPr lang="en-US" dirty="0">
                <a:latin typeface="Constantia" panose="02030602050306030303" pitchFamily="18" charset="0"/>
              </a:rPr>
              <a:t>focus on students’ needs and participation </a:t>
            </a:r>
          </a:p>
          <a:p>
            <a:r>
              <a:rPr lang="en-US" b="1" dirty="0">
                <a:latin typeface="Constantia" panose="02030602050306030303" pitchFamily="18" charset="0"/>
              </a:rPr>
              <a:t>Engagement: </a:t>
            </a:r>
            <a:r>
              <a:rPr lang="en-US" dirty="0">
                <a:latin typeface="Constantia" panose="02030602050306030303" pitchFamily="18" charset="0"/>
              </a:rPr>
              <a:t>students interact with the curriculum (via peers, experts, and technology) in and outside of the classroom</a:t>
            </a:r>
            <a:endParaRPr lang="en-US" b="1" dirty="0">
              <a:latin typeface="Constantia" panose="02030602050306030303" pitchFamily="18" charset="0"/>
            </a:endParaRPr>
          </a:p>
          <a:p>
            <a:r>
              <a:rPr lang="en-US" b="1" dirty="0">
                <a:latin typeface="Constantia" panose="02030602050306030303" pitchFamily="18" charset="0"/>
              </a:rPr>
              <a:t>Inclusive: </a:t>
            </a:r>
            <a:r>
              <a:rPr lang="en-US" dirty="0">
                <a:latin typeface="Constantia" panose="02030602050306030303" pitchFamily="18" charset="0"/>
              </a:rPr>
              <a:t>appreciation of students’ values, culture, and experience to maximize strengths and improve limitations</a:t>
            </a:r>
            <a:endParaRPr lang="en-US" dirty="0"/>
          </a:p>
        </p:txBody>
      </p:sp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A46BA947-7A98-4258-BACB-802B2E9E516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484" y="1611984"/>
            <a:ext cx="5902516" cy="4383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5131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DAC2A-CF5A-4748-9C0C-072EFF8C1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Inclusive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94735-7C87-4545-997E-1BBB2B8CB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1086" y="1825625"/>
            <a:ext cx="5708716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Music, videos, quotes, or speeches</a:t>
            </a:r>
          </a:p>
          <a:p>
            <a:pPr lvl="1"/>
            <a:r>
              <a:rPr lang="en-US" dirty="0"/>
              <a:t>Holiday carols, Disney, MLK, MJ </a:t>
            </a:r>
          </a:p>
          <a:p>
            <a:r>
              <a:rPr lang="en-US" dirty="0"/>
              <a:t>Strategic sitting placement</a:t>
            </a:r>
          </a:p>
          <a:p>
            <a:pPr lvl="1"/>
            <a:r>
              <a:rPr lang="en-US" dirty="0"/>
              <a:t>Circle up, grouping, vs rows</a:t>
            </a:r>
          </a:p>
          <a:p>
            <a:r>
              <a:rPr lang="en-US" dirty="0"/>
              <a:t> Index Cards</a:t>
            </a:r>
          </a:p>
          <a:p>
            <a:pPr lvl="1"/>
            <a:r>
              <a:rPr lang="en-US" dirty="0"/>
              <a:t>Registered name vs preferred name</a:t>
            </a:r>
          </a:p>
          <a:p>
            <a:pPr lvl="1"/>
            <a:r>
              <a:rPr lang="en-US" dirty="0"/>
              <a:t>Necessary info </a:t>
            </a:r>
          </a:p>
          <a:p>
            <a:pPr lvl="1"/>
            <a:r>
              <a:rPr lang="en-US" dirty="0"/>
              <a:t>Participation</a:t>
            </a:r>
          </a:p>
          <a:p>
            <a:r>
              <a:rPr lang="en-US" dirty="0"/>
              <a:t>Small group to large group suggestions?</a:t>
            </a:r>
          </a:p>
        </p:txBody>
      </p:sp>
      <p:pic>
        <p:nvPicPr>
          <p:cNvPr id="2050" name="Picture 2" descr="Related image">
            <a:extLst>
              <a:ext uri="{FF2B5EF4-FFF2-40B4-BE49-F238E27FC236}">
                <a16:creationId xmlns:a16="http://schemas.microsoft.com/office/drawing/2014/main" id="{ED0B810B-E0DB-4110-AF60-1CF8385F019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752" y="1690689"/>
            <a:ext cx="6300247" cy="43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2958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77CE2-4E8E-4A40-923C-745ADE167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Identity Influences the Learning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D7FD1-421B-453A-A693-89C6A5CB482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Learners</a:t>
            </a:r>
          </a:p>
          <a:p>
            <a:pPr lvl="1"/>
            <a:r>
              <a:rPr lang="en-US" dirty="0"/>
              <a:t>kinesthetic</a:t>
            </a:r>
          </a:p>
          <a:p>
            <a:pPr lvl="1"/>
            <a:r>
              <a:rPr lang="en-US" dirty="0"/>
              <a:t>Visual</a:t>
            </a:r>
          </a:p>
          <a:p>
            <a:pPr lvl="1"/>
            <a:r>
              <a:rPr lang="en-US" dirty="0"/>
              <a:t>Audio</a:t>
            </a:r>
          </a:p>
          <a:p>
            <a:pPr lvl="1"/>
            <a:r>
              <a:rPr lang="en-US" dirty="0"/>
              <a:t>Reading/ writing</a:t>
            </a:r>
          </a:p>
          <a:p>
            <a:r>
              <a:rPr lang="en-US" dirty="0"/>
              <a:t>Personality</a:t>
            </a:r>
          </a:p>
          <a:p>
            <a:pPr lvl="1"/>
            <a:r>
              <a:rPr lang="en-US" dirty="0"/>
              <a:t>Introverts</a:t>
            </a:r>
          </a:p>
          <a:p>
            <a:pPr lvl="1"/>
            <a:r>
              <a:rPr lang="en-US" dirty="0"/>
              <a:t>Extroverts</a:t>
            </a:r>
          </a:p>
          <a:p>
            <a:pPr lvl="1"/>
            <a:r>
              <a:rPr lang="en-US" dirty="0"/>
              <a:t>Conscientiousness</a:t>
            </a:r>
          </a:p>
          <a:p>
            <a:pPr lvl="1"/>
            <a:r>
              <a:rPr lang="en-US" dirty="0"/>
              <a:t>Agreeableness v Aggression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9AED04-5405-4EA0-BEDB-648A8CBF7C9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Culture: learned behavior, values, beliefs, and symbols. </a:t>
            </a:r>
          </a:p>
          <a:p>
            <a:pPr lvl="1"/>
            <a:r>
              <a:rPr lang="en-US" dirty="0"/>
              <a:t>Ethnicity</a:t>
            </a:r>
          </a:p>
          <a:p>
            <a:pPr lvl="1"/>
            <a:r>
              <a:rPr lang="en-US" dirty="0"/>
              <a:t>Gender</a:t>
            </a:r>
          </a:p>
          <a:p>
            <a:pPr lvl="1"/>
            <a:r>
              <a:rPr lang="en-US" dirty="0"/>
              <a:t>Sexuality</a:t>
            </a:r>
          </a:p>
          <a:p>
            <a:pPr lvl="1"/>
            <a:r>
              <a:rPr lang="en-US" dirty="0"/>
              <a:t>Religion</a:t>
            </a:r>
          </a:p>
          <a:p>
            <a:pPr lvl="1"/>
            <a:r>
              <a:rPr lang="en-US" dirty="0"/>
              <a:t>Country</a:t>
            </a:r>
          </a:p>
          <a:p>
            <a:pPr lvl="1"/>
            <a:r>
              <a:rPr lang="en-US" dirty="0"/>
              <a:t>Citizenship</a:t>
            </a:r>
          </a:p>
          <a:p>
            <a:pPr lvl="1"/>
            <a:endParaRPr lang="en-US" dirty="0"/>
          </a:p>
          <a:p>
            <a:r>
              <a:rPr lang="en-US" dirty="0"/>
              <a:t>Is there others to consider?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633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9E07F-067A-459A-93EE-575B2B650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Hands-on Learning: Discussions &gt; Lectures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7699D-0B42-4CB5-A235-F9FB6130D0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9682" y="1825625"/>
            <a:ext cx="5731497" cy="4667250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Assignments</a:t>
            </a:r>
          </a:p>
          <a:p>
            <a:pPr lvl="2"/>
            <a:r>
              <a:rPr lang="en-US" sz="2400" dirty="0"/>
              <a:t>Strategic Lecturing-consider timing </a:t>
            </a:r>
          </a:p>
          <a:p>
            <a:pPr lvl="3"/>
            <a:r>
              <a:rPr lang="en-US" sz="2200" dirty="0"/>
              <a:t>(7-10 minutes*)</a:t>
            </a:r>
          </a:p>
          <a:p>
            <a:pPr lvl="2"/>
            <a:r>
              <a:rPr lang="en-US" sz="2400" dirty="0"/>
              <a:t>Group work vs Pairing</a:t>
            </a:r>
          </a:p>
          <a:p>
            <a:pPr lvl="3"/>
            <a:r>
              <a:rPr lang="en-US" sz="2200" dirty="0"/>
              <a:t>Pair and Share exercise</a:t>
            </a:r>
          </a:p>
          <a:p>
            <a:pPr lvl="3"/>
            <a:r>
              <a:rPr lang="en-US" sz="2200" dirty="0"/>
              <a:t>Note taking</a:t>
            </a:r>
          </a:p>
          <a:p>
            <a:pPr lvl="2"/>
            <a:r>
              <a:rPr lang="en-US" sz="2400" dirty="0"/>
              <a:t>Hand-outs vs Power Point</a:t>
            </a:r>
          </a:p>
          <a:p>
            <a:pPr lvl="3"/>
            <a:r>
              <a:rPr lang="en-US" sz="2200" dirty="0"/>
              <a:t>Filling the blank lectures</a:t>
            </a:r>
          </a:p>
          <a:p>
            <a:pPr lvl="2"/>
            <a:r>
              <a:rPr lang="en-US" sz="2400" dirty="0"/>
              <a:t>Read and explain </a:t>
            </a:r>
          </a:p>
          <a:p>
            <a:pPr lvl="3"/>
            <a:r>
              <a:rPr lang="en-US" sz="2200" dirty="0"/>
              <a:t>External information</a:t>
            </a:r>
          </a:p>
          <a:p>
            <a:pPr lvl="2"/>
            <a:r>
              <a:rPr lang="en-US" sz="2400" dirty="0"/>
              <a:t>Review and rewind</a:t>
            </a:r>
          </a:p>
          <a:p>
            <a:pPr lvl="3"/>
            <a:endParaRPr lang="en-US" sz="2200" dirty="0"/>
          </a:p>
          <a:p>
            <a:pPr lvl="3"/>
            <a:endParaRPr lang="en-US" sz="2200" dirty="0"/>
          </a:p>
          <a:p>
            <a:pPr lvl="2"/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4E01E8-6DD0-49E4-9994-69C780026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735431"/>
          </a:xfrm>
        </p:spPr>
        <p:txBody>
          <a:bodyPr>
            <a:normAutofit/>
          </a:bodyPr>
          <a:lstStyle/>
          <a:p>
            <a:r>
              <a:rPr lang="en-US" dirty="0"/>
              <a:t>Technology</a:t>
            </a:r>
          </a:p>
          <a:p>
            <a:pPr lvl="1"/>
            <a:r>
              <a:rPr lang="en-US" dirty="0"/>
              <a:t>Canvas- clear grading scales, discussion groups, Hallway conversations, low-stack testing online</a:t>
            </a:r>
          </a:p>
          <a:p>
            <a:pPr lvl="1"/>
            <a:r>
              <a:rPr lang="en-US" dirty="0"/>
              <a:t>Polling aps and controllers</a:t>
            </a:r>
          </a:p>
          <a:p>
            <a:pPr lvl="1"/>
            <a:r>
              <a:rPr lang="en-US" dirty="0"/>
              <a:t>Google and researching during class assignments</a:t>
            </a:r>
          </a:p>
          <a:p>
            <a:pPr lvl="1"/>
            <a:r>
              <a:rPr lang="en-US" dirty="0"/>
              <a:t>Board games and cards</a:t>
            </a:r>
          </a:p>
          <a:p>
            <a:pPr lvl="1"/>
            <a:r>
              <a:rPr lang="en-US" dirty="0"/>
              <a:t>Timelines, whiteboards</a:t>
            </a:r>
          </a:p>
          <a:p>
            <a:pPr lvl="1"/>
            <a:r>
              <a:rPr lang="en-US" dirty="0"/>
              <a:t>Textbooks and supplemental programs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67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F93D3-1D0B-4749-BE8B-3136566D4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Assessment of Student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D5A00-5C4D-4163-B3E6-EFC588B07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5608" y="1825624"/>
            <a:ext cx="4911365" cy="4556321"/>
          </a:xfrm>
        </p:spPr>
        <p:txBody>
          <a:bodyPr>
            <a:normAutofit fontScale="70000" lnSpcReduction="20000"/>
          </a:bodyPr>
          <a:lstStyle/>
          <a:p>
            <a:r>
              <a:rPr lang="en-US" sz="3700" dirty="0"/>
              <a:t>How to equitably measure SLOs?</a:t>
            </a:r>
          </a:p>
          <a:p>
            <a:pPr lvl="1"/>
            <a:r>
              <a:rPr lang="en-US" sz="3700" dirty="0"/>
              <a:t>Goals: </a:t>
            </a:r>
          </a:p>
          <a:p>
            <a:pPr lvl="2"/>
            <a:r>
              <a:rPr lang="en-US" sz="3700" dirty="0"/>
              <a:t>Student centered</a:t>
            </a:r>
          </a:p>
          <a:p>
            <a:pPr lvl="2"/>
            <a:r>
              <a:rPr lang="en-US" sz="3700" dirty="0"/>
              <a:t>Inclusive of their identity: learning style, personality, and culture</a:t>
            </a:r>
          </a:p>
          <a:p>
            <a:pPr lvl="2"/>
            <a:r>
              <a:rPr lang="en-US" sz="3700" dirty="0"/>
              <a:t>Value engagement</a:t>
            </a:r>
          </a:p>
          <a:p>
            <a:pPr lvl="1"/>
            <a:r>
              <a:rPr lang="en-US" sz="3700" dirty="0"/>
              <a:t>Assign value to our goals via points and percentages:</a:t>
            </a:r>
          </a:p>
          <a:p>
            <a:pPr lvl="2"/>
            <a:r>
              <a:rPr lang="en-US" sz="3700" dirty="0"/>
              <a:t>How do you weigh your assignments?</a:t>
            </a:r>
          </a:p>
          <a:p>
            <a:pPr lvl="3"/>
            <a:r>
              <a:rPr lang="en-US" sz="3700" dirty="0"/>
              <a:t>Is your method reliable?</a:t>
            </a:r>
          </a:p>
          <a:p>
            <a:pPr lvl="3"/>
            <a:endParaRPr lang="en-US" dirty="0"/>
          </a:p>
          <a:p>
            <a:pPr marL="1371600" lvl="3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83B582-5085-4CC7-991D-A7F87F8F9D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715000" cy="4351338"/>
          </a:xfrm>
        </p:spPr>
        <p:txBody>
          <a:bodyPr>
            <a:normAutofit fontScale="70000" lnSpcReduction="20000"/>
          </a:bodyPr>
          <a:lstStyle/>
          <a:p>
            <a:r>
              <a:rPr lang="en-US" sz="3700" dirty="0"/>
              <a:t>Low-stake preparation</a:t>
            </a:r>
          </a:p>
          <a:p>
            <a:pPr lvl="1"/>
            <a:r>
              <a:rPr lang="en-US" sz="3700" dirty="0"/>
              <a:t>Syllabus quiz</a:t>
            </a:r>
          </a:p>
          <a:p>
            <a:pPr lvl="1"/>
            <a:r>
              <a:rPr lang="en-US" sz="3700" dirty="0"/>
              <a:t>Letter to the expert</a:t>
            </a:r>
          </a:p>
          <a:p>
            <a:r>
              <a:rPr lang="en-US" sz="3700" dirty="0"/>
              <a:t>Assign points to:</a:t>
            </a:r>
          </a:p>
          <a:p>
            <a:pPr lvl="1"/>
            <a:r>
              <a:rPr lang="en-US" sz="3700" dirty="0"/>
              <a:t>Office hour visits</a:t>
            </a:r>
          </a:p>
          <a:p>
            <a:pPr lvl="1"/>
            <a:r>
              <a:rPr lang="en-US" sz="3700" dirty="0"/>
              <a:t>Classroom participation</a:t>
            </a:r>
          </a:p>
          <a:p>
            <a:pPr lvl="1"/>
            <a:r>
              <a:rPr lang="en-US" sz="3700" dirty="0"/>
              <a:t>Reading notes</a:t>
            </a:r>
          </a:p>
          <a:p>
            <a:pPr lvl="1"/>
            <a:r>
              <a:rPr lang="en-US" sz="3700" dirty="0"/>
              <a:t>Writing center</a:t>
            </a:r>
          </a:p>
          <a:p>
            <a:r>
              <a:rPr lang="en-US" sz="3700" dirty="0"/>
              <a:t>Worth of a point #weight</a:t>
            </a:r>
          </a:p>
          <a:p>
            <a:pPr lvl="1"/>
            <a:r>
              <a:rPr lang="en-US" sz="3700" dirty="0"/>
              <a:t>Extra credit</a:t>
            </a:r>
          </a:p>
          <a:p>
            <a:pPr lvl="1"/>
            <a:r>
              <a:rPr lang="en-US" sz="3700" dirty="0"/>
              <a:t>Test v quizzes</a:t>
            </a:r>
          </a:p>
          <a:p>
            <a:pPr lvl="1"/>
            <a:r>
              <a:rPr lang="en-US" sz="3700" dirty="0"/>
              <a:t>assignments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823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Questions &amp; Comments </a:t>
            </a:r>
          </a:p>
        </p:txBody>
      </p:sp>
      <p:sp>
        <p:nvSpPr>
          <p:cNvPr id="1048659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811486" cy="42136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Please feel free to contact each of us for more information.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Fenyx</a:t>
            </a:r>
            <a:br>
              <a:rPr lang="en-US" dirty="0"/>
            </a:br>
            <a:r>
              <a:rPr lang="en-US" dirty="0">
                <a:hlinkClick r:id="rId2"/>
              </a:rPr>
              <a:t>xfenyx777@gmail.com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(208) 252-1852.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Sam Foster, Ph.D.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SFoster@fullcoll.edu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714-992-7439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Image result for student centered">
            <a:extLst>
              <a:ext uri="{FF2B5EF4-FFF2-40B4-BE49-F238E27FC236}">
                <a16:creationId xmlns:a16="http://schemas.microsoft.com/office/drawing/2014/main" id="{634B0DAF-D01F-4F20-933D-B35CA92A2EA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668" y="1593968"/>
            <a:ext cx="6611332" cy="4789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1950</TotalTime>
  <Words>386</Words>
  <Application>Microsoft Office PowerPoint</Application>
  <PresentationFormat>Widescreen</PresentationFormat>
  <Paragraphs>113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Bodoni MT Black</vt:lpstr>
      <vt:lpstr>Calibri</vt:lpstr>
      <vt:lpstr>Calibri Light</vt:lpstr>
      <vt:lpstr>Constantia</vt:lpstr>
      <vt:lpstr>Times New Roman</vt:lpstr>
      <vt:lpstr>Office Theme</vt:lpstr>
      <vt:lpstr>  Engaging in Student  Centered Instruction </vt:lpstr>
      <vt:lpstr>Presentation Highlights</vt:lpstr>
      <vt:lpstr>Definitions</vt:lpstr>
      <vt:lpstr>Inclusive Environment</vt:lpstr>
      <vt:lpstr>Identity Influences the Learning Process</vt:lpstr>
      <vt:lpstr>Hands-on Learning: Discussions &gt; Lectures</vt:lpstr>
      <vt:lpstr>Assessment of Student Engagement</vt:lpstr>
      <vt:lpstr>Questions &amp; Comments </vt:lpstr>
    </vt:vector>
  </TitlesOfParts>
  <Company>Chaffey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Code Realignment Project</dc:title>
  <dc:creator>Marie Boyd</dc:creator>
  <cp:lastModifiedBy>Sam Foster</cp:lastModifiedBy>
  <cp:revision>136</cp:revision>
  <cp:lastPrinted>2018-05-30T21:54:36Z</cp:lastPrinted>
  <dcterms:created xsi:type="dcterms:W3CDTF">2016-12-09T16:12:34Z</dcterms:created>
  <dcterms:modified xsi:type="dcterms:W3CDTF">2018-08-02T00:11:11Z</dcterms:modified>
</cp:coreProperties>
</file>